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7"/>
    <p:restoredTop sz="94731"/>
  </p:normalViewPr>
  <p:slideViewPr>
    <p:cSldViewPr snapToGrid="0">
      <p:cViewPr>
        <p:scale>
          <a:sx n="100" d="100"/>
          <a:sy n="100" d="100"/>
        </p:scale>
        <p:origin x="205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A47E-7D29-2345-B586-442DA1F627EC}" type="datetimeFigureOut">
              <a:rPr kumimoji="1" lang="ko-Kore-KR" altLang="en-US" smtClean="0"/>
              <a:t>2023. 8. 23.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843-695B-9141-919C-146BADA3ADB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899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A47E-7D29-2345-B586-442DA1F627EC}" type="datetimeFigureOut">
              <a:rPr kumimoji="1" lang="ko-Kore-KR" altLang="en-US" smtClean="0"/>
              <a:t>2023. 8. 23.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843-695B-9141-919C-146BADA3ADB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42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A47E-7D29-2345-B586-442DA1F627EC}" type="datetimeFigureOut">
              <a:rPr kumimoji="1" lang="ko-Kore-KR" altLang="en-US" smtClean="0"/>
              <a:t>2023. 8. 23.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843-695B-9141-919C-146BADA3ADB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728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A47E-7D29-2345-B586-442DA1F627EC}" type="datetimeFigureOut">
              <a:rPr kumimoji="1" lang="ko-Kore-KR" altLang="en-US" smtClean="0"/>
              <a:t>2023. 8. 23.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843-695B-9141-919C-146BADA3ADB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034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A47E-7D29-2345-B586-442DA1F627EC}" type="datetimeFigureOut">
              <a:rPr kumimoji="1" lang="ko-Kore-KR" altLang="en-US" smtClean="0"/>
              <a:t>2023. 8. 23.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843-695B-9141-919C-146BADA3ADB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629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A47E-7D29-2345-B586-442DA1F627EC}" type="datetimeFigureOut">
              <a:rPr kumimoji="1" lang="ko-Kore-KR" altLang="en-US" smtClean="0"/>
              <a:t>2023. 8. 23.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843-695B-9141-919C-146BADA3ADB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820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A47E-7D29-2345-B586-442DA1F627EC}" type="datetimeFigureOut">
              <a:rPr kumimoji="1" lang="ko-Kore-KR" altLang="en-US" smtClean="0"/>
              <a:t>2023. 8. 23.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843-695B-9141-919C-146BADA3ADB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828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A47E-7D29-2345-B586-442DA1F627EC}" type="datetimeFigureOut">
              <a:rPr kumimoji="1" lang="ko-Kore-KR" altLang="en-US" smtClean="0"/>
              <a:t>2023. 8. 23.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843-695B-9141-919C-146BADA3ADB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96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A47E-7D29-2345-B586-442DA1F627EC}" type="datetimeFigureOut">
              <a:rPr kumimoji="1" lang="ko-Kore-KR" altLang="en-US" smtClean="0"/>
              <a:t>2023. 8. 23.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843-695B-9141-919C-146BADA3ADB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544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A47E-7D29-2345-B586-442DA1F627EC}" type="datetimeFigureOut">
              <a:rPr kumimoji="1" lang="ko-Kore-KR" altLang="en-US" smtClean="0"/>
              <a:t>2023. 8. 23.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843-695B-9141-919C-146BADA3ADB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144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A47E-7D29-2345-B586-442DA1F627EC}" type="datetimeFigureOut">
              <a:rPr kumimoji="1" lang="ko-Kore-KR" altLang="en-US" smtClean="0"/>
              <a:t>2023. 8. 23.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4843-695B-9141-919C-146BADA3ADB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57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A47E-7D29-2345-B586-442DA1F627EC}" type="datetimeFigureOut">
              <a:rPr kumimoji="1" lang="ko-Kore-KR" altLang="en-US" smtClean="0"/>
              <a:t>2023. 8. 23.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F4843-695B-9141-919C-146BADA3ADB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810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22CE96-1999-0266-7060-E5CE97208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kumimoji="1" lang="en-US" altLang="ko-Kore-KR" sz="7200"/>
              <a:t>Team Project</a:t>
            </a:r>
            <a:r>
              <a:rPr kumimoji="1" lang="en-US" altLang="ko-KR" sz="7200"/>
              <a:t>2</a:t>
            </a:r>
            <a:r>
              <a:rPr kumimoji="1" lang="en-US" altLang="ko-Kore-KR" sz="7200"/>
              <a:t> </a:t>
            </a:r>
            <a:r>
              <a:rPr kumimoji="1" lang="ko-KR" altLang="en-US" sz="7200"/>
              <a:t>중간점검</a:t>
            </a:r>
            <a:endParaRPr kumimoji="1" lang="ko-Kore-KR" altLang="en-US" sz="72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0F6D01-5FE3-6618-196B-DC56017A5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Autofit/>
          </a:bodyPr>
          <a:lstStyle/>
          <a:p>
            <a:r>
              <a:rPr kumimoji="1" lang="ko-Kore-KR" altLang="en-US" sz="2000" dirty="0"/>
              <a:t>오늘</a:t>
            </a:r>
            <a:r>
              <a:rPr kumimoji="1" lang="ko-KR" altLang="en-US" sz="2000" dirty="0" err="1"/>
              <a:t>뭐보지</a:t>
            </a:r>
            <a:r>
              <a:rPr kumimoji="1" lang="en-US" altLang="ko-KR" sz="2000" dirty="0"/>
              <a:t>!?</a:t>
            </a:r>
            <a:r>
              <a:rPr kumimoji="1" lang="ko-KR" altLang="en-US" sz="2000" dirty="0"/>
              <a:t>팀 </a:t>
            </a:r>
            <a:r>
              <a:rPr kumimoji="1" lang="ko-KR" altLang="en-US" sz="2000" dirty="0" err="1"/>
              <a:t>성진현</a:t>
            </a:r>
            <a:endParaRPr kumimoji="1" lang="en-US" altLang="ko-KR" sz="2000" dirty="0"/>
          </a:p>
          <a:p>
            <a:r>
              <a:rPr kumimoji="1" lang="ko-KR" altLang="en-US" sz="2000" dirty="0"/>
              <a:t>하이브리드 모델</a:t>
            </a:r>
            <a:endParaRPr kumimoji="1" lang="ko-Kore-KR" alt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50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62E4015E-082C-C00A-1419-2AAC4D717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128713"/>
          </a:xfrm>
        </p:spPr>
        <p:txBody>
          <a:bodyPr anchor="ctr">
            <a:noAutofit/>
          </a:bodyPr>
          <a:lstStyle/>
          <a:p>
            <a:r>
              <a:rPr kumimoji="1" lang="en-US" altLang="ko-Kore-KR" sz="4000" b="1" dirty="0"/>
              <a:t>Surprise</a:t>
            </a:r>
            <a:r>
              <a:rPr kumimoji="1" lang="ko-KR" altLang="en-US" sz="4000" b="1" dirty="0"/>
              <a:t> 패키지를 활용한 </a:t>
            </a:r>
            <a:r>
              <a:rPr kumimoji="1" lang="en-US" altLang="ko-KR" sz="4000" b="1" dirty="0" err="1"/>
              <a:t>KnnBasic</a:t>
            </a:r>
            <a:r>
              <a:rPr kumimoji="1" lang="en-US" altLang="ko-KR" sz="4000" b="1" dirty="0"/>
              <a:t> + SVD</a:t>
            </a:r>
            <a:r>
              <a:rPr kumimoji="1" lang="ko-KR" altLang="en-US" sz="4000" b="1" dirty="0"/>
              <a:t> 모델생성</a:t>
            </a:r>
            <a:endParaRPr kumimoji="1" lang="ko-Kore-KR" altLang="en-US" sz="4000" b="1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1D5CBF84-524E-79D4-CAFC-9A62E0BFBCA4}"/>
              </a:ext>
            </a:extLst>
          </p:cNvPr>
          <p:cNvSpPr txBox="1">
            <a:spLocks/>
          </p:cNvSpPr>
          <p:nvPr/>
        </p:nvSpPr>
        <p:spPr>
          <a:xfrm>
            <a:off x="0" y="1128713"/>
            <a:ext cx="12191998" cy="5729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ko-KR" sz="2000" b="1" dirty="0"/>
              <a:t>Surprise</a:t>
            </a:r>
            <a:r>
              <a:rPr kumimoji="1" lang="ko-KR" altLang="en-US" sz="2000" b="1" dirty="0"/>
              <a:t> 패키지란</a:t>
            </a:r>
            <a:r>
              <a:rPr kumimoji="1" lang="en-US" altLang="ko-KR" sz="2000" b="1" dirty="0"/>
              <a:t>?</a:t>
            </a:r>
          </a:p>
          <a:p>
            <a:pPr algn="l"/>
            <a:r>
              <a:rPr lang="ko-KR" altLang="en-US" sz="1400" b="0" i="0" dirty="0">
                <a:effectLst/>
                <a:latin typeface="Open Sans" panose="020F0502020204030204" pitchFamily="34" charset="0"/>
              </a:rPr>
              <a:t>추천시스템을 위한 </a:t>
            </a:r>
            <a:r>
              <a:rPr lang="en" altLang="ko-Kore-KR" sz="1400" b="0" i="0" dirty="0">
                <a:effectLst/>
                <a:latin typeface="Open Sans" panose="020F0502020204030204" pitchFamily="34" charset="0"/>
              </a:rPr>
              <a:t>Python </a:t>
            </a:r>
            <a:r>
              <a:rPr lang="ko-KR" altLang="en-US" sz="1400" b="0" i="0" dirty="0">
                <a:effectLst/>
                <a:latin typeface="Open Sans" panose="020F0502020204030204" pitchFamily="34" charset="0"/>
              </a:rPr>
              <a:t>라이브러리</a:t>
            </a:r>
            <a:endParaRPr lang="en-US" altLang="ko-KR" sz="1400" b="0" i="0" dirty="0">
              <a:effectLst/>
              <a:latin typeface="Open Sans" panose="020F0502020204030204" pitchFamily="34" charset="0"/>
            </a:endParaRPr>
          </a:p>
          <a:p>
            <a:pPr algn="l"/>
            <a:r>
              <a:rPr lang="en-US" altLang="ko-KR" sz="1400" b="0" i="0" dirty="0">
                <a:effectLst/>
                <a:latin typeface="Open Sans" panose="020F0502020204030204" pitchFamily="34" charset="0"/>
              </a:rPr>
              <a:t>Surprise</a:t>
            </a:r>
            <a:r>
              <a:rPr lang="ko-KR" altLang="en-US" sz="1400" b="0" i="0" dirty="0">
                <a:effectLst/>
                <a:latin typeface="Open Sans" panose="020F0502020204030204" pitchFamily="34" charset="0"/>
              </a:rPr>
              <a:t>패키지는 </a:t>
            </a:r>
            <a:r>
              <a:rPr lang="ko-KR" altLang="en-US" sz="1400" b="1" i="0" dirty="0" err="1">
                <a:effectLst/>
                <a:latin typeface="Open Sans" panose="020F0502020204030204" pitchFamily="34" charset="0"/>
              </a:rPr>
              <a:t>협업필터링기반</a:t>
            </a:r>
            <a:r>
              <a:rPr lang="ko-KR" altLang="en-US" sz="1400" b="1" i="0" dirty="0">
                <a:effectLst/>
                <a:latin typeface="Open Sans" panose="020F0502020204030204" pitchFamily="34" charset="0"/>
              </a:rPr>
              <a:t> 추천 알고리즘</a:t>
            </a:r>
            <a:r>
              <a:rPr lang="ko-KR" altLang="en-US" sz="1400" b="0" i="0" dirty="0">
                <a:effectLst/>
                <a:latin typeface="Open Sans" panose="020F0502020204030204" pitchFamily="34" charset="0"/>
              </a:rPr>
              <a:t>을 구현하고 평가하기 위한 도구를 제공함</a:t>
            </a:r>
            <a:r>
              <a:rPr lang="en-US" altLang="ko-KR" sz="1400" b="0" i="0" dirty="0">
                <a:effectLst/>
                <a:latin typeface="Open Sans" panose="020F0502020204030204" pitchFamily="34" charset="0"/>
              </a:rPr>
              <a:t>.</a:t>
            </a:r>
            <a:endParaRPr kumimoji="1" lang="en-US" altLang="ko-KR" sz="1400" b="1" dirty="0"/>
          </a:p>
          <a:p>
            <a:pPr algn="l"/>
            <a:r>
              <a:rPr kumimoji="1" lang="en-US" altLang="ko-KR" sz="2000" b="1" dirty="0" err="1"/>
              <a:t>KNNBasic</a:t>
            </a:r>
            <a:r>
              <a:rPr kumimoji="1" lang="ko-KR" altLang="en-US" sz="2000" b="1" dirty="0"/>
              <a:t>모델이란</a:t>
            </a:r>
            <a:r>
              <a:rPr kumimoji="1" lang="en-US" altLang="ko-KR" sz="2000" b="1" dirty="0"/>
              <a:t>?</a:t>
            </a:r>
          </a:p>
          <a:p>
            <a:pPr algn="l"/>
            <a:r>
              <a:rPr kumimoji="1" lang="en-US" altLang="ko-KR" sz="1400" dirty="0" err="1">
                <a:latin typeface="+mn-ea"/>
              </a:rPr>
              <a:t>KNNbasic</a:t>
            </a:r>
            <a:r>
              <a:rPr kumimoji="1" lang="ko-KR" altLang="en-US" sz="1400" dirty="0">
                <a:latin typeface="+mn-ea"/>
              </a:rPr>
              <a:t>은 </a:t>
            </a:r>
            <a:r>
              <a:rPr kumimoji="1" lang="en-US" altLang="ko-KR" sz="1400" dirty="0">
                <a:latin typeface="+mn-ea"/>
              </a:rPr>
              <a:t>Surprise</a:t>
            </a:r>
            <a:r>
              <a:rPr kumimoji="1" lang="ko-KR" altLang="en-US" sz="1400" dirty="0">
                <a:latin typeface="+mn-ea"/>
              </a:rPr>
              <a:t>라이브러리에서 제공되는 추천 알고리즘 중 하나로 협업 필터링 기반의 추천을 수행하는 알고리즘</a:t>
            </a:r>
            <a:r>
              <a:rPr kumimoji="1" lang="en-US" altLang="ko-KR" sz="1400" dirty="0">
                <a:latin typeface="+mn-ea"/>
              </a:rPr>
              <a:t>.</a:t>
            </a:r>
          </a:p>
          <a:p>
            <a:pPr algn="l"/>
            <a:r>
              <a:rPr kumimoji="1" lang="en-US" altLang="ko-KR" sz="1400" b="1" dirty="0" err="1">
                <a:latin typeface="+mn-ea"/>
              </a:rPr>
              <a:t>KNNbasic</a:t>
            </a:r>
            <a:r>
              <a:rPr kumimoji="1" lang="ko-KR" altLang="en-US" sz="1400" b="1" dirty="0">
                <a:latin typeface="+mn-ea"/>
              </a:rPr>
              <a:t>은 </a:t>
            </a:r>
            <a:r>
              <a:rPr kumimoji="1" lang="en-US" altLang="ko-KR" sz="1400" b="1" dirty="0">
                <a:latin typeface="+mn-ea"/>
              </a:rPr>
              <a:t>K</a:t>
            </a:r>
            <a:r>
              <a:rPr kumimoji="1" lang="ko-KR" altLang="en-US" sz="1400" b="1" dirty="0">
                <a:latin typeface="+mn-ea"/>
              </a:rPr>
              <a:t>최근접 이웃 알고리즘을 기반</a:t>
            </a:r>
            <a:r>
              <a:rPr kumimoji="1" lang="ko-KR" altLang="en-US" sz="1400" dirty="0">
                <a:latin typeface="+mn-ea"/>
              </a:rPr>
              <a:t>으로 하며 </a:t>
            </a:r>
            <a:r>
              <a:rPr kumimoji="1" lang="ko-KR" altLang="en-US" sz="1400" b="1" dirty="0">
                <a:latin typeface="+mn-ea"/>
              </a:rPr>
              <a:t>사용자나 아이템 간의 유사도를 계산</a:t>
            </a:r>
            <a:r>
              <a:rPr kumimoji="1" lang="ko-KR" altLang="en-US" sz="1400" dirty="0">
                <a:latin typeface="+mn-ea"/>
              </a:rPr>
              <a:t>하여 가장 유사한 이웃을 선택하고 그들의 평점을 기반으로 </a:t>
            </a:r>
            <a:endParaRPr kumimoji="1" lang="en-US" altLang="ko-KR" sz="1400" dirty="0">
              <a:latin typeface="+mn-ea"/>
            </a:endParaRPr>
          </a:p>
          <a:p>
            <a:pPr algn="l"/>
            <a:r>
              <a:rPr kumimoji="1" lang="ko-KR" altLang="en-US" sz="1400" dirty="0">
                <a:latin typeface="+mn-ea"/>
              </a:rPr>
              <a:t>추천을 수행함</a:t>
            </a:r>
            <a:r>
              <a:rPr kumimoji="1" lang="en-US" altLang="ko-KR" sz="1400" dirty="0">
                <a:latin typeface="+mn-ea"/>
              </a:rPr>
              <a:t>.</a:t>
            </a:r>
          </a:p>
          <a:p>
            <a:pPr algn="l"/>
            <a:r>
              <a:rPr kumimoji="1" lang="ko-KR" altLang="en-US" sz="1400" dirty="0"/>
              <a:t>이번 하이브리드 모델에서는 </a:t>
            </a:r>
            <a:r>
              <a:rPr kumimoji="1" lang="ko-KR" altLang="en-US" sz="1400" dirty="0" err="1"/>
              <a:t>아이템간의</a:t>
            </a:r>
            <a:r>
              <a:rPr kumimoji="1" lang="ko-KR" altLang="en-US" sz="1400" dirty="0"/>
              <a:t> 유사도를 계산하여 생성함</a:t>
            </a:r>
            <a:r>
              <a:rPr kumimoji="1" lang="en-US" altLang="ko-KR" sz="1400" dirty="0"/>
              <a:t>.</a:t>
            </a:r>
          </a:p>
          <a:p>
            <a:pPr algn="l"/>
            <a:r>
              <a:rPr kumimoji="1" lang="en-US" altLang="ko-KR" sz="2000" b="1" dirty="0"/>
              <a:t>SVD</a:t>
            </a:r>
            <a:r>
              <a:rPr kumimoji="1" lang="ko-KR" altLang="en-US" sz="2000" b="1" dirty="0"/>
              <a:t>모델이란</a:t>
            </a:r>
            <a:r>
              <a:rPr kumimoji="1" lang="en-US" altLang="ko-KR" sz="2000" b="1" dirty="0"/>
              <a:t>?</a:t>
            </a:r>
          </a:p>
          <a:p>
            <a:pPr algn="l"/>
            <a:r>
              <a:rPr kumimoji="1" lang="en-US" altLang="ko-Kore-KR" sz="1400" dirty="0"/>
              <a:t>SVD</a:t>
            </a:r>
            <a:r>
              <a:rPr kumimoji="1" lang="ko-KR" altLang="en-US" sz="1400" dirty="0"/>
              <a:t>모델은 선형대수학의 개념을 활용하여 데이터를 </a:t>
            </a:r>
            <a:r>
              <a:rPr kumimoji="1" lang="ko-KR" altLang="en-US" sz="1400" b="1" dirty="0"/>
              <a:t>행렬 분해하는 방법</a:t>
            </a:r>
            <a:r>
              <a:rPr kumimoji="1" lang="ko-KR" altLang="en-US" sz="1400" dirty="0"/>
              <a:t> 중 하나</a:t>
            </a:r>
            <a:endParaRPr kumimoji="1" lang="en-US" altLang="ko-KR" sz="1400" dirty="0"/>
          </a:p>
          <a:p>
            <a:pPr algn="l"/>
            <a:r>
              <a:rPr kumimoji="1" lang="ko-KR" altLang="en-US" sz="1400" dirty="0"/>
              <a:t>추천시스템 분야에서 </a:t>
            </a:r>
            <a:r>
              <a:rPr kumimoji="1" lang="en-US" altLang="ko-KR" sz="1400" dirty="0"/>
              <a:t>SVD</a:t>
            </a:r>
            <a:r>
              <a:rPr kumimoji="1" lang="ko-KR" altLang="en-US" sz="1400" dirty="0"/>
              <a:t>는 협업 필터링 알고리즘의 일종으로 활용되며 사용자와 </a:t>
            </a:r>
            <a:r>
              <a:rPr kumimoji="1" lang="ko-KR" altLang="en-US" sz="1400" dirty="0" err="1"/>
              <a:t>아이템간의</a:t>
            </a:r>
            <a:r>
              <a:rPr kumimoji="1" lang="ko-KR" altLang="en-US" sz="1400" dirty="0"/>
              <a:t> 상호작용 데이터를 분해하여 </a:t>
            </a:r>
            <a:r>
              <a:rPr kumimoji="1" lang="ko-KR" altLang="en-US" sz="1400" b="1" dirty="0"/>
              <a:t>잠재적인 요인</a:t>
            </a:r>
            <a:r>
              <a:rPr kumimoji="1" lang="ko-KR" altLang="en-US" sz="1400" dirty="0"/>
              <a:t>을 추출하고 이를 </a:t>
            </a:r>
            <a:endParaRPr kumimoji="1" lang="en-US" altLang="ko-KR" sz="1400" dirty="0"/>
          </a:p>
          <a:p>
            <a:pPr algn="l"/>
            <a:r>
              <a:rPr kumimoji="1" lang="ko-KR" altLang="en-US" sz="1400" dirty="0"/>
              <a:t>기반으로 추천을 수행</a:t>
            </a:r>
            <a:endParaRPr kumimoji="1" lang="en-US" altLang="ko-KR" sz="1400" dirty="0"/>
          </a:p>
          <a:p>
            <a:pPr algn="l"/>
            <a:r>
              <a:rPr kumimoji="1" lang="en-US" altLang="ko-KR" sz="2000" b="1" dirty="0"/>
              <a:t>Hybrid</a:t>
            </a:r>
            <a:r>
              <a:rPr kumimoji="1" lang="ko-KR" altLang="en-US" sz="2000" b="1" dirty="0"/>
              <a:t>모델이란</a:t>
            </a:r>
            <a:r>
              <a:rPr kumimoji="1" lang="en-US" altLang="ko-KR" sz="2000" b="1" dirty="0"/>
              <a:t>?</a:t>
            </a:r>
            <a:endParaRPr kumimoji="1" lang="en-US" altLang="ko-KR" sz="2000" dirty="0"/>
          </a:p>
          <a:p>
            <a:pPr algn="l"/>
            <a:r>
              <a:rPr kumimoji="1" lang="ko-KR" altLang="en-US" sz="1400" dirty="0" err="1"/>
              <a:t>하이브리드모델은</a:t>
            </a:r>
            <a:r>
              <a:rPr kumimoji="1" lang="ko-KR" altLang="en-US" sz="1400" dirty="0"/>
              <a:t> </a:t>
            </a:r>
            <a:r>
              <a:rPr kumimoji="1" lang="ko-KR" altLang="en-US" sz="1400" b="1" dirty="0"/>
              <a:t>두 개 이상의 다른 추천시스템 기법을 결합</a:t>
            </a:r>
            <a:r>
              <a:rPr kumimoji="1" lang="ko-KR" altLang="en-US" sz="1400" dirty="0"/>
              <a:t>하여 더 나은 추천결과를 </a:t>
            </a:r>
            <a:r>
              <a:rPr kumimoji="1" lang="ko-KR" altLang="en-US" sz="1400" dirty="0" err="1"/>
              <a:t>얻기위한</a:t>
            </a:r>
            <a:r>
              <a:rPr kumimoji="1" lang="ko-KR" altLang="en-US" sz="1400" dirty="0"/>
              <a:t> 모델</a:t>
            </a:r>
            <a:endParaRPr kumimoji="1" lang="en-US" altLang="ko-KR" sz="1400" dirty="0"/>
          </a:p>
          <a:p>
            <a:pPr algn="l"/>
            <a:r>
              <a:rPr kumimoji="1" lang="ko-KR" altLang="en-US" sz="1400" dirty="0"/>
              <a:t>여러가지 추천 알고리즘을 조합하여 각각의 알고리즘의 </a:t>
            </a:r>
            <a:r>
              <a:rPr kumimoji="1" lang="ko-KR" altLang="en-US" sz="1400" b="1" dirty="0"/>
              <a:t>장점을 활용하고 단점을 보완</a:t>
            </a:r>
            <a:r>
              <a:rPr kumimoji="1" lang="ko-KR" altLang="en-US" sz="1400" dirty="0"/>
              <a:t>함으로 성능향상 기대 목적</a:t>
            </a:r>
            <a:endParaRPr kumimoji="1" lang="en-US" altLang="ko-KR" sz="1400" dirty="0"/>
          </a:p>
          <a:p>
            <a:pPr algn="l"/>
            <a:r>
              <a:rPr kumimoji="1" lang="ko-KR" altLang="en-US" sz="1400" b="1" dirty="0"/>
              <a:t>결합방식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여러 추천 알고리즘의 </a:t>
            </a:r>
            <a:r>
              <a:rPr kumimoji="1" lang="ko-KR" altLang="en-US" sz="1400" dirty="0" err="1"/>
              <a:t>예측값에</a:t>
            </a:r>
            <a:r>
              <a:rPr kumimoji="1" lang="ko-KR" altLang="en-US" sz="1400" dirty="0"/>
              <a:t> 가중치를 부여하여 결합하는 방식 </a:t>
            </a:r>
            <a:r>
              <a:rPr kumimoji="1" lang="en-US" altLang="ko-KR" sz="1400" b="1" dirty="0"/>
              <a:t>(</a:t>
            </a:r>
            <a:r>
              <a:rPr kumimoji="1" lang="ko-KR" altLang="en-US" sz="1400" b="1" dirty="0"/>
              <a:t>이번 </a:t>
            </a:r>
            <a:r>
              <a:rPr kumimoji="1" lang="ko-KR" altLang="en-US" sz="1400" b="1" dirty="0" err="1"/>
              <a:t>하이브리드모델에</a:t>
            </a:r>
            <a:r>
              <a:rPr kumimoji="1" lang="ko-KR" altLang="en-US" sz="1400" b="1" dirty="0"/>
              <a:t> 사용한 방식</a:t>
            </a:r>
            <a:r>
              <a:rPr kumimoji="1" lang="en-US" altLang="ko-KR" sz="1400" b="1" dirty="0"/>
              <a:t>)</a:t>
            </a:r>
          </a:p>
          <a:p>
            <a:pPr algn="l"/>
            <a:r>
              <a:rPr kumimoji="1" lang="ko-KR" altLang="en-US" sz="1400" b="1" dirty="0"/>
              <a:t>순차방식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먼저 하나의 추천알고리즘을 사용하여 초기 추천을 생성한 후 그 결과를 다른 추천 알고리즘에 입력으로 사용하여 보완하는 방식</a:t>
            </a:r>
            <a:endParaRPr kumimoji="1" lang="en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2952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62E4015E-082C-C00A-1419-2AAC4D717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128713"/>
          </a:xfrm>
        </p:spPr>
        <p:txBody>
          <a:bodyPr anchor="ctr">
            <a:noAutofit/>
          </a:bodyPr>
          <a:lstStyle/>
          <a:p>
            <a:r>
              <a:rPr kumimoji="1" lang="en-US" altLang="ko-Kore-KR" sz="4000" b="1" dirty="0"/>
              <a:t>Surprise</a:t>
            </a:r>
            <a:r>
              <a:rPr kumimoji="1" lang="ko-KR" altLang="en-US" sz="4000" b="1" dirty="0"/>
              <a:t> 패키지를 활용한 </a:t>
            </a:r>
            <a:r>
              <a:rPr kumimoji="1" lang="en-US" altLang="ko-KR" sz="4000" b="1" dirty="0" err="1"/>
              <a:t>KnnBasic</a:t>
            </a:r>
            <a:r>
              <a:rPr kumimoji="1" lang="en-US" altLang="ko-KR" sz="4000" b="1" dirty="0"/>
              <a:t> + SVD</a:t>
            </a:r>
            <a:r>
              <a:rPr kumimoji="1" lang="ko-KR" altLang="en-US" sz="4000" b="1" dirty="0"/>
              <a:t> 모델생성</a:t>
            </a:r>
            <a:endParaRPr kumimoji="1" lang="ko-Kore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906F0-2719-1395-FC67-53FE901EEC5E}"/>
              </a:ext>
            </a:extLst>
          </p:cNvPr>
          <p:cNvSpPr txBox="1"/>
          <p:nvPr/>
        </p:nvSpPr>
        <p:spPr>
          <a:xfrm>
            <a:off x="393700" y="1128713"/>
            <a:ext cx="39613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2500" b="1" dirty="0"/>
              <a:t>기본 </a:t>
            </a:r>
            <a:r>
              <a:rPr kumimoji="1" lang="en-US" altLang="ko-KR" sz="2500" b="1" dirty="0"/>
              <a:t>base(</a:t>
            </a:r>
            <a:r>
              <a:rPr kumimoji="1" lang="ko-KR" altLang="en-US" sz="2500" b="1" dirty="0"/>
              <a:t>파라미터 지정 </a:t>
            </a:r>
            <a:r>
              <a:rPr kumimoji="1" lang="en-US" altLang="ko-KR" sz="2500" b="1" dirty="0"/>
              <a:t>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BA3BD-0FE8-EF38-47AA-FADACA04F651}"/>
              </a:ext>
            </a:extLst>
          </p:cNvPr>
          <p:cNvSpPr txBox="1"/>
          <p:nvPr/>
        </p:nvSpPr>
        <p:spPr>
          <a:xfrm>
            <a:off x="393700" y="3089127"/>
            <a:ext cx="66466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 err="1"/>
              <a:t>RandomSearch</a:t>
            </a:r>
            <a:r>
              <a:rPr kumimoji="1" lang="ko-KR" altLang="en-US" sz="2500" b="1" dirty="0" err="1"/>
              <a:t>를</a:t>
            </a:r>
            <a:r>
              <a:rPr kumimoji="1" lang="ko-KR" altLang="en-US" sz="2500" b="1" dirty="0"/>
              <a:t> 활용하여 각 모델의 성능향상</a:t>
            </a:r>
            <a:endParaRPr kumimoji="1" lang="en-US" altLang="ko-KR" sz="2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376C2C-46AD-3199-8E13-5E374CA78CBC}"/>
              </a:ext>
            </a:extLst>
          </p:cNvPr>
          <p:cNvSpPr txBox="1"/>
          <p:nvPr/>
        </p:nvSpPr>
        <p:spPr>
          <a:xfrm>
            <a:off x="8740940" y="1916187"/>
            <a:ext cx="34510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ko-KR" sz="1800" b="1" dirty="0" err="1"/>
              <a:t>KNNBasic</a:t>
            </a:r>
            <a:r>
              <a:rPr kumimoji="1" lang="en-US" altLang="ko-KR" sz="1800" b="1" dirty="0"/>
              <a:t> </a:t>
            </a:r>
            <a:r>
              <a:rPr kumimoji="1" lang="ko-KR" altLang="en-US" b="1" dirty="0"/>
              <a:t>최종 파라미터</a:t>
            </a:r>
            <a:endParaRPr kumimoji="1" lang="en-US" altLang="ko-KR" b="1" dirty="0"/>
          </a:p>
          <a:p>
            <a:pPr algn="l"/>
            <a:r>
              <a:rPr kumimoji="1" lang="en-US" altLang="ko-KR" b="1" dirty="0"/>
              <a:t>k = 60</a:t>
            </a:r>
          </a:p>
          <a:p>
            <a:pPr algn="l"/>
            <a:r>
              <a:rPr kumimoji="1" lang="en-US" altLang="ko-KR" b="1" dirty="0" err="1"/>
              <a:t>min_k</a:t>
            </a:r>
            <a:r>
              <a:rPr kumimoji="1" lang="en-US" altLang="ko-KR" b="1" dirty="0"/>
              <a:t> = 2</a:t>
            </a:r>
          </a:p>
          <a:p>
            <a:r>
              <a:rPr kumimoji="1" lang="en-US" altLang="ko-KR" b="1" dirty="0" err="1"/>
              <a:t>sim_option</a:t>
            </a:r>
            <a:r>
              <a:rPr kumimoji="1" lang="en-US" altLang="ko-KR" b="1" dirty="0"/>
              <a:t> = </a:t>
            </a:r>
          </a:p>
          <a:p>
            <a:r>
              <a:rPr kumimoji="1" lang="en-US" altLang="ko-KR" b="1" dirty="0"/>
              <a:t>{</a:t>
            </a:r>
            <a:r>
              <a:rPr kumimoji="1" lang="en-US" altLang="ko-KR" b="1" dirty="0" err="1"/>
              <a:t>name:MSD</a:t>
            </a:r>
            <a:r>
              <a:rPr kumimoji="1" lang="en-US" altLang="ko-KR" b="1" dirty="0"/>
              <a:t>, </a:t>
            </a:r>
            <a:r>
              <a:rPr kumimoji="1" lang="en-US" altLang="ko-KR" b="1" dirty="0" err="1"/>
              <a:t>user_based:False</a:t>
            </a:r>
            <a:r>
              <a:rPr kumimoji="1" lang="en-US" altLang="ko-KR" b="1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6239BD-1E6F-451C-0569-8ED416905DD2}"/>
              </a:ext>
            </a:extLst>
          </p:cNvPr>
          <p:cNvSpPr txBox="1"/>
          <p:nvPr/>
        </p:nvSpPr>
        <p:spPr>
          <a:xfrm>
            <a:off x="8740940" y="4235792"/>
            <a:ext cx="34510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b="1" dirty="0"/>
              <a:t>SVD </a:t>
            </a:r>
            <a:r>
              <a:rPr kumimoji="1" lang="ko-KR" altLang="en-US" b="1" dirty="0"/>
              <a:t>최종 파라미터</a:t>
            </a:r>
            <a:endParaRPr kumimoji="1" lang="en-US" altLang="ko-KR" b="1" dirty="0"/>
          </a:p>
          <a:p>
            <a:r>
              <a:rPr kumimoji="1" lang="en-US" altLang="ko-KR" b="1" dirty="0" err="1"/>
              <a:t>n_factors</a:t>
            </a:r>
            <a:r>
              <a:rPr kumimoji="1" lang="en-US" altLang="ko-KR" b="1" dirty="0"/>
              <a:t> = 150</a:t>
            </a:r>
          </a:p>
          <a:p>
            <a:r>
              <a:rPr kumimoji="1" lang="en-US" altLang="ko-KR" b="1" dirty="0" err="1"/>
              <a:t>n_epochs</a:t>
            </a:r>
            <a:r>
              <a:rPr kumimoji="1" lang="en-US" altLang="ko-KR" b="1" dirty="0"/>
              <a:t> = 50</a:t>
            </a:r>
          </a:p>
          <a:p>
            <a:r>
              <a:rPr kumimoji="1" lang="en-US" altLang="ko-KR" b="1" dirty="0" err="1"/>
              <a:t>lr_all</a:t>
            </a:r>
            <a:r>
              <a:rPr kumimoji="1" lang="en-US" altLang="ko-KR" b="1" dirty="0"/>
              <a:t> = 0.003</a:t>
            </a:r>
          </a:p>
          <a:p>
            <a:r>
              <a:rPr kumimoji="1" lang="en-US" altLang="ko-KR" b="1" dirty="0" err="1"/>
              <a:t>reg_all</a:t>
            </a:r>
            <a:r>
              <a:rPr kumimoji="1" lang="en-US" altLang="ko-KR" b="1" dirty="0"/>
              <a:t> =  0.05</a:t>
            </a:r>
            <a:endParaRPr kumimoji="1" lang="en" altLang="ko-KR" dirty="0">
              <a:solidFill>
                <a:srgbClr val="CCCCCC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89A96F3F-BFA5-B5A6-CC0C-249C04BF3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17665"/>
              </p:ext>
            </p:extLst>
          </p:nvPr>
        </p:nvGraphicFramePr>
        <p:xfrm>
          <a:off x="393700" y="1605767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744568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83623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36376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50114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dirty="0" err="1"/>
                        <a:t>KNNBasic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dirty="0"/>
                        <a:t>SVD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dirty="0" err="1"/>
                        <a:t>KNNBasic</a:t>
                      </a:r>
                      <a:r>
                        <a:rPr lang="en" altLang="ko-Kore-KR" dirty="0"/>
                        <a:t> + SVD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RMSE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0.9</a:t>
                      </a:r>
                      <a:r>
                        <a:rPr lang="en-US" altLang="ko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0.87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29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ko-Kore-KR" dirty="0"/>
                        <a:t>Precision@5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03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ko-Kore-KR" dirty="0"/>
                        <a:t>Recall@5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0.388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07322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ED3852-DB7B-DFA7-5495-2C7B3D8E8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589987"/>
              </p:ext>
            </p:extLst>
          </p:nvPr>
        </p:nvGraphicFramePr>
        <p:xfrm>
          <a:off x="393700" y="3566181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744568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83623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36376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50114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dirty="0" err="1"/>
                        <a:t>KNNBasic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dirty="0"/>
                        <a:t>SVD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dirty="0" err="1"/>
                        <a:t>KNNBasic</a:t>
                      </a:r>
                      <a:r>
                        <a:rPr lang="en" altLang="ko-Kore-KR" dirty="0"/>
                        <a:t> + SVD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RMSE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0.9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0.85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0.86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29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ko-Kore-KR" dirty="0"/>
                        <a:t>Precision@5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0.809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0.829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0.830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03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ko-Kore-KR" dirty="0"/>
                        <a:t>Recall@5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0.406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0.394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0732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C080394-30D8-EF80-3FF3-A2BB1E65F495}"/>
              </a:ext>
            </a:extLst>
          </p:cNvPr>
          <p:cNvSpPr txBox="1"/>
          <p:nvPr/>
        </p:nvSpPr>
        <p:spPr>
          <a:xfrm>
            <a:off x="8740940" y="1128713"/>
            <a:ext cx="3451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ko-KR" altLang="en-US" sz="2500" b="1" dirty="0"/>
              <a:t>각 모델 최종 파라미터</a:t>
            </a:r>
            <a:endParaRPr kumimoji="1" lang="en-US" altLang="ko-KR" sz="25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03784E-B14C-E7E3-F4E0-A2331983B0A5}"/>
              </a:ext>
            </a:extLst>
          </p:cNvPr>
          <p:cNvSpPr txBox="1"/>
          <p:nvPr/>
        </p:nvSpPr>
        <p:spPr>
          <a:xfrm>
            <a:off x="393700" y="5196374"/>
            <a:ext cx="81280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ko-KR" altLang="en-US" sz="2500" b="1" dirty="0"/>
              <a:t>애로사항</a:t>
            </a:r>
            <a:endParaRPr kumimoji="1" lang="en-US" altLang="ko-KR" sz="2500" b="1" dirty="0"/>
          </a:p>
          <a:p>
            <a:pPr marL="342900" indent="-342900" algn="l">
              <a:buAutoNum type="arabicPeriod"/>
            </a:pPr>
            <a:r>
              <a:rPr kumimoji="1" lang="ko-KR" altLang="en-US" sz="1600" dirty="0"/>
              <a:t>데이터</a:t>
            </a:r>
            <a:r>
              <a:rPr kumimoji="1" lang="en-US" altLang="ko-KR" sz="1600" dirty="0"/>
              <a:t> rating</a:t>
            </a:r>
            <a:r>
              <a:rPr kumimoji="1" lang="ko-KR" altLang="en-US" sz="1600" dirty="0"/>
              <a:t>만으로 하기에 특성이 부족함</a:t>
            </a:r>
            <a:endParaRPr kumimoji="1" lang="en-US" altLang="ko-KR" sz="1600" dirty="0"/>
          </a:p>
          <a:p>
            <a:pPr marL="342900" indent="-342900" algn="l">
              <a:buAutoNum type="arabicPeriod"/>
            </a:pPr>
            <a:r>
              <a:rPr kumimoji="1" lang="en-US" altLang="ko-KR" sz="1600" dirty="0"/>
              <a:t>Surprise</a:t>
            </a:r>
            <a:r>
              <a:rPr kumimoji="1" lang="ko-KR" altLang="en-US" sz="1600" dirty="0"/>
              <a:t> 패키지에 있는 각 모델들의 활용지식이 부족함</a:t>
            </a:r>
            <a:endParaRPr kumimoji="1"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09299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200</TotalTime>
  <Words>313</Words>
  <Application>Microsoft Macintosh PowerPoint</Application>
  <PresentationFormat>와이드스크린</PresentationFormat>
  <Paragraphs>68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Menlo</vt:lpstr>
      <vt:lpstr>Open Sans</vt:lpstr>
      <vt:lpstr>Office 테마</vt:lpstr>
      <vt:lpstr>Team Project2 중간점검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Project2 중간점검</dc:title>
  <dc:creator>jin936393@gmail.com</dc:creator>
  <cp:lastModifiedBy>jin936393@gmail.com</cp:lastModifiedBy>
  <cp:revision>1</cp:revision>
  <dcterms:created xsi:type="dcterms:W3CDTF">2023-08-22T23:59:11Z</dcterms:created>
  <dcterms:modified xsi:type="dcterms:W3CDTF">2023-08-23T03:19:19Z</dcterms:modified>
</cp:coreProperties>
</file>