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19"/>
  </p:notesMasterIdLst>
  <p:sldIdLst>
    <p:sldId id="256" r:id="rId2"/>
    <p:sldId id="257" r:id="rId3"/>
    <p:sldId id="282" r:id="rId4"/>
    <p:sldId id="280" r:id="rId5"/>
    <p:sldId id="278" r:id="rId6"/>
    <p:sldId id="269" r:id="rId7"/>
    <p:sldId id="270" r:id="rId8"/>
    <p:sldId id="271" r:id="rId9"/>
    <p:sldId id="281" r:id="rId10"/>
    <p:sldId id="279" r:id="rId11"/>
    <p:sldId id="283" r:id="rId12"/>
    <p:sldId id="277" r:id="rId13"/>
    <p:sldId id="273" r:id="rId14"/>
    <p:sldId id="275" r:id="rId15"/>
    <p:sldId id="276" r:id="rId16"/>
    <p:sldId id="27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0"/>
    <p:restoredTop sz="86263"/>
  </p:normalViewPr>
  <p:slideViewPr>
    <p:cSldViewPr snapToGrid="0" snapToObjects="1">
      <p:cViewPr>
        <p:scale>
          <a:sx n="100" d="100"/>
          <a:sy n="100" d="100"/>
        </p:scale>
        <p:origin x="808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9BF8A-E364-C642-A044-939714EEF454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C6DB65-FF1A-7A4E-8894-1E3B3FD3A6AF}">
      <dgm:prSet phldrT="[Text]"/>
      <dgm:spPr>
        <a:gradFill rotWithShape="0">
          <a:gsLst>
            <a:gs pos="100000">
              <a:schemeClr val="accent3"/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</a:gradFill>
      </dgm:spPr>
      <dgm:t>
        <a:bodyPr/>
        <a:lstStyle/>
        <a:p>
          <a:r>
            <a:rPr lang="en-US" dirty="0" smtClean="0"/>
            <a:t>Ghata Index</a:t>
          </a:r>
          <a:endParaRPr lang="en-US" dirty="0"/>
        </a:p>
      </dgm:t>
    </dgm:pt>
    <dgm:pt modelId="{BFA844F3-CD5A-A944-BD17-85A255E88005}" type="parTrans" cxnId="{7ED28F7F-2F30-4840-8345-432A19C28ABB}">
      <dgm:prSet/>
      <dgm:spPr/>
      <dgm:t>
        <a:bodyPr/>
        <a:lstStyle/>
        <a:p>
          <a:endParaRPr lang="en-US"/>
        </a:p>
      </dgm:t>
    </dgm:pt>
    <dgm:pt modelId="{EA752DFF-5FCE-0B4C-8601-C4A5DB0A58BD}" type="sibTrans" cxnId="{7ED28F7F-2F30-4840-8345-432A19C28ABB}">
      <dgm:prSet/>
      <dgm:spPr/>
      <dgm:t>
        <a:bodyPr/>
        <a:lstStyle/>
        <a:p>
          <a:endParaRPr lang="en-US"/>
        </a:p>
      </dgm:t>
    </dgm:pt>
    <dgm:pt modelId="{091C277B-2AA9-8843-8685-575077288135}">
      <dgm:prSet phldrT="[Text]" custT="1"/>
      <dgm:spPr>
        <a:gradFill rotWithShape="0">
          <a:gsLst>
            <a:gs pos="100000">
              <a:schemeClr val="accent3"/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</a:gradFill>
      </dgm:spPr>
      <dgm:t>
        <a:bodyPr/>
        <a:lstStyle/>
        <a:p>
          <a:r>
            <a:rPr lang="en-US" sz="1400" dirty="0" smtClean="0"/>
            <a:t>37% </a:t>
          </a:r>
        </a:p>
        <a:p>
          <a:r>
            <a:rPr lang="en-US" sz="1400" dirty="0" smtClean="0"/>
            <a:t>GDP per Capita</a:t>
          </a:r>
        </a:p>
        <a:p>
          <a:r>
            <a:rPr lang="en-US" sz="1400" dirty="0" smtClean="0"/>
            <a:t>2017</a:t>
          </a:r>
          <a:endParaRPr lang="en-US" sz="1400" dirty="0"/>
        </a:p>
      </dgm:t>
    </dgm:pt>
    <dgm:pt modelId="{1BE10715-BD76-8547-B6E8-1D6F7E725B46}" type="parTrans" cxnId="{BD10AF71-1B46-D841-8472-5A4EDBA19ED1}">
      <dgm:prSet/>
      <dgm:spPr/>
      <dgm:t>
        <a:bodyPr/>
        <a:lstStyle/>
        <a:p>
          <a:endParaRPr lang="en-US"/>
        </a:p>
      </dgm:t>
    </dgm:pt>
    <dgm:pt modelId="{0DFABCAC-AD16-5E44-8454-D8141690A64D}" type="sibTrans" cxnId="{BD10AF71-1B46-D841-8472-5A4EDBA19ED1}">
      <dgm:prSet/>
      <dgm:spPr/>
      <dgm:t>
        <a:bodyPr/>
        <a:lstStyle/>
        <a:p>
          <a:endParaRPr lang="en-US"/>
        </a:p>
      </dgm:t>
    </dgm:pt>
    <dgm:pt modelId="{EAD3CA86-C897-9047-80AC-2ECBF5C24F35}">
      <dgm:prSet phldrT="[Text]"/>
      <dgm:spPr>
        <a:gradFill rotWithShape="0">
          <a:gsLst>
            <a:gs pos="100000">
              <a:schemeClr val="accent3"/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</a:gradFill>
      </dgm:spPr>
      <dgm:t>
        <a:bodyPr/>
        <a:lstStyle/>
        <a:p>
          <a:r>
            <a:rPr lang="en-US" dirty="0" smtClean="0"/>
            <a:t>28% Corporate Tax</a:t>
          </a:r>
        </a:p>
        <a:p>
          <a:r>
            <a:rPr lang="en-US" dirty="0" smtClean="0"/>
            <a:t>2018</a:t>
          </a:r>
          <a:endParaRPr lang="en-US" dirty="0"/>
        </a:p>
      </dgm:t>
    </dgm:pt>
    <dgm:pt modelId="{AE7EB8B8-93F3-0B4C-AEFA-85C00983BD25}" type="parTrans" cxnId="{5DC5D043-5006-1446-87D9-8DB40166FEA7}">
      <dgm:prSet/>
      <dgm:spPr/>
      <dgm:t>
        <a:bodyPr/>
        <a:lstStyle/>
        <a:p>
          <a:endParaRPr lang="en-US"/>
        </a:p>
      </dgm:t>
    </dgm:pt>
    <dgm:pt modelId="{D2DC0C48-1CE5-4345-BECC-DC351F278F18}" type="sibTrans" cxnId="{5DC5D043-5006-1446-87D9-8DB40166FEA7}">
      <dgm:prSet/>
      <dgm:spPr/>
      <dgm:t>
        <a:bodyPr/>
        <a:lstStyle/>
        <a:p>
          <a:endParaRPr lang="en-US"/>
        </a:p>
      </dgm:t>
    </dgm:pt>
    <dgm:pt modelId="{6F007E52-389B-8744-8246-FE831FFB9A3F}">
      <dgm:prSet phldrT="[Text]"/>
      <dgm:spPr>
        <a:gradFill rotWithShape="0">
          <a:gsLst>
            <a:gs pos="100000">
              <a:schemeClr val="accent3"/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</a:gradFill>
      </dgm:spPr>
      <dgm:t>
        <a:bodyPr/>
        <a:lstStyle/>
        <a:p>
          <a:r>
            <a:rPr lang="en-US" dirty="0" smtClean="0"/>
            <a:t>24% </a:t>
          </a:r>
        </a:p>
        <a:p>
          <a:r>
            <a:rPr lang="en-US" dirty="0" smtClean="0"/>
            <a:t>Legal Trust</a:t>
          </a:r>
        </a:p>
        <a:p>
          <a:r>
            <a:rPr lang="en-US" dirty="0" smtClean="0"/>
            <a:t>2013</a:t>
          </a:r>
          <a:endParaRPr lang="en-US" dirty="0"/>
        </a:p>
      </dgm:t>
    </dgm:pt>
    <dgm:pt modelId="{1A8E8169-D6CA-3848-AEBC-417E94C78209}" type="parTrans" cxnId="{C41B9371-3375-1D48-B5AC-D4DAB18D094E}">
      <dgm:prSet/>
      <dgm:spPr/>
      <dgm:t>
        <a:bodyPr/>
        <a:lstStyle/>
        <a:p>
          <a:endParaRPr lang="en-US"/>
        </a:p>
      </dgm:t>
    </dgm:pt>
    <dgm:pt modelId="{6DA80DC7-833E-B248-BFC0-ADA4E073CF87}" type="sibTrans" cxnId="{C41B9371-3375-1D48-B5AC-D4DAB18D094E}">
      <dgm:prSet/>
      <dgm:spPr/>
      <dgm:t>
        <a:bodyPr/>
        <a:lstStyle/>
        <a:p>
          <a:endParaRPr lang="en-US"/>
        </a:p>
      </dgm:t>
    </dgm:pt>
    <dgm:pt modelId="{B9A80907-5904-D24F-ABB0-EF7A12DEA7FE}">
      <dgm:prSet phldrT="[Text]"/>
      <dgm:spPr>
        <a:gradFill rotWithShape="0">
          <a:gsLst>
            <a:gs pos="100000">
              <a:schemeClr val="accent3"/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</a:gradFill>
      </dgm:spPr>
      <dgm:t>
        <a:bodyPr/>
        <a:lstStyle/>
        <a:p>
          <a:r>
            <a:rPr lang="en-US" dirty="0" smtClean="0"/>
            <a:t>11% Corruption Rate</a:t>
          </a:r>
        </a:p>
        <a:p>
          <a:r>
            <a:rPr lang="en-US" dirty="0" smtClean="0"/>
            <a:t>2018</a:t>
          </a:r>
          <a:endParaRPr lang="en-US" dirty="0"/>
        </a:p>
      </dgm:t>
    </dgm:pt>
    <dgm:pt modelId="{B103A966-14CF-1A4A-AE58-74E2C0BEB061}" type="parTrans" cxnId="{F3436614-89E1-8A45-BD21-969934069416}">
      <dgm:prSet/>
      <dgm:spPr/>
      <dgm:t>
        <a:bodyPr/>
        <a:lstStyle/>
        <a:p>
          <a:endParaRPr lang="en-US"/>
        </a:p>
      </dgm:t>
    </dgm:pt>
    <dgm:pt modelId="{69AEC678-3809-344A-AE47-4292EE0C4F95}" type="sibTrans" cxnId="{F3436614-89E1-8A45-BD21-969934069416}">
      <dgm:prSet/>
      <dgm:spPr/>
      <dgm:t>
        <a:bodyPr/>
        <a:lstStyle/>
        <a:p>
          <a:pPr rtl="0"/>
          <a:endParaRPr lang="en-US"/>
        </a:p>
      </dgm:t>
    </dgm:pt>
    <dgm:pt modelId="{948147F5-F6C0-5B42-917B-8EF26653A9E8}" type="pres">
      <dgm:prSet presAssocID="{6449BF8A-E364-C642-A044-939714EEF45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2698F7-EE01-8442-B391-A617357CD519}" type="pres">
      <dgm:prSet presAssocID="{E6C6DB65-FF1A-7A4E-8894-1E3B3FD3A6AF}" presName="centerShape" presStyleLbl="node0" presStyleIdx="0" presStyleCnt="1"/>
      <dgm:spPr/>
      <dgm:t>
        <a:bodyPr/>
        <a:lstStyle/>
        <a:p>
          <a:endParaRPr lang="en-US"/>
        </a:p>
      </dgm:t>
    </dgm:pt>
    <dgm:pt modelId="{A2670FBC-BF1E-4E4E-8AC0-2E0ADE043C02}" type="pres">
      <dgm:prSet presAssocID="{091C277B-2AA9-8843-8685-57507728813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5C3DA-8892-1543-BB65-D566B932752B}" type="pres">
      <dgm:prSet presAssocID="{091C277B-2AA9-8843-8685-575077288135}" presName="dummy" presStyleCnt="0"/>
      <dgm:spPr/>
    </dgm:pt>
    <dgm:pt modelId="{89B25357-E0DE-A249-AA7F-C2A8307E0A95}" type="pres">
      <dgm:prSet presAssocID="{0DFABCAC-AD16-5E44-8454-D8141690A64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FB92EA8-C1C4-614D-8B67-D1CB1125291D}" type="pres">
      <dgm:prSet presAssocID="{EAD3CA86-C897-9047-80AC-2ECBF5C24F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D0B7-6D01-6E47-90A2-E9FC87BC2BEF}" type="pres">
      <dgm:prSet presAssocID="{EAD3CA86-C897-9047-80AC-2ECBF5C24F35}" presName="dummy" presStyleCnt="0"/>
      <dgm:spPr/>
    </dgm:pt>
    <dgm:pt modelId="{991087E2-5EF1-4642-B3CE-101EF19A9F3A}" type="pres">
      <dgm:prSet presAssocID="{D2DC0C48-1CE5-4345-BECC-DC351F278F1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14AAE8AF-E200-D94E-A557-87DD86633D0B}" type="pres">
      <dgm:prSet presAssocID="{6F007E52-389B-8744-8246-FE831FFB9A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B7455-36DA-F34D-856C-8AF201FDF7CC}" type="pres">
      <dgm:prSet presAssocID="{6F007E52-389B-8744-8246-FE831FFB9A3F}" presName="dummy" presStyleCnt="0"/>
      <dgm:spPr/>
    </dgm:pt>
    <dgm:pt modelId="{71BF21AF-8B11-3842-8F75-15DB5A93F93B}" type="pres">
      <dgm:prSet presAssocID="{6DA80DC7-833E-B248-BFC0-ADA4E073CF8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0FD8195-1DE8-4542-9C02-DA2723F5F47E}" type="pres">
      <dgm:prSet presAssocID="{B9A80907-5904-D24F-ABB0-EF7A12DEA7F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F1DB8-6866-FA4E-8652-0C94D5F9F5A1}" type="pres">
      <dgm:prSet presAssocID="{B9A80907-5904-D24F-ABB0-EF7A12DEA7FE}" presName="dummy" presStyleCnt="0"/>
      <dgm:spPr/>
    </dgm:pt>
    <dgm:pt modelId="{7F1E94F1-6298-6F44-8A51-80B2DE7A23F8}" type="pres">
      <dgm:prSet presAssocID="{69AEC678-3809-344A-AE47-4292EE0C4F95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3436614-89E1-8A45-BD21-969934069416}" srcId="{E6C6DB65-FF1A-7A4E-8894-1E3B3FD3A6AF}" destId="{B9A80907-5904-D24F-ABB0-EF7A12DEA7FE}" srcOrd="3" destOrd="0" parTransId="{B103A966-14CF-1A4A-AE58-74E2C0BEB061}" sibTransId="{69AEC678-3809-344A-AE47-4292EE0C4F95}"/>
    <dgm:cxn modelId="{1AC7F67F-BF28-BD42-86DD-AA382D8D6851}" type="presOf" srcId="{6F007E52-389B-8744-8246-FE831FFB9A3F}" destId="{14AAE8AF-E200-D94E-A557-87DD86633D0B}" srcOrd="0" destOrd="0" presId="urn:microsoft.com/office/officeart/2005/8/layout/radial6"/>
    <dgm:cxn modelId="{C12C093B-88AD-6B4F-BC60-BFAC7BCD9226}" type="presOf" srcId="{091C277B-2AA9-8843-8685-575077288135}" destId="{A2670FBC-BF1E-4E4E-8AC0-2E0ADE043C02}" srcOrd="0" destOrd="0" presId="urn:microsoft.com/office/officeart/2005/8/layout/radial6"/>
    <dgm:cxn modelId="{FDEA4F32-55F7-EE4A-9BA2-2F1770D34B94}" type="presOf" srcId="{6DA80DC7-833E-B248-BFC0-ADA4E073CF87}" destId="{71BF21AF-8B11-3842-8F75-15DB5A93F93B}" srcOrd="0" destOrd="0" presId="urn:microsoft.com/office/officeart/2005/8/layout/radial6"/>
    <dgm:cxn modelId="{BD10AF71-1B46-D841-8472-5A4EDBA19ED1}" srcId="{E6C6DB65-FF1A-7A4E-8894-1E3B3FD3A6AF}" destId="{091C277B-2AA9-8843-8685-575077288135}" srcOrd="0" destOrd="0" parTransId="{1BE10715-BD76-8547-B6E8-1D6F7E725B46}" sibTransId="{0DFABCAC-AD16-5E44-8454-D8141690A64D}"/>
    <dgm:cxn modelId="{1F89187C-836A-F848-A905-06F21D94F7F8}" type="presOf" srcId="{E6C6DB65-FF1A-7A4E-8894-1E3B3FD3A6AF}" destId="{FC2698F7-EE01-8442-B391-A617357CD519}" srcOrd="0" destOrd="0" presId="urn:microsoft.com/office/officeart/2005/8/layout/radial6"/>
    <dgm:cxn modelId="{EC252045-5CBB-5646-A5A8-35E1A0BC4116}" type="presOf" srcId="{0DFABCAC-AD16-5E44-8454-D8141690A64D}" destId="{89B25357-E0DE-A249-AA7F-C2A8307E0A95}" srcOrd="0" destOrd="0" presId="urn:microsoft.com/office/officeart/2005/8/layout/radial6"/>
    <dgm:cxn modelId="{23A16568-0E11-A84E-8575-ACE1475F135E}" type="presOf" srcId="{D2DC0C48-1CE5-4345-BECC-DC351F278F18}" destId="{991087E2-5EF1-4642-B3CE-101EF19A9F3A}" srcOrd="0" destOrd="0" presId="urn:microsoft.com/office/officeart/2005/8/layout/radial6"/>
    <dgm:cxn modelId="{C41B9371-3375-1D48-B5AC-D4DAB18D094E}" srcId="{E6C6DB65-FF1A-7A4E-8894-1E3B3FD3A6AF}" destId="{6F007E52-389B-8744-8246-FE831FFB9A3F}" srcOrd="2" destOrd="0" parTransId="{1A8E8169-D6CA-3848-AEBC-417E94C78209}" sibTransId="{6DA80DC7-833E-B248-BFC0-ADA4E073CF87}"/>
    <dgm:cxn modelId="{98DE7033-C552-D04C-A04A-43BB106F901B}" type="presOf" srcId="{B9A80907-5904-D24F-ABB0-EF7A12DEA7FE}" destId="{E0FD8195-1DE8-4542-9C02-DA2723F5F47E}" srcOrd="0" destOrd="0" presId="urn:microsoft.com/office/officeart/2005/8/layout/radial6"/>
    <dgm:cxn modelId="{0DCD975D-FC0D-8347-91C7-07EFBED32843}" type="presOf" srcId="{EAD3CA86-C897-9047-80AC-2ECBF5C24F35}" destId="{2FB92EA8-C1C4-614D-8B67-D1CB1125291D}" srcOrd="0" destOrd="0" presId="urn:microsoft.com/office/officeart/2005/8/layout/radial6"/>
    <dgm:cxn modelId="{7338F0C0-B8EC-BE43-88DB-DD4194182982}" type="presOf" srcId="{6449BF8A-E364-C642-A044-939714EEF454}" destId="{948147F5-F6C0-5B42-917B-8EF26653A9E8}" srcOrd="0" destOrd="0" presId="urn:microsoft.com/office/officeart/2005/8/layout/radial6"/>
    <dgm:cxn modelId="{9795E7A7-A69B-7542-8103-1F841BE7A63A}" type="presOf" srcId="{69AEC678-3809-344A-AE47-4292EE0C4F95}" destId="{7F1E94F1-6298-6F44-8A51-80B2DE7A23F8}" srcOrd="0" destOrd="0" presId="urn:microsoft.com/office/officeart/2005/8/layout/radial6"/>
    <dgm:cxn modelId="{5DC5D043-5006-1446-87D9-8DB40166FEA7}" srcId="{E6C6DB65-FF1A-7A4E-8894-1E3B3FD3A6AF}" destId="{EAD3CA86-C897-9047-80AC-2ECBF5C24F35}" srcOrd="1" destOrd="0" parTransId="{AE7EB8B8-93F3-0B4C-AEFA-85C00983BD25}" sibTransId="{D2DC0C48-1CE5-4345-BECC-DC351F278F18}"/>
    <dgm:cxn modelId="{7ED28F7F-2F30-4840-8345-432A19C28ABB}" srcId="{6449BF8A-E364-C642-A044-939714EEF454}" destId="{E6C6DB65-FF1A-7A4E-8894-1E3B3FD3A6AF}" srcOrd="0" destOrd="0" parTransId="{BFA844F3-CD5A-A944-BD17-85A255E88005}" sibTransId="{EA752DFF-5FCE-0B4C-8601-C4A5DB0A58BD}"/>
    <dgm:cxn modelId="{0BFCB80A-EF3F-264B-A97A-C3D280DF6846}" type="presParOf" srcId="{948147F5-F6C0-5B42-917B-8EF26653A9E8}" destId="{FC2698F7-EE01-8442-B391-A617357CD519}" srcOrd="0" destOrd="0" presId="urn:microsoft.com/office/officeart/2005/8/layout/radial6"/>
    <dgm:cxn modelId="{185388FB-BCB3-564C-BC13-3C96D5C1A17C}" type="presParOf" srcId="{948147F5-F6C0-5B42-917B-8EF26653A9E8}" destId="{A2670FBC-BF1E-4E4E-8AC0-2E0ADE043C02}" srcOrd="1" destOrd="0" presId="urn:microsoft.com/office/officeart/2005/8/layout/radial6"/>
    <dgm:cxn modelId="{24E02F8A-50CF-4D47-9A0B-32568B396517}" type="presParOf" srcId="{948147F5-F6C0-5B42-917B-8EF26653A9E8}" destId="{5AD5C3DA-8892-1543-BB65-D566B932752B}" srcOrd="2" destOrd="0" presId="urn:microsoft.com/office/officeart/2005/8/layout/radial6"/>
    <dgm:cxn modelId="{16AE00C2-C0A5-ED41-B77A-BDD01A101380}" type="presParOf" srcId="{948147F5-F6C0-5B42-917B-8EF26653A9E8}" destId="{89B25357-E0DE-A249-AA7F-C2A8307E0A95}" srcOrd="3" destOrd="0" presId="urn:microsoft.com/office/officeart/2005/8/layout/radial6"/>
    <dgm:cxn modelId="{8C022EB5-EBCD-984E-B992-B9EDE4F975A2}" type="presParOf" srcId="{948147F5-F6C0-5B42-917B-8EF26653A9E8}" destId="{2FB92EA8-C1C4-614D-8B67-D1CB1125291D}" srcOrd="4" destOrd="0" presId="urn:microsoft.com/office/officeart/2005/8/layout/radial6"/>
    <dgm:cxn modelId="{2DB245F9-C64A-704C-B5F8-AE54FBC904EE}" type="presParOf" srcId="{948147F5-F6C0-5B42-917B-8EF26653A9E8}" destId="{8735D0B7-6D01-6E47-90A2-E9FC87BC2BEF}" srcOrd="5" destOrd="0" presId="urn:microsoft.com/office/officeart/2005/8/layout/radial6"/>
    <dgm:cxn modelId="{A744693A-6CFF-FD46-9A59-6648C033AB7F}" type="presParOf" srcId="{948147F5-F6C0-5B42-917B-8EF26653A9E8}" destId="{991087E2-5EF1-4642-B3CE-101EF19A9F3A}" srcOrd="6" destOrd="0" presId="urn:microsoft.com/office/officeart/2005/8/layout/radial6"/>
    <dgm:cxn modelId="{19377276-DCB9-5F46-B940-D8EE456A3394}" type="presParOf" srcId="{948147F5-F6C0-5B42-917B-8EF26653A9E8}" destId="{14AAE8AF-E200-D94E-A557-87DD86633D0B}" srcOrd="7" destOrd="0" presId="urn:microsoft.com/office/officeart/2005/8/layout/radial6"/>
    <dgm:cxn modelId="{E8A04F33-77D0-4645-8868-6A2DB1C26F44}" type="presParOf" srcId="{948147F5-F6C0-5B42-917B-8EF26653A9E8}" destId="{BB3B7455-36DA-F34D-856C-8AF201FDF7CC}" srcOrd="8" destOrd="0" presId="urn:microsoft.com/office/officeart/2005/8/layout/radial6"/>
    <dgm:cxn modelId="{724C2573-0305-7343-93A5-02051AB4CD64}" type="presParOf" srcId="{948147F5-F6C0-5B42-917B-8EF26653A9E8}" destId="{71BF21AF-8B11-3842-8F75-15DB5A93F93B}" srcOrd="9" destOrd="0" presId="urn:microsoft.com/office/officeart/2005/8/layout/radial6"/>
    <dgm:cxn modelId="{E72C3C92-59B9-D246-803F-015C92700AC8}" type="presParOf" srcId="{948147F5-F6C0-5B42-917B-8EF26653A9E8}" destId="{E0FD8195-1DE8-4542-9C02-DA2723F5F47E}" srcOrd="10" destOrd="0" presId="urn:microsoft.com/office/officeart/2005/8/layout/radial6"/>
    <dgm:cxn modelId="{727A5292-EBBC-074B-9991-642E9D953625}" type="presParOf" srcId="{948147F5-F6C0-5B42-917B-8EF26653A9E8}" destId="{E9BF1DB8-6866-FA4E-8652-0C94D5F9F5A1}" srcOrd="11" destOrd="0" presId="urn:microsoft.com/office/officeart/2005/8/layout/radial6"/>
    <dgm:cxn modelId="{B687A8AC-0182-2042-8735-5A9782EBCDD6}" type="presParOf" srcId="{948147F5-F6C0-5B42-917B-8EF26653A9E8}" destId="{7F1E94F1-6298-6F44-8A51-80B2DE7A23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E94F1-6298-6F44-8A51-80B2DE7A23F8}">
      <dsp:nvSpPr>
        <dsp:cNvPr id="0" name=""/>
        <dsp:cNvSpPr/>
      </dsp:nvSpPr>
      <dsp:spPr>
        <a:xfrm>
          <a:off x="2149151" y="655479"/>
          <a:ext cx="4377669" cy="4377669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BF21AF-8B11-3842-8F75-15DB5A93F93B}">
      <dsp:nvSpPr>
        <dsp:cNvPr id="0" name=""/>
        <dsp:cNvSpPr/>
      </dsp:nvSpPr>
      <dsp:spPr>
        <a:xfrm>
          <a:off x="2149151" y="655479"/>
          <a:ext cx="4377669" cy="4377669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1087E2-5EF1-4642-B3CE-101EF19A9F3A}">
      <dsp:nvSpPr>
        <dsp:cNvPr id="0" name=""/>
        <dsp:cNvSpPr/>
      </dsp:nvSpPr>
      <dsp:spPr>
        <a:xfrm>
          <a:off x="2149151" y="655479"/>
          <a:ext cx="4377669" cy="4377669"/>
        </a:xfrm>
        <a:prstGeom prst="blockArc">
          <a:avLst>
            <a:gd name="adj1" fmla="val 0"/>
            <a:gd name="adj2" fmla="val 54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25357-E0DE-A249-AA7F-C2A8307E0A95}">
      <dsp:nvSpPr>
        <dsp:cNvPr id="0" name=""/>
        <dsp:cNvSpPr/>
      </dsp:nvSpPr>
      <dsp:spPr>
        <a:xfrm>
          <a:off x="2149151" y="655479"/>
          <a:ext cx="4377669" cy="4377669"/>
        </a:xfrm>
        <a:prstGeom prst="blockArc">
          <a:avLst>
            <a:gd name="adj1" fmla="val 16200000"/>
            <a:gd name="adj2" fmla="val 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2698F7-EE01-8442-B391-A617357CD519}">
      <dsp:nvSpPr>
        <dsp:cNvPr id="0" name=""/>
        <dsp:cNvSpPr/>
      </dsp:nvSpPr>
      <dsp:spPr>
        <a:xfrm>
          <a:off x="3329743" y="1836071"/>
          <a:ext cx="2016485" cy="2016485"/>
        </a:xfrm>
        <a:prstGeom prst="ellipse">
          <a:avLst/>
        </a:prstGeom>
        <a:gradFill rotWithShape="0">
          <a:gsLst>
            <a:gs pos="100000">
              <a:schemeClr val="accent3"/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Ghata Index</a:t>
          </a:r>
          <a:endParaRPr lang="en-US" sz="4200" kern="1200" dirty="0"/>
        </a:p>
      </dsp:txBody>
      <dsp:txXfrm>
        <a:off x="3625050" y="2131378"/>
        <a:ext cx="1425871" cy="1425871"/>
      </dsp:txXfrm>
    </dsp:sp>
    <dsp:sp modelId="{A2670FBC-BF1E-4E4E-8AC0-2E0ADE043C02}">
      <dsp:nvSpPr>
        <dsp:cNvPr id="0" name=""/>
        <dsp:cNvSpPr/>
      </dsp:nvSpPr>
      <dsp:spPr>
        <a:xfrm>
          <a:off x="3632216" y="524"/>
          <a:ext cx="1411540" cy="1411540"/>
        </a:xfrm>
        <a:prstGeom prst="ellipse">
          <a:avLst/>
        </a:prstGeom>
        <a:gradFill rotWithShape="0">
          <a:gsLst>
            <a:gs pos="100000">
              <a:schemeClr val="accent3"/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37%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GDP per Capita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2017</a:t>
          </a:r>
          <a:endParaRPr lang="en-US" sz="1400" kern="1200" dirty="0"/>
        </a:p>
      </dsp:txBody>
      <dsp:txXfrm>
        <a:off x="3838931" y="207239"/>
        <a:ext cx="998110" cy="998110"/>
      </dsp:txXfrm>
    </dsp:sp>
    <dsp:sp modelId="{2FB92EA8-C1C4-614D-8B67-D1CB1125291D}">
      <dsp:nvSpPr>
        <dsp:cNvPr id="0" name=""/>
        <dsp:cNvSpPr/>
      </dsp:nvSpPr>
      <dsp:spPr>
        <a:xfrm>
          <a:off x="5770235" y="2138543"/>
          <a:ext cx="1411540" cy="1411540"/>
        </a:xfrm>
        <a:prstGeom prst="ellipse">
          <a:avLst/>
        </a:prstGeom>
        <a:gradFill rotWithShape="0">
          <a:gsLst>
            <a:gs pos="100000">
              <a:schemeClr val="accent3"/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28% Corporate Tax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2018</a:t>
          </a:r>
          <a:endParaRPr lang="en-US" sz="1500" kern="1200" dirty="0"/>
        </a:p>
      </dsp:txBody>
      <dsp:txXfrm>
        <a:off x="5976950" y="2345258"/>
        <a:ext cx="998110" cy="998110"/>
      </dsp:txXfrm>
    </dsp:sp>
    <dsp:sp modelId="{14AAE8AF-E200-D94E-A557-87DD86633D0B}">
      <dsp:nvSpPr>
        <dsp:cNvPr id="0" name=""/>
        <dsp:cNvSpPr/>
      </dsp:nvSpPr>
      <dsp:spPr>
        <a:xfrm>
          <a:off x="3632216" y="4276563"/>
          <a:ext cx="1411540" cy="1411540"/>
        </a:xfrm>
        <a:prstGeom prst="ellipse">
          <a:avLst/>
        </a:prstGeom>
        <a:gradFill rotWithShape="0">
          <a:gsLst>
            <a:gs pos="100000">
              <a:schemeClr val="accent3"/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24%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Legal Trust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2013</a:t>
          </a:r>
          <a:endParaRPr lang="en-US" sz="1500" kern="1200" dirty="0"/>
        </a:p>
      </dsp:txBody>
      <dsp:txXfrm>
        <a:off x="3838931" y="4483278"/>
        <a:ext cx="998110" cy="998110"/>
      </dsp:txXfrm>
    </dsp:sp>
    <dsp:sp modelId="{E0FD8195-1DE8-4542-9C02-DA2723F5F47E}">
      <dsp:nvSpPr>
        <dsp:cNvPr id="0" name=""/>
        <dsp:cNvSpPr/>
      </dsp:nvSpPr>
      <dsp:spPr>
        <a:xfrm>
          <a:off x="1494197" y="2138543"/>
          <a:ext cx="1411540" cy="1411540"/>
        </a:xfrm>
        <a:prstGeom prst="ellipse">
          <a:avLst/>
        </a:prstGeom>
        <a:gradFill rotWithShape="0">
          <a:gsLst>
            <a:gs pos="100000">
              <a:schemeClr val="accent3"/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11% Corruption Rate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2018</a:t>
          </a:r>
          <a:endParaRPr lang="en-US" sz="1500" kern="1200" dirty="0"/>
        </a:p>
      </dsp:txBody>
      <dsp:txXfrm>
        <a:off x="1700912" y="2345258"/>
        <a:ext cx="998110" cy="998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E7849-7A25-8A4C-B1FE-B4AE2DF56E7A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D5341-A0F1-F749-8BC0-F80A2132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2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D5341-A0F1-F749-8BC0-F80A21320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D5341-A0F1-F749-8BC0-F80A213202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D5341-A0F1-F749-8BC0-F80A213202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D8517B7-097F-6640-B90E-CBD1B2E63EF4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3349-A1E0-DC48-B7BD-49073DF74A7D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1DD9-3064-2046-B0A4-0A75CA88A158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9D6D-DDAA-AC4D-A4DC-DB79F28AAE20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7862-0D5C-4748-BCD7-E5BFDDA3D186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FAEE-F1D0-454F-AEC2-D1B19F99CD93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B030-8FEB-A843-9927-68E479B8912F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5AD5-69C3-174D-A282-70619318296A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4809-7C9F-4546-A95C-4C86AC4A1A70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0A57-8715-E541-A782-2D92964EB380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8A7-CDFB-A54B-AA71-C4985558E9EB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FA93-EE03-844A-9220-394A49656540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4890-9D9A-9940-985F-4B1C96336714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BB7-B196-8241-BCE6-7084A44DF3B6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22E1-0D3E-7347-901E-D09A0F37F482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6EF2-442A-C442-9F4D-F79DBDB96CB2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5FCF-3A04-1B49-A4F9-FA51654DB861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F9AAAE-4E78-1B4F-86EB-6667127DA396}" type="datetime1">
              <a:rPr lang="de-DE" smtClean="0"/>
              <a:t>25.09.19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7797" y="2668249"/>
            <a:ext cx="8386945" cy="1198043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Business</a:t>
            </a:r>
            <a:r>
              <a:rPr lang="en-US" sz="5400" b="1" dirty="0" smtClean="0">
                <a:solidFill>
                  <a:schemeClr val="accent3"/>
                </a:solidFill>
              </a:rPr>
              <a:t>-</a:t>
            </a:r>
            <a:r>
              <a:rPr lang="en-US" sz="5400" b="1" dirty="0" smtClean="0"/>
              <a:t>friendly </a:t>
            </a:r>
            <a:r>
              <a:rPr lang="en-US" sz="5400" b="1" dirty="0" smtClean="0">
                <a:solidFill>
                  <a:schemeClr val="accent3"/>
                </a:solidFill>
              </a:rPr>
              <a:t>Index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2800" b="1" dirty="0" smtClean="0"/>
              <a:t>based on the </a:t>
            </a:r>
            <a:r>
              <a:rPr lang="en-US" sz="2800" b="1" dirty="0" smtClean="0">
                <a:solidFill>
                  <a:schemeClr val="accent3"/>
                </a:solidFill>
              </a:rPr>
              <a:t>Eu</a:t>
            </a:r>
            <a:r>
              <a:rPr lang="en-US" sz="2800" b="1" dirty="0" smtClean="0"/>
              <a:t>ropean Countries</a:t>
            </a:r>
            <a:endParaRPr lang="en-US" sz="5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51" y="4900613"/>
            <a:ext cx="1951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Presentation by:</a:t>
            </a:r>
          </a:p>
          <a:p>
            <a:r>
              <a:rPr lang="en-US" sz="2000" b="1" dirty="0" smtClean="0"/>
              <a:t>Bahij </a:t>
            </a:r>
            <a:r>
              <a:rPr lang="en-US" sz="2000" b="1" dirty="0" smtClean="0">
                <a:solidFill>
                  <a:schemeClr val="accent3"/>
                </a:solidFill>
              </a:rPr>
              <a:t>Ghata</a:t>
            </a:r>
          </a:p>
          <a:p>
            <a:r>
              <a:rPr lang="en-US" sz="2000" b="1" dirty="0" smtClean="0"/>
              <a:t>Data Analyst</a:t>
            </a:r>
          </a:p>
          <a:p>
            <a:r>
              <a:rPr lang="en-US" sz="2000" b="1" dirty="0" smtClean="0">
                <a:solidFill>
                  <a:schemeClr val="accent3"/>
                </a:solidFill>
              </a:rPr>
              <a:t>23</a:t>
            </a:r>
            <a:r>
              <a:rPr lang="en-US" sz="2000" b="1" dirty="0" smtClean="0"/>
              <a:t>.09.2019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80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49836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“            ” index???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49836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“</a:t>
            </a:r>
            <a:r>
              <a:rPr lang="en-US" sz="5400" b="1" dirty="0" smtClean="0">
                <a:solidFill>
                  <a:schemeClr val="accent3"/>
                </a:solidFill>
              </a:rPr>
              <a:t>Ghata</a:t>
            </a:r>
            <a:r>
              <a:rPr lang="en-US" sz="5400" b="1" dirty="0" smtClean="0"/>
              <a:t>” index???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Ghata </a:t>
            </a:r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411" y="1456267"/>
            <a:ext cx="35076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dashboard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interface </a:t>
            </a:r>
            <a:r>
              <a:rPr lang="en-US" sz="2000" dirty="0" smtClean="0"/>
              <a:t>contains multiple pages with variety of topics divided into several sub-dashboards. </a:t>
            </a:r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main index </a:t>
            </a:r>
            <a:r>
              <a:rPr lang="en-US" sz="2000" dirty="0" smtClean="0"/>
              <a:t>page </a:t>
            </a:r>
            <a:r>
              <a:rPr lang="en-US" sz="2000" dirty="0"/>
              <a:t>includes an interactive interface based on the </a:t>
            </a:r>
            <a:r>
              <a:rPr lang="en-US" sz="2000" dirty="0" smtClean="0"/>
              <a:t>following</a:t>
            </a:r>
          </a:p>
          <a:p>
            <a:endParaRPr lang="en-US" sz="2000" dirty="0"/>
          </a:p>
          <a:p>
            <a:r>
              <a:rPr lang="en-US" sz="2000" dirty="0"/>
              <a:t>Other 7 pages containing variety of indicators:</a:t>
            </a: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79287736"/>
              </p:ext>
            </p:extLst>
          </p:nvPr>
        </p:nvGraphicFramePr>
        <p:xfrm>
          <a:off x="3516026" y="524657"/>
          <a:ext cx="8675973" cy="568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/>
          <p:cNvSpPr/>
          <p:nvPr/>
        </p:nvSpPr>
        <p:spPr>
          <a:xfrm>
            <a:off x="2713703" y="3482506"/>
            <a:ext cx="1798336" cy="63229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 </a:t>
            </a:r>
            <a:r>
              <a:rPr lang="en-US" sz="2000" b="1" dirty="0" smtClean="0"/>
              <a:t>indicators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95402"/>
              </p:ext>
            </p:extLst>
          </p:nvPr>
        </p:nvGraphicFramePr>
        <p:xfrm>
          <a:off x="899411" y="4981661"/>
          <a:ext cx="3252864" cy="158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0280"/>
                <a:gridCol w="21325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3"/>
                          </a:solidFill>
                        </a:rPr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3"/>
                          </a:solidFill>
                        </a:rPr>
                        <a:t>Taxes</a:t>
                      </a:r>
                      <a:endParaRPr lang="en-US" sz="20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/>
                          </a:solidFill>
                        </a:rPr>
                        <a:t>Trust</a:t>
                      </a:r>
                      <a:endParaRPr lang="en-US" sz="20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/>
                          </a:solidFill>
                        </a:rPr>
                        <a:t>Social</a:t>
                      </a:r>
                      <a:endParaRPr lang="en-US" sz="20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/>
                          </a:solidFill>
                        </a:rPr>
                        <a:t>Labor</a:t>
                      </a:r>
                      <a:endParaRPr lang="en-US" sz="20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/>
                          </a:solidFill>
                        </a:rPr>
                        <a:t>Satisfaction</a:t>
                      </a:r>
                      <a:endParaRPr lang="en-US" sz="20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3"/>
                          </a:solidFill>
                        </a:rPr>
                        <a:t>Safety &amp;</a:t>
                      </a:r>
                      <a:r>
                        <a:rPr lang="en-US" sz="2000" b="1" baseline="0" dirty="0" smtClean="0">
                          <a:solidFill>
                            <a:schemeClr val="accent3"/>
                          </a:solidFill>
                        </a:rPr>
                        <a:t> Security</a:t>
                      </a:r>
                      <a:endParaRPr lang="en-US" sz="2000" b="1" dirty="0" smtClean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30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85648"/>
            <a:ext cx="4860559" cy="30307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World Bank: </a:t>
            </a:r>
            <a:r>
              <a:rPr lang="en-US" sz="2000" dirty="0" err="1" smtClean="0"/>
              <a:t>worldbank.org</a:t>
            </a:r>
            <a:endParaRPr lang="en-US" sz="2000" dirty="0" smtClean="0"/>
          </a:p>
          <a:p>
            <a:r>
              <a:rPr lang="en-US" sz="2000" dirty="0" smtClean="0"/>
              <a:t>CIA The World </a:t>
            </a:r>
            <a:r>
              <a:rPr lang="en-US" sz="2000" dirty="0" err="1" smtClean="0"/>
              <a:t>Factbook</a:t>
            </a:r>
            <a:r>
              <a:rPr lang="en-US" sz="2000" dirty="0" smtClean="0"/>
              <a:t>: </a:t>
            </a:r>
            <a:r>
              <a:rPr lang="en-US" sz="2000" dirty="0" err="1" smtClean="0"/>
              <a:t>cia.gov</a:t>
            </a:r>
            <a:endParaRPr lang="en-US" sz="2000" dirty="0" smtClean="0"/>
          </a:p>
          <a:p>
            <a:r>
              <a:rPr lang="en-US" sz="2000" dirty="0" smtClean="0"/>
              <a:t>Our World in data: </a:t>
            </a:r>
            <a:r>
              <a:rPr lang="en-US" sz="2000" dirty="0" err="1" smtClean="0"/>
              <a:t>ourworldindata.org</a:t>
            </a:r>
            <a:endParaRPr lang="en-US" sz="2000" dirty="0" smtClean="0"/>
          </a:p>
          <a:p>
            <a:r>
              <a:rPr lang="en-US" sz="2000" dirty="0" smtClean="0"/>
              <a:t>Tax Foundation: </a:t>
            </a:r>
            <a:r>
              <a:rPr lang="en-US" sz="2000" dirty="0" err="1" smtClean="0"/>
              <a:t>taxfoundation.org</a:t>
            </a:r>
            <a:endParaRPr lang="en-US" sz="2000" dirty="0" smtClean="0"/>
          </a:p>
          <a:p>
            <a:r>
              <a:rPr lang="en-US" sz="2000" dirty="0" smtClean="0"/>
              <a:t>European Union VAT Rates: </a:t>
            </a:r>
            <a:r>
              <a:rPr lang="en-US" sz="2000" dirty="0" err="1" smtClean="0"/>
              <a:t>avalara.com</a:t>
            </a:r>
            <a:endParaRPr lang="en-US" sz="2000" dirty="0" smtClean="0"/>
          </a:p>
          <a:p>
            <a:r>
              <a:rPr lang="en-US" sz="2000" dirty="0" smtClean="0"/>
              <a:t>Fraser Institute: </a:t>
            </a:r>
            <a:r>
              <a:rPr lang="en-US" sz="2000" dirty="0" err="1" smtClean="0"/>
              <a:t>fraserinstitue.org</a:t>
            </a:r>
            <a:endParaRPr lang="en-US" sz="2000" dirty="0" smtClean="0"/>
          </a:p>
          <a:p>
            <a:r>
              <a:rPr lang="en-US" sz="2000" dirty="0" smtClean="0"/>
              <a:t>Eurostat: </a:t>
            </a:r>
            <a:r>
              <a:rPr lang="en-US" sz="2000" dirty="0" err="1" smtClean="0"/>
              <a:t>europa.eu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6360" y="1785648"/>
            <a:ext cx="6130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Europe-Datasets: </a:t>
            </a:r>
            <a:r>
              <a:rPr lang="en-US" sz="2000" dirty="0" err="1"/>
              <a:t>kaggle.com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Transparency International: </a:t>
            </a:r>
            <a:r>
              <a:rPr lang="en-US" sz="2000" dirty="0" err="1"/>
              <a:t>transparency.org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Freedom House: </a:t>
            </a:r>
            <a:r>
              <a:rPr lang="en-US" sz="2000" dirty="0" err="1"/>
              <a:t>freedomhouse.org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European Countries by Population: </a:t>
            </a:r>
            <a:r>
              <a:rPr lang="en-US" sz="2000" dirty="0" err="1"/>
              <a:t>worldometers.info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List of Countries by GDP: </a:t>
            </a:r>
            <a:r>
              <a:rPr lang="en-US" sz="2000" dirty="0" err="1"/>
              <a:t>statisticstimes.com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OECD Better Life: </a:t>
            </a:r>
            <a:r>
              <a:rPr lang="en-US" sz="2000" dirty="0" err="1"/>
              <a:t>oecdbetterlifeindex.org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9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b="1" dirty="0" smtClean="0"/>
              <a:t>Data 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596852"/>
            <a:ext cx="10131425" cy="4651548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data was pre-processed and cleaned by using </a:t>
            </a:r>
            <a:r>
              <a:rPr lang="en-US" sz="2400" b="1" dirty="0" smtClean="0">
                <a:solidFill>
                  <a:schemeClr val="accent3"/>
                </a:solidFill>
              </a:rPr>
              <a:t>R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/>
              <a:t>Programming language &amp; </a:t>
            </a:r>
            <a:r>
              <a:rPr lang="en-US" sz="2400" b="1" dirty="0" smtClean="0">
                <a:solidFill>
                  <a:schemeClr val="accent3"/>
                </a:solidFill>
              </a:rPr>
              <a:t>Tableau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Software</a:t>
            </a:r>
          </a:p>
          <a:p>
            <a:endParaRPr lang="en-US" sz="1400" dirty="0" smtClean="0"/>
          </a:p>
          <a:p>
            <a:r>
              <a:rPr lang="en-US" sz="2400" dirty="0" smtClean="0"/>
              <a:t>Detecting </a:t>
            </a:r>
            <a:r>
              <a:rPr lang="en-US" sz="2400" b="1" dirty="0" smtClean="0">
                <a:solidFill>
                  <a:schemeClr val="accent3"/>
                </a:solidFill>
              </a:rPr>
              <a:t>NA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data</a:t>
            </a:r>
          </a:p>
          <a:p>
            <a:endParaRPr lang="en-US" sz="1400" dirty="0" smtClean="0"/>
          </a:p>
          <a:p>
            <a:r>
              <a:rPr lang="en-US" sz="2400" b="1" dirty="0" smtClean="0">
                <a:solidFill>
                  <a:schemeClr val="accent3"/>
                </a:solidFill>
              </a:rPr>
              <a:t>Outliers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were not excluded; since the data should reflect real countries economic performances and other measures, and there was no prediction applied</a:t>
            </a:r>
          </a:p>
          <a:p>
            <a:endParaRPr lang="en-US" sz="1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3"/>
                </a:solidFill>
              </a:rPr>
              <a:t>visualization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of data and the Dashboard were made by using </a:t>
            </a:r>
            <a:r>
              <a:rPr lang="en-US" sz="2400" b="1" dirty="0" smtClean="0">
                <a:solidFill>
                  <a:schemeClr val="accent3"/>
                </a:solidFill>
              </a:rPr>
              <a:t>Tableau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943725"/>
            <a:ext cx="10131425" cy="28980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chemeClr val="accent3"/>
                </a:solidFill>
              </a:rPr>
              <a:t>Dashboard</a:t>
            </a:r>
            <a:r>
              <a:rPr lang="en-US" sz="5400" dirty="0" smtClean="0">
                <a:solidFill>
                  <a:schemeClr val="accent3"/>
                </a:solidFill>
              </a:rPr>
              <a:t> </a:t>
            </a:r>
            <a:r>
              <a:rPr lang="en-US" sz="5400" dirty="0" smtClean="0"/>
              <a:t>demonstration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b="1" dirty="0" smtClean="0">
                <a:solidFill>
                  <a:schemeClr val="accent3"/>
                </a:solidFill>
              </a:rPr>
              <a:t>Tableau</a:t>
            </a:r>
            <a:r>
              <a:rPr lang="en-US" sz="5400" dirty="0" smtClean="0">
                <a:solidFill>
                  <a:schemeClr val="accent3"/>
                </a:solidFill>
              </a:rPr>
              <a:t> </a:t>
            </a:r>
            <a:r>
              <a:rPr lang="en-US" sz="5400" dirty="0" smtClean="0"/>
              <a:t>Software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354274" y="2800663"/>
            <a:ext cx="794479" cy="1184222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b="1" dirty="0" smtClean="0"/>
              <a:t>Next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27354"/>
            <a:ext cx="10131425" cy="4747427"/>
          </a:xfrm>
        </p:spPr>
        <p:txBody>
          <a:bodyPr>
            <a:no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pdated </a:t>
            </a:r>
            <a:r>
              <a:rPr lang="en-US" sz="2400" b="1" dirty="0" smtClean="0">
                <a:solidFill>
                  <a:schemeClr val="accent3"/>
                </a:solidFill>
              </a:rPr>
              <a:t>studies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/>
              <a:t>&amp;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3"/>
                </a:solidFill>
              </a:rPr>
              <a:t>surveys 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3"/>
                </a:solidFill>
              </a:rPr>
              <a:t> </a:t>
            </a:r>
            <a:r>
              <a:rPr lang="en-US" sz="2400" b="1" dirty="0">
                <a:solidFill>
                  <a:schemeClr val="accent3"/>
                </a:solidFill>
              </a:rPr>
              <a:t>l</a:t>
            </a:r>
            <a:r>
              <a:rPr lang="en-US" sz="2400" b="1" dirty="0" smtClean="0">
                <a:solidFill>
                  <a:schemeClr val="accent3"/>
                </a:solidFill>
              </a:rPr>
              <a:t>ive</a:t>
            </a:r>
            <a:r>
              <a:rPr lang="en-US" sz="2400" b="1" dirty="0" smtClean="0"/>
              <a:t> data</a:t>
            </a:r>
          </a:p>
          <a:p>
            <a:endParaRPr lang="en-US" sz="300" dirty="0" smtClean="0"/>
          </a:p>
          <a:p>
            <a:r>
              <a:rPr lang="en-US" sz="2400" dirty="0" smtClean="0"/>
              <a:t>New </a:t>
            </a:r>
            <a:r>
              <a:rPr lang="en-US" sz="2400" dirty="0"/>
              <a:t>/</a:t>
            </a:r>
            <a:r>
              <a:rPr lang="en-US" sz="2400" dirty="0" smtClean="0"/>
              <a:t> additional </a:t>
            </a:r>
            <a:r>
              <a:rPr lang="en-US" sz="2400" b="1" dirty="0" smtClean="0">
                <a:solidFill>
                  <a:schemeClr val="accent3"/>
                </a:solidFill>
              </a:rPr>
              <a:t>indicators</a:t>
            </a:r>
            <a:r>
              <a:rPr lang="en-US" sz="2400" b="1" dirty="0" smtClean="0"/>
              <a:t>:</a:t>
            </a:r>
          </a:p>
          <a:p>
            <a:pPr lvl="1"/>
            <a:r>
              <a:rPr lang="en-US" sz="2000" i="1" dirty="0" smtClean="0"/>
              <a:t>Office </a:t>
            </a:r>
            <a:r>
              <a:rPr lang="en-US" sz="2000" i="1" dirty="0"/>
              <a:t>rental prices </a:t>
            </a:r>
            <a:r>
              <a:rPr lang="en-US" sz="2000" i="1" dirty="0" smtClean="0"/>
              <a:t>list</a:t>
            </a:r>
          </a:p>
          <a:p>
            <a:pPr lvl="1"/>
            <a:r>
              <a:rPr lang="en-US" sz="2000" i="1" dirty="0" smtClean="0"/>
              <a:t>Contracts </a:t>
            </a:r>
          </a:p>
          <a:p>
            <a:pPr lvl="1"/>
            <a:r>
              <a:rPr lang="en-US" sz="2000" i="1" dirty="0"/>
              <a:t>T</a:t>
            </a:r>
            <a:r>
              <a:rPr lang="en-US" sz="2000" i="1" dirty="0" smtClean="0"/>
              <a:t>rading </a:t>
            </a:r>
            <a:r>
              <a:rPr lang="en-US" sz="2000" i="1" dirty="0"/>
              <a:t>across </a:t>
            </a:r>
            <a:r>
              <a:rPr lang="en-US" sz="2000" i="1" dirty="0" smtClean="0"/>
              <a:t>boarders</a:t>
            </a:r>
          </a:p>
          <a:p>
            <a:pPr lvl="1"/>
            <a:r>
              <a:rPr lang="en-US" sz="2000" i="1" dirty="0"/>
              <a:t>R</a:t>
            </a:r>
            <a:r>
              <a:rPr lang="en-US" sz="2000" i="1" dirty="0" smtClean="0"/>
              <a:t>egistering property </a:t>
            </a:r>
          </a:p>
          <a:p>
            <a:pPr lvl="1"/>
            <a:r>
              <a:rPr lang="en-US" sz="2000" i="1" dirty="0"/>
              <a:t>G</a:t>
            </a:r>
            <a:r>
              <a:rPr lang="en-US" sz="2000" i="1" dirty="0" smtClean="0"/>
              <a:t>etting </a:t>
            </a:r>
            <a:r>
              <a:rPr lang="en-US" sz="2000" i="1" dirty="0"/>
              <a:t>credits</a:t>
            </a:r>
            <a:endParaRPr lang="en-US" sz="2000" b="1" i="1" dirty="0" smtClean="0"/>
          </a:p>
          <a:p>
            <a:endParaRPr lang="en-US" sz="300" dirty="0" smtClean="0"/>
          </a:p>
          <a:p>
            <a:r>
              <a:rPr lang="en-US" sz="2400" dirty="0" smtClean="0"/>
              <a:t>New advanced tools to </a:t>
            </a:r>
            <a:r>
              <a:rPr lang="en-US" sz="2400" b="1" dirty="0" smtClean="0">
                <a:solidFill>
                  <a:schemeClr val="accent3"/>
                </a:solidFill>
              </a:rPr>
              <a:t>illustrate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chemeClr val="accent3"/>
                </a:solidFill>
              </a:rPr>
              <a:t>visualize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the data</a:t>
            </a:r>
          </a:p>
          <a:p>
            <a:endParaRPr lang="en-US" sz="300" dirty="0" smtClean="0"/>
          </a:p>
          <a:p>
            <a:r>
              <a:rPr lang="en-US" sz="2400" dirty="0" smtClean="0"/>
              <a:t>Using different </a:t>
            </a:r>
            <a:r>
              <a:rPr lang="en-US" sz="2400" b="1" dirty="0" smtClean="0">
                <a:solidFill>
                  <a:schemeClr val="accent3"/>
                </a:solidFill>
              </a:rPr>
              <a:t>platforms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chemeClr val="accent3"/>
                </a:solidFill>
              </a:rPr>
              <a:t>software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to explore and discover more potential business </a:t>
            </a:r>
            <a:r>
              <a:rPr lang="en-US" sz="2400" b="1" dirty="0" smtClean="0">
                <a:solidFill>
                  <a:schemeClr val="accent3"/>
                </a:solidFill>
              </a:rPr>
              <a:t>measures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&amp; </a:t>
            </a:r>
            <a:r>
              <a:rPr lang="en-US" sz="2400" b="1" dirty="0" smtClean="0">
                <a:solidFill>
                  <a:schemeClr val="accent3"/>
                </a:solidFill>
              </a:rPr>
              <a:t>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82417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Thank </a:t>
            </a:r>
            <a:r>
              <a:rPr lang="en-US" b="1" dirty="0" smtClean="0">
                <a:solidFill>
                  <a:schemeClr val="accent3"/>
                </a:solidFill>
              </a:rPr>
              <a:t>you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your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attention</a:t>
            </a:r>
            <a:br>
              <a:rPr lang="en-US" dirty="0" smtClean="0"/>
            </a:br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2482" y="5068143"/>
            <a:ext cx="3324744" cy="802432"/>
          </a:xfrm>
        </p:spPr>
        <p:txBody>
          <a:bodyPr/>
          <a:lstStyle/>
          <a:p>
            <a:r>
              <a:rPr lang="en-US" b="1" dirty="0" smtClean="0"/>
              <a:t>Bahij </a:t>
            </a:r>
            <a:r>
              <a:rPr lang="en-US" b="1" dirty="0" smtClean="0">
                <a:solidFill>
                  <a:schemeClr val="accent3"/>
                </a:solidFill>
              </a:rPr>
              <a:t>Ghata</a:t>
            </a:r>
          </a:p>
          <a:p>
            <a:r>
              <a:rPr lang="en-US" b="1" dirty="0" smtClean="0"/>
              <a:t>Email: </a:t>
            </a:r>
            <a:r>
              <a:rPr lang="en-US" b="1" dirty="0" err="1" smtClean="0"/>
              <a:t>b_ghata@hotmail.com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8646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a </a:t>
            </a:r>
            <a:r>
              <a:rPr lang="en-US" sz="2400" b="1" dirty="0">
                <a:solidFill>
                  <a:schemeClr val="accent3"/>
                </a:solidFill>
              </a:rPr>
              <a:t>Dashboard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Index Background</a:t>
            </a:r>
          </a:p>
          <a:p>
            <a:r>
              <a:rPr lang="en-US" sz="2400" dirty="0" smtClean="0"/>
              <a:t>Data Collection</a:t>
            </a:r>
          </a:p>
          <a:p>
            <a:r>
              <a:rPr lang="en-US" sz="2400" dirty="0" smtClean="0"/>
              <a:t>Data Processing</a:t>
            </a:r>
          </a:p>
          <a:p>
            <a:r>
              <a:rPr lang="en-US" sz="2400" b="1" dirty="0" smtClean="0">
                <a:solidFill>
                  <a:schemeClr val="accent3"/>
                </a:solidFill>
              </a:rPr>
              <a:t>Dashboard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Demonstration</a:t>
            </a:r>
          </a:p>
          <a:p>
            <a:r>
              <a:rPr lang="en-US" sz="2400" dirty="0" smtClean="0"/>
              <a:t>Next Steps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31847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What is a </a:t>
            </a:r>
            <a:r>
              <a:rPr lang="en-US" sz="6600" b="1" dirty="0" smtClean="0">
                <a:solidFill>
                  <a:schemeClr val="accent3"/>
                </a:solidFill>
              </a:rPr>
              <a:t>dashboard</a:t>
            </a:r>
            <a:r>
              <a:rPr lang="en-US" sz="6600" b="1" dirty="0" smtClean="0"/>
              <a:t>?</a:t>
            </a:r>
            <a:endParaRPr lang="en-US" sz="6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“Dashboard” </a:t>
            </a:r>
            <a:r>
              <a:rPr lang="en-US" sz="3200" b="1" i="1" dirty="0" smtClean="0"/>
              <a:t>a simple tool to visualize data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77569"/>
            <a:ext cx="10131425" cy="1509876"/>
          </a:xfrm>
        </p:spPr>
        <p:txBody>
          <a:bodyPr>
            <a:noAutofit/>
          </a:bodyPr>
          <a:lstStyle/>
          <a:p>
            <a:r>
              <a:rPr lang="en-US" sz="2800" dirty="0"/>
              <a:t>A dashboard is a type of graphical user interface which often provides at-a-glance views of key performance indicators relevant to a particular objective or business </a:t>
            </a:r>
            <a:r>
              <a:rPr lang="en-US" sz="2800" dirty="0" smtClean="0"/>
              <a:t>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067664"/>
            <a:ext cx="1126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Benefits of </a:t>
            </a:r>
            <a:r>
              <a:rPr lang="en-US" sz="2800" b="1" u="sng" dirty="0" smtClean="0">
                <a:solidFill>
                  <a:schemeClr val="accent3"/>
                </a:solidFill>
              </a:rPr>
              <a:t>Dashboards</a:t>
            </a:r>
            <a:r>
              <a:rPr lang="en-US" sz="2800" dirty="0" smtClean="0"/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20178"/>
              </p:ext>
            </p:extLst>
          </p:nvPr>
        </p:nvGraphicFramePr>
        <p:xfrm>
          <a:off x="685799" y="3735958"/>
          <a:ext cx="10980175" cy="2123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52769"/>
                <a:gridCol w="54274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Visual presentation of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performance measures</a:t>
                      </a:r>
                      <a:endParaRPr lang="en-US" b="1" u="none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Saves time </a:t>
                      </a:r>
                      <a:r>
                        <a:rPr lang="en-US" b="0" dirty="0" smtClean="0"/>
                        <a:t>compared to running multiple reports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Ability to identify and correct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negative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Gain total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visibility</a:t>
                      </a:r>
                      <a:r>
                        <a:rPr lang="en-US" dirty="0" smtClean="0"/>
                        <a:t> of all systems instantly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Measure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efficiencies</a:t>
                      </a:r>
                      <a:r>
                        <a:rPr lang="en-US" dirty="0" smtClean="0"/>
                        <a:t>/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inefficiencies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 identification of data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outliers</a:t>
                      </a:r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dirty="0" smtClean="0"/>
                        <a:t>and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correlations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generate detailed reports showing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new trends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Align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strategies</a:t>
                      </a:r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dirty="0" smtClean="0"/>
                        <a:t>and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organizational</a:t>
                      </a:r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goals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Ability to make more informed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decisions</a:t>
                      </a:r>
                      <a:r>
                        <a:rPr lang="en-US" dirty="0" smtClean="0"/>
                        <a:t> based on collected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business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Dashboards could be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customized</a:t>
                      </a:r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dirty="0" smtClean="0"/>
                        <a:t>in terms of users and expectations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4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498360"/>
            <a:ext cx="10508224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What gets </a:t>
            </a:r>
            <a:r>
              <a:rPr lang="en-US" sz="5400" b="1" dirty="0">
                <a:solidFill>
                  <a:schemeClr val="accent3"/>
                </a:solidFill>
              </a:rPr>
              <a:t>measured </a:t>
            </a:r>
            <a:r>
              <a:rPr lang="en-US" sz="5400" b="1" dirty="0" smtClean="0"/>
              <a:t>gets </a:t>
            </a:r>
            <a:r>
              <a:rPr lang="en-US" sz="5400" b="1" dirty="0" smtClean="0">
                <a:solidFill>
                  <a:schemeClr val="accent3"/>
                </a:solidFill>
              </a:rPr>
              <a:t>improved</a:t>
            </a:r>
            <a:endParaRPr lang="en-US" sz="5400" b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b="1" dirty="0"/>
              <a:t>What gets </a:t>
            </a:r>
            <a:r>
              <a:rPr lang="en-US" b="1" dirty="0">
                <a:solidFill>
                  <a:schemeClr val="accent3"/>
                </a:solidFill>
              </a:rPr>
              <a:t>measured</a:t>
            </a:r>
            <a:r>
              <a:rPr lang="en-US" b="1" dirty="0"/>
              <a:t> </a:t>
            </a:r>
            <a:r>
              <a:rPr lang="en-US" b="1" dirty="0" smtClean="0"/>
              <a:t>gets </a:t>
            </a:r>
            <a:r>
              <a:rPr lang="en-US" b="1" dirty="0" smtClean="0">
                <a:solidFill>
                  <a:schemeClr val="accent3"/>
                </a:solidFill>
              </a:rPr>
              <a:t>improved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6168"/>
            <a:ext cx="10131425" cy="3659005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purpose of </a:t>
            </a:r>
            <a:r>
              <a:rPr lang="en-US" sz="2800" b="1" dirty="0" smtClean="0">
                <a:solidFill>
                  <a:schemeClr val="accent3"/>
                </a:solidFill>
              </a:rPr>
              <a:t>doing business </a:t>
            </a:r>
            <a:r>
              <a:rPr lang="en-US" sz="2800" dirty="0" smtClean="0"/>
              <a:t>globally</a:t>
            </a:r>
          </a:p>
          <a:p>
            <a:r>
              <a:rPr lang="en-US" sz="2800" dirty="0" smtClean="0"/>
              <a:t>Variety of economic, legal, and social </a:t>
            </a:r>
            <a:r>
              <a:rPr lang="en-US" sz="2800" b="1" dirty="0" smtClean="0">
                <a:solidFill>
                  <a:schemeClr val="accent3"/>
                </a:solidFill>
              </a:rPr>
              <a:t>measures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&amp; </a:t>
            </a:r>
            <a:r>
              <a:rPr lang="en-US" sz="2800" b="1" dirty="0" smtClean="0">
                <a:solidFill>
                  <a:schemeClr val="accent3"/>
                </a:solidFill>
              </a:rPr>
              <a:t>indicators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to help with doing businesses in different countries</a:t>
            </a:r>
          </a:p>
          <a:p>
            <a:r>
              <a:rPr lang="en-US" sz="2800" dirty="0" smtClean="0"/>
              <a:t>Finding the </a:t>
            </a:r>
            <a:r>
              <a:rPr lang="en-US" sz="2800" b="1" dirty="0" smtClean="0">
                <a:solidFill>
                  <a:schemeClr val="accent3"/>
                </a:solidFill>
              </a:rPr>
              <a:t>best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location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for the business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chemeClr val="accent3"/>
                </a:solidFill>
              </a:rPr>
              <a:t>ease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/>
              <a:t>of doing </a:t>
            </a:r>
            <a:r>
              <a:rPr lang="en-US" sz="2800" dirty="0" smtClean="0"/>
              <a:t>business</a:t>
            </a:r>
          </a:p>
          <a:p>
            <a:r>
              <a:rPr lang="en-US" sz="2800" dirty="0" smtClean="0"/>
              <a:t>32 </a:t>
            </a:r>
            <a:r>
              <a:rPr lang="en-US" sz="2800" b="1" dirty="0" err="1" smtClean="0">
                <a:solidFill>
                  <a:schemeClr val="accent3"/>
                </a:solidFill>
              </a:rPr>
              <a:t>EU</a:t>
            </a:r>
            <a:r>
              <a:rPr lang="en-US" sz="2800" dirty="0" err="1" smtClean="0"/>
              <a:t>ropean</a:t>
            </a:r>
            <a:r>
              <a:rPr lang="en-US" sz="2800" dirty="0" smtClean="0"/>
              <a:t> countries out of 44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b="1" dirty="0" smtClean="0"/>
              <a:t>32 COUNTRIES INCLUDED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446792"/>
              </p:ext>
            </p:extLst>
          </p:nvPr>
        </p:nvGraphicFramePr>
        <p:xfrm>
          <a:off x="685800" y="1781939"/>
          <a:ext cx="2147341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473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Austria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Belgium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Bulgaria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Croatia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Cyprus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Czech Republic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Denmark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Estonia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467603"/>
              </p:ext>
            </p:extLst>
          </p:nvPr>
        </p:nvGraphicFramePr>
        <p:xfrm>
          <a:off x="3684195" y="1791119"/>
          <a:ext cx="1937479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Finland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France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Germany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Hungary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/>
                          </a:solidFill>
                        </a:rPr>
                        <a:t>Iceland</a:t>
                      </a:r>
                      <a:endParaRPr lang="en-US" sz="24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Ireland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Italy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7946"/>
              </p:ext>
            </p:extLst>
          </p:nvPr>
        </p:nvGraphicFramePr>
        <p:xfrm>
          <a:off x="6365956" y="1798683"/>
          <a:ext cx="1937479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Latvia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Lithuania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Luxembourg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Malta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Netherland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/>
                          </a:solidFill>
                        </a:rPr>
                        <a:t>Norway</a:t>
                      </a:r>
                      <a:endParaRPr lang="en-US" sz="24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Poland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Portugal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781768"/>
              </p:ext>
            </p:extLst>
          </p:nvPr>
        </p:nvGraphicFramePr>
        <p:xfrm>
          <a:off x="9047717" y="1791119"/>
          <a:ext cx="2239485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394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Romania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Slovakia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Slovenia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Spain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Sweden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/>
                          </a:solidFill>
                        </a:rPr>
                        <a:t>Switzerland</a:t>
                      </a:r>
                      <a:endParaRPr lang="en-US" sz="24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/>
                          </a:solidFill>
                        </a:rPr>
                        <a:t>Turkey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United Kingdom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0"/>
            <a:ext cx="10131425" cy="1456267"/>
          </a:xfrm>
        </p:spPr>
        <p:txBody>
          <a:bodyPr/>
          <a:lstStyle/>
          <a:p>
            <a:r>
              <a:rPr lang="en-US" b="1" dirty="0" smtClean="0"/>
              <a:t>12 COUNTRIES EXCLUDED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812052"/>
              </p:ext>
            </p:extLst>
          </p:nvPr>
        </p:nvGraphicFramePr>
        <p:xfrm>
          <a:off x="2289747" y="2141538"/>
          <a:ext cx="3196653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66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Albania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Andorra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Belarus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Bosnia and Herzegovina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Holy See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Moldova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29323"/>
              </p:ext>
            </p:extLst>
          </p:nvPr>
        </p:nvGraphicFramePr>
        <p:xfrm>
          <a:off x="6261178" y="2141538"/>
          <a:ext cx="2508068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08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Monaco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Montenegro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North Macedonia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Russia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San</a:t>
                      </a:r>
                      <a:r>
                        <a:rPr lang="en-US" sz="2400" baseline="0" dirty="0" smtClean="0"/>
                        <a:t> Marino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Serbia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2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mr-IN" b="1" dirty="0" smtClean="0">
                <a:solidFill>
                  <a:schemeClr val="accent3"/>
                </a:solidFill>
              </a:rPr>
              <a:t>…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smtClean="0"/>
              <a:t>Keep in Mind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8854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 goal of the research is </a:t>
            </a:r>
            <a:r>
              <a:rPr lang="en-US" sz="3200" b="1" dirty="0" smtClean="0">
                <a:solidFill>
                  <a:schemeClr val="accent3"/>
                </a:solidFill>
              </a:rPr>
              <a:t>NOT </a:t>
            </a:r>
            <a:r>
              <a:rPr lang="en-US" sz="3200" dirty="0" smtClean="0"/>
              <a:t>the measures or indicators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Focusing on having the best performance of a measure or indicator will lead to </a:t>
            </a:r>
            <a:r>
              <a:rPr lang="en-US" sz="3200" b="1" dirty="0" smtClean="0">
                <a:solidFill>
                  <a:schemeClr val="accent3"/>
                </a:solidFill>
              </a:rPr>
              <a:t>lose</a:t>
            </a:r>
            <a:r>
              <a:rPr lang="en-US" sz="3200" dirty="0" smtClean="0"/>
              <a:t> the </a:t>
            </a:r>
            <a:r>
              <a:rPr lang="en-US" sz="3200" b="1" dirty="0" smtClean="0">
                <a:solidFill>
                  <a:schemeClr val="accent3"/>
                </a:solidFill>
              </a:rPr>
              <a:t>track</a:t>
            </a:r>
            <a:r>
              <a:rPr lang="en-US" sz="3200" dirty="0" smtClean="0"/>
              <a:t> and to </a:t>
            </a:r>
            <a:r>
              <a:rPr lang="en-US" sz="3200" b="1" dirty="0" smtClean="0">
                <a:solidFill>
                  <a:schemeClr val="accent3"/>
                </a:solidFill>
              </a:rPr>
              <a:t>ignore</a:t>
            </a:r>
            <a:r>
              <a:rPr lang="en-US" sz="3200" dirty="0" smtClean="0"/>
              <a:t> other important </a:t>
            </a:r>
            <a:r>
              <a:rPr lang="en-US" sz="3200" b="1" dirty="0" smtClean="0">
                <a:solidFill>
                  <a:schemeClr val="accent3"/>
                </a:solidFill>
              </a:rPr>
              <a:t>factors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1175</TotalTime>
  <Words>569</Words>
  <Application>Microsoft Macintosh PowerPoint</Application>
  <PresentationFormat>Widescreen</PresentationFormat>
  <Paragraphs>169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Mangal</vt:lpstr>
      <vt:lpstr>Celestial</vt:lpstr>
      <vt:lpstr>Business-friendly Index based on the European Countries</vt:lpstr>
      <vt:lpstr>Agenda</vt:lpstr>
      <vt:lpstr>What is a dashboard?</vt:lpstr>
      <vt:lpstr>“Dashboard” a simple tool to visualize data</vt:lpstr>
      <vt:lpstr>What gets measured gets improved</vt:lpstr>
      <vt:lpstr>What gets measured gets improved</vt:lpstr>
      <vt:lpstr>32 COUNTRIES INCLUDED</vt:lpstr>
      <vt:lpstr>12 COUNTRIES EXCLUDED</vt:lpstr>
      <vt:lpstr>… Keep in Mind</vt:lpstr>
      <vt:lpstr>“            ” index???</vt:lpstr>
      <vt:lpstr>“Ghata” index???</vt:lpstr>
      <vt:lpstr>Ghata index</vt:lpstr>
      <vt:lpstr>Data collection</vt:lpstr>
      <vt:lpstr>Data processing</vt:lpstr>
      <vt:lpstr>Dashboard demonstration   Tableau Software</vt:lpstr>
      <vt:lpstr>Next Steps</vt:lpstr>
      <vt:lpstr>Thank you for your attention questions? Comments?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Sentiments  analysis</dc:title>
  <dc:creator>Microsoft Office User</dc:creator>
  <cp:lastModifiedBy>Microsoft Office User</cp:lastModifiedBy>
  <cp:revision>99</cp:revision>
  <dcterms:created xsi:type="dcterms:W3CDTF">2019-08-05T18:28:40Z</dcterms:created>
  <dcterms:modified xsi:type="dcterms:W3CDTF">2019-09-25T10:33:49Z</dcterms:modified>
</cp:coreProperties>
</file>