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60" r:id="rId6"/>
    <p:sldId id="259" r:id="rId7"/>
    <p:sldId id="261" r:id="rId8"/>
    <p:sldId id="262" r:id="rId9"/>
    <p:sldId id="264" r:id="rId10"/>
    <p:sldId id="263" r:id="rId11"/>
    <p:sldId id="267" r:id="rId12"/>
    <p:sldId id="266" r:id="rId13"/>
    <p:sldId id="265" r:id="rId14"/>
    <p:sldId id="268" r:id="rId15"/>
    <p:sldId id="272" r:id="rId16"/>
    <p:sldId id="269" r:id="rId17"/>
    <p:sldId id="270" r:id="rId18"/>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F1B0-5381-BA6A-708A-1CDDB1FD1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801351FC-9970-194C-7613-C6A658B91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302952FC-9ED4-EF3E-907E-8CCADDD555C4}"/>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5" name="Footer Placeholder 4">
            <a:extLst>
              <a:ext uri="{FF2B5EF4-FFF2-40B4-BE49-F238E27FC236}">
                <a16:creationId xmlns:a16="http://schemas.microsoft.com/office/drawing/2014/main" id="{BECFD75C-12BA-3590-6D75-458057AA690C}"/>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AEA05C38-4F0F-8E22-6A7C-786B8D97D170}"/>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30995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CBE2-E3DF-9421-5BB7-A6A81F5C0B99}"/>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BA704345-776C-7A66-E203-920C0F0F0A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25A67A55-5B84-3F99-9479-C9C032C60FE5}"/>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5" name="Footer Placeholder 4">
            <a:extLst>
              <a:ext uri="{FF2B5EF4-FFF2-40B4-BE49-F238E27FC236}">
                <a16:creationId xmlns:a16="http://schemas.microsoft.com/office/drawing/2014/main" id="{937E3B3B-A6B4-F330-1544-36D06C7A65AD}"/>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B6C8B73F-CA00-BC6C-43C1-B250A74FB04B}"/>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261519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552D81-F046-5928-50DA-F2C797D1B8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18EF12B2-FA02-008E-3341-EBF27B5AC3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885ECBAE-597C-039C-E714-053E134A9BA5}"/>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5" name="Footer Placeholder 4">
            <a:extLst>
              <a:ext uri="{FF2B5EF4-FFF2-40B4-BE49-F238E27FC236}">
                <a16:creationId xmlns:a16="http://schemas.microsoft.com/office/drawing/2014/main" id="{FC48CD5B-3796-2785-9D5B-D09791076B14}"/>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568DCC15-8BC0-69D0-1031-7D546DD983E5}"/>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285415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E096-2F01-2692-5FFB-021151EE00F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B36E1984-015C-871B-5C9A-13C5FC8ADC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1F5FD701-8249-0F3F-6EF6-5CDBDC901D3A}"/>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5" name="Footer Placeholder 4">
            <a:extLst>
              <a:ext uri="{FF2B5EF4-FFF2-40B4-BE49-F238E27FC236}">
                <a16:creationId xmlns:a16="http://schemas.microsoft.com/office/drawing/2014/main" id="{948E62D0-3B58-37F7-91E6-928B010B22D2}"/>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F1C81CD2-DCEE-D9CB-24AE-068E299C5906}"/>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364700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0C9B4-AF34-D20F-7A23-37C5983810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7664B2B0-6E6C-FD7D-0625-E2741D354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1C85A0-497A-0028-27E0-9EAA0097C959}"/>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5" name="Footer Placeholder 4">
            <a:extLst>
              <a:ext uri="{FF2B5EF4-FFF2-40B4-BE49-F238E27FC236}">
                <a16:creationId xmlns:a16="http://schemas.microsoft.com/office/drawing/2014/main" id="{9BBD7FD3-F66B-DC5A-ED35-71883FFA10B1}"/>
              </a:ext>
            </a:extLst>
          </p:cNvPr>
          <p:cNvSpPr>
            <a:spLocks noGrp="1"/>
          </p:cNvSpPr>
          <p:nvPr>
            <p:ph type="ftr" sz="quarter" idx="11"/>
          </p:nvPr>
        </p:nvSpPr>
        <p:spPr/>
        <p:txBody>
          <a:bodyPr/>
          <a:lstStyle/>
          <a:p>
            <a:endParaRPr lang="ro-RO"/>
          </a:p>
        </p:txBody>
      </p:sp>
      <p:sp>
        <p:nvSpPr>
          <p:cNvPr id="6" name="Slide Number Placeholder 5">
            <a:extLst>
              <a:ext uri="{FF2B5EF4-FFF2-40B4-BE49-F238E27FC236}">
                <a16:creationId xmlns:a16="http://schemas.microsoft.com/office/drawing/2014/main" id="{C3E40E2D-046D-6EBA-48E4-74E554D9186E}"/>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166366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F57A-334F-7C33-4109-E45B2587D9BA}"/>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7F38E9EE-A298-BB20-777A-793D0945CE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A57D8F5-7124-7A01-D31B-B1F4BE4DB8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828F3D81-8F59-D94F-E38A-5731CD677195}"/>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6" name="Footer Placeholder 5">
            <a:extLst>
              <a:ext uri="{FF2B5EF4-FFF2-40B4-BE49-F238E27FC236}">
                <a16:creationId xmlns:a16="http://schemas.microsoft.com/office/drawing/2014/main" id="{DC7898ED-9F2E-FD11-32B3-608FC2A6C557}"/>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3AA968D1-62DD-69D6-060D-7532CAF4229C}"/>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89482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960C2-299F-F965-F74B-27F4018F7E86}"/>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73FC725-557C-A67F-859A-F151ECCD5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B014E-474F-1C11-C6E2-503F574F8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B383BF8C-CF71-E497-D9E3-409F223C3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C5A439-643B-E8F3-E0F0-B5E638EB45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A6FE1CEF-BC06-9FE4-3F86-44D798F2EC13}"/>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8" name="Footer Placeholder 7">
            <a:extLst>
              <a:ext uri="{FF2B5EF4-FFF2-40B4-BE49-F238E27FC236}">
                <a16:creationId xmlns:a16="http://schemas.microsoft.com/office/drawing/2014/main" id="{F53EA88A-E549-0FB0-F94C-383B31CD4BB2}"/>
              </a:ext>
            </a:extLst>
          </p:cNvPr>
          <p:cNvSpPr>
            <a:spLocks noGrp="1"/>
          </p:cNvSpPr>
          <p:nvPr>
            <p:ph type="ftr" sz="quarter" idx="11"/>
          </p:nvPr>
        </p:nvSpPr>
        <p:spPr/>
        <p:txBody>
          <a:bodyPr/>
          <a:lstStyle/>
          <a:p>
            <a:endParaRPr lang="ro-RO"/>
          </a:p>
        </p:txBody>
      </p:sp>
      <p:sp>
        <p:nvSpPr>
          <p:cNvPr id="9" name="Slide Number Placeholder 8">
            <a:extLst>
              <a:ext uri="{FF2B5EF4-FFF2-40B4-BE49-F238E27FC236}">
                <a16:creationId xmlns:a16="http://schemas.microsoft.com/office/drawing/2014/main" id="{21FF8D28-74E2-0308-43CD-560F871F9233}"/>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397129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B940-2A4C-97A6-9AF5-F2FC18CEE5D5}"/>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1D3F4D98-1988-343B-A564-5938C849A868}"/>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4" name="Footer Placeholder 3">
            <a:extLst>
              <a:ext uri="{FF2B5EF4-FFF2-40B4-BE49-F238E27FC236}">
                <a16:creationId xmlns:a16="http://schemas.microsoft.com/office/drawing/2014/main" id="{7E391FCB-7895-56F3-F2A2-6CBDDC0D24E7}"/>
              </a:ext>
            </a:extLst>
          </p:cNvPr>
          <p:cNvSpPr>
            <a:spLocks noGrp="1"/>
          </p:cNvSpPr>
          <p:nvPr>
            <p:ph type="ftr" sz="quarter" idx="11"/>
          </p:nvPr>
        </p:nvSpPr>
        <p:spPr/>
        <p:txBody>
          <a:bodyPr/>
          <a:lstStyle/>
          <a:p>
            <a:endParaRPr lang="ro-RO"/>
          </a:p>
        </p:txBody>
      </p:sp>
      <p:sp>
        <p:nvSpPr>
          <p:cNvPr id="5" name="Slide Number Placeholder 4">
            <a:extLst>
              <a:ext uri="{FF2B5EF4-FFF2-40B4-BE49-F238E27FC236}">
                <a16:creationId xmlns:a16="http://schemas.microsoft.com/office/drawing/2014/main" id="{E21E1D3E-A887-FD09-AC13-507D9384DAA6}"/>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3913868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8726EE-08F7-ECE7-F105-998F709613E9}"/>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3" name="Footer Placeholder 2">
            <a:extLst>
              <a:ext uri="{FF2B5EF4-FFF2-40B4-BE49-F238E27FC236}">
                <a16:creationId xmlns:a16="http://schemas.microsoft.com/office/drawing/2014/main" id="{E15DE05C-84F0-791C-1551-0C2064A403C8}"/>
              </a:ext>
            </a:extLst>
          </p:cNvPr>
          <p:cNvSpPr>
            <a:spLocks noGrp="1"/>
          </p:cNvSpPr>
          <p:nvPr>
            <p:ph type="ftr" sz="quarter" idx="11"/>
          </p:nvPr>
        </p:nvSpPr>
        <p:spPr/>
        <p:txBody>
          <a:bodyPr/>
          <a:lstStyle/>
          <a:p>
            <a:endParaRPr lang="ro-RO"/>
          </a:p>
        </p:txBody>
      </p:sp>
      <p:sp>
        <p:nvSpPr>
          <p:cNvPr id="4" name="Slide Number Placeholder 3">
            <a:extLst>
              <a:ext uri="{FF2B5EF4-FFF2-40B4-BE49-F238E27FC236}">
                <a16:creationId xmlns:a16="http://schemas.microsoft.com/office/drawing/2014/main" id="{535A3917-F2F1-F61F-8E40-F562AC624A1F}"/>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227395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1B6C-2872-67F7-7693-B4A1F93B1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ACC42149-D67F-FED2-6434-273BEF4B8F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F18E9E66-9249-3B8C-D479-0A90E173B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92E5A-A08F-450A-A40A-B14146987389}"/>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6" name="Footer Placeholder 5">
            <a:extLst>
              <a:ext uri="{FF2B5EF4-FFF2-40B4-BE49-F238E27FC236}">
                <a16:creationId xmlns:a16="http://schemas.microsoft.com/office/drawing/2014/main" id="{AEEDCBB0-CAA1-5818-FDAE-4F17417C0218}"/>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03EDE147-8A45-DA9B-DFCC-BF3343B29908}"/>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209156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0C56-2C90-8718-35EC-F71B53B5D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C95A5795-2CFA-6673-0C08-4429B67E60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1E5CF7B1-1D3E-7229-A010-B47D9E15F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C65AC-91A6-0981-68C7-0E6F7472E289}"/>
              </a:ext>
            </a:extLst>
          </p:cNvPr>
          <p:cNvSpPr>
            <a:spLocks noGrp="1"/>
          </p:cNvSpPr>
          <p:nvPr>
            <p:ph type="dt" sz="half" idx="10"/>
          </p:nvPr>
        </p:nvSpPr>
        <p:spPr/>
        <p:txBody>
          <a:bodyPr/>
          <a:lstStyle/>
          <a:p>
            <a:fld id="{0150D5D6-5DE4-4668-B27B-53CDE21F23D3}" type="datetimeFigureOut">
              <a:rPr lang="ro-RO" smtClean="0"/>
              <a:t>21.03.2023</a:t>
            </a:fld>
            <a:endParaRPr lang="ro-RO"/>
          </a:p>
        </p:txBody>
      </p:sp>
      <p:sp>
        <p:nvSpPr>
          <p:cNvPr id="6" name="Footer Placeholder 5">
            <a:extLst>
              <a:ext uri="{FF2B5EF4-FFF2-40B4-BE49-F238E27FC236}">
                <a16:creationId xmlns:a16="http://schemas.microsoft.com/office/drawing/2014/main" id="{3FD8EED1-8E65-815D-9EFF-76DFDB72EFF3}"/>
              </a:ext>
            </a:extLst>
          </p:cNvPr>
          <p:cNvSpPr>
            <a:spLocks noGrp="1"/>
          </p:cNvSpPr>
          <p:nvPr>
            <p:ph type="ftr" sz="quarter" idx="11"/>
          </p:nvPr>
        </p:nvSpPr>
        <p:spPr/>
        <p:txBody>
          <a:bodyPr/>
          <a:lstStyle/>
          <a:p>
            <a:endParaRPr lang="ro-RO"/>
          </a:p>
        </p:txBody>
      </p:sp>
      <p:sp>
        <p:nvSpPr>
          <p:cNvPr id="7" name="Slide Number Placeholder 6">
            <a:extLst>
              <a:ext uri="{FF2B5EF4-FFF2-40B4-BE49-F238E27FC236}">
                <a16:creationId xmlns:a16="http://schemas.microsoft.com/office/drawing/2014/main" id="{908895DB-4755-3EA4-F395-5F8987AE54BE}"/>
              </a:ext>
            </a:extLst>
          </p:cNvPr>
          <p:cNvSpPr>
            <a:spLocks noGrp="1"/>
          </p:cNvSpPr>
          <p:nvPr>
            <p:ph type="sldNum" sz="quarter" idx="12"/>
          </p:nvPr>
        </p:nvSpPr>
        <p:spPr/>
        <p:txBody>
          <a:bodyPr/>
          <a:lstStyle/>
          <a:p>
            <a:fld id="{B60B8723-FEFE-46A8-9C80-D53D5580D624}" type="slidenum">
              <a:rPr lang="ro-RO" smtClean="0"/>
              <a:t>‹#›</a:t>
            </a:fld>
            <a:endParaRPr lang="ro-RO"/>
          </a:p>
        </p:txBody>
      </p:sp>
    </p:spTree>
    <p:extLst>
      <p:ext uri="{BB962C8B-B14F-4D97-AF65-F5344CB8AC3E}">
        <p14:creationId xmlns:p14="http://schemas.microsoft.com/office/powerpoint/2010/main" val="51889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AB8F6-C406-C46B-3F75-591EA18DD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A8A13FE8-F57E-3B25-F209-A5727A301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A1F2BC33-F50E-B2F6-0CB4-01D3287A3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0D5D6-5DE4-4668-B27B-53CDE21F23D3}" type="datetimeFigureOut">
              <a:rPr lang="ro-RO" smtClean="0"/>
              <a:t>21.03.2023</a:t>
            </a:fld>
            <a:endParaRPr lang="ro-RO"/>
          </a:p>
        </p:txBody>
      </p:sp>
      <p:sp>
        <p:nvSpPr>
          <p:cNvPr id="5" name="Footer Placeholder 4">
            <a:extLst>
              <a:ext uri="{FF2B5EF4-FFF2-40B4-BE49-F238E27FC236}">
                <a16:creationId xmlns:a16="http://schemas.microsoft.com/office/drawing/2014/main" id="{737989FC-CD2C-AD09-F5F9-4F8262DAB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a:extLst>
              <a:ext uri="{FF2B5EF4-FFF2-40B4-BE49-F238E27FC236}">
                <a16:creationId xmlns:a16="http://schemas.microsoft.com/office/drawing/2014/main" id="{61EE53A4-1B7D-4C5A-FD44-62EA41D92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B8723-FEFE-46A8-9C80-D53D5580D624}" type="slidenum">
              <a:rPr lang="ro-RO" smtClean="0"/>
              <a:t>‹#›</a:t>
            </a:fld>
            <a:endParaRPr lang="ro-RO"/>
          </a:p>
        </p:txBody>
      </p:sp>
    </p:spTree>
    <p:extLst>
      <p:ext uri="{BB962C8B-B14F-4D97-AF65-F5344CB8AC3E}">
        <p14:creationId xmlns:p14="http://schemas.microsoft.com/office/powerpoint/2010/main" val="372566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CDA4C4-113B-067E-049D-CBB2BAD1B9CD}"/>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Parking Lot Management</a:t>
            </a:r>
            <a:endParaRPr lang="ro-RO" sz="4800" dirty="0">
              <a:solidFill>
                <a:srgbClr val="FFFFFF"/>
              </a:solidFill>
            </a:endParaRPr>
          </a:p>
        </p:txBody>
      </p:sp>
    </p:spTree>
    <p:extLst>
      <p:ext uri="{BB962C8B-B14F-4D97-AF65-F5344CB8AC3E}">
        <p14:creationId xmlns:p14="http://schemas.microsoft.com/office/powerpoint/2010/main" val="121628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21DCB1-EA7D-BBB3-E959-6605FB552CD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Application Overview - Database</a:t>
            </a:r>
            <a:endParaRPr lang="ro-RO" sz="4000">
              <a:solidFill>
                <a:srgbClr val="FFFFFF"/>
              </a:solidFill>
            </a:endParaRPr>
          </a:p>
        </p:txBody>
      </p:sp>
      <p:sp>
        <p:nvSpPr>
          <p:cNvPr id="3" name="Content Placeholder 2">
            <a:extLst>
              <a:ext uri="{FF2B5EF4-FFF2-40B4-BE49-F238E27FC236}">
                <a16:creationId xmlns:a16="http://schemas.microsoft.com/office/drawing/2014/main" id="{83C81595-C1D3-CCFC-6669-BA7FF6B0E882}"/>
              </a:ext>
            </a:extLst>
          </p:cNvPr>
          <p:cNvSpPr>
            <a:spLocks noGrp="1"/>
          </p:cNvSpPr>
          <p:nvPr>
            <p:ph idx="1"/>
          </p:nvPr>
        </p:nvSpPr>
        <p:spPr>
          <a:xfrm>
            <a:off x="1371600" y="2318197"/>
            <a:ext cx="5153488" cy="3683358"/>
          </a:xfrm>
        </p:spPr>
        <p:txBody>
          <a:bodyPr anchor="ctr">
            <a:normAutofit/>
          </a:bodyPr>
          <a:lstStyle/>
          <a:p>
            <a:r>
              <a:rPr lang="en-US" sz="2000" b="1" dirty="0" err="1"/>
              <a:t>parkingSpots</a:t>
            </a:r>
            <a:r>
              <a:rPr lang="en-US" sz="2000" dirty="0"/>
              <a:t> – contains the list of parking spots</a:t>
            </a:r>
          </a:p>
          <a:p>
            <a:pPr marL="0" indent="0">
              <a:buNone/>
            </a:pPr>
            <a:endParaRPr lang="ro-RO" sz="2000" dirty="0"/>
          </a:p>
        </p:txBody>
      </p:sp>
      <p:pic>
        <p:nvPicPr>
          <p:cNvPr id="5" name="Picture 4">
            <a:extLst>
              <a:ext uri="{FF2B5EF4-FFF2-40B4-BE49-F238E27FC236}">
                <a16:creationId xmlns:a16="http://schemas.microsoft.com/office/drawing/2014/main" id="{BCCABC8D-0E6F-3576-709C-CD2261C9C81E}"/>
              </a:ext>
            </a:extLst>
          </p:cNvPr>
          <p:cNvPicPr>
            <a:picLocks noChangeAspect="1"/>
          </p:cNvPicPr>
          <p:nvPr/>
        </p:nvPicPr>
        <p:blipFill>
          <a:blip r:embed="rId2"/>
          <a:stretch>
            <a:fillRect/>
          </a:stretch>
        </p:blipFill>
        <p:spPr>
          <a:xfrm>
            <a:off x="6675776" y="3100757"/>
            <a:ext cx="4752975" cy="1952625"/>
          </a:xfrm>
          <a:prstGeom prst="rect">
            <a:avLst/>
          </a:prstGeom>
        </p:spPr>
      </p:pic>
    </p:spTree>
    <p:extLst>
      <p:ext uri="{BB962C8B-B14F-4D97-AF65-F5344CB8AC3E}">
        <p14:creationId xmlns:p14="http://schemas.microsoft.com/office/powerpoint/2010/main" val="502617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DEB75-E5E6-69CD-0B28-D260E2239B7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Application Overview - Database</a:t>
            </a:r>
            <a:endParaRPr lang="ro-RO" sz="4000" dirty="0">
              <a:solidFill>
                <a:srgbClr val="FFFFFF"/>
              </a:solidFill>
            </a:endParaRPr>
          </a:p>
        </p:txBody>
      </p:sp>
      <p:sp>
        <p:nvSpPr>
          <p:cNvPr id="3" name="Content Placeholder 2">
            <a:extLst>
              <a:ext uri="{FF2B5EF4-FFF2-40B4-BE49-F238E27FC236}">
                <a16:creationId xmlns:a16="http://schemas.microsoft.com/office/drawing/2014/main" id="{302FBDC4-907E-2E5A-8A80-3841166E48B6}"/>
              </a:ext>
            </a:extLst>
          </p:cNvPr>
          <p:cNvSpPr>
            <a:spLocks noGrp="1"/>
          </p:cNvSpPr>
          <p:nvPr>
            <p:ph idx="1"/>
          </p:nvPr>
        </p:nvSpPr>
        <p:spPr>
          <a:xfrm>
            <a:off x="1371599" y="2318197"/>
            <a:ext cx="4724401" cy="3683358"/>
          </a:xfrm>
        </p:spPr>
        <p:txBody>
          <a:bodyPr anchor="ctr">
            <a:normAutofit/>
          </a:bodyPr>
          <a:lstStyle/>
          <a:p>
            <a:r>
              <a:rPr lang="en-US" sz="2000" b="1" dirty="0"/>
              <a:t>vehicles</a:t>
            </a:r>
            <a:r>
              <a:rPr lang="en-US" sz="2000" dirty="0"/>
              <a:t> – contains the vehicles that have been stored by users in their account </a:t>
            </a:r>
            <a:endParaRPr lang="ro-RO" sz="2000" dirty="0"/>
          </a:p>
          <a:p>
            <a:endParaRPr lang="ro-RO" sz="2000" dirty="0"/>
          </a:p>
        </p:txBody>
      </p:sp>
      <p:pic>
        <p:nvPicPr>
          <p:cNvPr id="5" name="Picture 4">
            <a:extLst>
              <a:ext uri="{FF2B5EF4-FFF2-40B4-BE49-F238E27FC236}">
                <a16:creationId xmlns:a16="http://schemas.microsoft.com/office/drawing/2014/main" id="{B08F6CC2-015B-CDED-D39E-EE187B17A59D}"/>
              </a:ext>
            </a:extLst>
          </p:cNvPr>
          <p:cNvPicPr>
            <a:picLocks noChangeAspect="1"/>
          </p:cNvPicPr>
          <p:nvPr/>
        </p:nvPicPr>
        <p:blipFill>
          <a:blip r:embed="rId2"/>
          <a:stretch>
            <a:fillRect/>
          </a:stretch>
        </p:blipFill>
        <p:spPr>
          <a:xfrm>
            <a:off x="6095998" y="3434125"/>
            <a:ext cx="4476750" cy="1419225"/>
          </a:xfrm>
          <a:prstGeom prst="rect">
            <a:avLst/>
          </a:prstGeom>
        </p:spPr>
      </p:pic>
    </p:spTree>
    <p:extLst>
      <p:ext uri="{BB962C8B-B14F-4D97-AF65-F5344CB8AC3E}">
        <p14:creationId xmlns:p14="http://schemas.microsoft.com/office/powerpoint/2010/main" val="259361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45596A-0B58-22C7-6855-A4C436B9766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Application Overview - Database</a:t>
            </a:r>
            <a:endParaRPr lang="ro-RO" sz="4000" dirty="0">
              <a:solidFill>
                <a:srgbClr val="FFFFFF"/>
              </a:solidFill>
            </a:endParaRPr>
          </a:p>
        </p:txBody>
      </p:sp>
      <p:sp>
        <p:nvSpPr>
          <p:cNvPr id="3" name="Content Placeholder 2">
            <a:extLst>
              <a:ext uri="{FF2B5EF4-FFF2-40B4-BE49-F238E27FC236}">
                <a16:creationId xmlns:a16="http://schemas.microsoft.com/office/drawing/2014/main" id="{FABB65C2-848F-434F-94E0-5796DCB77C68}"/>
              </a:ext>
            </a:extLst>
          </p:cNvPr>
          <p:cNvSpPr>
            <a:spLocks noGrp="1"/>
          </p:cNvSpPr>
          <p:nvPr>
            <p:ph idx="1"/>
          </p:nvPr>
        </p:nvSpPr>
        <p:spPr>
          <a:xfrm>
            <a:off x="1371599" y="2318197"/>
            <a:ext cx="4724401" cy="3683358"/>
          </a:xfrm>
        </p:spPr>
        <p:txBody>
          <a:bodyPr anchor="ctr">
            <a:normAutofit/>
          </a:bodyPr>
          <a:lstStyle/>
          <a:p>
            <a:r>
              <a:rPr lang="en-US" sz="2000" b="1" dirty="0"/>
              <a:t>users</a:t>
            </a:r>
            <a:r>
              <a:rPr lang="en-US" sz="2000" dirty="0"/>
              <a:t> – contains the registered users</a:t>
            </a:r>
          </a:p>
          <a:p>
            <a:endParaRPr lang="ro-RO" sz="2000" dirty="0"/>
          </a:p>
        </p:txBody>
      </p:sp>
      <p:pic>
        <p:nvPicPr>
          <p:cNvPr id="11" name="Picture 10">
            <a:extLst>
              <a:ext uri="{FF2B5EF4-FFF2-40B4-BE49-F238E27FC236}">
                <a16:creationId xmlns:a16="http://schemas.microsoft.com/office/drawing/2014/main" id="{B96DE726-EDF2-AEE7-B8C4-F8E9E27FB846}"/>
              </a:ext>
            </a:extLst>
          </p:cNvPr>
          <p:cNvPicPr>
            <a:picLocks noChangeAspect="1"/>
          </p:cNvPicPr>
          <p:nvPr/>
        </p:nvPicPr>
        <p:blipFill>
          <a:blip r:embed="rId2"/>
          <a:stretch>
            <a:fillRect/>
          </a:stretch>
        </p:blipFill>
        <p:spPr>
          <a:xfrm>
            <a:off x="5953466" y="2838450"/>
            <a:ext cx="6238530" cy="2557462"/>
          </a:xfrm>
          <a:prstGeom prst="rect">
            <a:avLst/>
          </a:prstGeom>
        </p:spPr>
      </p:pic>
    </p:spTree>
    <p:extLst>
      <p:ext uri="{BB962C8B-B14F-4D97-AF65-F5344CB8AC3E}">
        <p14:creationId xmlns:p14="http://schemas.microsoft.com/office/powerpoint/2010/main" val="180386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16EE85-46BB-6B6A-A87C-F9AE2096AA8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Application Overview - Database</a:t>
            </a:r>
            <a:endParaRPr lang="ro-RO" sz="4000" dirty="0">
              <a:solidFill>
                <a:srgbClr val="FFFFFF"/>
              </a:solidFill>
            </a:endParaRPr>
          </a:p>
        </p:txBody>
      </p:sp>
      <p:sp>
        <p:nvSpPr>
          <p:cNvPr id="3" name="Content Placeholder 2">
            <a:extLst>
              <a:ext uri="{FF2B5EF4-FFF2-40B4-BE49-F238E27FC236}">
                <a16:creationId xmlns:a16="http://schemas.microsoft.com/office/drawing/2014/main" id="{15B345B6-D219-F317-42CA-274725A12BE3}"/>
              </a:ext>
            </a:extLst>
          </p:cNvPr>
          <p:cNvSpPr>
            <a:spLocks noGrp="1"/>
          </p:cNvSpPr>
          <p:nvPr>
            <p:ph idx="1"/>
          </p:nvPr>
        </p:nvSpPr>
        <p:spPr>
          <a:xfrm>
            <a:off x="1371599" y="2318197"/>
            <a:ext cx="5242265" cy="3683358"/>
          </a:xfrm>
        </p:spPr>
        <p:txBody>
          <a:bodyPr anchor="ctr">
            <a:normAutofit/>
          </a:bodyPr>
          <a:lstStyle/>
          <a:p>
            <a:r>
              <a:rPr lang="en-US" sz="2000" b="1" dirty="0"/>
              <a:t>tickets</a:t>
            </a:r>
            <a:r>
              <a:rPr lang="en-US" sz="2000" dirty="0"/>
              <a:t> – contains the tickets that were generated after a successful parking</a:t>
            </a:r>
          </a:p>
          <a:p>
            <a:endParaRPr lang="ro-RO" sz="2000" dirty="0"/>
          </a:p>
        </p:txBody>
      </p:sp>
      <p:pic>
        <p:nvPicPr>
          <p:cNvPr id="7" name="Picture 6">
            <a:extLst>
              <a:ext uri="{FF2B5EF4-FFF2-40B4-BE49-F238E27FC236}">
                <a16:creationId xmlns:a16="http://schemas.microsoft.com/office/drawing/2014/main" id="{2A7B6350-2468-C353-8CFC-6722B4EFDF24}"/>
              </a:ext>
            </a:extLst>
          </p:cNvPr>
          <p:cNvPicPr>
            <a:picLocks noChangeAspect="1"/>
          </p:cNvPicPr>
          <p:nvPr/>
        </p:nvPicPr>
        <p:blipFill>
          <a:blip r:embed="rId2"/>
          <a:stretch>
            <a:fillRect/>
          </a:stretch>
        </p:blipFill>
        <p:spPr>
          <a:xfrm>
            <a:off x="6095998" y="3193088"/>
            <a:ext cx="5124450" cy="1933575"/>
          </a:xfrm>
          <a:prstGeom prst="rect">
            <a:avLst/>
          </a:prstGeom>
        </p:spPr>
      </p:pic>
    </p:spTree>
    <p:extLst>
      <p:ext uri="{BB962C8B-B14F-4D97-AF65-F5344CB8AC3E}">
        <p14:creationId xmlns:p14="http://schemas.microsoft.com/office/powerpoint/2010/main" val="17570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2DC81-2156-38C0-D6CF-A41E68DAD84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Use Cases - User</a:t>
            </a:r>
            <a:endParaRPr lang="ro-RO" sz="4000" dirty="0">
              <a:solidFill>
                <a:srgbClr val="FFFFFF"/>
              </a:solidFill>
            </a:endParaRPr>
          </a:p>
        </p:txBody>
      </p:sp>
      <p:pic>
        <p:nvPicPr>
          <p:cNvPr id="13" name="Content Placeholder 12" descr="Diagram&#10;&#10;Description automatically generated">
            <a:extLst>
              <a:ext uri="{FF2B5EF4-FFF2-40B4-BE49-F238E27FC236}">
                <a16:creationId xmlns:a16="http://schemas.microsoft.com/office/drawing/2014/main" id="{068BB3FC-1AD1-AF2E-2DCC-604E8E2D1E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0405" y="1624540"/>
            <a:ext cx="6596961" cy="5206352"/>
          </a:xfrm>
        </p:spPr>
      </p:pic>
    </p:spTree>
    <p:extLst>
      <p:ext uri="{BB962C8B-B14F-4D97-AF65-F5344CB8AC3E}">
        <p14:creationId xmlns:p14="http://schemas.microsoft.com/office/powerpoint/2010/main" val="980889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5C11F2-8243-5273-7A6C-DCB616784A2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Use Cases - User</a:t>
            </a:r>
            <a:endParaRPr lang="ro-RO" sz="4000">
              <a:solidFill>
                <a:srgbClr val="FFFFFF"/>
              </a:solidFill>
            </a:endParaRPr>
          </a:p>
        </p:txBody>
      </p:sp>
      <p:pic>
        <p:nvPicPr>
          <p:cNvPr id="5" name="Picture 4" descr="Diagram&#10;&#10;Description automatically generated">
            <a:extLst>
              <a:ext uri="{FF2B5EF4-FFF2-40B4-BE49-F238E27FC236}">
                <a16:creationId xmlns:a16="http://schemas.microsoft.com/office/drawing/2014/main" id="{132124B8-803D-FE8E-A08C-B0A3DA887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524" y="1626412"/>
            <a:ext cx="5810528" cy="5199964"/>
          </a:xfrm>
          <a:prstGeom prst="rect">
            <a:avLst/>
          </a:prstGeom>
        </p:spPr>
      </p:pic>
    </p:spTree>
    <p:extLst>
      <p:ext uri="{BB962C8B-B14F-4D97-AF65-F5344CB8AC3E}">
        <p14:creationId xmlns:p14="http://schemas.microsoft.com/office/powerpoint/2010/main" val="1550501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E3009-292A-A137-0260-8537B398D2E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Use Cases - Admin</a:t>
            </a:r>
            <a:endParaRPr lang="ro-RO" sz="4000">
              <a:solidFill>
                <a:srgbClr val="FFFFFF"/>
              </a:solidFill>
            </a:endParaRPr>
          </a:p>
        </p:txBody>
      </p:sp>
      <p:pic>
        <p:nvPicPr>
          <p:cNvPr id="18" name="Content Placeholder 17" descr="Diagram&#10;&#10;Description automatically generated">
            <a:extLst>
              <a:ext uri="{FF2B5EF4-FFF2-40B4-BE49-F238E27FC236}">
                <a16:creationId xmlns:a16="http://schemas.microsoft.com/office/drawing/2014/main" id="{9F0FC362-B044-73AC-55B0-FC3B5D70B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370" y="1622745"/>
            <a:ext cx="5789886" cy="5202081"/>
          </a:xfrm>
        </p:spPr>
      </p:pic>
    </p:spTree>
    <p:extLst>
      <p:ext uri="{BB962C8B-B14F-4D97-AF65-F5344CB8AC3E}">
        <p14:creationId xmlns:p14="http://schemas.microsoft.com/office/powerpoint/2010/main" val="147761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BD0614-DEA2-A92C-AF92-1388D6D9739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DEMO</a:t>
            </a:r>
          </a:p>
        </p:txBody>
      </p:sp>
      <p:pic>
        <p:nvPicPr>
          <p:cNvPr id="6" name="Graphic 5" descr="Play">
            <a:extLst>
              <a:ext uri="{FF2B5EF4-FFF2-40B4-BE49-F238E27FC236}">
                <a16:creationId xmlns:a16="http://schemas.microsoft.com/office/drawing/2014/main" id="{3F47B9C3-4983-71FC-1D27-934157C46E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103893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22DEE7-D64B-878D-08B9-B3B76296AE2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Content	</a:t>
            </a:r>
            <a:endParaRPr lang="ro-RO" sz="4000">
              <a:solidFill>
                <a:srgbClr val="FFFFFF"/>
              </a:solidFill>
            </a:endParaRPr>
          </a:p>
        </p:txBody>
      </p:sp>
      <p:sp>
        <p:nvSpPr>
          <p:cNvPr id="15" name="Content Placeholder 2">
            <a:extLst>
              <a:ext uri="{FF2B5EF4-FFF2-40B4-BE49-F238E27FC236}">
                <a16:creationId xmlns:a16="http://schemas.microsoft.com/office/drawing/2014/main" id="{2E1A9CAA-EA32-C53A-6785-9A151189C581}"/>
              </a:ext>
            </a:extLst>
          </p:cNvPr>
          <p:cNvSpPr>
            <a:spLocks noGrp="1"/>
          </p:cNvSpPr>
          <p:nvPr>
            <p:ph idx="1"/>
          </p:nvPr>
        </p:nvSpPr>
        <p:spPr>
          <a:xfrm>
            <a:off x="1371599" y="2318197"/>
            <a:ext cx="9724031" cy="3683358"/>
          </a:xfrm>
        </p:spPr>
        <p:txBody>
          <a:bodyPr anchor="ctr">
            <a:normAutofit/>
          </a:bodyPr>
          <a:lstStyle/>
          <a:p>
            <a:r>
              <a:rPr lang="en-US" sz="2000" dirty="0"/>
              <a:t>Introduction</a:t>
            </a:r>
          </a:p>
          <a:p>
            <a:pPr lvl="1"/>
            <a:r>
              <a:rPr lang="en-US" sz="2000" dirty="0"/>
              <a:t>Main Functionality</a:t>
            </a:r>
          </a:p>
          <a:p>
            <a:pPr lvl="1"/>
            <a:r>
              <a:rPr lang="en-US" sz="2000" dirty="0"/>
              <a:t>Parking Strategy</a:t>
            </a:r>
          </a:p>
          <a:p>
            <a:r>
              <a:rPr lang="en-US" sz="2000" dirty="0"/>
              <a:t>Application Overview</a:t>
            </a:r>
          </a:p>
          <a:p>
            <a:pPr lvl="1"/>
            <a:r>
              <a:rPr lang="en-US" sz="2000" dirty="0"/>
              <a:t>Technologies used</a:t>
            </a:r>
          </a:p>
          <a:p>
            <a:pPr lvl="1"/>
            <a:r>
              <a:rPr lang="en-US" sz="2000" dirty="0"/>
              <a:t>Architecture</a:t>
            </a:r>
          </a:p>
          <a:p>
            <a:pPr lvl="1"/>
            <a:r>
              <a:rPr lang="en-US" sz="2000" dirty="0"/>
              <a:t>Database</a:t>
            </a:r>
          </a:p>
          <a:p>
            <a:pPr lvl="1"/>
            <a:r>
              <a:rPr lang="en-US" sz="2000" dirty="0"/>
              <a:t>Use cases – User &amp; Admin</a:t>
            </a:r>
          </a:p>
          <a:p>
            <a:r>
              <a:rPr lang="en-US" sz="2000" dirty="0"/>
              <a:t>Demo</a:t>
            </a:r>
            <a:endParaRPr lang="ro-RO" sz="2000" dirty="0"/>
          </a:p>
        </p:txBody>
      </p:sp>
    </p:spTree>
    <p:extLst>
      <p:ext uri="{BB962C8B-B14F-4D97-AF65-F5344CB8AC3E}">
        <p14:creationId xmlns:p14="http://schemas.microsoft.com/office/powerpoint/2010/main" val="318830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8B90F-455C-14C1-57C0-AA34A88B7B2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Introduction – </a:t>
            </a:r>
            <a:r>
              <a:rPr lang="en-US" sz="4000" dirty="0">
                <a:solidFill>
                  <a:schemeClr val="bg1"/>
                </a:solidFill>
              </a:rPr>
              <a:t>Main Functionality</a:t>
            </a:r>
            <a:endParaRPr lang="ro-RO" sz="4000" dirty="0">
              <a:solidFill>
                <a:schemeClr val="bg1"/>
              </a:solidFill>
            </a:endParaRPr>
          </a:p>
        </p:txBody>
      </p:sp>
      <p:sp>
        <p:nvSpPr>
          <p:cNvPr id="3" name="Content Placeholder 2">
            <a:extLst>
              <a:ext uri="{FF2B5EF4-FFF2-40B4-BE49-F238E27FC236}">
                <a16:creationId xmlns:a16="http://schemas.microsoft.com/office/drawing/2014/main" id="{CE86638F-BA15-84C8-4FF2-A99F3FD53A7C}"/>
              </a:ext>
            </a:extLst>
          </p:cNvPr>
          <p:cNvSpPr>
            <a:spLocks noGrp="1"/>
          </p:cNvSpPr>
          <p:nvPr>
            <p:ph idx="1"/>
          </p:nvPr>
        </p:nvSpPr>
        <p:spPr>
          <a:xfrm>
            <a:off x="1371599" y="1722268"/>
            <a:ext cx="9724031" cy="4687409"/>
          </a:xfrm>
        </p:spPr>
        <p:txBody>
          <a:bodyPr anchor="ctr">
            <a:normAutofit/>
          </a:bodyPr>
          <a:lstStyle/>
          <a:p>
            <a:r>
              <a:rPr lang="en-US" sz="2000" dirty="0"/>
              <a:t>Parking Lot Management is an application that allows users of different types (regular, </a:t>
            </a:r>
            <a:r>
              <a:rPr lang="en-US" sz="2000" dirty="0" err="1"/>
              <a:t>vip</a:t>
            </a:r>
            <a:r>
              <a:rPr lang="en-US" sz="2000" dirty="0"/>
              <a:t>) to park their vehicles (motorcycle, car, truck) on different parking spots (small, medium, large) based on a specific parking strategy.</a:t>
            </a:r>
          </a:p>
          <a:p>
            <a:r>
              <a:rPr lang="en-US" sz="2000" dirty="0"/>
              <a:t>A ticket is generated if a vehicle is successfully parked.</a:t>
            </a:r>
          </a:p>
          <a:p>
            <a:r>
              <a:rPr lang="en-US" sz="2000" dirty="0"/>
              <a:t>After leaving the parking spot, a parking price is calculated.</a:t>
            </a:r>
          </a:p>
          <a:p>
            <a:pPr marL="0" indent="0">
              <a:buNone/>
            </a:pPr>
            <a:endParaRPr lang="en-US" sz="2000" dirty="0"/>
          </a:p>
          <a:p>
            <a:endParaRPr lang="en-US" sz="2000" dirty="0"/>
          </a:p>
          <a:p>
            <a:pPr marL="0" indent="0">
              <a:buNone/>
            </a:pPr>
            <a:endParaRPr lang="en-US" sz="2000" dirty="0"/>
          </a:p>
          <a:p>
            <a:pPr marL="0" indent="0">
              <a:buNone/>
            </a:pPr>
            <a:endParaRPr lang="en-US" sz="2000" dirty="0"/>
          </a:p>
          <a:p>
            <a:endParaRPr lang="en-US" sz="2000" dirty="0"/>
          </a:p>
          <a:p>
            <a:pPr marL="0" indent="0">
              <a:buNone/>
            </a:pPr>
            <a:endParaRPr lang="en-US" sz="2000" dirty="0"/>
          </a:p>
          <a:p>
            <a:endParaRPr lang="ro-RO" sz="2000" dirty="0"/>
          </a:p>
        </p:txBody>
      </p:sp>
      <p:pic>
        <p:nvPicPr>
          <p:cNvPr id="19" name="Picture 18" descr="Diagram&#10;&#10;Description automatically generated">
            <a:extLst>
              <a:ext uri="{FF2B5EF4-FFF2-40B4-BE49-F238E27FC236}">
                <a16:creationId xmlns:a16="http://schemas.microsoft.com/office/drawing/2014/main" id="{F933478E-144A-47B3-263F-E9DA720E0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860" y="3616448"/>
            <a:ext cx="5248275" cy="3152775"/>
          </a:xfrm>
          <a:prstGeom prst="rect">
            <a:avLst/>
          </a:prstGeom>
        </p:spPr>
      </p:pic>
    </p:spTree>
    <p:extLst>
      <p:ext uri="{BB962C8B-B14F-4D97-AF65-F5344CB8AC3E}">
        <p14:creationId xmlns:p14="http://schemas.microsoft.com/office/powerpoint/2010/main" val="171810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C9DD6-6622-641B-12D1-8543593313F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Introduction - Parking Strategy</a:t>
            </a:r>
            <a:endParaRPr lang="ro-RO" sz="4000" dirty="0">
              <a:solidFill>
                <a:srgbClr val="FFFFFF"/>
              </a:solidFill>
            </a:endParaRPr>
          </a:p>
        </p:txBody>
      </p:sp>
      <p:sp>
        <p:nvSpPr>
          <p:cNvPr id="3" name="Content Placeholder 2">
            <a:extLst>
              <a:ext uri="{FF2B5EF4-FFF2-40B4-BE49-F238E27FC236}">
                <a16:creationId xmlns:a16="http://schemas.microsoft.com/office/drawing/2014/main" id="{13A62F1D-7037-A232-4E1B-AC3CCE7ED33D}"/>
              </a:ext>
            </a:extLst>
          </p:cNvPr>
          <p:cNvSpPr>
            <a:spLocks noGrp="1"/>
          </p:cNvSpPr>
          <p:nvPr>
            <p:ph idx="1"/>
          </p:nvPr>
        </p:nvSpPr>
        <p:spPr>
          <a:xfrm>
            <a:off x="1371599" y="1622745"/>
            <a:ext cx="9724031" cy="4804688"/>
          </a:xfrm>
        </p:spPr>
        <p:txBody>
          <a:bodyPr anchor="ctr">
            <a:normAutofit fontScale="92500"/>
          </a:bodyPr>
          <a:lstStyle/>
          <a:p>
            <a:r>
              <a:rPr lang="en-US" sz="2000" dirty="0"/>
              <a:t>Vehicles can be electric or not electric</a:t>
            </a:r>
          </a:p>
          <a:p>
            <a:r>
              <a:rPr lang="en-US" sz="2000" dirty="0"/>
              <a:t>Parking spots can have electric charger or not</a:t>
            </a:r>
          </a:p>
          <a:p>
            <a:r>
              <a:rPr lang="en-US" sz="2000" dirty="0"/>
              <a:t>Users of any type can park:</a:t>
            </a:r>
          </a:p>
          <a:p>
            <a:pPr lvl="1"/>
            <a:r>
              <a:rPr lang="en-US" sz="1600" dirty="0"/>
              <a:t>Motorcycle – Small Parking Spot</a:t>
            </a:r>
          </a:p>
          <a:p>
            <a:pPr lvl="1"/>
            <a:r>
              <a:rPr lang="en-US" sz="1600" dirty="0"/>
              <a:t>Car – Medium Parking Spot</a:t>
            </a:r>
          </a:p>
          <a:p>
            <a:pPr lvl="1"/>
            <a:r>
              <a:rPr lang="en-US" sz="1600" dirty="0"/>
              <a:t>Truck – Large Parking Spot</a:t>
            </a:r>
          </a:p>
          <a:p>
            <a:r>
              <a:rPr lang="en-US" sz="2000" dirty="0"/>
              <a:t>The VIP users can also park:</a:t>
            </a:r>
          </a:p>
          <a:p>
            <a:pPr lvl="1"/>
            <a:r>
              <a:rPr lang="en-US" sz="1600" dirty="0"/>
              <a:t>Motorcycle</a:t>
            </a:r>
          </a:p>
          <a:p>
            <a:pPr marL="914400" lvl="2" indent="0">
              <a:buNone/>
            </a:pPr>
            <a:r>
              <a:rPr lang="en-US" sz="1200" dirty="0"/>
              <a:t> </a:t>
            </a:r>
            <a:r>
              <a:rPr lang="en-US" sz="1400" dirty="0"/>
              <a:t>– Medium Parking Spot, if there are no small parking spots</a:t>
            </a:r>
          </a:p>
          <a:p>
            <a:pPr marL="914400" lvl="2" indent="0">
              <a:buNone/>
            </a:pPr>
            <a:r>
              <a:rPr lang="en-US" sz="1200" dirty="0"/>
              <a:t> </a:t>
            </a:r>
            <a:r>
              <a:rPr lang="en-US" sz="1400" dirty="0"/>
              <a:t>– Large Parking Spot, if there are no small parking spots, and no medium parking spots</a:t>
            </a:r>
          </a:p>
          <a:p>
            <a:pPr lvl="1"/>
            <a:r>
              <a:rPr lang="en-US" sz="1600" dirty="0"/>
              <a:t>Car</a:t>
            </a:r>
          </a:p>
          <a:p>
            <a:pPr marL="914400" lvl="2" indent="0">
              <a:buNone/>
            </a:pPr>
            <a:r>
              <a:rPr lang="en-US" sz="1400" dirty="0"/>
              <a:t>– Large Parking Spot, if there are no medium parking spots</a:t>
            </a:r>
          </a:p>
          <a:p>
            <a:pPr marL="914400" lvl="2" indent="0">
              <a:buNone/>
            </a:pPr>
            <a:endParaRPr lang="en-US" sz="1400" dirty="0"/>
          </a:p>
          <a:p>
            <a:pPr marL="0" indent="0">
              <a:buNone/>
            </a:pPr>
            <a:r>
              <a:rPr lang="en-US" sz="2200" dirty="0"/>
              <a:t>First option when choosing a parking spot regarding the electric charger is the power source of the vehicle – that means if the vehicle is electric, then a parking spot with electric charger has bigger precedence instead of a parking spot without electric charger and vice-versa.</a:t>
            </a:r>
          </a:p>
        </p:txBody>
      </p:sp>
    </p:spTree>
    <p:extLst>
      <p:ext uri="{BB962C8B-B14F-4D97-AF65-F5344CB8AC3E}">
        <p14:creationId xmlns:p14="http://schemas.microsoft.com/office/powerpoint/2010/main" val="27693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FCF7D3-8EDB-7896-3B62-E55243895AE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Application Overview - Technologies</a:t>
            </a:r>
            <a:endParaRPr lang="ro-RO" sz="4000" dirty="0">
              <a:solidFill>
                <a:srgbClr val="FFFFFF"/>
              </a:solidFill>
            </a:endParaRPr>
          </a:p>
        </p:txBody>
      </p:sp>
      <p:sp>
        <p:nvSpPr>
          <p:cNvPr id="3" name="Content Placeholder 2">
            <a:extLst>
              <a:ext uri="{FF2B5EF4-FFF2-40B4-BE49-F238E27FC236}">
                <a16:creationId xmlns:a16="http://schemas.microsoft.com/office/drawing/2014/main" id="{2C223A88-1BBC-D0C8-E229-2012D07749CC}"/>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T</a:t>
            </a:r>
            <a:r>
              <a:rPr lang="ro-RO" sz="2000" dirty="0"/>
              <a:t>echnologies used</a:t>
            </a:r>
            <a:endParaRPr lang="en-US" sz="2000" dirty="0"/>
          </a:p>
          <a:p>
            <a:pPr marL="0" indent="0">
              <a:buNone/>
            </a:pPr>
            <a:endParaRPr lang="en-US" sz="2000" b="1" dirty="0"/>
          </a:p>
          <a:p>
            <a:r>
              <a:rPr lang="en-US" sz="2000" b="1" dirty="0"/>
              <a:t>Spring Boot v2.7.5 </a:t>
            </a:r>
            <a:r>
              <a:rPr lang="en-US" sz="2000" dirty="0"/>
              <a:t>– used for the server side</a:t>
            </a:r>
          </a:p>
          <a:p>
            <a:r>
              <a:rPr lang="en-US" sz="2000" b="1" dirty="0"/>
              <a:t>MongoDB v4.7.0</a:t>
            </a:r>
            <a:r>
              <a:rPr lang="en-US" sz="2000" dirty="0"/>
              <a:t> – used for storing data</a:t>
            </a:r>
          </a:p>
          <a:p>
            <a:r>
              <a:rPr lang="en-US" sz="2000" b="1" dirty="0"/>
              <a:t>Morphia v2.2 </a:t>
            </a:r>
            <a:r>
              <a:rPr lang="en-US" sz="2000" dirty="0"/>
              <a:t>– ODM (object-document mapping) for simplifying the process of working with MongoDB database</a:t>
            </a:r>
          </a:p>
          <a:p>
            <a:r>
              <a:rPr lang="en-US" sz="2000" b="1" dirty="0"/>
              <a:t>Angular v15.1.4</a:t>
            </a:r>
            <a:r>
              <a:rPr lang="en-US" sz="2000" dirty="0"/>
              <a:t> – used for the client side</a:t>
            </a:r>
          </a:p>
          <a:p>
            <a:pPr marL="0" indent="0">
              <a:buNone/>
            </a:pPr>
            <a:endParaRPr lang="ro-RO" sz="2000" dirty="0"/>
          </a:p>
        </p:txBody>
      </p:sp>
    </p:spTree>
    <p:extLst>
      <p:ext uri="{BB962C8B-B14F-4D97-AF65-F5344CB8AC3E}">
        <p14:creationId xmlns:p14="http://schemas.microsoft.com/office/powerpoint/2010/main" val="377906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3865B-7D75-75E0-D8FD-C757EFCAAB3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Application Overview - Architecture	</a:t>
            </a:r>
            <a:endParaRPr lang="ro-RO" sz="4000" dirty="0">
              <a:solidFill>
                <a:srgbClr val="FFFFFF"/>
              </a:solidFill>
            </a:endParaRPr>
          </a:p>
        </p:txBody>
      </p:sp>
      <p:sp>
        <p:nvSpPr>
          <p:cNvPr id="3" name="Content Placeholder 2">
            <a:extLst>
              <a:ext uri="{FF2B5EF4-FFF2-40B4-BE49-F238E27FC236}">
                <a16:creationId xmlns:a16="http://schemas.microsoft.com/office/drawing/2014/main" id="{ADA4C404-5FB6-978C-27F9-99772DB4B24A}"/>
              </a:ext>
            </a:extLst>
          </p:cNvPr>
          <p:cNvSpPr>
            <a:spLocks noGrp="1"/>
          </p:cNvSpPr>
          <p:nvPr>
            <p:ph idx="1"/>
          </p:nvPr>
        </p:nvSpPr>
        <p:spPr>
          <a:xfrm>
            <a:off x="866775" y="2318197"/>
            <a:ext cx="6743701" cy="3683358"/>
          </a:xfrm>
        </p:spPr>
        <p:txBody>
          <a:bodyPr anchor="ctr">
            <a:normAutofit lnSpcReduction="10000"/>
          </a:bodyPr>
          <a:lstStyle/>
          <a:p>
            <a:pPr marL="0" indent="0">
              <a:buNone/>
            </a:pPr>
            <a:r>
              <a:rPr lang="en-US" sz="2000" dirty="0"/>
              <a:t>Three-tier architecture</a:t>
            </a:r>
          </a:p>
          <a:p>
            <a:pPr marL="0" indent="0">
              <a:buNone/>
            </a:pPr>
            <a:endParaRPr lang="en-US" sz="2000" dirty="0"/>
          </a:p>
          <a:p>
            <a:pPr lvl="1"/>
            <a:r>
              <a:rPr lang="en-US" sz="1600" b="1" dirty="0"/>
              <a:t>Presentation Layer -</a:t>
            </a:r>
            <a:r>
              <a:rPr lang="en-US" sz="1600" dirty="0"/>
              <a:t> The REST controllers that expose endpoints, responsible for handling user requests and responses</a:t>
            </a:r>
          </a:p>
          <a:p>
            <a:pPr lvl="1"/>
            <a:r>
              <a:rPr lang="en-US" sz="1600" b="1" dirty="0"/>
              <a:t>Business Logic</a:t>
            </a:r>
            <a:r>
              <a:rPr lang="en-US" sz="1600" dirty="0"/>
              <a:t> - The services contain the business logic, responsible for implementing the application's logic</a:t>
            </a:r>
          </a:p>
          <a:p>
            <a:pPr lvl="1"/>
            <a:r>
              <a:rPr lang="ro-RO" sz="1600" b="1" dirty="0"/>
              <a:t>Data Storage Tier</a:t>
            </a:r>
            <a:r>
              <a:rPr lang="en-US" sz="1600" b="1" dirty="0"/>
              <a:t> </a:t>
            </a:r>
            <a:r>
              <a:rPr lang="en-US" sz="1600" dirty="0"/>
              <a:t>-  the repositories are responsible for interacting with the MongoDB database to persist and retrieve data, responsible for handling data storage and retrieval</a:t>
            </a:r>
          </a:p>
          <a:p>
            <a:pPr lvl="1"/>
            <a:endParaRPr lang="en-US" sz="1600" dirty="0"/>
          </a:p>
          <a:p>
            <a:pPr marL="457200" lvl="1" indent="0">
              <a:buNone/>
            </a:pPr>
            <a:r>
              <a:rPr lang="en-US" sz="1600" dirty="0"/>
              <a:t>The three-layered architecture promotes modularity, maintainability, and scalability by separating concerns, facilitating code reuse, and enabling each layer to be scaled independently. These benefits make it easier to develop, maintain, and scale complex applications over time.</a:t>
            </a:r>
          </a:p>
        </p:txBody>
      </p:sp>
      <p:pic>
        <p:nvPicPr>
          <p:cNvPr id="19" name="Picture 18" descr="Diagram&#10;&#10;Description automatically generated">
            <a:extLst>
              <a:ext uri="{FF2B5EF4-FFF2-40B4-BE49-F238E27FC236}">
                <a16:creationId xmlns:a16="http://schemas.microsoft.com/office/drawing/2014/main" id="{A4E59BE4-B5C6-1934-B965-92DA63B7C5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650" y="2318198"/>
            <a:ext cx="4054803" cy="3683357"/>
          </a:xfrm>
          <a:prstGeom prst="rect">
            <a:avLst/>
          </a:prstGeom>
        </p:spPr>
      </p:pic>
    </p:spTree>
    <p:extLst>
      <p:ext uri="{BB962C8B-B14F-4D97-AF65-F5344CB8AC3E}">
        <p14:creationId xmlns:p14="http://schemas.microsoft.com/office/powerpoint/2010/main" val="3676382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5772175-955A-4811-B3D9-A03023BEFF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0619" y="381383"/>
            <a:ext cx="6858000" cy="609523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4724" y="126724"/>
            <a:ext cx="6346209" cy="611304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792937" y="2554938"/>
            <a:ext cx="2501979" cy="610413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245782" y="1257085"/>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5457" y="385455"/>
            <a:ext cx="6858001" cy="6087091"/>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0C86EF7-5EC4-4682-A7BD-444DA4916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760" y="10141"/>
            <a:ext cx="5608469" cy="6858864"/>
          </a:xfrm>
          <a:prstGeom prst="rect">
            <a:avLst/>
          </a:prstGeom>
          <a:gradFill>
            <a:gsLst>
              <a:gs pos="21000">
                <a:schemeClr val="accent1">
                  <a:lumMod val="75000"/>
                  <a:alpha val="6000"/>
                </a:schemeClr>
              </a:gs>
              <a:gs pos="99000">
                <a:schemeClr val="accent1">
                  <a:lumMod val="50000"/>
                  <a:alpha val="33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21C30-07C1-8293-CE2A-AE75628F197E}"/>
              </a:ext>
            </a:extLst>
          </p:cNvPr>
          <p:cNvSpPr>
            <a:spLocks noGrp="1"/>
          </p:cNvSpPr>
          <p:nvPr>
            <p:ph type="title"/>
          </p:nvPr>
        </p:nvSpPr>
        <p:spPr>
          <a:xfrm>
            <a:off x="952500" y="457199"/>
            <a:ext cx="4494652" cy="3465177"/>
          </a:xfrm>
        </p:spPr>
        <p:txBody>
          <a:bodyPr vert="horz" lIns="91440" tIns="45720" rIns="91440" bIns="45720" rtlCol="0" anchor="b">
            <a:normAutofit/>
          </a:bodyPr>
          <a:lstStyle/>
          <a:p>
            <a:r>
              <a:rPr lang="en-US" dirty="0">
                <a:solidFill>
                  <a:srgbClr val="FFFFFF"/>
                </a:solidFill>
              </a:rPr>
              <a:t>Application Overview  Database</a:t>
            </a:r>
          </a:p>
        </p:txBody>
      </p:sp>
      <p:pic>
        <p:nvPicPr>
          <p:cNvPr id="11" name="Picture 10">
            <a:extLst>
              <a:ext uri="{FF2B5EF4-FFF2-40B4-BE49-F238E27FC236}">
                <a16:creationId xmlns:a16="http://schemas.microsoft.com/office/drawing/2014/main" id="{B9F59E96-9711-25AB-8551-9D223069CF3F}"/>
              </a:ext>
            </a:extLst>
          </p:cNvPr>
          <p:cNvPicPr>
            <a:picLocks noChangeAspect="1"/>
          </p:cNvPicPr>
          <p:nvPr/>
        </p:nvPicPr>
        <p:blipFill>
          <a:blip r:embed="rId2"/>
          <a:stretch>
            <a:fillRect/>
          </a:stretch>
        </p:blipFill>
        <p:spPr>
          <a:xfrm>
            <a:off x="7159572" y="1044532"/>
            <a:ext cx="3524250" cy="4562475"/>
          </a:xfrm>
          <a:prstGeom prst="rect">
            <a:avLst/>
          </a:prstGeom>
        </p:spPr>
      </p:pic>
    </p:spTree>
    <p:extLst>
      <p:ext uri="{BB962C8B-B14F-4D97-AF65-F5344CB8AC3E}">
        <p14:creationId xmlns:p14="http://schemas.microsoft.com/office/powerpoint/2010/main" val="272807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ED2BF-BC20-F5CD-75F6-DE8CBF40639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Application Overview - Database</a:t>
            </a:r>
            <a:endParaRPr lang="ro-RO" sz="4000">
              <a:solidFill>
                <a:srgbClr val="FFFFFF"/>
              </a:solidFill>
            </a:endParaRPr>
          </a:p>
        </p:txBody>
      </p:sp>
      <p:sp>
        <p:nvSpPr>
          <p:cNvPr id="3" name="Content Placeholder 2">
            <a:extLst>
              <a:ext uri="{FF2B5EF4-FFF2-40B4-BE49-F238E27FC236}">
                <a16:creationId xmlns:a16="http://schemas.microsoft.com/office/drawing/2014/main" id="{89D24AEF-0897-CADF-FDDB-753F59C4F1B7}"/>
              </a:ext>
            </a:extLst>
          </p:cNvPr>
          <p:cNvSpPr>
            <a:spLocks noGrp="1"/>
          </p:cNvSpPr>
          <p:nvPr>
            <p:ph idx="1"/>
          </p:nvPr>
        </p:nvSpPr>
        <p:spPr>
          <a:xfrm>
            <a:off x="1174965" y="2314799"/>
            <a:ext cx="5959252" cy="3116312"/>
          </a:xfrm>
        </p:spPr>
        <p:txBody>
          <a:bodyPr anchor="ctr">
            <a:normAutofit/>
          </a:bodyPr>
          <a:lstStyle/>
          <a:p>
            <a:pPr marL="0" indent="0">
              <a:buNone/>
            </a:pPr>
            <a:endParaRPr lang="en-US" sz="2000" dirty="0"/>
          </a:p>
          <a:p>
            <a:pPr marL="0" indent="0">
              <a:buNone/>
            </a:pPr>
            <a:endParaRPr lang="en-US" sz="2000" dirty="0"/>
          </a:p>
          <a:p>
            <a:pPr marL="0" indent="0">
              <a:buNone/>
            </a:pPr>
            <a:r>
              <a:rPr lang="en-US" sz="2000" b="1" dirty="0"/>
              <a:t>discounts</a:t>
            </a:r>
            <a:r>
              <a:rPr lang="en-US" sz="2000" dirty="0"/>
              <a:t> – contains percentage of discount for each type of user to be applied to the total price</a:t>
            </a:r>
          </a:p>
          <a:p>
            <a:pPr marL="0" indent="0">
              <a:buNone/>
            </a:pPr>
            <a:endParaRPr lang="en-US" sz="2000" dirty="0"/>
          </a:p>
        </p:txBody>
      </p:sp>
      <p:pic>
        <p:nvPicPr>
          <p:cNvPr id="5" name="Picture 4">
            <a:extLst>
              <a:ext uri="{FF2B5EF4-FFF2-40B4-BE49-F238E27FC236}">
                <a16:creationId xmlns:a16="http://schemas.microsoft.com/office/drawing/2014/main" id="{B1674B88-1472-C773-5463-C04D3B766BC3}"/>
              </a:ext>
            </a:extLst>
          </p:cNvPr>
          <p:cNvPicPr>
            <a:picLocks noChangeAspect="1"/>
          </p:cNvPicPr>
          <p:nvPr/>
        </p:nvPicPr>
        <p:blipFill>
          <a:blip r:embed="rId2"/>
          <a:stretch>
            <a:fillRect/>
          </a:stretch>
        </p:blipFill>
        <p:spPr>
          <a:xfrm>
            <a:off x="7134221" y="2803494"/>
            <a:ext cx="5057775" cy="2343150"/>
          </a:xfrm>
          <a:prstGeom prst="rect">
            <a:avLst/>
          </a:prstGeom>
        </p:spPr>
      </p:pic>
    </p:spTree>
    <p:extLst>
      <p:ext uri="{BB962C8B-B14F-4D97-AF65-F5344CB8AC3E}">
        <p14:creationId xmlns:p14="http://schemas.microsoft.com/office/powerpoint/2010/main" val="325116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C7505-4FC8-D262-2098-DE024386A8E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Application Overview - Database</a:t>
            </a:r>
            <a:endParaRPr lang="ro-RO" sz="4000">
              <a:solidFill>
                <a:srgbClr val="FFFFFF"/>
              </a:solidFill>
            </a:endParaRPr>
          </a:p>
        </p:txBody>
      </p:sp>
      <p:sp>
        <p:nvSpPr>
          <p:cNvPr id="3" name="Content Placeholder 2">
            <a:extLst>
              <a:ext uri="{FF2B5EF4-FFF2-40B4-BE49-F238E27FC236}">
                <a16:creationId xmlns:a16="http://schemas.microsoft.com/office/drawing/2014/main" id="{B3A2274A-9C9B-A445-55BC-F4A62A0577A2}"/>
              </a:ext>
            </a:extLst>
          </p:cNvPr>
          <p:cNvSpPr>
            <a:spLocks noGrp="1"/>
          </p:cNvSpPr>
          <p:nvPr>
            <p:ph idx="1"/>
          </p:nvPr>
        </p:nvSpPr>
        <p:spPr>
          <a:xfrm>
            <a:off x="1371599" y="2318197"/>
            <a:ext cx="5233387" cy="3683358"/>
          </a:xfrm>
        </p:spPr>
        <p:txBody>
          <a:bodyPr anchor="ctr">
            <a:normAutofit/>
          </a:bodyPr>
          <a:lstStyle/>
          <a:p>
            <a:r>
              <a:rPr lang="en-US" sz="2000" b="1" dirty="0"/>
              <a:t>prices</a:t>
            </a:r>
            <a:r>
              <a:rPr lang="en-US" sz="2000" dirty="0"/>
              <a:t> – contains the prices for each parking spot type, vehicle type, and user type</a:t>
            </a:r>
          </a:p>
          <a:p>
            <a:endParaRPr lang="ro-RO" sz="2000" dirty="0"/>
          </a:p>
        </p:txBody>
      </p:sp>
      <p:pic>
        <p:nvPicPr>
          <p:cNvPr id="5" name="Picture 4">
            <a:extLst>
              <a:ext uri="{FF2B5EF4-FFF2-40B4-BE49-F238E27FC236}">
                <a16:creationId xmlns:a16="http://schemas.microsoft.com/office/drawing/2014/main" id="{02198191-11B2-A87A-7605-D7815F8C6E81}"/>
              </a:ext>
            </a:extLst>
          </p:cNvPr>
          <p:cNvPicPr>
            <a:picLocks noChangeAspect="1"/>
          </p:cNvPicPr>
          <p:nvPr/>
        </p:nvPicPr>
        <p:blipFill>
          <a:blip r:embed="rId2"/>
          <a:stretch>
            <a:fillRect/>
          </a:stretch>
        </p:blipFill>
        <p:spPr>
          <a:xfrm>
            <a:off x="6604986" y="1721555"/>
            <a:ext cx="4348764" cy="2587239"/>
          </a:xfrm>
          <a:prstGeom prst="rect">
            <a:avLst/>
          </a:prstGeom>
        </p:spPr>
      </p:pic>
      <p:pic>
        <p:nvPicPr>
          <p:cNvPr id="11" name="Picture 10">
            <a:extLst>
              <a:ext uri="{FF2B5EF4-FFF2-40B4-BE49-F238E27FC236}">
                <a16:creationId xmlns:a16="http://schemas.microsoft.com/office/drawing/2014/main" id="{F85CCBAD-51A8-F89F-290C-B2BD7D89902F}"/>
              </a:ext>
            </a:extLst>
          </p:cNvPr>
          <p:cNvPicPr>
            <a:picLocks noChangeAspect="1"/>
          </p:cNvPicPr>
          <p:nvPr/>
        </p:nvPicPr>
        <p:blipFill>
          <a:blip r:embed="rId3"/>
          <a:stretch>
            <a:fillRect/>
          </a:stretch>
        </p:blipFill>
        <p:spPr>
          <a:xfrm>
            <a:off x="6604986" y="4308795"/>
            <a:ext cx="4230597" cy="2549206"/>
          </a:xfrm>
          <a:prstGeom prst="rect">
            <a:avLst/>
          </a:prstGeom>
        </p:spPr>
      </p:pic>
    </p:spTree>
    <p:extLst>
      <p:ext uri="{BB962C8B-B14F-4D97-AF65-F5344CB8AC3E}">
        <p14:creationId xmlns:p14="http://schemas.microsoft.com/office/powerpoint/2010/main" val="163006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TotalTime>
  <Words>512</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Parking Lot Management</vt:lpstr>
      <vt:lpstr>Content </vt:lpstr>
      <vt:lpstr>Introduction – Main Functionality</vt:lpstr>
      <vt:lpstr>Introduction - Parking Strategy</vt:lpstr>
      <vt:lpstr>Application Overview - Technologies</vt:lpstr>
      <vt:lpstr>Application Overview - Architecture </vt:lpstr>
      <vt:lpstr>Application Overview  Database</vt:lpstr>
      <vt:lpstr>Application Overview - Database</vt:lpstr>
      <vt:lpstr>Application Overview - Database</vt:lpstr>
      <vt:lpstr>Application Overview - Database</vt:lpstr>
      <vt:lpstr>Application Overview - Database</vt:lpstr>
      <vt:lpstr>Application Overview - Database</vt:lpstr>
      <vt:lpstr>Application Overview - Database</vt:lpstr>
      <vt:lpstr>Use Cases - User</vt:lpstr>
      <vt:lpstr>Use Cases - User</vt:lpstr>
      <vt:lpstr>Use Cases - Admin</vt:lpstr>
      <vt:lpstr>DEMO</vt:lpstr>
    </vt:vector>
  </TitlesOfParts>
  <Company>Basware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Lot Management</dc:title>
  <dc:creator>Gheorghita Butnaru</dc:creator>
  <cp:lastModifiedBy>Gheorghita Butnaru</cp:lastModifiedBy>
  <cp:revision>17</cp:revision>
  <dcterms:created xsi:type="dcterms:W3CDTF">2023-03-15T12:06:47Z</dcterms:created>
  <dcterms:modified xsi:type="dcterms:W3CDTF">2023-03-21T17:52:34Z</dcterms:modified>
</cp:coreProperties>
</file>