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1.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notesSlides/notesSlide26.xml" ContentType="application/vnd.openxmlformats-officedocument.presentationml.notesSlide+xml"/>
  <Override PartName="/ppt/charts/chart2.xml" ContentType="application/vnd.openxmlformats-officedocument.drawingml.chart+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41"/>
  </p:notesMasterIdLst>
  <p:sldIdLst>
    <p:sldId id="282" r:id="rId5"/>
    <p:sldId id="279" r:id="rId6"/>
    <p:sldId id="259" r:id="rId7"/>
    <p:sldId id="264" r:id="rId8"/>
    <p:sldId id="265" r:id="rId9"/>
    <p:sldId id="272" r:id="rId10"/>
    <p:sldId id="273" r:id="rId11"/>
    <p:sldId id="274" r:id="rId12"/>
    <p:sldId id="275" r:id="rId13"/>
    <p:sldId id="276" r:id="rId14"/>
    <p:sldId id="277" r:id="rId15"/>
    <p:sldId id="278" r:id="rId16"/>
    <p:sldId id="271" r:id="rId17"/>
    <p:sldId id="263" r:id="rId18"/>
    <p:sldId id="281" r:id="rId19"/>
    <p:sldId id="268" r:id="rId20"/>
    <p:sldId id="258" r:id="rId21"/>
    <p:sldId id="293" r:id="rId22"/>
    <p:sldId id="260" r:id="rId23"/>
    <p:sldId id="269" r:id="rId24"/>
    <p:sldId id="299" r:id="rId25"/>
    <p:sldId id="261" r:id="rId26"/>
    <p:sldId id="298" r:id="rId27"/>
    <p:sldId id="283" r:id="rId28"/>
    <p:sldId id="284" r:id="rId29"/>
    <p:sldId id="285" r:id="rId30"/>
    <p:sldId id="286" r:id="rId31"/>
    <p:sldId id="287" r:id="rId32"/>
    <p:sldId id="288" r:id="rId33"/>
    <p:sldId id="292" r:id="rId34"/>
    <p:sldId id="294" r:id="rId35"/>
    <p:sldId id="295" r:id="rId36"/>
    <p:sldId id="289" r:id="rId37"/>
    <p:sldId id="300" r:id="rId38"/>
    <p:sldId id="297" r:id="rId39"/>
    <p:sldId id="291" r:id="rId40"/>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D. Woetzel" initials="MDW" lastIdx="1" clrIdx="0"/>
  <p:cmAuthor id="1" name="denise" initials="dw" lastIdx="13" clrIdx="1"/>
  <p:cmAuthor id="2" name="Hong Wu" initials="HW" lastIdx="1" clrIdx="2"/>
  <p:cmAuthor id="3" name="J. Sargeant Reynolds Community College" initials="JSRCC" lastIdx="2" clrIdx="3"/>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47" autoAdjust="0"/>
    <p:restoredTop sz="79853" autoAdjust="0"/>
  </p:normalViewPr>
  <p:slideViewPr>
    <p:cSldViewPr>
      <p:cViewPr>
        <p:scale>
          <a:sx n="100" d="100"/>
          <a:sy n="100" d="100"/>
        </p:scale>
        <p:origin x="-234" y="4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cat>
            <c:strRef>
              <c:f>Sheet1!$A$1:$A$5</c:f>
              <c:strCache>
                <c:ptCount val="5"/>
                <c:pt idx="0">
                  <c:v>Face-to-face</c:v>
                </c:pt>
                <c:pt idx="1">
                  <c:v>Distance </c:v>
                </c:pt>
                <c:pt idx="2">
                  <c:v>Dual Enrollment</c:v>
                </c:pt>
                <c:pt idx="3">
                  <c:v>8 Week Hybrid</c:v>
                </c:pt>
                <c:pt idx="4">
                  <c:v>Control Groups</c:v>
                </c:pt>
              </c:strCache>
            </c:strRef>
          </c:cat>
          <c:val>
            <c:numRef>
              <c:f>Sheet1!$B$1:$B$5</c:f>
              <c:numCache>
                <c:formatCode>General</c:formatCode>
                <c:ptCount val="5"/>
                <c:pt idx="0">
                  <c:v>13</c:v>
                </c:pt>
                <c:pt idx="1">
                  <c:v>2</c:v>
                </c:pt>
                <c:pt idx="2">
                  <c:v>4</c:v>
                </c:pt>
                <c:pt idx="3">
                  <c:v>3</c:v>
                </c:pt>
                <c:pt idx="4">
                  <c:v>8</c:v>
                </c:pt>
              </c:numCache>
            </c:numRef>
          </c:val>
        </c:ser>
        <c:dLbls>
          <c:showLegendKey val="0"/>
          <c:showVal val="0"/>
          <c:showCatName val="0"/>
          <c:showSerName val="0"/>
          <c:showPercent val="0"/>
          <c:showBubbleSize val="0"/>
          <c:showLeaderLines val="0"/>
        </c:dLbls>
        <c:firstSliceAng val="0"/>
      </c:pieChart>
    </c:plotArea>
    <c:legend>
      <c:legendPos val="r"/>
      <c:legendEntry>
        <c:idx val="0"/>
        <c:txPr>
          <a:bodyPr/>
          <a:lstStyle/>
          <a:p>
            <a:pPr>
              <a:defRPr sz="2800"/>
            </a:pPr>
            <a:endParaRPr lang="en-US"/>
          </a:p>
        </c:txPr>
      </c:legendEntry>
      <c:legendEntry>
        <c:idx val="1"/>
        <c:txPr>
          <a:bodyPr/>
          <a:lstStyle/>
          <a:p>
            <a:pPr>
              <a:defRPr sz="3200"/>
            </a:pPr>
            <a:endParaRPr lang="en-US"/>
          </a:p>
        </c:txPr>
      </c:legendEntry>
      <c:legendEntry>
        <c:idx val="2"/>
        <c:txPr>
          <a:bodyPr/>
          <a:lstStyle/>
          <a:p>
            <a:pPr>
              <a:defRPr sz="2800"/>
            </a:pPr>
            <a:endParaRPr lang="en-US"/>
          </a:p>
        </c:txPr>
      </c:legendEntry>
      <c:legendEntry>
        <c:idx val="3"/>
        <c:txPr>
          <a:bodyPr/>
          <a:lstStyle/>
          <a:p>
            <a:pPr>
              <a:defRPr sz="2800"/>
            </a:pPr>
            <a:endParaRPr lang="en-US"/>
          </a:p>
        </c:txPr>
      </c:legendEntry>
      <c:legendEntry>
        <c:idx val="4"/>
        <c:txPr>
          <a:bodyPr/>
          <a:lstStyle/>
          <a:p>
            <a:pPr>
              <a:defRPr sz="2800"/>
            </a:pPr>
            <a:endParaRPr lang="en-US"/>
          </a:p>
        </c:txPr>
      </c:legendEntry>
      <c:layout>
        <c:manualLayout>
          <c:xMode val="edge"/>
          <c:yMode val="edge"/>
          <c:x val="0.64889599737533032"/>
          <c:y val="0"/>
          <c:w val="0.34693733595800558"/>
          <c:h val="0.97241563554555732"/>
        </c:manualLayout>
      </c:layout>
      <c:overlay val="0"/>
    </c:legend>
    <c:plotVisOnly val="1"/>
    <c:dispBlanksAs val="zero"/>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cat>
            <c:strRef>
              <c:f>Sheet1!$A$18:$A$22</c:f>
              <c:strCache>
                <c:ptCount val="5"/>
                <c:pt idx="0">
                  <c:v>Suburban</c:v>
                </c:pt>
                <c:pt idx="1">
                  <c:v>Urban</c:v>
                </c:pt>
                <c:pt idx="2">
                  <c:v>Rural</c:v>
                </c:pt>
                <c:pt idx="3">
                  <c:v>Virtual</c:v>
                </c:pt>
                <c:pt idx="4">
                  <c:v>High School</c:v>
                </c:pt>
              </c:strCache>
            </c:strRef>
          </c:cat>
          <c:val>
            <c:numRef>
              <c:f>Sheet1!$B$18:$B$22</c:f>
              <c:numCache>
                <c:formatCode>General</c:formatCode>
                <c:ptCount val="5"/>
                <c:pt idx="0">
                  <c:v>7</c:v>
                </c:pt>
                <c:pt idx="1">
                  <c:v>2</c:v>
                </c:pt>
                <c:pt idx="2">
                  <c:v>1</c:v>
                </c:pt>
                <c:pt idx="3">
                  <c:v>2</c:v>
                </c:pt>
                <c:pt idx="4">
                  <c:v>1</c:v>
                </c:pt>
              </c:numCache>
            </c:numRef>
          </c:val>
        </c:ser>
        <c:dLbls>
          <c:showLegendKey val="0"/>
          <c:showVal val="0"/>
          <c:showCatName val="0"/>
          <c:showSerName val="0"/>
          <c:showPercent val="0"/>
          <c:showBubbleSize val="0"/>
          <c:showLeaderLines val="0"/>
        </c:dLbls>
        <c:firstSliceAng val="0"/>
      </c:pieChart>
    </c:plotArea>
    <c:legend>
      <c:legendPos val="r"/>
      <c:legendEntry>
        <c:idx val="0"/>
        <c:txPr>
          <a:bodyPr/>
          <a:lstStyle/>
          <a:p>
            <a:pPr>
              <a:defRPr sz="2800"/>
            </a:pPr>
            <a:endParaRPr lang="en-US"/>
          </a:p>
        </c:txPr>
      </c:legendEntry>
      <c:legendEntry>
        <c:idx val="1"/>
        <c:txPr>
          <a:bodyPr/>
          <a:lstStyle/>
          <a:p>
            <a:pPr>
              <a:defRPr sz="2800"/>
            </a:pPr>
            <a:endParaRPr lang="en-US"/>
          </a:p>
        </c:txPr>
      </c:legendEntry>
      <c:legendEntry>
        <c:idx val="2"/>
        <c:txPr>
          <a:bodyPr/>
          <a:lstStyle/>
          <a:p>
            <a:pPr>
              <a:defRPr sz="2800"/>
            </a:pPr>
            <a:endParaRPr lang="en-US"/>
          </a:p>
        </c:txPr>
      </c:legendEntry>
      <c:legendEntry>
        <c:idx val="3"/>
        <c:txPr>
          <a:bodyPr/>
          <a:lstStyle/>
          <a:p>
            <a:pPr>
              <a:defRPr sz="2800"/>
            </a:pPr>
            <a:endParaRPr lang="en-US"/>
          </a:p>
        </c:txPr>
      </c:legendEntry>
      <c:legendEntry>
        <c:idx val="4"/>
        <c:txPr>
          <a:bodyPr/>
          <a:lstStyle/>
          <a:p>
            <a:pPr>
              <a:defRPr sz="2800"/>
            </a:pPr>
            <a:endParaRPr lang="en-US"/>
          </a:p>
        </c:txPr>
      </c:legendEntry>
      <c:layout>
        <c:manualLayout>
          <c:xMode val="edge"/>
          <c:yMode val="edge"/>
          <c:x val="0.71714610673665757"/>
          <c:y val="1.3991973829358267E-2"/>
          <c:w val="0.2745205599300094"/>
          <c:h val="0.97201586214766633"/>
        </c:manualLayout>
      </c:layout>
      <c:overlay val="0"/>
    </c:legend>
    <c:plotVisOnly val="1"/>
    <c:dispBlanksAs val="zero"/>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3" dt="2012-09-10T12:44:34.213" idx="1">
    <p:pos x="10" y="10"/>
    <p:text>Should we add in comments from student feedback on the modules?</p:text>
  </p:cm>
</p:cmLst>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image" Target="../media/image4.png"/><Relationship Id="rId4"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C92333-B36B-4255-B262-964DE0759889}" type="doc">
      <dgm:prSet loTypeId="urn:microsoft.com/office/officeart/2005/8/layout/cycle4#1" loCatId="relationship" qsTypeId="urn:microsoft.com/office/officeart/2005/8/quickstyle/simple1" qsCatId="simple" csTypeId="urn:microsoft.com/office/officeart/2005/8/colors/accent1_2" csCatId="accent1" phldr="1"/>
      <dgm:spPr/>
    </dgm:pt>
    <dgm:pt modelId="{8A093774-7DC6-444C-AA2C-19FFB7D94B83}">
      <dgm:prSet phldrT="[Text]" custT="1"/>
      <dgm:spPr>
        <a:blipFill rotWithShape="0">
          <a:blip xmlns:r="http://schemas.openxmlformats.org/officeDocument/2006/relationships" r:embed="rId1">
            <a:duotone>
              <a:schemeClr val="accent6">
                <a:shade val="45000"/>
                <a:satMod val="135000"/>
              </a:schemeClr>
              <a:prstClr val="white"/>
            </a:duotone>
          </a:blip>
          <a:stretch>
            <a:fillRect/>
          </a:stretch>
        </a:blipFill>
      </dgm:spPr>
      <dgm:t>
        <a:bodyPr lIns="457200" tIns="91440" rIns="0" bIns="0" anchor="b" anchorCtr="0"/>
        <a:lstStyle/>
        <a:p>
          <a:endParaRPr lang="en-US" sz="1900" b="1" dirty="0">
            <a:solidFill>
              <a:schemeClr val="tx1"/>
            </a:solidFill>
          </a:endParaRPr>
        </a:p>
      </dgm:t>
    </dgm:pt>
    <dgm:pt modelId="{C38E7399-1B30-467A-B760-EA8F55CA48A9}" type="parTrans" cxnId="{8CE8ACD3-3D1F-44A6-8CE4-56CD2837CF58}">
      <dgm:prSet/>
      <dgm:spPr/>
      <dgm:t>
        <a:bodyPr/>
        <a:lstStyle/>
        <a:p>
          <a:endParaRPr lang="en-US"/>
        </a:p>
      </dgm:t>
    </dgm:pt>
    <dgm:pt modelId="{CB8D5151-3EBE-42E4-B0A3-B1FDED13C495}" type="sibTrans" cxnId="{8CE8ACD3-3D1F-44A6-8CE4-56CD2837CF58}">
      <dgm:prSet/>
      <dgm:spPr/>
      <dgm:t>
        <a:bodyPr/>
        <a:lstStyle/>
        <a:p>
          <a:endParaRPr lang="en-US"/>
        </a:p>
      </dgm:t>
    </dgm:pt>
    <dgm:pt modelId="{FC0A2303-18C1-493C-A9B8-CAD3337F0995}">
      <dgm:prSet phldrT="[Text]" custT="1"/>
      <dgm:spPr>
        <a:blipFill rotWithShape="0">
          <a:blip xmlns:r="http://schemas.openxmlformats.org/officeDocument/2006/relationships" r:embed="rId2">
            <a:duotone>
              <a:schemeClr val="accent3">
                <a:shade val="45000"/>
                <a:satMod val="135000"/>
              </a:schemeClr>
              <a:prstClr val="white"/>
            </a:duotone>
          </a:blip>
          <a:stretch>
            <a:fillRect/>
          </a:stretch>
        </a:blipFill>
      </dgm:spPr>
      <dgm:t>
        <a:bodyPr lIns="0" tIns="91440" rIns="548640" anchor="t" anchorCtr="0"/>
        <a:lstStyle/>
        <a:p>
          <a:pPr algn="ctr"/>
          <a:endParaRPr lang="en-US" sz="2400" b="1" dirty="0" smtClean="0">
            <a:solidFill>
              <a:schemeClr val="tx1"/>
            </a:solidFill>
          </a:endParaRPr>
        </a:p>
      </dgm:t>
    </dgm:pt>
    <dgm:pt modelId="{38EC5B10-C334-4768-928F-03EFDCA18E9D}" type="parTrans" cxnId="{9C9A4629-1968-43F9-8FF3-3D48F1C93995}">
      <dgm:prSet/>
      <dgm:spPr/>
      <dgm:t>
        <a:bodyPr/>
        <a:lstStyle/>
        <a:p>
          <a:endParaRPr lang="en-US"/>
        </a:p>
      </dgm:t>
    </dgm:pt>
    <dgm:pt modelId="{8EBEA8A7-3A19-4839-8A82-D9E5E1293828}" type="sibTrans" cxnId="{9C9A4629-1968-43F9-8FF3-3D48F1C93995}">
      <dgm:prSet/>
      <dgm:spPr/>
      <dgm:t>
        <a:bodyPr/>
        <a:lstStyle/>
        <a:p>
          <a:endParaRPr lang="en-US"/>
        </a:p>
      </dgm:t>
    </dgm:pt>
    <dgm:pt modelId="{382D4123-FB92-4EE0-8D49-BB28CBCB58F5}">
      <dgm:prSet phldrT="[Text]" custT="1"/>
      <dgm:spPr>
        <a:blipFill rotWithShape="0">
          <a:blip xmlns:r="http://schemas.openxmlformats.org/officeDocument/2006/relationships" r:embed="rId3">
            <a:duotone>
              <a:schemeClr val="accent5">
                <a:shade val="45000"/>
                <a:satMod val="135000"/>
              </a:schemeClr>
              <a:prstClr val="white"/>
            </a:duotone>
          </a:blip>
          <a:stretch>
            <a:fillRect/>
          </a:stretch>
        </a:blipFill>
      </dgm:spPr>
      <dgm:t>
        <a:bodyPr lIns="0" tIns="91440" rIns="91440" bIns="0" anchor="t" anchorCtr="0"/>
        <a:lstStyle/>
        <a:p>
          <a:pPr algn="r"/>
          <a:endParaRPr lang="en-US" sz="2400" b="1" dirty="0">
            <a:solidFill>
              <a:schemeClr val="tx1"/>
            </a:solidFill>
          </a:endParaRPr>
        </a:p>
      </dgm:t>
    </dgm:pt>
    <dgm:pt modelId="{37042D40-AEF6-4A47-9F2A-24EBC91A0D8F}" type="parTrans" cxnId="{861644FB-E175-41A8-934E-2DD1AD056C3D}">
      <dgm:prSet/>
      <dgm:spPr/>
      <dgm:t>
        <a:bodyPr/>
        <a:lstStyle/>
        <a:p>
          <a:endParaRPr lang="en-US"/>
        </a:p>
      </dgm:t>
    </dgm:pt>
    <dgm:pt modelId="{140EC3F3-0A03-4EF5-B0A4-BB254EDA4B69}" type="sibTrans" cxnId="{861644FB-E175-41A8-934E-2DD1AD056C3D}">
      <dgm:prSet/>
      <dgm:spPr/>
      <dgm:t>
        <a:bodyPr/>
        <a:lstStyle/>
        <a:p>
          <a:endParaRPr lang="en-US"/>
        </a:p>
      </dgm:t>
    </dgm:pt>
    <dgm:pt modelId="{732106AB-2780-4C2A-8839-27CFBE20B09E}">
      <dgm:prSet phldrT="[Text]"/>
      <dgm:spPr>
        <a:solidFill>
          <a:schemeClr val="tx1"/>
        </a:solidFill>
        <a:ln>
          <a:solidFill>
            <a:schemeClr val="accent5"/>
          </a:solidFill>
        </a:ln>
      </dgm:spPr>
      <dgm:t>
        <a:bodyPr/>
        <a:lstStyle/>
        <a:p>
          <a:r>
            <a:rPr lang="en-US" b="1" dirty="0" smtClean="0"/>
            <a:t>Librarians</a:t>
          </a:r>
          <a:endParaRPr lang="en-US" b="1" dirty="0"/>
        </a:p>
      </dgm:t>
    </dgm:pt>
    <dgm:pt modelId="{3AFA14EF-B95D-4E05-93B7-40959860F965}" type="parTrans" cxnId="{BD1F5EA7-F3EC-4E37-80E0-B1C76A22D677}">
      <dgm:prSet/>
      <dgm:spPr/>
      <dgm:t>
        <a:bodyPr/>
        <a:lstStyle/>
        <a:p>
          <a:endParaRPr lang="en-US"/>
        </a:p>
      </dgm:t>
    </dgm:pt>
    <dgm:pt modelId="{56036C25-3C13-4B20-AA88-8E5C04622B8D}" type="sibTrans" cxnId="{BD1F5EA7-F3EC-4E37-80E0-B1C76A22D677}">
      <dgm:prSet/>
      <dgm:spPr/>
      <dgm:t>
        <a:bodyPr/>
        <a:lstStyle/>
        <a:p>
          <a:endParaRPr lang="en-US"/>
        </a:p>
      </dgm:t>
    </dgm:pt>
    <dgm:pt modelId="{01D70FDB-73E0-4D56-A2CA-88C513F534CD}">
      <dgm:prSet phldrT="[Text]" custT="1"/>
      <dgm:spPr>
        <a:ln>
          <a:solidFill>
            <a:schemeClr val="accent3"/>
          </a:solidFill>
        </a:ln>
      </dgm:spPr>
      <dgm:t>
        <a:bodyPr/>
        <a:lstStyle/>
        <a:p>
          <a:r>
            <a:rPr lang="en-US" sz="1800" b="1" dirty="0" smtClean="0"/>
            <a:t>Instruction</a:t>
          </a:r>
          <a:endParaRPr lang="en-US" sz="1800" b="1" dirty="0"/>
        </a:p>
      </dgm:t>
    </dgm:pt>
    <dgm:pt modelId="{FFA95228-690B-467C-8C7F-406896506F2D}" type="parTrans" cxnId="{3763136F-5BE4-4AC9-BA3A-3AC1F89F7CFC}">
      <dgm:prSet/>
      <dgm:spPr/>
      <dgm:t>
        <a:bodyPr/>
        <a:lstStyle/>
        <a:p>
          <a:endParaRPr lang="en-US"/>
        </a:p>
      </dgm:t>
    </dgm:pt>
    <dgm:pt modelId="{8AA960E1-125D-4528-94D4-641DA491A65E}" type="sibTrans" cxnId="{3763136F-5BE4-4AC9-BA3A-3AC1F89F7CFC}">
      <dgm:prSet/>
      <dgm:spPr/>
      <dgm:t>
        <a:bodyPr/>
        <a:lstStyle/>
        <a:p>
          <a:endParaRPr lang="en-US"/>
        </a:p>
      </dgm:t>
    </dgm:pt>
    <dgm:pt modelId="{DDD129B6-2CCD-4AD9-992D-6FC6363325BB}">
      <dgm:prSet phldrT="[Text]"/>
      <dgm:spPr>
        <a:ln>
          <a:solidFill>
            <a:schemeClr val="accent2"/>
          </a:solidFill>
        </a:ln>
      </dgm:spPr>
      <dgm:t>
        <a:bodyPr tIns="182880"/>
        <a:lstStyle/>
        <a:p>
          <a:r>
            <a:rPr lang="en-US" b="1" i="0" dirty="0" smtClean="0"/>
            <a:t>Assessment</a:t>
          </a:r>
        </a:p>
      </dgm:t>
    </dgm:pt>
    <dgm:pt modelId="{7FBCC88E-26D0-4226-9A1B-0C84D1354E63}" type="parTrans" cxnId="{BED3675D-4C3B-43A0-B85D-E3A2A2B8B659}">
      <dgm:prSet/>
      <dgm:spPr/>
      <dgm:t>
        <a:bodyPr/>
        <a:lstStyle/>
        <a:p>
          <a:endParaRPr lang="en-US"/>
        </a:p>
      </dgm:t>
    </dgm:pt>
    <dgm:pt modelId="{040EA34F-7453-49BE-AB87-E42EA03676F2}" type="sibTrans" cxnId="{BED3675D-4C3B-43A0-B85D-E3A2A2B8B659}">
      <dgm:prSet/>
      <dgm:spPr/>
      <dgm:t>
        <a:bodyPr/>
        <a:lstStyle/>
        <a:p>
          <a:endParaRPr lang="en-US"/>
        </a:p>
      </dgm:t>
    </dgm:pt>
    <dgm:pt modelId="{C2684C4A-83CB-424F-BE9D-D5E0AD6423E5}">
      <dgm:prSet phldrT="[Text]"/>
      <dgm:spPr>
        <a:ln>
          <a:solidFill>
            <a:schemeClr val="accent4"/>
          </a:solidFill>
        </a:ln>
      </dgm:spPr>
      <dgm:t>
        <a:bodyPr/>
        <a:lstStyle/>
        <a:p>
          <a:r>
            <a:rPr lang="en-US" b="1" dirty="0" smtClean="0"/>
            <a:t>Faculty</a:t>
          </a:r>
          <a:endParaRPr lang="en-US" b="1" dirty="0"/>
        </a:p>
      </dgm:t>
    </dgm:pt>
    <dgm:pt modelId="{194E88A1-8B6D-45C4-ABE0-0030F0579646}" type="sibTrans" cxnId="{1532BC63-19BD-400E-8728-1A79F0D9D77F}">
      <dgm:prSet/>
      <dgm:spPr/>
      <dgm:t>
        <a:bodyPr/>
        <a:lstStyle/>
        <a:p>
          <a:endParaRPr lang="en-US"/>
        </a:p>
      </dgm:t>
    </dgm:pt>
    <dgm:pt modelId="{C0222E35-AE79-4C07-B023-F315BEDB2CAD}" type="parTrans" cxnId="{1532BC63-19BD-400E-8728-1A79F0D9D77F}">
      <dgm:prSet/>
      <dgm:spPr/>
      <dgm:t>
        <a:bodyPr/>
        <a:lstStyle/>
        <a:p>
          <a:endParaRPr lang="en-US"/>
        </a:p>
      </dgm:t>
    </dgm:pt>
    <dgm:pt modelId="{66D48CCD-3C3A-4892-83FB-ADB1E9D71E27}">
      <dgm:prSet phldrT="[Text]" custT="1"/>
      <dgm:spPr>
        <a:blipFill rotWithShape="0">
          <a:blip xmlns:r="http://schemas.openxmlformats.org/officeDocument/2006/relationships" r:embed="rId4">
            <a:duotone>
              <a:schemeClr val="accent4">
                <a:shade val="45000"/>
                <a:satMod val="135000"/>
              </a:schemeClr>
              <a:prstClr val="white"/>
            </a:duotone>
          </a:blip>
          <a:stretch>
            <a:fillRect/>
          </a:stretch>
        </a:blipFill>
      </dgm:spPr>
      <dgm:t>
        <a:bodyPr lIns="0" tIns="640080" rIns="0" bIns="0" anchor="b" anchorCtr="0"/>
        <a:lstStyle/>
        <a:p>
          <a:endParaRPr lang="en-US" sz="2000" b="1" dirty="0">
            <a:solidFill>
              <a:schemeClr val="tx1"/>
            </a:solidFill>
          </a:endParaRPr>
        </a:p>
      </dgm:t>
    </dgm:pt>
    <dgm:pt modelId="{C8D1F79E-CDDC-496A-9CB1-7F0FFD3CFC28}" type="sibTrans" cxnId="{19E8B592-D6C4-45A8-8465-E0FFD590EC8D}">
      <dgm:prSet/>
      <dgm:spPr/>
      <dgm:t>
        <a:bodyPr/>
        <a:lstStyle/>
        <a:p>
          <a:endParaRPr lang="en-US"/>
        </a:p>
      </dgm:t>
    </dgm:pt>
    <dgm:pt modelId="{42753D5D-830D-4541-9C2C-912A85EF71DF}" type="parTrans" cxnId="{19E8B592-D6C4-45A8-8465-E0FFD590EC8D}">
      <dgm:prSet/>
      <dgm:spPr/>
      <dgm:t>
        <a:bodyPr/>
        <a:lstStyle/>
        <a:p>
          <a:endParaRPr lang="en-US"/>
        </a:p>
      </dgm:t>
    </dgm:pt>
    <dgm:pt modelId="{86A6A816-48CD-416B-B9F3-7ABFA40ACA3A}" type="pres">
      <dgm:prSet presAssocID="{D5C92333-B36B-4255-B262-964DE0759889}" presName="cycleMatrixDiagram" presStyleCnt="0">
        <dgm:presLayoutVars>
          <dgm:chMax val="1"/>
          <dgm:dir/>
          <dgm:animLvl val="lvl"/>
          <dgm:resizeHandles val="exact"/>
        </dgm:presLayoutVars>
      </dgm:prSet>
      <dgm:spPr/>
    </dgm:pt>
    <dgm:pt modelId="{D431D3EB-7FA9-459F-BE87-F5F21EFBEF40}" type="pres">
      <dgm:prSet presAssocID="{D5C92333-B36B-4255-B262-964DE0759889}" presName="children" presStyleCnt="0"/>
      <dgm:spPr/>
    </dgm:pt>
    <dgm:pt modelId="{1CA6D603-3FD2-4FAE-AB4A-81D4C5F204FF}" type="pres">
      <dgm:prSet presAssocID="{D5C92333-B36B-4255-B262-964DE0759889}" presName="child1group" presStyleCnt="0"/>
      <dgm:spPr/>
    </dgm:pt>
    <dgm:pt modelId="{4943B1BB-743B-48BC-8888-08FEBDED8D9C}" type="pres">
      <dgm:prSet presAssocID="{D5C92333-B36B-4255-B262-964DE0759889}" presName="child1" presStyleLbl="bgAcc1" presStyleIdx="0" presStyleCnt="4"/>
      <dgm:spPr/>
      <dgm:t>
        <a:bodyPr/>
        <a:lstStyle/>
        <a:p>
          <a:endParaRPr lang="en-US"/>
        </a:p>
      </dgm:t>
    </dgm:pt>
    <dgm:pt modelId="{8152A66D-6C9B-4656-B06E-D056B0DC2881}" type="pres">
      <dgm:prSet presAssocID="{D5C92333-B36B-4255-B262-964DE0759889}" presName="child1Text" presStyleLbl="bgAcc1" presStyleIdx="0" presStyleCnt="4">
        <dgm:presLayoutVars>
          <dgm:bulletEnabled val="1"/>
        </dgm:presLayoutVars>
      </dgm:prSet>
      <dgm:spPr/>
      <dgm:t>
        <a:bodyPr/>
        <a:lstStyle/>
        <a:p>
          <a:endParaRPr lang="en-US"/>
        </a:p>
      </dgm:t>
    </dgm:pt>
    <dgm:pt modelId="{EF596B49-1E5A-4120-86BC-EFBC7C335F9D}" type="pres">
      <dgm:prSet presAssocID="{D5C92333-B36B-4255-B262-964DE0759889}" presName="child2group" presStyleCnt="0"/>
      <dgm:spPr/>
    </dgm:pt>
    <dgm:pt modelId="{CBF578CD-0E22-41AF-9C8C-07C1C0680F89}" type="pres">
      <dgm:prSet presAssocID="{D5C92333-B36B-4255-B262-964DE0759889}" presName="child2" presStyleLbl="bgAcc1" presStyleIdx="1" presStyleCnt="4"/>
      <dgm:spPr/>
      <dgm:t>
        <a:bodyPr/>
        <a:lstStyle/>
        <a:p>
          <a:endParaRPr lang="en-US"/>
        </a:p>
      </dgm:t>
    </dgm:pt>
    <dgm:pt modelId="{2DE080E0-C177-4CD3-8F30-4831FCCB192D}" type="pres">
      <dgm:prSet presAssocID="{D5C92333-B36B-4255-B262-964DE0759889}" presName="child2Text" presStyleLbl="bgAcc1" presStyleIdx="1" presStyleCnt="4">
        <dgm:presLayoutVars>
          <dgm:bulletEnabled val="1"/>
        </dgm:presLayoutVars>
      </dgm:prSet>
      <dgm:spPr/>
      <dgm:t>
        <a:bodyPr/>
        <a:lstStyle/>
        <a:p>
          <a:endParaRPr lang="en-US"/>
        </a:p>
      </dgm:t>
    </dgm:pt>
    <dgm:pt modelId="{BF6372FE-CD26-4763-8CCF-B4C9A97D1AF5}" type="pres">
      <dgm:prSet presAssocID="{D5C92333-B36B-4255-B262-964DE0759889}" presName="child3group" presStyleCnt="0"/>
      <dgm:spPr/>
    </dgm:pt>
    <dgm:pt modelId="{13A3221D-F687-4F14-9582-C5E7725EA09E}" type="pres">
      <dgm:prSet presAssocID="{D5C92333-B36B-4255-B262-964DE0759889}" presName="child3" presStyleLbl="bgAcc1" presStyleIdx="2" presStyleCnt="4"/>
      <dgm:spPr/>
      <dgm:t>
        <a:bodyPr/>
        <a:lstStyle/>
        <a:p>
          <a:endParaRPr lang="en-US"/>
        </a:p>
      </dgm:t>
    </dgm:pt>
    <dgm:pt modelId="{ED029989-506B-4006-9DBF-61BCFA16A2AA}" type="pres">
      <dgm:prSet presAssocID="{D5C92333-B36B-4255-B262-964DE0759889}" presName="child3Text" presStyleLbl="bgAcc1" presStyleIdx="2" presStyleCnt="4">
        <dgm:presLayoutVars>
          <dgm:bulletEnabled val="1"/>
        </dgm:presLayoutVars>
      </dgm:prSet>
      <dgm:spPr/>
      <dgm:t>
        <a:bodyPr/>
        <a:lstStyle/>
        <a:p>
          <a:endParaRPr lang="en-US"/>
        </a:p>
      </dgm:t>
    </dgm:pt>
    <dgm:pt modelId="{EAA15B8F-0AC4-4E8F-BE55-F41044BE1F20}" type="pres">
      <dgm:prSet presAssocID="{D5C92333-B36B-4255-B262-964DE0759889}" presName="child4group" presStyleCnt="0"/>
      <dgm:spPr/>
    </dgm:pt>
    <dgm:pt modelId="{0AA8F402-CEB7-4205-BD0F-CFECB696591D}" type="pres">
      <dgm:prSet presAssocID="{D5C92333-B36B-4255-B262-964DE0759889}" presName="child4" presStyleLbl="bgAcc1" presStyleIdx="3" presStyleCnt="4"/>
      <dgm:spPr/>
      <dgm:t>
        <a:bodyPr/>
        <a:lstStyle/>
        <a:p>
          <a:endParaRPr lang="en-US"/>
        </a:p>
      </dgm:t>
    </dgm:pt>
    <dgm:pt modelId="{D82A76EE-401A-4DC1-A3BB-2C9634BE98FD}" type="pres">
      <dgm:prSet presAssocID="{D5C92333-B36B-4255-B262-964DE0759889}" presName="child4Text" presStyleLbl="bgAcc1" presStyleIdx="3" presStyleCnt="4">
        <dgm:presLayoutVars>
          <dgm:bulletEnabled val="1"/>
        </dgm:presLayoutVars>
      </dgm:prSet>
      <dgm:spPr/>
      <dgm:t>
        <a:bodyPr/>
        <a:lstStyle/>
        <a:p>
          <a:endParaRPr lang="en-US"/>
        </a:p>
      </dgm:t>
    </dgm:pt>
    <dgm:pt modelId="{43CCEE45-27B2-4FBB-8B73-2A6C347CA878}" type="pres">
      <dgm:prSet presAssocID="{D5C92333-B36B-4255-B262-964DE0759889}" presName="childPlaceholder" presStyleCnt="0"/>
      <dgm:spPr/>
    </dgm:pt>
    <dgm:pt modelId="{49D7D3B8-CA3A-4CC5-B681-F967C408F853}" type="pres">
      <dgm:prSet presAssocID="{D5C92333-B36B-4255-B262-964DE0759889}" presName="circle" presStyleCnt="0"/>
      <dgm:spPr/>
    </dgm:pt>
    <dgm:pt modelId="{2920A68B-2023-4D10-932C-589BF6B8EEF2}" type="pres">
      <dgm:prSet presAssocID="{D5C92333-B36B-4255-B262-964DE0759889}" presName="quadrant1" presStyleLbl="node1" presStyleIdx="0" presStyleCnt="4">
        <dgm:presLayoutVars>
          <dgm:chMax val="1"/>
          <dgm:bulletEnabled val="1"/>
        </dgm:presLayoutVars>
      </dgm:prSet>
      <dgm:spPr/>
      <dgm:t>
        <a:bodyPr/>
        <a:lstStyle/>
        <a:p>
          <a:endParaRPr lang="en-US"/>
        </a:p>
      </dgm:t>
    </dgm:pt>
    <dgm:pt modelId="{FAC644F4-C57A-4BB3-A3F1-EEAD098BCD35}" type="pres">
      <dgm:prSet presAssocID="{D5C92333-B36B-4255-B262-964DE0759889}" presName="quadrant2" presStyleLbl="node1" presStyleIdx="1" presStyleCnt="4" custScaleY="100255">
        <dgm:presLayoutVars>
          <dgm:chMax val="1"/>
          <dgm:bulletEnabled val="1"/>
        </dgm:presLayoutVars>
      </dgm:prSet>
      <dgm:spPr/>
      <dgm:t>
        <a:bodyPr/>
        <a:lstStyle/>
        <a:p>
          <a:endParaRPr lang="en-US"/>
        </a:p>
      </dgm:t>
    </dgm:pt>
    <dgm:pt modelId="{B4F2A701-C4AB-475C-94CA-FB9E32074A29}" type="pres">
      <dgm:prSet presAssocID="{D5C92333-B36B-4255-B262-964DE0759889}" presName="quadrant3" presStyleLbl="node1" presStyleIdx="2" presStyleCnt="4">
        <dgm:presLayoutVars>
          <dgm:chMax val="1"/>
          <dgm:bulletEnabled val="1"/>
        </dgm:presLayoutVars>
      </dgm:prSet>
      <dgm:spPr/>
      <dgm:t>
        <a:bodyPr/>
        <a:lstStyle/>
        <a:p>
          <a:endParaRPr lang="en-US"/>
        </a:p>
      </dgm:t>
    </dgm:pt>
    <dgm:pt modelId="{1E3AA455-7A5E-4AF6-8596-EB5979884082}" type="pres">
      <dgm:prSet presAssocID="{D5C92333-B36B-4255-B262-964DE0759889}" presName="quadrant4" presStyleLbl="node1" presStyleIdx="3" presStyleCnt="4">
        <dgm:presLayoutVars>
          <dgm:chMax val="1"/>
          <dgm:bulletEnabled val="1"/>
        </dgm:presLayoutVars>
      </dgm:prSet>
      <dgm:spPr/>
      <dgm:t>
        <a:bodyPr/>
        <a:lstStyle/>
        <a:p>
          <a:endParaRPr lang="en-US"/>
        </a:p>
      </dgm:t>
    </dgm:pt>
    <dgm:pt modelId="{FF5AC0D6-E2F3-431C-B398-B93604CF36EE}" type="pres">
      <dgm:prSet presAssocID="{D5C92333-B36B-4255-B262-964DE0759889}" presName="quadrantPlaceholder" presStyleCnt="0"/>
      <dgm:spPr/>
    </dgm:pt>
    <dgm:pt modelId="{88F4F796-7E37-4DD3-ADBF-2CED026FD4A3}" type="pres">
      <dgm:prSet presAssocID="{D5C92333-B36B-4255-B262-964DE0759889}" presName="center1" presStyleLbl="fgShp" presStyleIdx="0" presStyleCnt="2"/>
      <dgm:spPr>
        <a:noFill/>
        <a:ln>
          <a:noFill/>
        </a:ln>
      </dgm:spPr>
    </dgm:pt>
    <dgm:pt modelId="{1543E83D-5AD7-4F2C-9F0A-BA43E26F8173}" type="pres">
      <dgm:prSet presAssocID="{D5C92333-B36B-4255-B262-964DE0759889}" presName="center2" presStyleLbl="fgShp" presStyleIdx="1" presStyleCnt="2"/>
      <dgm:spPr>
        <a:noFill/>
        <a:ln>
          <a:noFill/>
        </a:ln>
      </dgm:spPr>
    </dgm:pt>
  </dgm:ptLst>
  <dgm:cxnLst>
    <dgm:cxn modelId="{9C9A4629-1968-43F9-8FF3-3D48F1C93995}" srcId="{D5C92333-B36B-4255-B262-964DE0759889}" destId="{FC0A2303-18C1-493C-A9B8-CAD3337F0995}" srcOrd="2" destOrd="0" parTransId="{38EC5B10-C334-4768-928F-03EFDCA18E9D}" sibTransId="{8EBEA8A7-3A19-4839-8A82-D9E5E1293828}"/>
    <dgm:cxn modelId="{5CB71D13-63F3-4EB5-8DEE-D44B52F36D4D}" type="presOf" srcId="{01D70FDB-73E0-4D56-A2CA-88C513F534CD}" destId="{0AA8F402-CEB7-4205-BD0F-CFECB696591D}" srcOrd="0" destOrd="0" presId="urn:microsoft.com/office/officeart/2005/8/layout/cycle4#1"/>
    <dgm:cxn modelId="{3D35A0D3-551E-4ECA-B93E-65DDA315AE8E}" type="presOf" srcId="{01D70FDB-73E0-4D56-A2CA-88C513F534CD}" destId="{D82A76EE-401A-4DC1-A3BB-2C9634BE98FD}" srcOrd="1" destOrd="0" presId="urn:microsoft.com/office/officeart/2005/8/layout/cycle4#1"/>
    <dgm:cxn modelId="{EF408EDF-D4BF-4EA0-9923-B0FA1534AF6D}" type="presOf" srcId="{D5C92333-B36B-4255-B262-964DE0759889}" destId="{86A6A816-48CD-416B-B9F3-7ABFA40ACA3A}" srcOrd="0" destOrd="0" presId="urn:microsoft.com/office/officeart/2005/8/layout/cycle4#1"/>
    <dgm:cxn modelId="{F18DCA8E-6130-4586-800D-BAE6D0C6E3FF}" type="presOf" srcId="{DDD129B6-2CCD-4AD9-992D-6FC6363325BB}" destId="{13A3221D-F687-4F14-9582-C5E7725EA09E}" srcOrd="0" destOrd="0" presId="urn:microsoft.com/office/officeart/2005/8/layout/cycle4#1"/>
    <dgm:cxn modelId="{BD1F5EA7-F3EC-4E37-80E0-B1C76A22D677}" srcId="{8A093774-7DC6-444C-AA2C-19FFB7D94B83}" destId="{732106AB-2780-4C2A-8839-27CFBE20B09E}" srcOrd="0" destOrd="0" parTransId="{3AFA14EF-B95D-4E05-93B7-40959860F965}" sibTransId="{56036C25-3C13-4B20-AA88-8E5C04622B8D}"/>
    <dgm:cxn modelId="{D16DD4FE-9ED9-423B-80B6-E23C410A746B}" type="presOf" srcId="{732106AB-2780-4C2A-8839-27CFBE20B09E}" destId="{8152A66D-6C9B-4656-B06E-D056B0DC2881}" srcOrd="1" destOrd="0" presId="urn:microsoft.com/office/officeart/2005/8/layout/cycle4#1"/>
    <dgm:cxn modelId="{1532BC63-19BD-400E-8728-1A79F0D9D77F}" srcId="{66D48CCD-3C3A-4892-83FB-ADB1E9D71E27}" destId="{C2684C4A-83CB-424F-BE9D-D5E0AD6423E5}" srcOrd="0" destOrd="0" parTransId="{C0222E35-AE79-4C07-B023-F315BEDB2CAD}" sibTransId="{194E88A1-8B6D-45C4-ABE0-0030F0579646}"/>
    <dgm:cxn modelId="{69D93D98-8C5F-48A6-A0CC-CD912FF7D52D}" type="presOf" srcId="{732106AB-2780-4C2A-8839-27CFBE20B09E}" destId="{4943B1BB-743B-48BC-8888-08FEBDED8D9C}" srcOrd="0" destOrd="0" presId="urn:microsoft.com/office/officeart/2005/8/layout/cycle4#1"/>
    <dgm:cxn modelId="{DE7AE27A-EDF6-43E8-B6A5-B07A96C0A58B}" type="presOf" srcId="{C2684C4A-83CB-424F-BE9D-D5E0AD6423E5}" destId="{CBF578CD-0E22-41AF-9C8C-07C1C0680F89}" srcOrd="0" destOrd="0" presId="urn:microsoft.com/office/officeart/2005/8/layout/cycle4#1"/>
    <dgm:cxn modelId="{8CE8ACD3-3D1F-44A6-8CE4-56CD2837CF58}" srcId="{D5C92333-B36B-4255-B262-964DE0759889}" destId="{8A093774-7DC6-444C-AA2C-19FFB7D94B83}" srcOrd="0" destOrd="0" parTransId="{C38E7399-1B30-467A-B760-EA8F55CA48A9}" sibTransId="{CB8D5151-3EBE-42E4-B0A3-B1FDED13C495}"/>
    <dgm:cxn modelId="{5CC32C16-54D2-4C6C-8D5E-3783DC13FC90}" type="presOf" srcId="{66D48CCD-3C3A-4892-83FB-ADB1E9D71E27}" destId="{FAC644F4-C57A-4BB3-A3F1-EEAD098BCD35}" srcOrd="0" destOrd="0" presId="urn:microsoft.com/office/officeart/2005/8/layout/cycle4#1"/>
    <dgm:cxn modelId="{D1BCD8FF-E70D-4982-8398-FB932EA4AC2D}" type="presOf" srcId="{8A093774-7DC6-444C-AA2C-19FFB7D94B83}" destId="{2920A68B-2023-4D10-932C-589BF6B8EEF2}" srcOrd="0" destOrd="0" presId="urn:microsoft.com/office/officeart/2005/8/layout/cycle4#1"/>
    <dgm:cxn modelId="{C919B861-AADD-44D9-8F30-A9DF13C320C1}" type="presOf" srcId="{FC0A2303-18C1-493C-A9B8-CAD3337F0995}" destId="{B4F2A701-C4AB-475C-94CA-FB9E32074A29}" srcOrd="0" destOrd="0" presId="urn:microsoft.com/office/officeart/2005/8/layout/cycle4#1"/>
    <dgm:cxn modelId="{BED3675D-4C3B-43A0-B85D-E3A2A2B8B659}" srcId="{FC0A2303-18C1-493C-A9B8-CAD3337F0995}" destId="{DDD129B6-2CCD-4AD9-992D-6FC6363325BB}" srcOrd="0" destOrd="0" parTransId="{7FBCC88E-26D0-4226-9A1B-0C84D1354E63}" sibTransId="{040EA34F-7453-49BE-AB87-E42EA03676F2}"/>
    <dgm:cxn modelId="{66F48A3A-3C66-4F11-8ABB-4F1D9D9E889C}" type="presOf" srcId="{382D4123-FB92-4EE0-8D49-BB28CBCB58F5}" destId="{1E3AA455-7A5E-4AF6-8596-EB5979884082}" srcOrd="0" destOrd="0" presId="urn:microsoft.com/office/officeart/2005/8/layout/cycle4#1"/>
    <dgm:cxn modelId="{3763136F-5BE4-4AC9-BA3A-3AC1F89F7CFC}" srcId="{382D4123-FB92-4EE0-8D49-BB28CBCB58F5}" destId="{01D70FDB-73E0-4D56-A2CA-88C513F534CD}" srcOrd="0" destOrd="0" parTransId="{FFA95228-690B-467C-8C7F-406896506F2D}" sibTransId="{8AA960E1-125D-4528-94D4-641DA491A65E}"/>
    <dgm:cxn modelId="{5F2A98EF-9793-4955-B6AC-C18D65A04E0C}" type="presOf" srcId="{DDD129B6-2CCD-4AD9-992D-6FC6363325BB}" destId="{ED029989-506B-4006-9DBF-61BCFA16A2AA}" srcOrd="1" destOrd="0" presId="urn:microsoft.com/office/officeart/2005/8/layout/cycle4#1"/>
    <dgm:cxn modelId="{861644FB-E175-41A8-934E-2DD1AD056C3D}" srcId="{D5C92333-B36B-4255-B262-964DE0759889}" destId="{382D4123-FB92-4EE0-8D49-BB28CBCB58F5}" srcOrd="3" destOrd="0" parTransId="{37042D40-AEF6-4A47-9F2A-24EBC91A0D8F}" sibTransId="{140EC3F3-0A03-4EF5-B0A4-BB254EDA4B69}"/>
    <dgm:cxn modelId="{19E8B592-D6C4-45A8-8465-E0FFD590EC8D}" srcId="{D5C92333-B36B-4255-B262-964DE0759889}" destId="{66D48CCD-3C3A-4892-83FB-ADB1E9D71E27}" srcOrd="1" destOrd="0" parTransId="{42753D5D-830D-4541-9C2C-912A85EF71DF}" sibTransId="{C8D1F79E-CDDC-496A-9CB1-7F0FFD3CFC28}"/>
    <dgm:cxn modelId="{98F0626A-7D6D-4FAE-948B-E8DC9F59E3D4}" type="presOf" srcId="{C2684C4A-83CB-424F-BE9D-D5E0AD6423E5}" destId="{2DE080E0-C177-4CD3-8F30-4831FCCB192D}" srcOrd="1" destOrd="0" presId="urn:microsoft.com/office/officeart/2005/8/layout/cycle4#1"/>
    <dgm:cxn modelId="{5AF208BD-E541-46A8-856A-2DF8582A1E9B}" type="presParOf" srcId="{86A6A816-48CD-416B-B9F3-7ABFA40ACA3A}" destId="{D431D3EB-7FA9-459F-BE87-F5F21EFBEF40}" srcOrd="0" destOrd="0" presId="urn:microsoft.com/office/officeart/2005/8/layout/cycle4#1"/>
    <dgm:cxn modelId="{AC4F2DA6-5038-41E5-8596-8ECCB755DC2C}" type="presParOf" srcId="{D431D3EB-7FA9-459F-BE87-F5F21EFBEF40}" destId="{1CA6D603-3FD2-4FAE-AB4A-81D4C5F204FF}" srcOrd="0" destOrd="0" presId="urn:microsoft.com/office/officeart/2005/8/layout/cycle4#1"/>
    <dgm:cxn modelId="{B4DE3042-ED5D-4ED9-8F33-E2F910035DA5}" type="presParOf" srcId="{1CA6D603-3FD2-4FAE-AB4A-81D4C5F204FF}" destId="{4943B1BB-743B-48BC-8888-08FEBDED8D9C}" srcOrd="0" destOrd="0" presId="urn:microsoft.com/office/officeart/2005/8/layout/cycle4#1"/>
    <dgm:cxn modelId="{C4DB3A11-6133-468D-A0EE-D132A798ACA2}" type="presParOf" srcId="{1CA6D603-3FD2-4FAE-AB4A-81D4C5F204FF}" destId="{8152A66D-6C9B-4656-B06E-D056B0DC2881}" srcOrd="1" destOrd="0" presId="urn:microsoft.com/office/officeart/2005/8/layout/cycle4#1"/>
    <dgm:cxn modelId="{C618B85E-DA29-49C8-BC47-A00A8EEB3C1A}" type="presParOf" srcId="{D431D3EB-7FA9-459F-BE87-F5F21EFBEF40}" destId="{EF596B49-1E5A-4120-86BC-EFBC7C335F9D}" srcOrd="1" destOrd="0" presId="urn:microsoft.com/office/officeart/2005/8/layout/cycle4#1"/>
    <dgm:cxn modelId="{C7B632CB-B89F-41C4-AE7A-4EF2AE8EF4DD}" type="presParOf" srcId="{EF596B49-1E5A-4120-86BC-EFBC7C335F9D}" destId="{CBF578CD-0E22-41AF-9C8C-07C1C0680F89}" srcOrd="0" destOrd="0" presId="urn:microsoft.com/office/officeart/2005/8/layout/cycle4#1"/>
    <dgm:cxn modelId="{0400A650-9023-4618-A107-646142A7A626}" type="presParOf" srcId="{EF596B49-1E5A-4120-86BC-EFBC7C335F9D}" destId="{2DE080E0-C177-4CD3-8F30-4831FCCB192D}" srcOrd="1" destOrd="0" presId="urn:microsoft.com/office/officeart/2005/8/layout/cycle4#1"/>
    <dgm:cxn modelId="{F11EE3DC-19C5-4674-A912-C786E7DA6F3B}" type="presParOf" srcId="{D431D3EB-7FA9-459F-BE87-F5F21EFBEF40}" destId="{BF6372FE-CD26-4763-8CCF-B4C9A97D1AF5}" srcOrd="2" destOrd="0" presId="urn:microsoft.com/office/officeart/2005/8/layout/cycle4#1"/>
    <dgm:cxn modelId="{47B3E3A9-E279-4C8A-BBB1-874F8DAEF7F3}" type="presParOf" srcId="{BF6372FE-CD26-4763-8CCF-B4C9A97D1AF5}" destId="{13A3221D-F687-4F14-9582-C5E7725EA09E}" srcOrd="0" destOrd="0" presId="urn:microsoft.com/office/officeart/2005/8/layout/cycle4#1"/>
    <dgm:cxn modelId="{83E2DCB4-F422-4EE2-8ADF-D2AE8AC6D96F}" type="presParOf" srcId="{BF6372FE-CD26-4763-8CCF-B4C9A97D1AF5}" destId="{ED029989-506B-4006-9DBF-61BCFA16A2AA}" srcOrd="1" destOrd="0" presId="urn:microsoft.com/office/officeart/2005/8/layout/cycle4#1"/>
    <dgm:cxn modelId="{86192D18-AC1D-44E1-8039-F321EB8F9DB2}" type="presParOf" srcId="{D431D3EB-7FA9-459F-BE87-F5F21EFBEF40}" destId="{EAA15B8F-0AC4-4E8F-BE55-F41044BE1F20}" srcOrd="3" destOrd="0" presId="urn:microsoft.com/office/officeart/2005/8/layout/cycle4#1"/>
    <dgm:cxn modelId="{0FFC3C25-F9B6-4B55-A525-4487A9508B6C}" type="presParOf" srcId="{EAA15B8F-0AC4-4E8F-BE55-F41044BE1F20}" destId="{0AA8F402-CEB7-4205-BD0F-CFECB696591D}" srcOrd="0" destOrd="0" presId="urn:microsoft.com/office/officeart/2005/8/layout/cycle4#1"/>
    <dgm:cxn modelId="{8C1EAAB2-2475-4F21-8CF5-556A35B6DE5B}" type="presParOf" srcId="{EAA15B8F-0AC4-4E8F-BE55-F41044BE1F20}" destId="{D82A76EE-401A-4DC1-A3BB-2C9634BE98FD}" srcOrd="1" destOrd="0" presId="urn:microsoft.com/office/officeart/2005/8/layout/cycle4#1"/>
    <dgm:cxn modelId="{B37F2DE3-64E3-4B17-99B7-156F9F93385B}" type="presParOf" srcId="{D431D3EB-7FA9-459F-BE87-F5F21EFBEF40}" destId="{43CCEE45-27B2-4FBB-8B73-2A6C347CA878}" srcOrd="4" destOrd="0" presId="urn:microsoft.com/office/officeart/2005/8/layout/cycle4#1"/>
    <dgm:cxn modelId="{5C9ECFB0-5B78-496F-820A-B61335D37DDE}" type="presParOf" srcId="{86A6A816-48CD-416B-B9F3-7ABFA40ACA3A}" destId="{49D7D3B8-CA3A-4CC5-B681-F967C408F853}" srcOrd="1" destOrd="0" presId="urn:microsoft.com/office/officeart/2005/8/layout/cycle4#1"/>
    <dgm:cxn modelId="{670B9A0D-7CE5-4F57-94B0-BBD434CD82DC}" type="presParOf" srcId="{49D7D3B8-CA3A-4CC5-B681-F967C408F853}" destId="{2920A68B-2023-4D10-932C-589BF6B8EEF2}" srcOrd="0" destOrd="0" presId="urn:microsoft.com/office/officeart/2005/8/layout/cycle4#1"/>
    <dgm:cxn modelId="{B8636505-9BB9-4158-BA69-07FE85FE152B}" type="presParOf" srcId="{49D7D3B8-CA3A-4CC5-B681-F967C408F853}" destId="{FAC644F4-C57A-4BB3-A3F1-EEAD098BCD35}" srcOrd="1" destOrd="0" presId="urn:microsoft.com/office/officeart/2005/8/layout/cycle4#1"/>
    <dgm:cxn modelId="{32C176F7-5173-4ED6-9A4D-12D080FA4988}" type="presParOf" srcId="{49D7D3B8-CA3A-4CC5-B681-F967C408F853}" destId="{B4F2A701-C4AB-475C-94CA-FB9E32074A29}" srcOrd="2" destOrd="0" presId="urn:microsoft.com/office/officeart/2005/8/layout/cycle4#1"/>
    <dgm:cxn modelId="{2CBD28D2-EA91-48D2-BCAB-0E44B4A90FAB}" type="presParOf" srcId="{49D7D3B8-CA3A-4CC5-B681-F967C408F853}" destId="{1E3AA455-7A5E-4AF6-8596-EB5979884082}" srcOrd="3" destOrd="0" presId="urn:microsoft.com/office/officeart/2005/8/layout/cycle4#1"/>
    <dgm:cxn modelId="{4F90F222-B208-43DF-816A-9D016C48973D}" type="presParOf" srcId="{49D7D3B8-CA3A-4CC5-B681-F967C408F853}" destId="{FF5AC0D6-E2F3-431C-B398-B93604CF36EE}" srcOrd="4" destOrd="0" presId="urn:microsoft.com/office/officeart/2005/8/layout/cycle4#1"/>
    <dgm:cxn modelId="{705E9103-3FAC-4159-AFBD-C486A03DA298}" type="presParOf" srcId="{86A6A816-48CD-416B-B9F3-7ABFA40ACA3A}" destId="{88F4F796-7E37-4DD3-ADBF-2CED026FD4A3}" srcOrd="2" destOrd="0" presId="urn:microsoft.com/office/officeart/2005/8/layout/cycle4#1"/>
    <dgm:cxn modelId="{EE031D69-BC8A-4B02-8020-0DC24FBA26E0}" type="presParOf" srcId="{86A6A816-48CD-416B-B9F3-7ABFA40ACA3A}" destId="{1543E83D-5AD7-4F2C-9F0A-BA43E26F8173}" srcOrd="3" destOrd="0" presId="urn:microsoft.com/office/officeart/2005/8/layout/cycle4#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3221D-F687-4F14-9582-C5E7725EA09E}">
      <dsp:nvSpPr>
        <dsp:cNvPr id="0" name=""/>
        <dsp:cNvSpPr/>
      </dsp:nvSpPr>
      <dsp:spPr>
        <a:xfrm>
          <a:off x="4315968" y="3368040"/>
          <a:ext cx="2446782" cy="1584960"/>
        </a:xfrm>
        <a:prstGeom prst="roundRect">
          <a:avLst>
            <a:gd name="adj" fmla="val 10000"/>
          </a:avLst>
        </a:prstGeom>
        <a:solidFill>
          <a:schemeClr val="lt1">
            <a:alpha val="90000"/>
            <a:hueOff val="0"/>
            <a:satOff val="0"/>
            <a:lumOff val="0"/>
            <a:alphaOff val="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182880" rIns="87630" bIns="87630" numCol="1" spcCol="1270" anchor="t" anchorCtr="0">
          <a:noAutofit/>
        </a:bodyPr>
        <a:lstStyle/>
        <a:p>
          <a:pPr marL="171450" lvl="1" indent="-171450" algn="l" defTabSz="800100">
            <a:lnSpc>
              <a:spcPct val="90000"/>
            </a:lnSpc>
            <a:spcBef>
              <a:spcPct val="0"/>
            </a:spcBef>
            <a:spcAft>
              <a:spcPct val="15000"/>
            </a:spcAft>
            <a:buChar char="••"/>
          </a:pPr>
          <a:r>
            <a:rPr lang="en-US" sz="1800" b="1" i="0" kern="1200" dirty="0" smtClean="0"/>
            <a:t>Assessment</a:t>
          </a:r>
        </a:p>
      </dsp:txBody>
      <dsp:txXfrm>
        <a:off x="5084818" y="3799096"/>
        <a:ext cx="1643115" cy="1119088"/>
      </dsp:txXfrm>
    </dsp:sp>
    <dsp:sp modelId="{0AA8F402-CEB7-4205-BD0F-CFECB696591D}">
      <dsp:nvSpPr>
        <dsp:cNvPr id="0" name=""/>
        <dsp:cNvSpPr/>
      </dsp:nvSpPr>
      <dsp:spPr>
        <a:xfrm>
          <a:off x="323849" y="3368040"/>
          <a:ext cx="2446782" cy="1584960"/>
        </a:xfrm>
        <a:prstGeom prst="roundRect">
          <a:avLst>
            <a:gd name="adj" fmla="val 10000"/>
          </a:avLst>
        </a:prstGeom>
        <a:solidFill>
          <a:schemeClr val="lt1">
            <a:alpha val="90000"/>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smtClean="0"/>
            <a:t>Instruction</a:t>
          </a:r>
          <a:endParaRPr lang="en-US" sz="1800" b="1" kern="1200" dirty="0"/>
        </a:p>
      </dsp:txBody>
      <dsp:txXfrm>
        <a:off x="358665" y="3799096"/>
        <a:ext cx="1643115" cy="1119088"/>
      </dsp:txXfrm>
    </dsp:sp>
    <dsp:sp modelId="{CBF578CD-0E22-41AF-9C8C-07C1C0680F89}">
      <dsp:nvSpPr>
        <dsp:cNvPr id="0" name=""/>
        <dsp:cNvSpPr/>
      </dsp:nvSpPr>
      <dsp:spPr>
        <a:xfrm>
          <a:off x="4315968" y="0"/>
          <a:ext cx="2446782" cy="1584960"/>
        </a:xfrm>
        <a:prstGeom prst="roundRect">
          <a:avLst>
            <a:gd name="adj" fmla="val 10000"/>
          </a:avLst>
        </a:prstGeom>
        <a:solidFill>
          <a:schemeClr val="lt1">
            <a:alpha val="90000"/>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smtClean="0"/>
            <a:t>Faculty</a:t>
          </a:r>
          <a:endParaRPr lang="en-US" sz="1800" b="1" kern="1200" dirty="0"/>
        </a:p>
      </dsp:txBody>
      <dsp:txXfrm>
        <a:off x="5084818" y="34816"/>
        <a:ext cx="1643115" cy="1119088"/>
      </dsp:txXfrm>
    </dsp:sp>
    <dsp:sp modelId="{4943B1BB-743B-48BC-8888-08FEBDED8D9C}">
      <dsp:nvSpPr>
        <dsp:cNvPr id="0" name=""/>
        <dsp:cNvSpPr/>
      </dsp:nvSpPr>
      <dsp:spPr>
        <a:xfrm>
          <a:off x="323849" y="0"/>
          <a:ext cx="2446782" cy="1584960"/>
        </a:xfrm>
        <a:prstGeom prst="roundRect">
          <a:avLst>
            <a:gd name="adj" fmla="val 10000"/>
          </a:avLst>
        </a:prstGeom>
        <a:solidFill>
          <a:schemeClr val="tx1"/>
        </a:solidFill>
        <a:ln w="25400" cap="flat" cmpd="sng" algn="ctr">
          <a:solidFill>
            <a:schemeClr val="accent5"/>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smtClean="0"/>
            <a:t>Librarians</a:t>
          </a:r>
          <a:endParaRPr lang="en-US" sz="1800" b="1" kern="1200" dirty="0"/>
        </a:p>
      </dsp:txBody>
      <dsp:txXfrm>
        <a:off x="358665" y="34816"/>
        <a:ext cx="1643115" cy="1119088"/>
      </dsp:txXfrm>
    </dsp:sp>
    <dsp:sp modelId="{2920A68B-2023-4D10-932C-589BF6B8EEF2}">
      <dsp:nvSpPr>
        <dsp:cNvPr id="0" name=""/>
        <dsp:cNvSpPr/>
      </dsp:nvSpPr>
      <dsp:spPr>
        <a:xfrm>
          <a:off x="1349120" y="282320"/>
          <a:ext cx="2144649" cy="2144649"/>
        </a:xfrm>
        <a:prstGeom prst="pieWedge">
          <a:avLst/>
        </a:prstGeom>
        <a:blipFill rotWithShape="0">
          <a:blip xmlns:r="http://schemas.openxmlformats.org/officeDocument/2006/relationships" r:embed="rId1">
            <a:duotone>
              <a:schemeClr val="accent6">
                <a:shade val="45000"/>
                <a:satMod val="135000"/>
              </a:schemeClr>
              <a:prstClr val="white"/>
            </a:duotone>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0" tIns="91440" rIns="0" bIns="0" numCol="1" spcCol="1270" anchor="b" anchorCtr="0">
          <a:noAutofit/>
        </a:bodyPr>
        <a:lstStyle/>
        <a:p>
          <a:pPr lvl="0" algn="ctr" defTabSz="844550">
            <a:lnSpc>
              <a:spcPct val="90000"/>
            </a:lnSpc>
            <a:spcBef>
              <a:spcPct val="0"/>
            </a:spcBef>
            <a:spcAft>
              <a:spcPct val="35000"/>
            </a:spcAft>
          </a:pPr>
          <a:endParaRPr lang="en-US" sz="1900" b="1" kern="1200" dirty="0">
            <a:solidFill>
              <a:schemeClr val="tx1"/>
            </a:solidFill>
          </a:endParaRPr>
        </a:p>
      </dsp:txBody>
      <dsp:txXfrm>
        <a:off x="1977273" y="910473"/>
        <a:ext cx="1516496" cy="1516496"/>
      </dsp:txXfrm>
    </dsp:sp>
    <dsp:sp modelId="{FAC644F4-C57A-4BB3-A3F1-EEAD098BCD35}">
      <dsp:nvSpPr>
        <dsp:cNvPr id="0" name=""/>
        <dsp:cNvSpPr/>
      </dsp:nvSpPr>
      <dsp:spPr>
        <a:xfrm rot="5400000">
          <a:off x="3590095" y="282320"/>
          <a:ext cx="2150117" cy="2144649"/>
        </a:xfrm>
        <a:prstGeom prst="pieWedge">
          <a:avLst/>
        </a:prstGeom>
        <a:blipFill rotWithShape="0">
          <a:blip xmlns:r="http://schemas.openxmlformats.org/officeDocument/2006/relationships" r:embed="rId2">
            <a:duotone>
              <a:schemeClr val="accent4">
                <a:shade val="45000"/>
                <a:satMod val="135000"/>
              </a:schemeClr>
              <a:prstClr val="white"/>
            </a:duotone>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40080" rIns="0" bIns="0" numCol="1" spcCol="1270" anchor="b" anchorCtr="0">
          <a:noAutofit/>
        </a:bodyPr>
        <a:lstStyle/>
        <a:p>
          <a:pPr lvl="0" algn="ctr" defTabSz="889000">
            <a:lnSpc>
              <a:spcPct val="90000"/>
            </a:lnSpc>
            <a:spcBef>
              <a:spcPct val="0"/>
            </a:spcBef>
            <a:spcAft>
              <a:spcPct val="35000"/>
            </a:spcAft>
          </a:pPr>
          <a:endParaRPr lang="en-US" sz="2000" b="1" kern="1200" dirty="0">
            <a:solidFill>
              <a:schemeClr val="tx1"/>
            </a:solidFill>
          </a:endParaRPr>
        </a:p>
      </dsp:txBody>
      <dsp:txXfrm rot="-5400000">
        <a:off x="3592829" y="909341"/>
        <a:ext cx="1516496" cy="1520362"/>
      </dsp:txXfrm>
    </dsp:sp>
    <dsp:sp modelId="{B4F2A701-C4AB-475C-94CA-FB9E32074A29}">
      <dsp:nvSpPr>
        <dsp:cNvPr id="0" name=""/>
        <dsp:cNvSpPr/>
      </dsp:nvSpPr>
      <dsp:spPr>
        <a:xfrm rot="10800000">
          <a:off x="3592830" y="2526030"/>
          <a:ext cx="2144649" cy="2144649"/>
        </a:xfrm>
        <a:prstGeom prst="pieWedge">
          <a:avLst/>
        </a:prstGeom>
        <a:blipFill rotWithShape="0">
          <a:blip xmlns:r="http://schemas.openxmlformats.org/officeDocument/2006/relationships" r:embed="rId3">
            <a:duotone>
              <a:schemeClr val="accent3">
                <a:shade val="45000"/>
                <a:satMod val="135000"/>
              </a:schemeClr>
              <a:prstClr val="white"/>
            </a:duotone>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1440" rIns="548640" bIns="170688" numCol="1" spcCol="1270" anchor="t" anchorCtr="0">
          <a:noAutofit/>
        </a:bodyPr>
        <a:lstStyle/>
        <a:p>
          <a:pPr lvl="0" algn="ctr" defTabSz="1066800">
            <a:lnSpc>
              <a:spcPct val="90000"/>
            </a:lnSpc>
            <a:spcBef>
              <a:spcPct val="0"/>
            </a:spcBef>
            <a:spcAft>
              <a:spcPct val="35000"/>
            </a:spcAft>
          </a:pPr>
          <a:endParaRPr lang="en-US" sz="2400" b="1" kern="1200" dirty="0" smtClean="0">
            <a:solidFill>
              <a:schemeClr val="tx1"/>
            </a:solidFill>
          </a:endParaRPr>
        </a:p>
      </dsp:txBody>
      <dsp:txXfrm rot="10800000">
        <a:off x="3592830" y="2526030"/>
        <a:ext cx="1516496" cy="1516496"/>
      </dsp:txXfrm>
    </dsp:sp>
    <dsp:sp modelId="{1E3AA455-7A5E-4AF6-8596-EB5979884082}">
      <dsp:nvSpPr>
        <dsp:cNvPr id="0" name=""/>
        <dsp:cNvSpPr/>
      </dsp:nvSpPr>
      <dsp:spPr>
        <a:xfrm rot="16200000">
          <a:off x="1349120" y="2526030"/>
          <a:ext cx="2144649" cy="2144649"/>
        </a:xfrm>
        <a:prstGeom prst="pieWedge">
          <a:avLst/>
        </a:prstGeom>
        <a:blipFill rotWithShape="0">
          <a:blip xmlns:r="http://schemas.openxmlformats.org/officeDocument/2006/relationships" r:embed="rId4">
            <a:duotone>
              <a:schemeClr val="accent5">
                <a:shade val="45000"/>
                <a:satMod val="135000"/>
              </a:schemeClr>
              <a:prstClr val="white"/>
            </a:duotone>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1440" rIns="91440" bIns="0" numCol="1" spcCol="1270" anchor="t" anchorCtr="0">
          <a:noAutofit/>
        </a:bodyPr>
        <a:lstStyle/>
        <a:p>
          <a:pPr lvl="0" algn="r" defTabSz="1066800">
            <a:lnSpc>
              <a:spcPct val="90000"/>
            </a:lnSpc>
            <a:spcBef>
              <a:spcPct val="0"/>
            </a:spcBef>
            <a:spcAft>
              <a:spcPct val="35000"/>
            </a:spcAft>
          </a:pPr>
          <a:endParaRPr lang="en-US" sz="2400" b="1" kern="1200" dirty="0">
            <a:solidFill>
              <a:schemeClr val="tx1"/>
            </a:solidFill>
          </a:endParaRPr>
        </a:p>
      </dsp:txBody>
      <dsp:txXfrm rot="5400000">
        <a:off x="1977273" y="2526030"/>
        <a:ext cx="1516496" cy="1516496"/>
      </dsp:txXfrm>
    </dsp:sp>
    <dsp:sp modelId="{88F4F796-7E37-4DD3-ADBF-2CED026FD4A3}">
      <dsp:nvSpPr>
        <dsp:cNvPr id="0" name=""/>
        <dsp:cNvSpPr/>
      </dsp:nvSpPr>
      <dsp:spPr>
        <a:xfrm>
          <a:off x="3173063" y="2030730"/>
          <a:ext cx="740473" cy="643890"/>
        </a:xfrm>
        <a:prstGeom prst="circularArrow">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1543E83D-5AD7-4F2C-9F0A-BA43E26F8173}">
      <dsp:nvSpPr>
        <dsp:cNvPr id="0" name=""/>
        <dsp:cNvSpPr/>
      </dsp:nvSpPr>
      <dsp:spPr>
        <a:xfrm rot="10800000">
          <a:off x="3173063" y="2278380"/>
          <a:ext cx="740473" cy="643890"/>
        </a:xfrm>
        <a:prstGeom prst="circularArrow">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05122113-CB19-488D-B9BC-1823A6B7C1C9}" type="datetimeFigureOut">
              <a:rPr lang="en-US" smtClean="0"/>
              <a:pPr/>
              <a:t>9/19/2012</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473F0E60-C79B-4A6D-AEC1-611E6FBAF9D0}" type="slidenum">
              <a:rPr lang="en-US" smtClean="0"/>
              <a:pPr/>
              <a:t>‹#›</a:t>
            </a:fld>
            <a:endParaRPr lang="en-US"/>
          </a:p>
        </p:txBody>
      </p:sp>
    </p:spTree>
    <p:extLst>
      <p:ext uri="{BB962C8B-B14F-4D97-AF65-F5344CB8AC3E}">
        <p14:creationId xmlns:p14="http://schemas.microsoft.com/office/powerpoint/2010/main" val="79531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3F0E60-C79B-4A6D-AEC1-611E6FBAF9D0}" type="slidenum">
              <a:rPr lang="en-US" smtClean="0"/>
              <a:pPr/>
              <a:t>1</a:t>
            </a:fld>
            <a:endParaRPr lang="en-US"/>
          </a:p>
        </p:txBody>
      </p:sp>
    </p:spTree>
    <p:extLst>
      <p:ext uri="{BB962C8B-B14F-4D97-AF65-F5344CB8AC3E}">
        <p14:creationId xmlns:p14="http://schemas.microsoft.com/office/powerpoint/2010/main" val="2236680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didn’t forget about assessment</a:t>
            </a:r>
          </a:p>
          <a:p>
            <a:r>
              <a:rPr lang="en-US" sz="1200" kern="1200" dirty="0" smtClean="0">
                <a:solidFill>
                  <a:schemeClr val="tx1"/>
                </a:solidFill>
                <a:effectLst/>
                <a:latin typeface="+mn-lt"/>
                <a:ea typeface="+mn-ea"/>
                <a:cs typeface="+mn-cs"/>
              </a:rPr>
              <a:t>We created a 20-question assessment for students to complete after a library instruction session.  Instructors could choose to print it out or implement it through Bb.  We provided instruction for the procedure, but we’ve never had any instructors request it…</a:t>
            </a:r>
          </a:p>
          <a:p>
            <a:endParaRPr lang="en-US" dirty="0"/>
          </a:p>
        </p:txBody>
      </p:sp>
      <p:sp>
        <p:nvSpPr>
          <p:cNvPr id="4" name="Slide Number Placeholder 3"/>
          <p:cNvSpPr>
            <a:spLocks noGrp="1"/>
          </p:cNvSpPr>
          <p:nvPr>
            <p:ph type="sldNum" sz="quarter" idx="10"/>
          </p:nvPr>
        </p:nvSpPr>
        <p:spPr/>
        <p:txBody>
          <a:bodyPr/>
          <a:lstStyle/>
          <a:p>
            <a:fld id="{473F0E60-C79B-4A6D-AEC1-611E6FBAF9D0}" type="slidenum">
              <a:rPr lang="en-US" smtClean="0"/>
              <a:pPr/>
              <a:t>10</a:t>
            </a:fld>
            <a:endParaRPr lang="en-US"/>
          </a:p>
        </p:txBody>
      </p:sp>
    </p:spTree>
    <p:extLst>
      <p:ext uri="{BB962C8B-B14F-4D97-AF65-F5344CB8AC3E}">
        <p14:creationId xmlns:p14="http://schemas.microsoft.com/office/powerpoint/2010/main" val="877815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addition to the 20 question multiple choices assessment, we created research handouts &amp; exercise sheets for open-ended questions.  Some instructors did adopt some of these exercise sheets….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3F0E60-C79B-4A6D-AEC1-611E6FBAF9D0}" type="slidenum">
              <a:rPr lang="en-US" smtClean="0"/>
              <a:pPr/>
              <a:t>11</a:t>
            </a:fld>
            <a:endParaRPr lang="en-US"/>
          </a:p>
        </p:txBody>
      </p:sp>
    </p:spTree>
    <p:extLst>
      <p:ext uri="{BB962C8B-B14F-4D97-AF65-F5344CB8AC3E}">
        <p14:creationId xmlns:p14="http://schemas.microsoft.com/office/powerpoint/2010/main" val="3635973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the beginning of each semester, we sent our email reminders about all our offerings on information literacy training…</a:t>
            </a:r>
          </a:p>
          <a:p>
            <a:endParaRPr lang="en-US" dirty="0"/>
          </a:p>
        </p:txBody>
      </p:sp>
      <p:sp>
        <p:nvSpPr>
          <p:cNvPr id="4" name="Slide Number Placeholder 3"/>
          <p:cNvSpPr>
            <a:spLocks noGrp="1"/>
          </p:cNvSpPr>
          <p:nvPr>
            <p:ph type="sldNum" sz="quarter" idx="10"/>
          </p:nvPr>
        </p:nvSpPr>
        <p:spPr/>
        <p:txBody>
          <a:bodyPr/>
          <a:lstStyle/>
          <a:p>
            <a:fld id="{473F0E60-C79B-4A6D-AEC1-611E6FBAF9D0}" type="slidenum">
              <a:rPr lang="en-US" smtClean="0"/>
              <a:pPr/>
              <a:t>12</a:t>
            </a:fld>
            <a:endParaRPr lang="en-US"/>
          </a:p>
        </p:txBody>
      </p:sp>
    </p:spTree>
    <p:extLst>
      <p:ext uri="{BB962C8B-B14F-4D97-AF65-F5344CB8AC3E}">
        <p14:creationId xmlns:p14="http://schemas.microsoft.com/office/powerpoint/2010/main" val="1992647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Despite all these efforts,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still had no institutional guidance or mandate</a:t>
            </a:r>
          </a:p>
          <a:p>
            <a:r>
              <a:rPr lang="en-US" sz="1200" kern="1200" dirty="0" smtClean="0">
                <a:solidFill>
                  <a:schemeClr val="tx1"/>
                </a:solidFill>
                <a:effectLst/>
                <a:latin typeface="+mn-lt"/>
                <a:ea typeface="+mn-ea"/>
                <a:cs typeface="+mn-cs"/>
              </a:rPr>
              <a:t>We continued to struggle with the lack of coordinated collaboration between librarians and faculty members, until we have the </a:t>
            </a:r>
            <a:r>
              <a:rPr lang="en-US" sz="1200" kern="1200" dirty="0" err="1" smtClean="0">
                <a:solidFill>
                  <a:schemeClr val="tx1"/>
                </a:solidFill>
                <a:effectLst/>
                <a:latin typeface="+mn-lt"/>
                <a:ea typeface="+mn-ea"/>
                <a:cs typeface="+mn-cs"/>
              </a:rPr>
              <a:t>qep</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fipsy</a:t>
            </a:r>
            <a:r>
              <a:rPr lang="en-US" sz="1200" kern="1200" dirty="0" smtClean="0">
                <a:solidFill>
                  <a:schemeClr val="tx1"/>
                </a:solidFill>
                <a:effectLst/>
                <a:latin typeface="+mn-lt"/>
                <a:ea typeface="+mn-ea"/>
                <a:cs typeface="+mn-cs"/>
              </a:rPr>
              <a:t> grant.  Denise will  introduce to you our breakthroughs</a:t>
            </a:r>
          </a:p>
          <a:p>
            <a:endParaRPr lang="en-US" dirty="0"/>
          </a:p>
        </p:txBody>
      </p:sp>
      <p:sp>
        <p:nvSpPr>
          <p:cNvPr id="4" name="Slide Number Placeholder 3"/>
          <p:cNvSpPr>
            <a:spLocks noGrp="1"/>
          </p:cNvSpPr>
          <p:nvPr>
            <p:ph type="sldNum" sz="quarter" idx="10"/>
          </p:nvPr>
        </p:nvSpPr>
        <p:spPr/>
        <p:txBody>
          <a:bodyPr/>
          <a:lstStyle/>
          <a:p>
            <a:fld id="{473F0E60-C79B-4A6D-AEC1-611E6FBAF9D0}" type="slidenum">
              <a:rPr lang="en-US" smtClean="0"/>
              <a:pPr/>
              <a:t>13</a:t>
            </a:fld>
            <a:endParaRPr lang="en-US"/>
          </a:p>
        </p:txBody>
      </p:sp>
    </p:spTree>
    <p:extLst>
      <p:ext uri="{BB962C8B-B14F-4D97-AF65-F5344CB8AC3E}">
        <p14:creationId xmlns:p14="http://schemas.microsoft.com/office/powerpoint/2010/main" val="1183094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chemeClr val="tx1"/>
                </a:solidFill>
                <a:effectLst/>
                <a:latin typeface="+mn-lt"/>
                <a:ea typeface="+mn-ea"/>
                <a:cs typeface="+mn-cs"/>
              </a:rPr>
              <a:t>A</a:t>
            </a:r>
            <a:r>
              <a:rPr lang="en-US" sz="1200" kern="1200" baseline="0" dirty="0" smtClean="0">
                <a:solidFill>
                  <a:schemeClr val="tx1"/>
                </a:solidFill>
                <a:effectLst/>
                <a:latin typeface="+mn-lt"/>
                <a:ea typeface="+mn-ea"/>
                <a:cs typeface="+mn-cs"/>
              </a:rPr>
              <a:t> major b</a:t>
            </a:r>
            <a:r>
              <a:rPr lang="en-US" sz="1200" kern="1200" dirty="0" smtClean="0">
                <a:solidFill>
                  <a:schemeClr val="tx1"/>
                </a:solidFill>
                <a:effectLst/>
                <a:latin typeface="+mn-lt"/>
                <a:ea typeface="+mn-ea"/>
                <a:cs typeface="+mn-cs"/>
              </a:rPr>
              <a:t>reakthrough came in 2008 when the Reynolds</a:t>
            </a:r>
            <a:r>
              <a:rPr lang="en-US" sz="1200" kern="1200" baseline="0" dirty="0" smtClean="0">
                <a:solidFill>
                  <a:schemeClr val="tx1"/>
                </a:solidFill>
                <a:effectLst/>
                <a:latin typeface="+mn-lt"/>
                <a:ea typeface="+mn-ea"/>
                <a:cs typeface="+mn-cs"/>
              </a:rPr>
              <a:t> Community College</a:t>
            </a:r>
            <a:r>
              <a:rPr lang="en-US" sz="1200" kern="1200" dirty="0" smtClean="0">
                <a:solidFill>
                  <a:schemeClr val="tx1"/>
                </a:solidFill>
                <a:effectLst/>
                <a:latin typeface="+mn-lt"/>
                <a:ea typeface="+mn-ea"/>
                <a:cs typeface="+mn-cs"/>
              </a:rPr>
              <a:t> identified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a:t>
            </a:r>
            <a:r>
              <a:rPr lang="en-US" sz="1200" i="1" kern="1200" baseline="0" dirty="0" smtClean="0">
                <a:solidFill>
                  <a:schemeClr val="tx1"/>
                </a:solidFill>
                <a:effectLst/>
                <a:latin typeface="+mn-lt"/>
                <a:ea typeface="+mn-ea"/>
                <a:cs typeface="+mn-cs"/>
              </a:rPr>
              <a:t> </a:t>
            </a:r>
            <a:r>
              <a:rPr lang="en-US" sz="1200" i="1" kern="1200" baseline="0" dirty="0" err="1" smtClean="0">
                <a:solidFill>
                  <a:schemeClr val="tx1"/>
                </a:solidFill>
                <a:effectLst/>
                <a:latin typeface="+mn-lt"/>
                <a:ea typeface="+mn-ea"/>
                <a:cs typeface="+mn-cs"/>
              </a:rPr>
              <a:t>Th</a:t>
            </a:r>
            <a:r>
              <a:rPr lang="en-US" i="1" dirty="0" err="1" smtClean="0"/>
              <a:t>e</a:t>
            </a:r>
            <a:r>
              <a:rPr lang="en-US" i="1" dirty="0" smtClean="0"/>
              <a:t> Ripple Effect</a:t>
            </a:r>
            <a:r>
              <a:rPr lang="en-US" dirty="0" smtClean="0"/>
              <a:t> as the model for its Quality Enhancement Plan (QEP)</a:t>
            </a:r>
            <a:r>
              <a:rPr lang="en-US" baseline="0" dirty="0" smtClean="0"/>
              <a:t>.  It seeks </a:t>
            </a:r>
            <a:r>
              <a:rPr lang="en-US" dirty="0" smtClean="0"/>
              <a:t>to transform student success in distance courses by supporting both students and faculty engaged in online learning and teaching.</a:t>
            </a:r>
          </a:p>
          <a:p>
            <a:pPr marL="171450" indent="-171450">
              <a:buFont typeface="Arial" pitchFamily="34" charset="0"/>
              <a:buChar char="•"/>
            </a:pPr>
            <a:endParaRPr lang="en-US" dirty="0" smtClean="0"/>
          </a:p>
          <a:p>
            <a:pPr marL="171450" indent="-171450">
              <a:buFont typeface="Arial" pitchFamily="34" charset="0"/>
              <a:buChar char="•"/>
            </a:pPr>
            <a:r>
              <a:rPr lang="en-US" dirty="0" smtClean="0"/>
              <a:t> Information literacy was identified as one</a:t>
            </a:r>
            <a:r>
              <a:rPr lang="en-US" baseline="0" dirty="0" smtClean="0"/>
              <a:t> of the student learning outcomes or SLOs that would be targeted and assessed.</a:t>
            </a:r>
            <a:endParaRPr lang="en-US" dirty="0" smtClean="0"/>
          </a:p>
          <a:p>
            <a:endParaRPr lang="en-US" dirty="0" smtClean="0"/>
          </a:p>
          <a:p>
            <a:pPr marL="171450" indent="-171450">
              <a:buFont typeface="Arial" pitchFamily="34" charset="0"/>
              <a:buChar char="•"/>
            </a:pPr>
            <a:r>
              <a:rPr lang="en-US" dirty="0" smtClean="0"/>
              <a:t>In 2009, the college</a:t>
            </a:r>
            <a:r>
              <a:rPr lang="en-US" sz="1200" kern="1200" dirty="0" smtClean="0">
                <a:solidFill>
                  <a:schemeClr val="tx1"/>
                </a:solidFill>
                <a:effectLst/>
                <a:latin typeface="+mn-lt"/>
                <a:ea typeface="+mn-ea"/>
                <a:cs typeface="+mn-cs"/>
              </a:rPr>
              <a:t>  received a three-year grant totaling $400,602 from the Fund for Improvement of Post-Secondary Education (FIPSE), funded by the United States Department of Education.  The FIPSE grant has significantly helped to support the institution’s efforts in developing, implementing, and assessing its Quality Enhancement Plan.</a:t>
            </a:r>
            <a:r>
              <a:rPr lang="en-US" sz="1200" kern="1200" baseline="0" dirty="0" smtClean="0">
                <a:solidFill>
                  <a:schemeClr val="tx1"/>
                </a:solidFill>
                <a:effectLst/>
                <a:latin typeface="+mn-lt"/>
                <a:ea typeface="+mn-ea"/>
                <a:cs typeface="+mn-cs"/>
              </a:rPr>
              <a:t>  G</a:t>
            </a:r>
            <a:r>
              <a:rPr lang="en-US" dirty="0" smtClean="0"/>
              <a:t>hazala</a:t>
            </a:r>
            <a:r>
              <a:rPr lang="en-US" baseline="0" dirty="0" smtClean="0"/>
              <a:t> can provide more details on our QEP and FIPSE grant later in this presentation.</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171450" indent="-171450">
              <a:buFont typeface="Arial" pitchFamily="34" charset="0"/>
              <a:buChar char="•"/>
            </a:pPr>
            <a:r>
              <a:rPr lang="en-US" sz="1200" kern="1200" dirty="0" smtClean="0">
                <a:solidFill>
                  <a:schemeClr val="tx1"/>
                </a:solidFill>
                <a:effectLst/>
                <a:latin typeface="+mn-lt"/>
                <a:ea typeface="+mn-ea"/>
                <a:cs typeface="+mn-cs"/>
              </a:rPr>
              <a:t>Since then,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librarians &amp; faculty have</a:t>
            </a:r>
            <a:r>
              <a:rPr lang="en-US" sz="1200" kern="1200" baseline="0" dirty="0" smtClean="0">
                <a:solidFill>
                  <a:schemeClr val="tx1"/>
                </a:solidFill>
                <a:effectLst/>
                <a:latin typeface="+mn-lt"/>
                <a:ea typeface="+mn-ea"/>
                <a:cs typeface="+mn-cs"/>
              </a:rPr>
              <a:t> actively </a:t>
            </a:r>
            <a:r>
              <a:rPr lang="en-US" sz="1200" kern="1200" dirty="0" smtClean="0">
                <a:solidFill>
                  <a:schemeClr val="tx1"/>
                </a:solidFill>
                <a:effectLst/>
                <a:latin typeface="+mn-lt"/>
                <a:ea typeface="+mn-ea"/>
                <a:cs typeface="+mn-cs"/>
              </a:rPr>
              <a:t>worked with the QEP team including its</a:t>
            </a:r>
            <a:r>
              <a:rPr lang="en-US" sz="1200" kern="1200" baseline="0" dirty="0" smtClean="0">
                <a:solidFill>
                  <a:schemeClr val="tx1"/>
                </a:solidFill>
                <a:effectLst/>
                <a:latin typeface="+mn-lt"/>
                <a:ea typeface="+mn-ea"/>
                <a:cs typeface="+mn-cs"/>
              </a:rPr>
              <a:t> subcommittees </a:t>
            </a:r>
            <a:r>
              <a:rPr lang="en-US" sz="1200" kern="1200" dirty="0" smtClean="0">
                <a:solidFill>
                  <a:schemeClr val="tx1"/>
                </a:solidFill>
                <a:effectLst/>
                <a:latin typeface="+mn-lt"/>
                <a:ea typeface="+mn-ea"/>
                <a:cs typeface="+mn-cs"/>
              </a:rPr>
              <a:t>to explore ways to integrate information literacy into</a:t>
            </a:r>
            <a:r>
              <a:rPr lang="en-US" sz="1200" kern="1200" baseline="0" dirty="0" smtClean="0">
                <a:solidFill>
                  <a:schemeClr val="tx1"/>
                </a:solidFill>
                <a:effectLst/>
                <a:latin typeface="+mn-lt"/>
                <a:ea typeface="+mn-ea"/>
                <a:cs typeface="+mn-cs"/>
              </a:rPr>
              <a:t> the </a:t>
            </a:r>
            <a:r>
              <a:rPr lang="en-US" sz="1200" kern="1200" dirty="0" smtClean="0">
                <a:solidFill>
                  <a:schemeClr val="tx1"/>
                </a:solidFill>
                <a:effectLst/>
                <a:latin typeface="+mn-lt"/>
                <a:ea typeface="+mn-ea"/>
                <a:cs typeface="+mn-cs"/>
              </a:rPr>
              <a:t>curriculum instead of only through individual faculty requests for instruction.</a:t>
            </a:r>
          </a:p>
        </p:txBody>
      </p:sp>
      <p:sp>
        <p:nvSpPr>
          <p:cNvPr id="4" name="Slide Number Placeholder 3"/>
          <p:cNvSpPr>
            <a:spLocks noGrp="1"/>
          </p:cNvSpPr>
          <p:nvPr>
            <p:ph type="sldNum" sz="quarter" idx="10"/>
          </p:nvPr>
        </p:nvSpPr>
        <p:spPr/>
        <p:txBody>
          <a:bodyPr/>
          <a:lstStyle/>
          <a:p>
            <a:fld id="{473F0E60-C79B-4A6D-AEC1-611E6FBAF9D0}" type="slidenum">
              <a:rPr lang="en-US" smtClean="0"/>
              <a:pPr/>
              <a:t>14</a:t>
            </a:fld>
            <a:endParaRPr lang="en-US"/>
          </a:p>
        </p:txBody>
      </p:sp>
    </p:spTree>
    <p:extLst>
      <p:ext uri="{BB962C8B-B14F-4D97-AF65-F5344CB8AC3E}">
        <p14:creationId xmlns:p14="http://schemas.microsoft.com/office/powerpoint/2010/main" val="1326779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smtClean="0"/>
              <a:t>Librarians and faculty have collaborated together on two QEP subcommittees.</a:t>
            </a:r>
          </a:p>
          <a:p>
            <a:pPr marL="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baseline="0" dirty="0" smtClean="0"/>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In the SLO Assessments subcommittee, librarians collaborated with both English faculty and ITE-115 faculty to incorporate information literacy modules including assessment questions for each of these modules into these curriculums. In the ITE-115 course which is called </a:t>
            </a:r>
            <a:r>
              <a:rPr lang="en-US" b="0" i="1" baseline="0" dirty="0" smtClean="0"/>
              <a:t>Int</a:t>
            </a:r>
            <a:r>
              <a:rPr lang="en-US" sz="1200" b="0" i="1" kern="1200" dirty="0" smtClean="0">
                <a:solidFill>
                  <a:schemeClr val="tx1"/>
                </a:solidFill>
                <a:effectLst/>
                <a:latin typeface="+mn-lt"/>
                <a:ea typeface="+mn-ea"/>
                <a:cs typeface="+mn-cs"/>
              </a:rPr>
              <a:t>roduction to Computer Applications and Concepts</a:t>
            </a:r>
            <a:r>
              <a:rPr lang="en-US" sz="1200" b="0" i="0" kern="1200" dirty="0" smtClean="0">
                <a:solidFill>
                  <a:schemeClr val="tx1"/>
                </a:solidFill>
                <a:effectLst/>
                <a:latin typeface="+mn-lt"/>
                <a:ea typeface="+mn-ea"/>
                <a:cs typeface="+mn-cs"/>
              </a:rPr>
              <a:t>,</a:t>
            </a:r>
            <a:r>
              <a:rPr lang="en-US" sz="1200" b="0" i="1"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faculty have incorporated 3 of our 7 IL modules which includes identifying types of information sources, searching the library databases, and searching the open web as well as comparing the various types of sources and when it is best to use a particular source. </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smtClean="0">
                <a:solidFill>
                  <a:schemeClr val="tx1"/>
                </a:solidFill>
                <a:effectLst/>
                <a:latin typeface="+mn-lt"/>
                <a:ea typeface="+mn-ea"/>
                <a:cs typeface="+mn-cs"/>
              </a:rPr>
              <a:t>In the Student Readiness &amp; Orientation subcommittee, o</a:t>
            </a:r>
            <a:r>
              <a:rPr lang="en-US" baseline="0" dirty="0" smtClean="0"/>
              <a:t>ne of the projects that librarians &amp; faculty collaborated on was the development of an Orientation to Learning Online course on Blackboard. This two-week, noncredit course is marketed to students who are considering taking an online class and are not sure yet if it is right for them as well as those who have already taken an online class and </a:t>
            </a:r>
            <a:r>
              <a:rPr lang="en-US" sz="1200" baseline="0" dirty="0" smtClean="0"/>
              <a:t>did not do well. Some of the learning units that were developed for this course included time management, online communication &amp; netiquette, plagiarism, as well as an orientation to library resources &amp; services unit. The course was first offered in August of 2001 and so far we have received very positive feedback from students who complete this course’s exit survey. As far as feedback on the library resources &amp; services unit: </a:t>
            </a:r>
          </a:p>
          <a:p>
            <a:pPr marL="1143000" lvl="1" indent="-685800">
              <a:spcAft>
                <a:spcPts val="1200"/>
              </a:spcAft>
              <a:buFont typeface="Arial" pitchFamily="34" charset="0"/>
              <a:buChar char="•"/>
            </a:pPr>
            <a:r>
              <a:rPr lang="en-US" sz="1200" dirty="0" smtClean="0"/>
              <a:t>One</a:t>
            </a:r>
            <a:r>
              <a:rPr lang="en-US" sz="1200" baseline="0" dirty="0" smtClean="0"/>
              <a:t> student commented that “</a:t>
            </a:r>
            <a:r>
              <a:rPr lang="en-US" sz="1200" dirty="0" smtClean="0"/>
              <a:t>research part was not my favorite--but i understand its importance in distant learning and was well appreciated.” </a:t>
            </a:r>
          </a:p>
          <a:p>
            <a:pPr marL="1143000" lvl="1" indent="-685800">
              <a:spcAft>
                <a:spcPts val="1200"/>
              </a:spcAft>
              <a:buFont typeface="Arial" pitchFamily="34" charset="0"/>
              <a:buChar char="•"/>
            </a:pPr>
            <a:r>
              <a:rPr lang="en-US" sz="1200" dirty="0" smtClean="0"/>
              <a:t>Another student</a:t>
            </a:r>
            <a:r>
              <a:rPr lang="en-US" sz="1200" baseline="0" dirty="0" smtClean="0"/>
              <a:t> commented “</a:t>
            </a:r>
            <a:r>
              <a:rPr lang="en-US" sz="1200" dirty="0" smtClean="0"/>
              <a:t>I would have liked perhaps to have one more project using the Library Resources.”</a:t>
            </a:r>
          </a:p>
          <a:p>
            <a:pPr marL="1143000" marR="0" lvl="1" indent="-685800" algn="l" defTabSz="914400" rtl="0" eaLnBrk="1" fontAlgn="auto" latinLnBrk="0" hangingPunct="1">
              <a:lnSpc>
                <a:spcPct val="100000"/>
              </a:lnSpc>
              <a:spcBef>
                <a:spcPts val="0"/>
              </a:spcBef>
              <a:spcAft>
                <a:spcPts val="1200"/>
              </a:spcAft>
              <a:buClrTx/>
              <a:buSzTx/>
              <a:buFont typeface="Arial" pitchFamily="34" charset="0"/>
              <a:buChar char="•"/>
              <a:tabLst/>
              <a:defRPr/>
            </a:pPr>
            <a:r>
              <a:rPr lang="en-US" sz="1200" dirty="0" smtClean="0"/>
              <a:t>And a third student commented “Since this is not my first year in college, the lessons toward the end were not very helpful.  Also, I feel that there should have been more lessons on online library resources.”</a:t>
            </a:r>
          </a:p>
          <a:p>
            <a:pPr marL="1143000" lvl="1" indent="-685800">
              <a:spcAft>
                <a:spcPts val="1200"/>
              </a:spcAft>
              <a:buFont typeface="Arial" pitchFamily="34" charset="0"/>
              <a:buChar char="•"/>
            </a:pPr>
            <a:r>
              <a:rPr lang="en-US" sz="1200" dirty="0" smtClean="0"/>
              <a:t>And a forth student commented that “CDL 001 gives an excellent overview of the resources available both on campus and online</a:t>
            </a:r>
            <a:r>
              <a:rPr lang="en-US" sz="1200" baseline="0" dirty="0" smtClean="0"/>
              <a:t> . . . t</a:t>
            </a:r>
            <a:r>
              <a:rPr lang="en-US" sz="1200" dirty="0" smtClean="0"/>
              <a:t>here was not time to examine every resource in great detail, but what is helpful is knowing where to go for future reference. </a:t>
            </a:r>
            <a:r>
              <a:rPr lang="en-US" sz="1200" baseline="0" dirty="0" smtClean="0"/>
              <a:t>Thinking about this 4</a:t>
            </a:r>
            <a:r>
              <a:rPr lang="en-US" sz="1200" baseline="30000" dirty="0" smtClean="0"/>
              <a:t>th</a:t>
            </a:r>
            <a:r>
              <a:rPr lang="en-US" sz="1200" baseline="0" dirty="0" smtClean="0"/>
              <a:t> comment, I am reminded of the students I meet in my in-class instruction sessions every semester who comment to me afterwards: </a:t>
            </a:r>
          </a:p>
          <a:p>
            <a:pPr marL="1600200" lvl="2" indent="-685800">
              <a:spcAft>
                <a:spcPts val="1200"/>
              </a:spcAft>
              <a:buFont typeface="Arial" pitchFamily="34" charset="0"/>
              <a:buChar char="•"/>
            </a:pPr>
            <a:r>
              <a:rPr lang="en-US" sz="1200" baseline="0" dirty="0" smtClean="0"/>
              <a:t>That the session was so helpful and I wish I knew about these resources and services sooner. It would have saved me time and frustration. </a:t>
            </a:r>
          </a:p>
          <a:p>
            <a:pPr marL="1600200" lvl="2" indent="-685800">
              <a:spcAft>
                <a:spcPts val="1200"/>
              </a:spcAft>
              <a:buFont typeface="Arial" pitchFamily="34" charset="0"/>
              <a:buChar char="•"/>
            </a:pPr>
            <a:r>
              <a:rPr lang="en-US" sz="1200" baseline="0" dirty="0" smtClean="0"/>
              <a:t>Or I could have done a better job with my research assignments or papers last semester or this whole past year if I had known about these resources and services the library provides.</a:t>
            </a:r>
          </a:p>
          <a:p>
            <a:pPr marL="171450" lvl="0" indent="-171450">
              <a:spcAft>
                <a:spcPts val="1200"/>
              </a:spcAft>
              <a:buFont typeface="Arial" pitchFamily="34" charset="0"/>
              <a:buChar char="•"/>
            </a:pPr>
            <a:r>
              <a:rPr lang="en-US" sz="1200" baseline="0" dirty="0" smtClean="0"/>
              <a:t>And when I think about theses last two students’ comments it further confirms (at least to me) the need to better incorporate information literacy throughout the Reynolds curriculum and exposing students’ to IL skills beginning with their 1</a:t>
            </a:r>
            <a:r>
              <a:rPr lang="en-US" sz="1200" baseline="30000" dirty="0" smtClean="0"/>
              <a:t>st</a:t>
            </a:r>
            <a:r>
              <a:rPr lang="en-US" sz="1200" baseline="0" dirty="0" smtClean="0"/>
              <a:t> semester at Reynolds.</a:t>
            </a:r>
          </a:p>
        </p:txBody>
      </p:sp>
      <p:sp>
        <p:nvSpPr>
          <p:cNvPr id="4" name="Slide Number Placeholder 3"/>
          <p:cNvSpPr>
            <a:spLocks noGrp="1"/>
          </p:cNvSpPr>
          <p:nvPr>
            <p:ph type="sldNum" sz="quarter" idx="10"/>
          </p:nvPr>
        </p:nvSpPr>
        <p:spPr/>
        <p:txBody>
          <a:bodyPr/>
          <a:lstStyle/>
          <a:p>
            <a:fld id="{473F0E60-C79B-4A6D-AEC1-611E6FBAF9D0}" type="slidenum">
              <a:rPr lang="en-US" smtClean="0"/>
              <a:pPr/>
              <a:t>15</a:t>
            </a:fld>
            <a:endParaRPr lang="en-US"/>
          </a:p>
        </p:txBody>
      </p:sp>
    </p:spTree>
    <p:extLst>
      <p:ext uri="{BB962C8B-B14F-4D97-AF65-F5344CB8AC3E}">
        <p14:creationId xmlns:p14="http://schemas.microsoft.com/office/powerpoint/2010/main" val="903451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a:t>
            </a:r>
            <a:r>
              <a:rPr lang="en-US" baseline="0" dirty="0" smtClean="0"/>
              <a:t> our many </a:t>
            </a:r>
            <a:r>
              <a:rPr lang="en-US" dirty="0" smtClean="0"/>
              <a:t>discussions</a:t>
            </a:r>
            <a:r>
              <a:rPr lang="en-US" baseline="0" dirty="0" smtClean="0"/>
              <a:t> on the best ways to assess information literacy at Reynolds, the librarians came up with </a:t>
            </a:r>
            <a:r>
              <a:rPr lang="en-US" dirty="0" smtClean="0"/>
              <a:t>these guidelines and agreed that the</a:t>
            </a:r>
            <a:r>
              <a:rPr lang="en-US" baseline="0" dirty="0" smtClean="0"/>
              <a:t> online IL modules the librarians created along with creating assessment questions on Blackboard would be the best method.</a:t>
            </a:r>
            <a:endParaRPr lang="en-US" dirty="0"/>
          </a:p>
        </p:txBody>
      </p:sp>
      <p:sp>
        <p:nvSpPr>
          <p:cNvPr id="4" name="Slide Number Placeholder 3"/>
          <p:cNvSpPr>
            <a:spLocks noGrp="1"/>
          </p:cNvSpPr>
          <p:nvPr>
            <p:ph type="sldNum" sz="quarter" idx="10"/>
          </p:nvPr>
        </p:nvSpPr>
        <p:spPr/>
        <p:txBody>
          <a:bodyPr/>
          <a:lstStyle/>
          <a:p>
            <a:fld id="{473F0E60-C79B-4A6D-AEC1-611E6FBAF9D0}" type="slidenum">
              <a:rPr lang="en-US" smtClean="0"/>
              <a:pPr/>
              <a:t>16</a:t>
            </a:fld>
            <a:endParaRPr lang="en-US"/>
          </a:p>
        </p:txBody>
      </p:sp>
    </p:spTree>
    <p:extLst>
      <p:ext uri="{BB962C8B-B14F-4D97-AF65-F5344CB8AC3E}">
        <p14:creationId xmlns:p14="http://schemas.microsoft.com/office/powerpoint/2010/main" val="1520528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marR="0" lvl="1" indent="-171450" algn="l" defTabSz="914400" rtl="0" eaLnBrk="1" fontAlgn="auto" latinLnBrk="0" hangingPunct="1">
              <a:lnSpc>
                <a:spcPct val="100000"/>
              </a:lnSpc>
              <a:spcBef>
                <a:spcPts val="0"/>
              </a:spcBef>
              <a:spcAft>
                <a:spcPts val="1200"/>
              </a:spcAft>
              <a:buClrTx/>
              <a:buSzTx/>
              <a:buFont typeface="Arial" pitchFamily="34" charset="0"/>
              <a:buChar char="•"/>
              <a:tabLst/>
              <a:defRPr/>
            </a:pPr>
            <a:r>
              <a:rPr lang="en-US" baseline="0" dirty="0" smtClean="0"/>
              <a:t>Research at Reynolds Libraries 7 IL modules were developed using LibGuides, a content management system the library purchased from the SpringShare company. </a:t>
            </a:r>
            <a:r>
              <a:rPr lang="en-US" dirty="0" smtClean="0"/>
              <a:t>Skill</a:t>
            </a:r>
            <a:r>
              <a:rPr lang="en-US" baseline="0" dirty="0" smtClean="0"/>
              <a:t> sets covered in each of the 7 modules are based ACRL’s standards as well as the Virginia Community College System’s core competency standards for IL &amp; James Madison University’s Go for the Gold Tutorial.  The skill areas covered in these 7 modules include identifying, accessing, and evaluating information. </a:t>
            </a:r>
          </a:p>
          <a:p>
            <a:pPr marL="628650" marR="0" lvl="1" indent="-171450" algn="l" defTabSz="914400" rtl="0" eaLnBrk="1" fontAlgn="auto" latinLnBrk="0" hangingPunct="1">
              <a:lnSpc>
                <a:spcPct val="100000"/>
              </a:lnSpc>
              <a:spcBef>
                <a:spcPts val="0"/>
              </a:spcBef>
              <a:spcAft>
                <a:spcPts val="1200"/>
              </a:spcAft>
              <a:buClrTx/>
              <a:buSzTx/>
              <a:buFont typeface="Arial" pitchFamily="34" charset="0"/>
              <a:buChar char="•"/>
              <a:tabLst/>
              <a:defRPr/>
            </a:pPr>
            <a:r>
              <a:rPr lang="en-US" baseline="0" dirty="0" smtClean="0"/>
              <a:t>The Reynolds Library modules were first developed in </a:t>
            </a:r>
            <a:r>
              <a:rPr lang="en-US" sz="1200" kern="1200" dirty="0" smtClean="0">
                <a:solidFill>
                  <a:schemeClr val="tx1"/>
                </a:solidFill>
                <a:effectLst/>
                <a:latin typeface="+mn-lt"/>
                <a:ea typeface="+mn-ea"/>
                <a:cs typeface="+mn-cs"/>
              </a:rPr>
              <a:t>2004.</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modules were later revamped in 2007 and then migrated to</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LibGuides in 2009.  The LibGuide modules are much more dynamic and interactive compared to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original modules we created.</a:t>
            </a:r>
          </a:p>
          <a:p>
            <a:pPr marL="628650" marR="0" lvl="1" indent="-171450" algn="l" defTabSz="914400" rtl="0" eaLnBrk="1" fontAlgn="auto" latinLnBrk="0" hangingPunct="1">
              <a:lnSpc>
                <a:spcPct val="100000"/>
              </a:lnSpc>
              <a:spcBef>
                <a:spcPts val="0"/>
              </a:spcBef>
              <a:spcAft>
                <a:spcPts val="1200"/>
              </a:spcAft>
              <a:buClrTx/>
              <a:buSzTx/>
              <a:buFont typeface="Arial" pitchFamily="34" charset="0"/>
              <a:buChar char="•"/>
              <a:tabLst/>
              <a:defRPr/>
            </a:pPr>
            <a:r>
              <a:rPr lang="en-US" sz="1200" kern="1200" dirty="0" smtClean="0">
                <a:solidFill>
                  <a:schemeClr val="tx1"/>
                </a:solidFill>
                <a:effectLst/>
                <a:latin typeface="+mn-lt"/>
                <a:ea typeface="+mn-ea"/>
                <a:cs typeface="+mn-cs"/>
              </a:rPr>
              <a:t>Before</a:t>
            </a:r>
            <a:r>
              <a:rPr lang="en-US" sz="1200" kern="1200" baseline="0" dirty="0" smtClean="0">
                <a:solidFill>
                  <a:schemeClr val="tx1"/>
                </a:solidFill>
                <a:effectLst/>
                <a:latin typeface="+mn-lt"/>
                <a:ea typeface="+mn-ea"/>
                <a:cs typeface="+mn-cs"/>
              </a:rPr>
              <a:t> this project, the modules included handouts and corresponding worksheets but no assessment tool. (</a:t>
            </a:r>
            <a:r>
              <a:rPr lang="en-US" sz="1200" b="1" kern="1200" baseline="0" dirty="0" smtClean="0">
                <a:solidFill>
                  <a:schemeClr val="tx1"/>
                </a:solidFill>
                <a:effectLst/>
                <a:latin typeface="+mn-lt"/>
                <a:ea typeface="+mn-ea"/>
                <a:cs typeface="+mn-cs"/>
              </a:rPr>
              <a:t>Link to the modules </a:t>
            </a:r>
            <a:r>
              <a:rPr lang="en-US" sz="1200" kern="1200" baseline="0" dirty="0" smtClean="0">
                <a:solidFill>
                  <a:schemeClr val="tx1"/>
                </a:solidFill>
                <a:effectLst/>
                <a:latin typeface="+mn-lt"/>
                <a:ea typeface="+mn-ea"/>
                <a:cs typeface="+mn-cs"/>
              </a:rPr>
              <a:t>and show some pages)</a:t>
            </a:r>
          </a:p>
          <a:p>
            <a:pPr marL="628650" marR="0" lvl="1" indent="-171450" algn="l" defTabSz="914400" rtl="0" eaLnBrk="1" fontAlgn="auto" latinLnBrk="0" hangingPunct="1">
              <a:lnSpc>
                <a:spcPct val="100000"/>
              </a:lnSpc>
              <a:spcBef>
                <a:spcPts val="0"/>
              </a:spcBef>
              <a:spcAft>
                <a:spcPts val="1200"/>
              </a:spcAft>
              <a:buClrTx/>
              <a:buSzTx/>
              <a:buFont typeface="Arial" pitchFamily="34" charset="0"/>
              <a:buChar char="•"/>
              <a:tabLst/>
              <a:defRPr/>
            </a:pPr>
            <a:r>
              <a:rPr lang="en-US" sz="1200" kern="1200" baseline="0" dirty="0" smtClean="0">
                <a:solidFill>
                  <a:schemeClr val="tx1"/>
                </a:solidFill>
                <a:effectLst/>
                <a:latin typeface="+mn-lt"/>
                <a:ea typeface="+mn-ea"/>
                <a:cs typeface="+mn-cs"/>
              </a:rPr>
              <a:t>I should also mention that a group of VCCS librarians across the state of Virginia collaborated on the development and updating of information literacy modules for our VCCS Library consortium. This tutorial, called Connect for Success, was updated in 2010 using </a:t>
            </a:r>
            <a:r>
              <a:rPr lang="en-US" sz="1200" kern="1200" baseline="0" dirty="0" err="1" smtClean="0">
                <a:solidFill>
                  <a:schemeClr val="tx1"/>
                </a:solidFill>
                <a:effectLst/>
                <a:latin typeface="+mn-lt"/>
                <a:ea typeface="+mn-ea"/>
                <a:cs typeface="+mn-cs"/>
              </a:rPr>
              <a:t>SoftChalk</a:t>
            </a:r>
            <a:r>
              <a:rPr lang="en-US" sz="1200" kern="1200" baseline="0" dirty="0" smtClean="0">
                <a:solidFill>
                  <a:schemeClr val="tx1"/>
                </a:solidFill>
                <a:effectLst/>
                <a:latin typeface="+mn-lt"/>
                <a:ea typeface="+mn-ea"/>
                <a:cs typeface="+mn-cs"/>
              </a:rPr>
              <a:t>, an </a:t>
            </a:r>
            <a:r>
              <a:rPr lang="en-US" sz="1200" kern="1200" baseline="0" dirty="0" err="1" smtClean="0">
                <a:solidFill>
                  <a:schemeClr val="tx1"/>
                </a:solidFill>
                <a:effectLst/>
                <a:latin typeface="+mn-lt"/>
                <a:ea typeface="+mn-ea"/>
                <a:cs typeface="+mn-cs"/>
              </a:rPr>
              <a:t>elearning</a:t>
            </a:r>
            <a:r>
              <a:rPr lang="en-US" sz="1200" kern="1200" baseline="0" dirty="0" smtClean="0">
                <a:solidFill>
                  <a:schemeClr val="tx1"/>
                </a:solidFill>
                <a:effectLst/>
                <a:latin typeface="+mn-lt"/>
                <a:ea typeface="+mn-ea"/>
                <a:cs typeface="+mn-cs"/>
              </a:rPr>
              <a:t> lesson builder application (</a:t>
            </a:r>
            <a:r>
              <a:rPr lang="en-US" sz="1200" b="1" kern="1200" baseline="0" dirty="0" smtClean="0">
                <a:solidFill>
                  <a:schemeClr val="tx1"/>
                </a:solidFill>
                <a:effectLst/>
                <a:latin typeface="+mn-lt"/>
                <a:ea typeface="+mn-ea"/>
                <a:cs typeface="+mn-cs"/>
              </a:rPr>
              <a:t>Link to Connect for Success </a:t>
            </a:r>
            <a:r>
              <a:rPr lang="en-US" sz="1200" kern="1200" baseline="0" dirty="0" smtClean="0">
                <a:solidFill>
                  <a:schemeClr val="tx1"/>
                </a:solidFill>
                <a:effectLst/>
                <a:latin typeface="+mn-lt"/>
                <a:ea typeface="+mn-ea"/>
                <a:cs typeface="+mn-cs"/>
              </a:rPr>
              <a:t>and show some pages).  These modules are also </a:t>
            </a:r>
            <a:r>
              <a:rPr lang="en-US" baseline="0" dirty="0" smtClean="0"/>
              <a:t>based on ACRL’s standards as well as VCCS’ core competency standards for IL and James Madison University’s Go for the Gold Tutorial. </a:t>
            </a:r>
            <a:r>
              <a:rPr lang="en-US" sz="1200" kern="1200" baseline="0" dirty="0" smtClean="0">
                <a:solidFill>
                  <a:schemeClr val="tx1"/>
                </a:solidFill>
                <a:effectLst/>
                <a:latin typeface="+mn-lt"/>
                <a:ea typeface="+mn-ea"/>
                <a:cs typeface="+mn-cs"/>
              </a:rPr>
              <a:t>The Connect for Success tutorial does have two assessment tools available. At the end of each module, students can link to a quiz via Google Docs and automatically have their scores emailed to their student email account which they can forward to their instructor.  The alternative option is for faculty to download the assessments for each module into their Blackboard Grade Center.</a:t>
            </a:r>
          </a:p>
          <a:p>
            <a:pPr marL="628650" marR="0" lvl="1" indent="-171450" algn="l" defTabSz="914400" rtl="0" eaLnBrk="1" fontAlgn="auto" latinLnBrk="0" hangingPunct="1">
              <a:lnSpc>
                <a:spcPct val="100000"/>
              </a:lnSpc>
              <a:spcBef>
                <a:spcPts val="0"/>
              </a:spcBef>
              <a:spcAft>
                <a:spcPts val="1200"/>
              </a:spcAft>
              <a:buClrTx/>
              <a:buSzTx/>
              <a:buFont typeface="Arial" pitchFamily="34" charset="0"/>
              <a:buChar char="•"/>
              <a:tabLst/>
              <a:defRPr/>
            </a:pPr>
            <a:r>
              <a:rPr lang="en-US" dirty="0" smtClean="0"/>
              <a:t>After</a:t>
            </a:r>
            <a:r>
              <a:rPr lang="en-US" baseline="0" dirty="0" smtClean="0"/>
              <a:t> some discussion and evaluation, the librarians and English faculty involved in this project decided to adopt our Reynolds modules instead of the VCCS Connect for Success modules because they are tailored to Reynolds Library’s resources &amp; services as well as the IL needs of our students.  We can also easily revise these LibGuide modules when the need arises - unlike the Connect for Success tutorial where a consensus needs to be reached on a consortium level. </a:t>
            </a:r>
          </a:p>
        </p:txBody>
      </p:sp>
      <p:sp>
        <p:nvSpPr>
          <p:cNvPr id="4" name="Slide Number Placeholder 3"/>
          <p:cNvSpPr>
            <a:spLocks noGrp="1"/>
          </p:cNvSpPr>
          <p:nvPr>
            <p:ph type="sldNum" sz="quarter" idx="10"/>
          </p:nvPr>
        </p:nvSpPr>
        <p:spPr/>
        <p:txBody>
          <a:bodyPr/>
          <a:lstStyle/>
          <a:p>
            <a:fld id="{473F0E60-C79B-4A6D-AEC1-611E6FBAF9D0}" type="slidenum">
              <a:rPr lang="en-US" smtClean="0"/>
              <a:pPr/>
              <a:t>17</a:t>
            </a:fld>
            <a:endParaRPr lang="en-US"/>
          </a:p>
        </p:txBody>
      </p:sp>
    </p:spTree>
    <p:extLst>
      <p:ext uri="{BB962C8B-B14F-4D97-AF65-F5344CB8AC3E}">
        <p14:creationId xmlns:p14="http://schemas.microsoft.com/office/powerpoint/2010/main" val="3778331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3F0E60-C79B-4A6D-AEC1-611E6FBAF9D0}" type="slidenum">
              <a:rPr lang="en-US" smtClean="0"/>
              <a:pPr/>
              <a:t>18</a:t>
            </a:fld>
            <a:endParaRPr lang="en-US"/>
          </a:p>
        </p:txBody>
      </p:sp>
    </p:spTree>
    <p:extLst>
      <p:ext uri="{BB962C8B-B14F-4D97-AF65-F5344CB8AC3E}">
        <p14:creationId xmlns:p14="http://schemas.microsoft.com/office/powerpoint/2010/main" val="622724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Aft>
                <a:spcPts val="1200"/>
              </a:spcAft>
              <a:buFont typeface="Arial" pitchFamily="34" charset="0"/>
              <a:buChar char="•"/>
            </a:pPr>
            <a:r>
              <a:rPr lang="en-US" sz="1200" kern="1200" dirty="0" smtClean="0">
                <a:solidFill>
                  <a:schemeClr val="tx1"/>
                </a:solidFill>
                <a:effectLst/>
                <a:latin typeface="+mn-lt"/>
                <a:ea typeface="+mn-ea"/>
                <a:cs typeface="+mn-cs"/>
              </a:rPr>
              <a:t>Reynolds librarians</a:t>
            </a:r>
            <a:r>
              <a:rPr lang="en-US" sz="1200" kern="1200" baseline="0" dirty="0" smtClean="0">
                <a:solidFill>
                  <a:schemeClr val="tx1"/>
                </a:solidFill>
                <a:effectLst/>
                <a:latin typeface="+mn-lt"/>
                <a:ea typeface="+mn-ea"/>
                <a:cs typeface="+mn-cs"/>
              </a:rPr>
              <a:t> have worked most closely with English faculty over the years to provide IL face to face sessions to their classes.  We identified ENG-112 as our target course as it requires that students write essays that require researching and citing sources.</a:t>
            </a:r>
            <a:endParaRPr lang="en-US" sz="1200" kern="1200" dirty="0" smtClean="0">
              <a:solidFill>
                <a:schemeClr val="tx1"/>
              </a:solidFill>
              <a:effectLst/>
              <a:latin typeface="+mn-lt"/>
              <a:ea typeface="+mn-ea"/>
              <a:cs typeface="+mn-cs"/>
            </a:endParaRPr>
          </a:p>
          <a:p>
            <a:pPr marL="171450" indent="-171450">
              <a:spcAft>
                <a:spcPts val="1200"/>
              </a:spcAft>
              <a:buFont typeface="Arial" pitchFamily="34" charset="0"/>
              <a:buChar char="•"/>
            </a:pPr>
            <a:r>
              <a:rPr lang="en-US" sz="1200" kern="1200" dirty="0" smtClean="0">
                <a:solidFill>
                  <a:schemeClr val="tx1"/>
                </a:solidFill>
                <a:effectLst/>
                <a:latin typeface="+mn-lt"/>
                <a:ea typeface="+mn-ea"/>
                <a:cs typeface="+mn-cs"/>
              </a:rPr>
              <a:t>Throughout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2010 librarians</a:t>
            </a:r>
            <a:r>
              <a:rPr lang="en-US" sz="1200" kern="1200" baseline="0" dirty="0" smtClean="0">
                <a:solidFill>
                  <a:schemeClr val="tx1"/>
                </a:solidFill>
                <a:effectLst/>
                <a:latin typeface="+mn-lt"/>
                <a:ea typeface="+mn-ea"/>
                <a:cs typeface="+mn-cs"/>
              </a:rPr>
              <a:t> discussed with </a:t>
            </a:r>
            <a:r>
              <a:rPr lang="en-US" sz="1200" kern="1200" dirty="0" smtClean="0">
                <a:solidFill>
                  <a:schemeClr val="tx1"/>
                </a:solidFill>
                <a:effectLst/>
                <a:latin typeface="+mn-lt"/>
                <a:ea typeface="+mn-ea"/>
                <a:cs typeface="+mn-cs"/>
              </a:rPr>
              <a:t>English faculty ways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to better incorporate information literacy into all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English classes instead of only through individual faculty requests for instruction.</a:t>
            </a:r>
          </a:p>
        </p:txBody>
      </p:sp>
      <p:sp>
        <p:nvSpPr>
          <p:cNvPr id="4" name="Slide Number Placeholder 3"/>
          <p:cNvSpPr>
            <a:spLocks noGrp="1"/>
          </p:cNvSpPr>
          <p:nvPr>
            <p:ph type="sldNum" sz="quarter" idx="10"/>
          </p:nvPr>
        </p:nvSpPr>
        <p:spPr/>
        <p:txBody>
          <a:bodyPr/>
          <a:lstStyle/>
          <a:p>
            <a:fld id="{473F0E60-C79B-4A6D-AEC1-611E6FBAF9D0}" type="slidenum">
              <a:rPr lang="en-US" smtClean="0"/>
              <a:pPr/>
              <a:t>19</a:t>
            </a:fld>
            <a:endParaRPr lang="en-US"/>
          </a:p>
        </p:txBody>
      </p:sp>
    </p:spTree>
    <p:extLst>
      <p:ext uri="{BB962C8B-B14F-4D97-AF65-F5344CB8AC3E}">
        <p14:creationId xmlns:p14="http://schemas.microsoft.com/office/powerpoint/2010/main" val="3072455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Like</a:t>
            </a:r>
            <a:r>
              <a:rPr lang="en-US" sz="1200" kern="1200" baseline="0" dirty="0" smtClean="0">
                <a:solidFill>
                  <a:schemeClr val="tx1"/>
                </a:solidFill>
                <a:effectLst/>
                <a:latin typeface="+mn-lt"/>
                <a:ea typeface="+mn-ea"/>
                <a:cs typeface="+mn-cs"/>
              </a:rPr>
              <a:t> in many academic libraries, d</a:t>
            </a:r>
            <a:r>
              <a:rPr lang="en-US" sz="1200" kern="1200" dirty="0" smtClean="0">
                <a:solidFill>
                  <a:schemeClr val="tx1"/>
                </a:solidFill>
                <a:effectLst/>
                <a:latin typeface="+mn-lt"/>
                <a:ea typeface="+mn-ea"/>
                <a:cs typeface="+mn-cs"/>
              </a:rPr>
              <a:t>eveloping information literacy skills in students has been part of the core mission of Reynolds libraries. Our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librarians have been working diligently to fulfill this responsibility for decades.  Over the years through our experience, we have learned that the key to a successful information literacy program is for librarians to collaborate with faculty members.  However, the road to collaboration is not without challenges.  It takes years of hard work</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most importantly, an institutional charge to make it happen.  We’ve also learned that instruction alone will not be sufficient to</a:t>
            </a:r>
            <a:r>
              <a:rPr lang="en-US" sz="1200" kern="1200" baseline="0" dirty="0" smtClean="0">
                <a:solidFill>
                  <a:schemeClr val="tx1"/>
                </a:solidFill>
                <a:effectLst/>
                <a:latin typeface="+mn-lt"/>
                <a:ea typeface="+mn-ea"/>
                <a:cs typeface="+mn-cs"/>
              </a:rPr>
              <a:t> ensure</a:t>
            </a:r>
            <a:r>
              <a:rPr lang="en-US" sz="1200" kern="1200" dirty="0" smtClean="0">
                <a:solidFill>
                  <a:schemeClr val="tx1"/>
                </a:solidFill>
                <a:effectLst/>
                <a:latin typeface="+mn-lt"/>
                <a:ea typeface="+mn-ea"/>
                <a:cs typeface="+mn-cs"/>
              </a:rPr>
              <a:t> accountability.  Assessment provides important</a:t>
            </a:r>
            <a:r>
              <a:rPr lang="en-US" sz="1200" kern="1200" baseline="0" dirty="0" smtClean="0">
                <a:solidFill>
                  <a:schemeClr val="tx1"/>
                </a:solidFill>
                <a:effectLst/>
                <a:latin typeface="+mn-lt"/>
                <a:ea typeface="+mn-ea"/>
                <a:cs typeface="+mn-cs"/>
              </a:rPr>
              <a:t> impetus as well as measurement for i</a:t>
            </a:r>
            <a:r>
              <a:rPr lang="en-US" sz="1200" kern="1200" dirty="0" smtClean="0">
                <a:solidFill>
                  <a:schemeClr val="tx1"/>
                </a:solidFill>
                <a:effectLst/>
                <a:latin typeface="+mn-lt"/>
                <a:ea typeface="+mn-ea"/>
                <a:cs typeface="+mn-cs"/>
              </a:rPr>
              <a:t>nstitutional effectiveness</a:t>
            </a:r>
            <a:r>
              <a:rPr lang="en-US" sz="1200" kern="1200" baseline="0" dirty="0" smtClean="0">
                <a:solidFill>
                  <a:schemeClr val="tx1"/>
                </a:solidFill>
                <a:effectLst/>
                <a:latin typeface="+mn-lt"/>
                <a:ea typeface="+mn-ea"/>
                <a:cs typeface="+mn-cs"/>
              </a:rPr>
              <a:t>.  It is also valuable for providing </a:t>
            </a:r>
            <a:r>
              <a:rPr lang="en-US" sz="1200" kern="1200" dirty="0" smtClean="0">
                <a:solidFill>
                  <a:schemeClr val="tx1"/>
                </a:solidFill>
                <a:effectLst/>
                <a:latin typeface="+mn-lt"/>
                <a:ea typeface="+mn-ea"/>
                <a:cs typeface="+mn-cs"/>
              </a:rPr>
              <a:t>guidelines for future improvement</a:t>
            </a:r>
            <a:r>
              <a:rPr lang="en-US" sz="1200" kern="1200" baseline="0" dirty="0" smtClean="0">
                <a:solidFill>
                  <a:schemeClr val="tx1"/>
                </a:solidFill>
                <a:effectLst/>
                <a:latin typeface="+mn-lt"/>
                <a:ea typeface="+mn-ea"/>
                <a:cs typeface="+mn-cs"/>
              </a:rPr>
              <a:t> and </a:t>
            </a:r>
            <a:r>
              <a:rPr lang="en-US" sz="1200" kern="1200" dirty="0" smtClean="0">
                <a:solidFill>
                  <a:schemeClr val="tx1"/>
                </a:solidFill>
                <a:effectLst/>
                <a:latin typeface="+mn-lt"/>
                <a:ea typeface="+mn-ea"/>
                <a:cs typeface="+mn-cs"/>
              </a:rPr>
              <a:t>demonstrating the value of a library as a partner in teaching and learning.  So successful integration of information literacy</a:t>
            </a:r>
            <a:r>
              <a:rPr lang="en-US" sz="1200" kern="1200" baseline="0" dirty="0" smtClean="0">
                <a:solidFill>
                  <a:schemeClr val="tx1"/>
                </a:solidFill>
                <a:effectLst/>
                <a:latin typeface="+mn-lt"/>
                <a:ea typeface="+mn-ea"/>
                <a:cs typeface="+mn-cs"/>
              </a:rPr>
              <a:t> across the curriculum consists of the </a:t>
            </a:r>
            <a:r>
              <a:rPr lang="en-US" sz="1200" kern="1200" dirty="0" smtClean="0">
                <a:solidFill>
                  <a:schemeClr val="tx1"/>
                </a:solidFill>
                <a:effectLst/>
                <a:latin typeface="+mn-lt"/>
                <a:ea typeface="+mn-ea"/>
                <a:cs typeface="+mn-cs"/>
              </a:rPr>
              <a:t>collaboration between librarians and faculty members, information literacy instruction, plus assessment.  The project</a:t>
            </a:r>
            <a:r>
              <a:rPr lang="en-US" sz="1200" kern="1200" baseline="0" dirty="0" smtClean="0">
                <a:solidFill>
                  <a:schemeClr val="tx1"/>
                </a:solidFill>
                <a:effectLst/>
                <a:latin typeface="+mn-lt"/>
                <a:ea typeface="+mn-ea"/>
                <a:cs typeface="+mn-cs"/>
              </a:rPr>
              <a:t> we piloted </a:t>
            </a:r>
            <a:r>
              <a:rPr lang="en-US" sz="1200" kern="1200" dirty="0" smtClean="0">
                <a:solidFill>
                  <a:schemeClr val="tx1"/>
                </a:solidFill>
                <a:effectLst/>
                <a:latin typeface="+mn-lt"/>
                <a:ea typeface="+mn-ea"/>
                <a:cs typeface="+mn-cs"/>
              </a:rPr>
              <a:t>in spring 2012 tells exactly the story.</a:t>
            </a:r>
          </a:p>
          <a:p>
            <a:endParaRPr lang="en-US" dirty="0"/>
          </a:p>
        </p:txBody>
      </p:sp>
      <p:sp>
        <p:nvSpPr>
          <p:cNvPr id="4" name="Slide Number Placeholder 3"/>
          <p:cNvSpPr>
            <a:spLocks noGrp="1"/>
          </p:cNvSpPr>
          <p:nvPr>
            <p:ph type="sldNum" sz="quarter" idx="10"/>
          </p:nvPr>
        </p:nvSpPr>
        <p:spPr/>
        <p:txBody>
          <a:bodyPr/>
          <a:lstStyle/>
          <a:p>
            <a:fld id="{B8FD7376-D597-4284-B32B-2DFB27B428A8}"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Feedback Survey questions were developed for each module</a:t>
            </a:r>
            <a:r>
              <a:rPr lang="en-US" baseline="0" dirty="0" smtClean="0"/>
              <a:t> to glean information on each module’s usefulness and user-friendliness and to improve the modules. Google Docs was used to create the survey questions and the survey for each module was added to this LibGuide.</a:t>
            </a:r>
            <a:endParaRPr lang="en-US" dirty="0" smtClean="0"/>
          </a:p>
        </p:txBody>
      </p:sp>
      <p:sp>
        <p:nvSpPr>
          <p:cNvPr id="4" name="Slide Number Placeholder 3"/>
          <p:cNvSpPr>
            <a:spLocks noGrp="1"/>
          </p:cNvSpPr>
          <p:nvPr>
            <p:ph type="sldNum" sz="quarter" idx="10"/>
          </p:nvPr>
        </p:nvSpPr>
        <p:spPr/>
        <p:txBody>
          <a:bodyPr/>
          <a:lstStyle/>
          <a:p>
            <a:fld id="{473F0E60-C79B-4A6D-AEC1-611E6FBAF9D0}" type="slidenum">
              <a:rPr lang="en-US" smtClean="0"/>
              <a:pPr/>
              <a:t>20</a:t>
            </a:fld>
            <a:endParaRPr lang="en-US"/>
          </a:p>
        </p:txBody>
      </p:sp>
    </p:spTree>
    <p:extLst>
      <p:ext uri="{BB962C8B-B14F-4D97-AF65-F5344CB8AC3E}">
        <p14:creationId xmlns:p14="http://schemas.microsoft.com/office/powerpoint/2010/main" val="4164138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spcAft>
                <a:spcPts val="1200"/>
              </a:spcAft>
              <a:buFont typeface="Arial" pitchFamily="34" charset="0"/>
              <a:buChar char="•"/>
            </a:pPr>
            <a:r>
              <a:rPr lang="en-US" baseline="0" dirty="0" smtClean="0"/>
              <a:t>A dozen ENG-112 students who completed the modules received a $25.00 Barnes &amp; Noble gift card.</a:t>
            </a:r>
          </a:p>
          <a:p>
            <a:pPr marL="628650" lvl="1" indent="-171450">
              <a:spcAft>
                <a:spcPts val="1200"/>
              </a:spcAft>
              <a:buFont typeface="Arial" pitchFamily="34" charset="0"/>
              <a:buChar char="•"/>
            </a:pPr>
            <a:r>
              <a:rPr lang="en-US" baseline="0" dirty="0" smtClean="0"/>
              <a:t>Ghazala and Beth recruited a dozen ENG-112 faculty to integrate the modules into their course.</a:t>
            </a:r>
            <a:endParaRPr lang="en-US" dirty="0" smtClean="0"/>
          </a:p>
          <a:p>
            <a:pPr lvl="1">
              <a:spcAft>
                <a:spcPts val="1200"/>
              </a:spcAft>
              <a:buFont typeface="Wingdings" pitchFamily="2" charset="2"/>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473F0E60-C79B-4A6D-AEC1-611E6FBAF9D0}" type="slidenum">
              <a:rPr lang="en-US" smtClean="0"/>
              <a:pPr/>
              <a:t>22</a:t>
            </a:fld>
            <a:endParaRPr lang="en-US"/>
          </a:p>
        </p:txBody>
      </p:sp>
    </p:spTree>
    <p:extLst>
      <p:ext uri="{BB962C8B-B14F-4D97-AF65-F5344CB8AC3E}">
        <p14:creationId xmlns:p14="http://schemas.microsoft.com/office/powerpoint/2010/main" val="19186735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3F0E60-C79B-4A6D-AEC1-611E6FBAF9D0}" type="slidenum">
              <a:rPr lang="en-US" smtClean="0"/>
              <a:pPr/>
              <a:t>23</a:t>
            </a:fld>
            <a:endParaRPr lang="en-US"/>
          </a:p>
        </p:txBody>
      </p:sp>
    </p:spTree>
    <p:extLst>
      <p:ext uri="{BB962C8B-B14F-4D97-AF65-F5344CB8AC3E}">
        <p14:creationId xmlns:p14="http://schemas.microsoft.com/office/powerpoint/2010/main" val="3682989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As part of the ongoing assessment processes and the current QEP at JSRCC, librarians and faculty at JSRCC participated in an intensive study in which we examined information literacy in our second semester comp course.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Prior to Fall 2011, many English faculty had been requesting library instruction in a variety of formats. English faculty were also conducting their own renditions of library instruction and information literacy, by integrating a number of useful worksheets and online modules.  As Hong and Denise have already mentioned, faculty were not making full use of the resources available to us through the libraries’ Web site in the form of handouts, links, and modules.</a:t>
            </a:r>
          </a:p>
          <a:p>
            <a:endParaRPr lang="en-US" dirty="0" smtClean="0"/>
          </a:p>
          <a:p>
            <a:r>
              <a:rPr lang="en-US" dirty="0" smtClean="0"/>
              <a:t>In Fall</a:t>
            </a:r>
            <a:r>
              <a:rPr lang="en-US" baseline="0" dirty="0" smtClean="0"/>
              <a:t> 2011, t</a:t>
            </a:r>
            <a:r>
              <a:rPr lang="en-US" dirty="0" smtClean="0"/>
              <a:t>he</a:t>
            </a:r>
            <a:r>
              <a:rPr lang="en-US" baseline="0" dirty="0" smtClean="0"/>
              <a:t> English department formed an assessment committee, charged with assessing how effectively our English 112 course teaches information literacy. Hong, Denise, and Ghazala recruited faculty from the assessment committee to review the modules and offer feedback from a pedagogical perspective.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Myself and another faculty member were asked to review the seven library modules from the perspective of an English professor for the purposes of preparing the modules for a pilot study to be conducted in Spring 2012. After offering feedback to Hong and Denise and after they revised the modules, we then recruited nine students who had completed English 112 to review the modules and offer feedback. </a:t>
            </a:r>
          </a:p>
          <a:p>
            <a:endParaRPr lang="en-US" baseline="0" dirty="0"/>
          </a:p>
        </p:txBody>
      </p:sp>
      <p:sp>
        <p:nvSpPr>
          <p:cNvPr id="4" name="Slide Number Placeholder 3"/>
          <p:cNvSpPr>
            <a:spLocks noGrp="1"/>
          </p:cNvSpPr>
          <p:nvPr>
            <p:ph type="sldNum" sz="quarter" idx="10"/>
          </p:nvPr>
        </p:nvSpPr>
        <p:spPr/>
        <p:txBody>
          <a:bodyPr/>
          <a:lstStyle/>
          <a:p>
            <a:fld id="{98011AE0-B830-4C95-8F55-7B69484E318A}" type="slidenum">
              <a:rPr lang="en-US" smtClean="0"/>
              <a:pPr/>
              <a:t>24</a:t>
            </a:fld>
            <a:endParaRPr lang="en-US"/>
          </a:p>
        </p:txBody>
      </p:sp>
    </p:spTree>
    <p:extLst>
      <p:ext uri="{BB962C8B-B14F-4D97-AF65-F5344CB8AC3E}">
        <p14:creationId xmlns:p14="http://schemas.microsoft.com/office/powerpoint/2010/main" val="39805886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aseline="0" dirty="0" smtClean="0"/>
              <a:t>To request student volunteers, we contacted additional English faculty to submit names of students they thought might be good candidates to review the modules based on their previous performance in English 112. We sought a total of ten students and had nine agree to participate, with six completing the reviews successfully.</a:t>
            </a:r>
          </a:p>
          <a:p>
            <a:endParaRPr lang="en-US" baseline="0" dirty="0" smtClean="0"/>
          </a:p>
          <a:p>
            <a:r>
              <a:rPr lang="en-US" baseline="0" dirty="0" smtClean="0"/>
              <a:t>Student volunteers received email instructions on how to access, review, and assess the modules. Our Blackboard Administrator enrolled each student volunteer in a Blackboard course titled “Eng 112 Information Literacy,” where they followed instructions in the site. </a:t>
            </a:r>
          </a:p>
          <a:p>
            <a:endParaRPr lang="en-US" baseline="0" dirty="0" smtClean="0"/>
          </a:p>
          <a:p>
            <a:r>
              <a:rPr lang="en-US" baseline="0" dirty="0" smtClean="0"/>
              <a:t>They were asked to </a:t>
            </a:r>
          </a:p>
          <a:p>
            <a:endParaRPr lang="en-US" baseline="0" dirty="0" smtClean="0"/>
          </a:p>
          <a:p>
            <a:pPr>
              <a:buFont typeface="Arial" pitchFamily="34" charset="0"/>
              <a:buChar char="•"/>
            </a:pPr>
            <a:r>
              <a:rPr lang="en-US" baseline="0" dirty="0" smtClean="0"/>
              <a:t>Review the information and materials carefully</a:t>
            </a:r>
          </a:p>
          <a:p>
            <a:pPr>
              <a:buFont typeface="Arial" pitchFamily="34" charset="0"/>
              <a:buChar char="•"/>
            </a:pPr>
            <a:r>
              <a:rPr lang="en-US" baseline="0" dirty="0" smtClean="0"/>
              <a:t>Complete the Self-assessment to see how well they had learned the material</a:t>
            </a:r>
          </a:p>
          <a:p>
            <a:pPr>
              <a:buFont typeface="Arial" pitchFamily="34" charset="0"/>
              <a:buChar char="•"/>
            </a:pPr>
            <a:r>
              <a:rPr lang="en-US" baseline="0" dirty="0" smtClean="0"/>
              <a:t>Complete the Feedback Survey embedded at the end of each module</a:t>
            </a:r>
          </a:p>
          <a:p>
            <a:pPr>
              <a:buFont typeface="Arial" pitchFamily="34" charset="0"/>
              <a:buChar char="•"/>
            </a:pPr>
            <a:endParaRPr lang="en-US" baseline="0" dirty="0" smtClean="0"/>
          </a:p>
          <a:p>
            <a:pPr>
              <a:buFont typeface="Arial" pitchFamily="34" charset="0"/>
              <a:buNone/>
            </a:pPr>
            <a:r>
              <a:rPr lang="en-US" baseline="0" dirty="0" smtClean="0"/>
              <a:t>The student reviews began on November 1, 2011 and completed on November 18, 2011. Upon successful completion of the review process, students received $25 Barnes and Noble gift cards. </a:t>
            </a:r>
          </a:p>
          <a:p>
            <a:pPr>
              <a:buFont typeface="Arial" pitchFamily="34" charset="0"/>
              <a:buNone/>
            </a:pPr>
            <a:endParaRPr lang="en-US" baseline="0" dirty="0" smtClean="0"/>
          </a:p>
          <a:p>
            <a:pPr>
              <a:buFont typeface="Arial" pitchFamily="34" charset="0"/>
              <a:buNone/>
            </a:pPr>
            <a:r>
              <a:rPr lang="en-US" baseline="0" dirty="0" smtClean="0"/>
              <a:t>Student feedback was valuable as they offered critical reviews of modules and their accompanying assessments. </a:t>
            </a:r>
          </a:p>
          <a:p>
            <a:endParaRPr lang="en-US" dirty="0"/>
          </a:p>
        </p:txBody>
      </p:sp>
      <p:sp>
        <p:nvSpPr>
          <p:cNvPr id="4" name="Slide Number Placeholder 3"/>
          <p:cNvSpPr>
            <a:spLocks noGrp="1"/>
          </p:cNvSpPr>
          <p:nvPr>
            <p:ph type="sldNum" sz="quarter" idx="10"/>
          </p:nvPr>
        </p:nvSpPr>
        <p:spPr/>
        <p:txBody>
          <a:bodyPr/>
          <a:lstStyle/>
          <a:p>
            <a:fld id="{98011AE0-B830-4C95-8F55-7B69484E318A}"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3F0E60-C79B-4A6D-AEC1-611E6FBAF9D0}" type="slidenum">
              <a:rPr lang="en-US" smtClean="0"/>
              <a:pPr/>
              <a:t>26</a:t>
            </a:fld>
            <a:endParaRPr lang="en-US"/>
          </a:p>
        </p:txBody>
      </p:sp>
    </p:spTree>
    <p:extLst>
      <p:ext uri="{BB962C8B-B14F-4D97-AF65-F5344CB8AC3E}">
        <p14:creationId xmlns:p14="http://schemas.microsoft.com/office/powerpoint/2010/main" val="6784048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3F0E60-C79B-4A6D-AEC1-611E6FBAF9D0}" type="slidenum">
              <a:rPr lang="en-US" smtClean="0"/>
              <a:pPr/>
              <a:t>27</a:t>
            </a:fld>
            <a:endParaRPr lang="en-US"/>
          </a:p>
        </p:txBody>
      </p:sp>
    </p:spTree>
    <p:extLst>
      <p:ext uri="{BB962C8B-B14F-4D97-AF65-F5344CB8AC3E}">
        <p14:creationId xmlns:p14="http://schemas.microsoft.com/office/powerpoint/2010/main" val="12903209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order to participate in the study, faculty</a:t>
            </a:r>
            <a:r>
              <a:rPr lang="en-US" baseline="0" dirty="0" smtClean="0"/>
              <a:t> agreed to integrate all seven modules and have students complete the pre- and post-tests and assessments associated with each module.</a:t>
            </a:r>
          </a:p>
          <a:p>
            <a:endParaRPr lang="en-US" baseline="0" dirty="0" smtClean="0"/>
          </a:p>
          <a:p>
            <a:r>
              <a:rPr lang="en-US" baseline="0" dirty="0" smtClean="0"/>
              <a:t>Integration began with Blackboard, revising syllabi, and understanding how integrating the module assessments would impact Blackboard’s </a:t>
            </a:r>
            <a:r>
              <a:rPr lang="en-US" baseline="0" dirty="0" err="1" smtClean="0"/>
              <a:t>gradebook</a:t>
            </a:r>
            <a:r>
              <a:rPr lang="en-US" baseline="0" dirty="0" smtClean="0"/>
              <a:t>. </a:t>
            </a:r>
          </a:p>
          <a:p>
            <a:endParaRPr lang="en-US" baseline="0" dirty="0" smtClean="0"/>
          </a:p>
          <a:p>
            <a:r>
              <a:rPr lang="en-US" baseline="0" dirty="0" smtClean="0"/>
              <a:t>Each participating instructor was enrolled the Blackboard course titled “Eng 112 Information Literacy.”</a:t>
            </a:r>
          </a:p>
          <a:p>
            <a:endParaRPr lang="en-US" baseline="0" dirty="0" smtClean="0"/>
          </a:p>
          <a:p>
            <a:r>
              <a:rPr lang="en-US" baseline="0" dirty="0" smtClean="0"/>
              <a:t>Workshops included training faculty on how to integrate the Blackboard modules course into their own courses. </a:t>
            </a:r>
            <a:endParaRPr lang="en-US" dirty="0"/>
          </a:p>
        </p:txBody>
      </p:sp>
      <p:sp>
        <p:nvSpPr>
          <p:cNvPr id="4" name="Slide Number Placeholder 3"/>
          <p:cNvSpPr>
            <a:spLocks noGrp="1"/>
          </p:cNvSpPr>
          <p:nvPr>
            <p:ph type="sldNum" sz="quarter" idx="10"/>
          </p:nvPr>
        </p:nvSpPr>
        <p:spPr/>
        <p:txBody>
          <a:bodyPr/>
          <a:lstStyle/>
          <a:p>
            <a:fld id="{98011AE0-B830-4C95-8F55-7B69484E318A}"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preparation for the study, we offered a number of group and individual workshops in which we trained faculty in the following areas:</a:t>
            </a:r>
          </a:p>
          <a:p>
            <a:endParaRPr lang="en-US" baseline="0" dirty="0" smtClean="0"/>
          </a:p>
          <a:p>
            <a:pPr>
              <a:buFont typeface="Arial" pitchFamily="34" charset="0"/>
              <a:buChar char="•"/>
            </a:pPr>
            <a:r>
              <a:rPr lang="en-US" baseline="0" dirty="0" smtClean="0"/>
              <a:t> Understanding the English 112 Learning Outcomes</a:t>
            </a:r>
          </a:p>
          <a:p>
            <a:pPr>
              <a:buFont typeface="Arial" pitchFamily="34" charset="0"/>
              <a:buChar char="•"/>
            </a:pPr>
            <a:r>
              <a:rPr lang="en-US" baseline="0" dirty="0" smtClean="0"/>
              <a:t> Revising course schedules to show integration of the modules</a:t>
            </a:r>
          </a:p>
          <a:p>
            <a:pPr>
              <a:buFont typeface="Arial" pitchFamily="34" charset="0"/>
              <a:buChar char="•"/>
            </a:pPr>
            <a:r>
              <a:rPr lang="en-US" baseline="0" dirty="0" smtClean="0"/>
              <a:t> Raising awareness of which chapters and sections of the two textbooks in use corresponded with modules</a:t>
            </a:r>
          </a:p>
          <a:p>
            <a:pPr>
              <a:buFont typeface="Arial" pitchFamily="34" charset="0"/>
              <a:buChar char="•"/>
            </a:pPr>
            <a:r>
              <a:rPr lang="en-US" baseline="0" dirty="0" smtClean="0"/>
              <a:t> Understanding how to integrate the Information Literacy Blackboard course into existing sections of English 112</a:t>
            </a:r>
          </a:p>
          <a:p>
            <a:pPr>
              <a:buFont typeface="Arial" pitchFamily="34" charset="0"/>
              <a:buChar char="•"/>
            </a:pPr>
            <a:endParaRPr lang="en-US" baseline="0" dirty="0" smtClean="0"/>
          </a:p>
          <a:p>
            <a:pPr>
              <a:buFont typeface="Arial" pitchFamily="34" charset="0"/>
              <a:buNone/>
            </a:pPr>
            <a:r>
              <a:rPr lang="en-US" baseline="0" dirty="0" smtClean="0"/>
              <a:t>After the initial workshops, we found that we were continuing to offer support when finding glitches in the assessments or to offer general assistance with the modules.</a:t>
            </a:r>
          </a:p>
          <a:p>
            <a:pPr>
              <a:buFont typeface="Arial" pitchFamily="34" charset="0"/>
              <a:buNone/>
            </a:pPr>
            <a:endParaRPr lang="en-US" baseline="0" dirty="0" smtClean="0"/>
          </a:p>
          <a:p>
            <a:pPr>
              <a:buFont typeface="Arial" pitchFamily="34" charset="0"/>
              <a:buNone/>
            </a:pPr>
            <a:r>
              <a:rPr lang="en-US" baseline="0" dirty="0" smtClean="0"/>
              <a:t>The study concluded at the end of the Spring 2013 semester with faculty submitting spreadsheets indicating scores on both the pre- and post-tests.</a:t>
            </a:r>
            <a:endParaRPr lang="en-US" dirty="0"/>
          </a:p>
        </p:txBody>
      </p:sp>
      <p:sp>
        <p:nvSpPr>
          <p:cNvPr id="4" name="Slide Number Placeholder 3"/>
          <p:cNvSpPr>
            <a:spLocks noGrp="1"/>
          </p:cNvSpPr>
          <p:nvPr>
            <p:ph type="sldNum" sz="quarter" idx="10"/>
          </p:nvPr>
        </p:nvSpPr>
        <p:spPr/>
        <p:txBody>
          <a:bodyPr/>
          <a:lstStyle/>
          <a:p>
            <a:fld id="{98011AE0-B830-4C95-8F55-7B69484E318A}"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3F0E60-C79B-4A6D-AEC1-611E6FBAF9D0}" type="slidenum">
              <a:rPr lang="en-US" smtClean="0"/>
              <a:pPr/>
              <a:t>30</a:t>
            </a:fld>
            <a:endParaRPr lang="en-US"/>
          </a:p>
        </p:txBody>
      </p:sp>
    </p:spTree>
    <p:extLst>
      <p:ext uri="{BB962C8B-B14F-4D97-AF65-F5344CB8AC3E}">
        <p14:creationId xmlns:p14="http://schemas.microsoft.com/office/powerpoint/2010/main" val="3545475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Although librarians at J </a:t>
            </a:r>
            <a:r>
              <a:rPr lang="en-US" sz="1200" kern="1200" dirty="0" err="1" smtClean="0">
                <a:solidFill>
                  <a:schemeClr val="tx1"/>
                </a:solidFill>
                <a:effectLst/>
                <a:latin typeface="+mn-lt"/>
                <a:ea typeface="+mn-ea"/>
                <a:cs typeface="+mn-cs"/>
              </a:rPr>
              <a:t>Sarge</a:t>
            </a:r>
            <a:r>
              <a:rPr lang="en-US" sz="1200" kern="1200" dirty="0" smtClean="0">
                <a:solidFill>
                  <a:schemeClr val="tx1"/>
                </a:solidFill>
                <a:effectLst/>
                <a:latin typeface="+mn-lt"/>
                <a:ea typeface="+mn-ea"/>
                <a:cs typeface="+mn-cs"/>
              </a:rPr>
              <a:t> have been dedicated to promoting information literacy for decades, the instruction is not mandated.  It’s only available upon faculty request.  However, we got some impetus in the late 1990s, when the Governor charged a Blue Ribbon Commission to evaluate the needs and goals of higher education in Virginia for the 21st century.  The Commission concluded that evidence of high quality outputs is essential in assuring stakeholders that investment in higher education is producing results.  It identified six core competencies which included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written communication, information literacy/technology, quantitative reasoning, scientific reasoning, critical thinking, and oral communication.  It recommended that these areas be assessed regularly and the results of such assessments be shared with the public.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State Council of Higher Education for Virginia (SCHEV)</a:t>
            </a:r>
            <a:r>
              <a:rPr lang="en-US" sz="1200" kern="1200" baseline="0" dirty="0" smtClean="0">
                <a:solidFill>
                  <a:schemeClr val="tx1"/>
                </a:solidFill>
                <a:effectLst/>
                <a:latin typeface="+mn-lt"/>
                <a:ea typeface="+mn-ea"/>
                <a:cs typeface="+mn-cs"/>
              </a:rPr>
              <a:t> adopted t</a:t>
            </a:r>
            <a:r>
              <a:rPr lang="en-US" sz="1200" kern="1200" dirty="0" smtClean="0">
                <a:solidFill>
                  <a:schemeClr val="tx1"/>
                </a:solidFill>
                <a:effectLst/>
                <a:latin typeface="+mn-lt"/>
                <a:ea typeface="+mn-ea"/>
                <a:cs typeface="+mn-cs"/>
              </a:rPr>
              <a:t>hese core competencies in 2000 and required Virginia colleges and universities to report on two areas of competency every two years.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response, in 2002, Virginia Community College System (VCCS) established the Task Force on Assessing Core Competencies which recommended a system-wide assessment plan.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In 2003, VCCS administered the Information Literacy Test (ILT) to a select group of graduating students of each college.  Assessment questions were developed from the skill sets covered in James Madison’s </a:t>
            </a:r>
            <a:r>
              <a:rPr lang="en-US" sz="1200" i="1" kern="1200" dirty="0" smtClean="0">
                <a:solidFill>
                  <a:schemeClr val="tx1"/>
                </a:solidFill>
                <a:effectLst/>
                <a:latin typeface="+mn-lt"/>
                <a:ea typeface="+mn-ea"/>
                <a:cs typeface="+mn-cs"/>
              </a:rPr>
              <a:t>Go for the Gold</a:t>
            </a:r>
            <a:r>
              <a:rPr lang="en-US" sz="1200" kern="1200" dirty="0" smtClean="0">
                <a:solidFill>
                  <a:schemeClr val="tx1"/>
                </a:solidFill>
                <a:effectLst/>
                <a:latin typeface="+mn-lt"/>
                <a:ea typeface="+mn-ea"/>
                <a:cs typeface="+mn-cs"/>
              </a:rPr>
              <a:t> information literacy tutorial.</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3F0E60-C79B-4A6D-AEC1-611E6FBAF9D0}" type="slidenum">
              <a:rPr lang="en-US" smtClean="0"/>
              <a:pPr/>
              <a:t>3</a:t>
            </a:fld>
            <a:endParaRPr lang="en-US"/>
          </a:p>
        </p:txBody>
      </p:sp>
    </p:spTree>
    <p:extLst>
      <p:ext uri="{BB962C8B-B14F-4D97-AF65-F5344CB8AC3E}">
        <p14:creationId xmlns:p14="http://schemas.microsoft.com/office/powerpoint/2010/main" val="18939380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3F0E60-C79B-4A6D-AEC1-611E6FBAF9D0}" type="slidenum">
              <a:rPr lang="en-US" smtClean="0"/>
              <a:pPr/>
              <a:t>31</a:t>
            </a:fld>
            <a:endParaRPr lang="en-US"/>
          </a:p>
        </p:txBody>
      </p:sp>
    </p:spTree>
    <p:extLst>
      <p:ext uri="{BB962C8B-B14F-4D97-AF65-F5344CB8AC3E}">
        <p14:creationId xmlns:p14="http://schemas.microsoft.com/office/powerpoint/2010/main" val="10625186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3F0E60-C79B-4A6D-AEC1-611E6FBAF9D0}" type="slidenum">
              <a:rPr lang="en-US" smtClean="0"/>
              <a:pPr/>
              <a:t>32</a:t>
            </a:fld>
            <a:endParaRPr lang="en-US"/>
          </a:p>
        </p:txBody>
      </p:sp>
    </p:spTree>
    <p:extLst>
      <p:ext uri="{BB962C8B-B14F-4D97-AF65-F5344CB8AC3E}">
        <p14:creationId xmlns:p14="http://schemas.microsoft.com/office/powerpoint/2010/main" val="25169817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3F0E60-C79B-4A6D-AEC1-611E6FBAF9D0}" type="slidenum">
              <a:rPr lang="en-US" smtClean="0"/>
              <a:pPr/>
              <a:t>33</a:t>
            </a:fld>
            <a:endParaRPr lang="en-US"/>
          </a:p>
        </p:txBody>
      </p:sp>
    </p:spTree>
    <p:extLst>
      <p:ext uri="{BB962C8B-B14F-4D97-AF65-F5344CB8AC3E}">
        <p14:creationId xmlns:p14="http://schemas.microsoft.com/office/powerpoint/2010/main" val="37259033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bg1"/>
                </a:solidFill>
              </a:rPr>
              <a:t>At pre-test time, African American students scored significantly lower than White students, on average.</a:t>
            </a:r>
          </a:p>
          <a:p>
            <a:r>
              <a:rPr lang="en-US" sz="1200" dirty="0" smtClean="0">
                <a:solidFill>
                  <a:schemeClr val="bg1"/>
                </a:solidFill>
              </a:rPr>
              <a:t>The average scores of students classified as Other indicate </a:t>
            </a:r>
            <a:r>
              <a:rPr lang="en-US" sz="1200" i="1" dirty="0" smtClean="0">
                <a:solidFill>
                  <a:schemeClr val="bg1"/>
                </a:solidFill>
              </a:rPr>
              <a:t>no reliable difference </a:t>
            </a:r>
            <a:r>
              <a:rPr lang="en-US" sz="1200" dirty="0" smtClean="0">
                <a:solidFill>
                  <a:schemeClr val="bg1"/>
                </a:solidFill>
              </a:rPr>
              <a:t>between “Other and White,” or “Other and African American.” </a:t>
            </a:r>
          </a:p>
          <a:p>
            <a:r>
              <a:rPr lang="en-US" sz="1200" dirty="0" smtClean="0">
                <a:solidFill>
                  <a:schemeClr val="bg1"/>
                </a:solidFill>
              </a:rPr>
              <a:t>By post-test time, however, African American students’ scores were </a:t>
            </a:r>
            <a:r>
              <a:rPr lang="en-US" sz="1200" b="1" dirty="0" smtClean="0">
                <a:solidFill>
                  <a:schemeClr val="bg1"/>
                </a:solidFill>
              </a:rPr>
              <a:t>commensurate</a:t>
            </a:r>
            <a:r>
              <a:rPr lang="en-US" sz="1200" dirty="0" smtClean="0">
                <a:solidFill>
                  <a:schemeClr val="bg1"/>
                </a:solidFill>
              </a:rPr>
              <a:t> with the scores of other students, on average.  </a:t>
            </a:r>
          </a:p>
          <a:p>
            <a:r>
              <a:rPr lang="en-US" sz="1200" dirty="0" smtClean="0">
                <a:solidFill>
                  <a:schemeClr val="bg1"/>
                </a:solidFill>
              </a:rPr>
              <a:t>The slope of the blue line (African American students) is steeper than the slope of the other two groups.   </a:t>
            </a:r>
          </a:p>
          <a:p>
            <a:r>
              <a:rPr lang="en-US" sz="1200" dirty="0" smtClean="0">
                <a:solidFill>
                  <a:schemeClr val="bg1"/>
                </a:solidFill>
              </a:rPr>
              <a:t>The difference in slopes of the blue line (African American students) and the brown line (White students) is statistically significant.</a:t>
            </a:r>
          </a:p>
          <a:p>
            <a:r>
              <a:rPr lang="en-US" sz="1200" dirty="0" smtClean="0">
                <a:solidFill>
                  <a:schemeClr val="bg1"/>
                </a:solidFill>
              </a:rPr>
              <a:t>On average, African American students began the semester scoring at an average of 55% correct responses.  By post-test, however, they were earning about </a:t>
            </a:r>
            <a:r>
              <a:rPr lang="en-US" sz="1200" b="1" dirty="0" smtClean="0">
                <a:solidFill>
                  <a:schemeClr val="bg1"/>
                </a:solidFill>
              </a:rPr>
              <a:t>69% correct, on average, which is commensurate with the 74% correct average for White students and the 68% correct average for Other students.</a:t>
            </a:r>
            <a:endParaRPr lang="en-US" sz="1200" dirty="0" smtClean="0">
              <a:solidFill>
                <a:schemeClr val="bg1"/>
              </a:solidFill>
            </a:endParaRPr>
          </a:p>
          <a:p>
            <a:r>
              <a:rPr lang="en-US" sz="1200" dirty="0" smtClean="0">
                <a:solidFill>
                  <a:schemeClr val="bg1"/>
                </a:solidFill>
              </a:rPr>
              <a:t>“By the end of the course, everyone had made progress, but African American students had compensated for an initial disadvantage.  </a:t>
            </a:r>
            <a:r>
              <a:rPr lang="en-US" sz="1200" b="1" dirty="0" smtClean="0">
                <a:solidFill>
                  <a:schemeClr val="bg1"/>
                </a:solidFill>
              </a:rPr>
              <a:t>Something is happening in ENG 112 that is leveling the playing field for Black students, at least in terms of information literacy skills.” </a:t>
            </a:r>
            <a:r>
              <a:rPr lang="en-US" sz="1200" dirty="0" smtClean="0">
                <a:solidFill>
                  <a:schemeClr val="bg1"/>
                </a:solidFill>
              </a:rPr>
              <a:t>– Sandi Fulton, Coordinator of Assessment and Institutional Research</a:t>
            </a:r>
          </a:p>
          <a:p>
            <a:endParaRPr lang="en-US" dirty="0" smtClean="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473F0E60-C79B-4A6D-AEC1-611E6FBAF9D0}" type="slidenum">
              <a:rPr lang="en-US" smtClean="0"/>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3F0E60-C79B-4A6D-AEC1-611E6FBAF9D0}" type="slidenum">
              <a:rPr lang="en-US" smtClean="0"/>
              <a:pPr/>
              <a:t>35</a:t>
            </a:fld>
            <a:endParaRPr lang="en-US"/>
          </a:p>
        </p:txBody>
      </p:sp>
    </p:spTree>
    <p:extLst>
      <p:ext uri="{BB962C8B-B14F-4D97-AF65-F5344CB8AC3E}">
        <p14:creationId xmlns:p14="http://schemas.microsoft.com/office/powerpoint/2010/main" val="26524458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3F0E60-C79B-4A6D-AEC1-611E6FBAF9D0}" type="slidenum">
              <a:rPr lang="en-US" smtClean="0"/>
              <a:pPr/>
              <a:t>36</a:t>
            </a:fld>
            <a:endParaRPr lang="en-US"/>
          </a:p>
        </p:txBody>
      </p:sp>
    </p:spTree>
    <p:extLst>
      <p:ext uri="{BB962C8B-B14F-4D97-AF65-F5344CB8AC3E}">
        <p14:creationId xmlns:p14="http://schemas.microsoft.com/office/powerpoint/2010/main" val="1916209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Our information</a:t>
            </a:r>
            <a:r>
              <a:rPr lang="en-US" sz="1200" kern="1200" baseline="0" dirty="0" smtClean="0">
                <a:solidFill>
                  <a:schemeClr val="tx1"/>
                </a:solidFill>
                <a:effectLst/>
                <a:latin typeface="+mn-lt"/>
                <a:ea typeface="+mn-ea"/>
                <a:cs typeface="+mn-cs"/>
              </a:rPr>
              <a:t> literacy </a:t>
            </a:r>
            <a:r>
              <a:rPr lang="en-US" sz="1200" kern="1200" dirty="0" smtClean="0">
                <a:solidFill>
                  <a:schemeClr val="tx1"/>
                </a:solidFill>
                <a:effectLst/>
                <a:latin typeface="+mn-lt"/>
                <a:ea typeface="+mn-ea"/>
                <a:cs typeface="+mn-cs"/>
              </a:rPr>
              <a:t>test results were pathetic.</a:t>
            </a:r>
            <a:r>
              <a:rPr lang="en-US" sz="1200" kern="1200" baseline="0" dirty="0" smtClean="0">
                <a:solidFill>
                  <a:schemeClr val="tx1"/>
                </a:solidFill>
                <a:effectLst/>
                <a:latin typeface="+mn-lt"/>
                <a:ea typeface="+mn-ea"/>
                <a:cs typeface="+mn-cs"/>
              </a:rPr>
              <a:t>  At the VCCS level, the average score is 36.4  while it’s only 31.18 at Reynolds.  24.40% of the VCCS test takers met standard while only 16% of Reynolds students met standard.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3F0E60-C79B-4A6D-AEC1-611E6FBAF9D0}" type="slidenum">
              <a:rPr lang="en-US" smtClean="0"/>
              <a:pPr/>
              <a:t>4</a:t>
            </a:fld>
            <a:endParaRPr lang="en-US"/>
          </a:p>
        </p:txBody>
      </p:sp>
    </p:spTree>
    <p:extLst>
      <p:ext uri="{BB962C8B-B14F-4D97-AF65-F5344CB8AC3E}">
        <p14:creationId xmlns:p14="http://schemas.microsoft.com/office/powerpoint/2010/main" val="3568636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200" kern="1200" dirty="0" smtClean="0">
                <a:solidFill>
                  <a:schemeClr val="tx1"/>
                </a:solidFill>
                <a:effectLst/>
                <a:latin typeface="+mn-lt"/>
                <a:ea typeface="+mn-ea"/>
                <a:cs typeface="+mn-cs"/>
              </a:rPr>
              <a:t>Here are our dilemmas:</a:t>
            </a:r>
          </a:p>
          <a:p>
            <a:r>
              <a:rPr lang="en-US" sz="1200" kern="1200" dirty="0" smtClean="0">
                <a:solidFill>
                  <a:schemeClr val="tx1"/>
                </a:solidFill>
                <a:effectLst/>
                <a:latin typeface="+mn-lt"/>
                <a:ea typeface="+mn-ea"/>
                <a:cs typeface="+mn-cs"/>
              </a:rPr>
              <a:t>Although there was a mandate for assessment, there was no institutional mandate or guidance on how to map information literacy within the curricula; Information literacy instruction is dependent upon faculty requests; In addition, there were limited librarians on staff to offer instruction across the board; and those one hour/one shot library instruction sessions produced limited results</a:t>
            </a:r>
            <a:r>
              <a:rPr lang="en-US" sz="1200" kern="1200" baseline="0" dirty="0" smtClean="0">
                <a:solidFill>
                  <a:schemeClr val="tx1"/>
                </a:solidFill>
                <a:effectLst/>
                <a:latin typeface="+mn-lt"/>
                <a:ea typeface="+mn-ea"/>
                <a:cs typeface="+mn-cs"/>
              </a:rPr>
              <a:t> due to the lack of time, enhancement and student engagement.</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473F0E60-C79B-4A6D-AEC1-611E6FBAF9D0}" type="slidenum">
              <a:rPr lang="en-US" smtClean="0"/>
              <a:pPr/>
              <a:t>5</a:t>
            </a:fld>
            <a:endParaRPr lang="en-US"/>
          </a:p>
        </p:txBody>
      </p:sp>
    </p:spTree>
    <p:extLst>
      <p:ext uri="{BB962C8B-B14F-4D97-AF65-F5344CB8AC3E}">
        <p14:creationId xmlns:p14="http://schemas.microsoft.com/office/powerpoint/2010/main" val="1880962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response to the poor performance of our students on the assessment, we enhanced our instructional workshops provided upon faculty request.  We created four packages for instructors to choose from.  We listed the skill sets to be introduced in each package and the amount of time we needed to cover each skill.  This not only provided the faculty members a overview</a:t>
            </a:r>
            <a:r>
              <a:rPr lang="en-US" sz="1200" kern="1200" baseline="0" dirty="0" smtClean="0">
                <a:solidFill>
                  <a:schemeClr val="tx1"/>
                </a:solidFill>
                <a:effectLst/>
                <a:latin typeface="+mn-lt"/>
                <a:ea typeface="+mn-ea"/>
                <a:cs typeface="+mn-cs"/>
              </a:rPr>
              <a:t> of expected </a:t>
            </a:r>
            <a:r>
              <a:rPr lang="en-US" sz="1200" kern="1200" dirty="0" smtClean="0">
                <a:solidFill>
                  <a:schemeClr val="tx1"/>
                </a:solidFill>
                <a:effectLst/>
                <a:latin typeface="+mn-lt"/>
                <a:ea typeface="+mn-ea"/>
                <a:cs typeface="+mn-cs"/>
              </a:rPr>
              <a:t>learning outcomes, but also provided guidelines to librarians on what to cover in each session.</a:t>
            </a:r>
            <a:r>
              <a:rPr lang="en-US" sz="1200" kern="1200" baseline="0" dirty="0" smtClean="0">
                <a:solidFill>
                  <a:schemeClr val="tx1"/>
                </a:solidFill>
                <a:effectLst/>
                <a:latin typeface="+mn-lt"/>
                <a:ea typeface="+mn-ea"/>
                <a:cs typeface="+mn-cs"/>
              </a:rPr>
              <a:t>  We have over a dozen full and part time librarians offering library instruction among three campuses.  We want to</a:t>
            </a:r>
            <a:r>
              <a:rPr lang="en-US" sz="1200" kern="1200" dirty="0" smtClean="0">
                <a:solidFill>
                  <a:schemeClr val="tx1"/>
                </a:solidFill>
                <a:effectLst/>
                <a:latin typeface="+mn-lt"/>
                <a:ea typeface="+mn-ea"/>
                <a:cs typeface="+mn-cs"/>
              </a:rPr>
              <a:t> make sure we sing from the same music sheet.</a:t>
            </a:r>
          </a:p>
          <a:p>
            <a:endParaRPr lang="en-US" dirty="0"/>
          </a:p>
        </p:txBody>
      </p:sp>
      <p:sp>
        <p:nvSpPr>
          <p:cNvPr id="4" name="Slide Number Placeholder 3"/>
          <p:cNvSpPr>
            <a:spLocks noGrp="1"/>
          </p:cNvSpPr>
          <p:nvPr>
            <p:ph type="sldNum" sz="quarter" idx="10"/>
          </p:nvPr>
        </p:nvSpPr>
        <p:spPr/>
        <p:txBody>
          <a:bodyPr/>
          <a:lstStyle/>
          <a:p>
            <a:fld id="{473F0E60-C79B-4A6D-AEC1-611E6FBAF9D0}" type="slidenum">
              <a:rPr lang="en-US" smtClean="0"/>
              <a:pPr/>
              <a:t>6</a:t>
            </a:fld>
            <a:endParaRPr lang="en-US"/>
          </a:p>
        </p:txBody>
      </p:sp>
    </p:spTree>
    <p:extLst>
      <p:ext uri="{BB962C8B-B14F-4D97-AF65-F5344CB8AC3E}">
        <p14:creationId xmlns:p14="http://schemas.microsoft.com/office/powerpoint/2010/main" val="3265183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addition, we offered students open session workshops.  If students don’t get a chance to receive information literacy instruction through their registered courses, we hope they get a chance to sign up for one of these general or specific workshops.  We posted the flyers around the library and included a flyer in student orientation package.</a:t>
            </a:r>
          </a:p>
          <a:p>
            <a:endParaRPr lang="en-US" dirty="0"/>
          </a:p>
        </p:txBody>
      </p:sp>
      <p:sp>
        <p:nvSpPr>
          <p:cNvPr id="4" name="Slide Number Placeholder 3"/>
          <p:cNvSpPr>
            <a:spLocks noGrp="1"/>
          </p:cNvSpPr>
          <p:nvPr>
            <p:ph type="sldNum" sz="quarter" idx="10"/>
          </p:nvPr>
        </p:nvSpPr>
        <p:spPr/>
        <p:txBody>
          <a:bodyPr/>
          <a:lstStyle/>
          <a:p>
            <a:fld id="{473F0E60-C79B-4A6D-AEC1-611E6FBAF9D0}" type="slidenum">
              <a:rPr lang="en-US" smtClean="0"/>
              <a:pPr/>
              <a:t>7</a:t>
            </a:fld>
            <a:endParaRPr lang="en-US"/>
          </a:p>
        </p:txBody>
      </p:sp>
    </p:spTree>
    <p:extLst>
      <p:ext uri="{BB962C8B-B14F-4D97-AF65-F5344CB8AC3E}">
        <p14:creationId xmlns:p14="http://schemas.microsoft.com/office/powerpoint/2010/main" val="2073807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addition to the above face to face instruction, we created the online research guide based on ACRL’s information literacy standards.  It includes seven modules covering the skill sets for a complete research process.  We were hoping the online tutorial could be used by distance education students or by instructors who prefer students to receive self-paced instruction on their own time.  Over the years, we have instructors who adopted some of the modules, but not the tutorial in its entirety, until we did the experiment last spring….</a:t>
            </a:r>
          </a:p>
          <a:p>
            <a:endParaRPr lang="en-US" dirty="0"/>
          </a:p>
        </p:txBody>
      </p:sp>
      <p:sp>
        <p:nvSpPr>
          <p:cNvPr id="4" name="Slide Number Placeholder 3"/>
          <p:cNvSpPr>
            <a:spLocks noGrp="1"/>
          </p:cNvSpPr>
          <p:nvPr>
            <p:ph type="sldNum" sz="quarter" idx="10"/>
          </p:nvPr>
        </p:nvSpPr>
        <p:spPr/>
        <p:txBody>
          <a:bodyPr/>
          <a:lstStyle/>
          <a:p>
            <a:fld id="{473F0E60-C79B-4A6D-AEC1-611E6FBAF9D0}" type="slidenum">
              <a:rPr lang="en-US" smtClean="0"/>
              <a:pPr/>
              <a:t>8</a:t>
            </a:fld>
            <a:endParaRPr lang="en-US"/>
          </a:p>
        </p:txBody>
      </p:sp>
    </p:spTree>
    <p:extLst>
      <p:ext uri="{BB962C8B-B14F-4D97-AF65-F5344CB8AC3E}">
        <p14:creationId xmlns:p14="http://schemas.microsoft.com/office/powerpoint/2010/main" val="1805302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created course-based and assignment-specific </a:t>
            </a:r>
            <a:r>
              <a:rPr lang="en-US" sz="1200" kern="1200" dirty="0" err="1" smtClean="0">
                <a:solidFill>
                  <a:schemeClr val="tx1"/>
                </a:solidFill>
                <a:effectLst/>
                <a:latin typeface="+mn-lt"/>
                <a:ea typeface="+mn-ea"/>
                <a:cs typeface="+mn-cs"/>
              </a:rPr>
              <a:t>LibGuides</a:t>
            </a:r>
            <a:r>
              <a:rPr lang="en-US" sz="1200" kern="1200" baseline="0" dirty="0" smtClean="0">
                <a:solidFill>
                  <a:schemeClr val="tx1"/>
                </a:solidFill>
                <a:effectLst/>
                <a:latin typeface="+mn-lt"/>
                <a:ea typeface="+mn-ea"/>
                <a:cs typeface="+mn-cs"/>
              </a:rPr>
              <a:t> for instructors to link into Bb.</a:t>
            </a:r>
            <a:r>
              <a:rPr lang="en-US" sz="1200" kern="1200" dirty="0" smtClean="0">
                <a:solidFill>
                  <a:schemeClr val="tx1"/>
                </a:solidFill>
                <a:effectLst/>
                <a:latin typeface="+mn-lt"/>
                <a:ea typeface="+mn-ea"/>
                <a:cs typeface="+mn-cs"/>
              </a:rPr>
              <a:t>  Almost each of our face to face instruction session is accompanied by a </a:t>
            </a:r>
            <a:r>
              <a:rPr lang="en-US" sz="1200" kern="1200" dirty="0" err="1" smtClean="0">
                <a:solidFill>
                  <a:schemeClr val="tx1"/>
                </a:solidFill>
                <a:effectLst/>
                <a:latin typeface="+mn-lt"/>
                <a:ea typeface="+mn-ea"/>
                <a:cs typeface="+mn-cs"/>
              </a:rPr>
              <a:t>libguide</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473F0E60-C79B-4A6D-AEC1-611E6FBAF9D0}" type="slidenum">
              <a:rPr lang="en-US" smtClean="0"/>
              <a:pPr/>
              <a:t>9</a:t>
            </a:fld>
            <a:endParaRPr lang="en-US"/>
          </a:p>
        </p:txBody>
      </p:sp>
    </p:spTree>
    <p:extLst>
      <p:ext uri="{BB962C8B-B14F-4D97-AF65-F5344CB8AC3E}">
        <p14:creationId xmlns:p14="http://schemas.microsoft.com/office/powerpoint/2010/main" val="2780526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FA91A940-4260-460B-9892-C6C9205ED5B4}" type="datetime1">
              <a:rPr lang="en-US" smtClean="0"/>
              <a:pPr/>
              <a:t>9/19/2012</a:t>
            </a:fld>
            <a:endParaRPr lang="en-US"/>
          </a:p>
        </p:txBody>
      </p:sp>
      <p:sp>
        <p:nvSpPr>
          <p:cNvPr id="17" name="Footer Placeholder 16"/>
          <p:cNvSpPr>
            <a:spLocks noGrp="1"/>
          </p:cNvSpPr>
          <p:nvPr>
            <p:ph type="ftr" sz="quarter" idx="11"/>
          </p:nvPr>
        </p:nvSpPr>
        <p:spPr/>
        <p:txBody>
          <a:bodyPr/>
          <a:lstStyle/>
          <a:p>
            <a:r>
              <a:rPr lang="en-US" smtClean="0"/>
              <a:t>J. Sargeant Reynolds Community College</a:t>
            </a:r>
            <a:endParaRPr lang="en-US"/>
          </a:p>
        </p:txBody>
      </p:sp>
      <p:sp>
        <p:nvSpPr>
          <p:cNvPr id="29" name="Slide Number Placeholder 28"/>
          <p:cNvSpPr>
            <a:spLocks noGrp="1"/>
          </p:cNvSpPr>
          <p:nvPr>
            <p:ph type="sldNum" sz="quarter" idx="12"/>
          </p:nvPr>
        </p:nvSpPr>
        <p:spPr/>
        <p:txBody>
          <a:bodyPr/>
          <a:lstStyle/>
          <a:p>
            <a:fld id="{F58C708F-6F46-495F-A43C-7E3A4E564205}"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1B7E26E-D290-4E1D-9DB8-5850D623302A}" type="datetime1">
              <a:rPr lang="en-US" smtClean="0"/>
              <a:pPr/>
              <a:t>9/19/2012</a:t>
            </a:fld>
            <a:endParaRPr lang="en-US"/>
          </a:p>
        </p:txBody>
      </p:sp>
      <p:sp>
        <p:nvSpPr>
          <p:cNvPr id="5" name="Footer Placeholder 4"/>
          <p:cNvSpPr>
            <a:spLocks noGrp="1"/>
          </p:cNvSpPr>
          <p:nvPr>
            <p:ph type="ftr" sz="quarter" idx="11"/>
          </p:nvPr>
        </p:nvSpPr>
        <p:spPr/>
        <p:txBody>
          <a:bodyPr/>
          <a:lstStyle/>
          <a:p>
            <a:r>
              <a:rPr lang="en-US" smtClean="0"/>
              <a:t>J. Sargeant Reynolds Community College</a:t>
            </a:r>
            <a:endParaRPr lang="en-US"/>
          </a:p>
        </p:txBody>
      </p:sp>
      <p:sp>
        <p:nvSpPr>
          <p:cNvPr id="6" name="Slide Number Placeholder 5"/>
          <p:cNvSpPr>
            <a:spLocks noGrp="1"/>
          </p:cNvSpPr>
          <p:nvPr>
            <p:ph type="sldNum" sz="quarter" idx="12"/>
          </p:nvPr>
        </p:nvSpPr>
        <p:spPr/>
        <p:txBody>
          <a:bodyPr/>
          <a:lstStyle/>
          <a:p>
            <a:fld id="{F58C708F-6F46-495F-A43C-7E3A4E5642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4ABFDB2-F1CE-44FB-9B8D-9E027EDC6D62}" type="datetime1">
              <a:rPr lang="en-US" smtClean="0"/>
              <a:pPr/>
              <a:t>9/19/2012</a:t>
            </a:fld>
            <a:endParaRPr lang="en-US"/>
          </a:p>
        </p:txBody>
      </p:sp>
      <p:sp>
        <p:nvSpPr>
          <p:cNvPr id="5" name="Footer Placeholder 4"/>
          <p:cNvSpPr>
            <a:spLocks noGrp="1"/>
          </p:cNvSpPr>
          <p:nvPr>
            <p:ph type="ftr" sz="quarter" idx="11"/>
          </p:nvPr>
        </p:nvSpPr>
        <p:spPr/>
        <p:txBody>
          <a:bodyPr/>
          <a:lstStyle/>
          <a:p>
            <a:r>
              <a:rPr lang="en-US" smtClean="0"/>
              <a:t>J. Sargeant Reynolds Community College</a:t>
            </a:r>
            <a:endParaRPr lang="en-US"/>
          </a:p>
        </p:txBody>
      </p:sp>
      <p:sp>
        <p:nvSpPr>
          <p:cNvPr id="6" name="Slide Number Placeholder 5"/>
          <p:cNvSpPr>
            <a:spLocks noGrp="1"/>
          </p:cNvSpPr>
          <p:nvPr>
            <p:ph type="sldNum" sz="quarter" idx="12"/>
          </p:nvPr>
        </p:nvSpPr>
        <p:spPr/>
        <p:txBody>
          <a:bodyPr/>
          <a:lstStyle/>
          <a:p>
            <a:fld id="{F58C708F-6F46-495F-A43C-7E3A4E5642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85A2C9-30A1-4FC2-BC3F-FC8627FC71F0}" type="datetime1">
              <a:rPr lang="en-US" smtClean="0"/>
              <a:pPr/>
              <a:t>9/19/2012</a:t>
            </a:fld>
            <a:endParaRPr lang="en-US"/>
          </a:p>
        </p:txBody>
      </p:sp>
      <p:sp>
        <p:nvSpPr>
          <p:cNvPr id="5" name="Footer Placeholder 4"/>
          <p:cNvSpPr>
            <a:spLocks noGrp="1"/>
          </p:cNvSpPr>
          <p:nvPr>
            <p:ph type="ftr" sz="quarter" idx="11"/>
          </p:nvPr>
        </p:nvSpPr>
        <p:spPr/>
        <p:txBody>
          <a:bodyPr/>
          <a:lstStyle/>
          <a:p>
            <a:r>
              <a:rPr lang="en-US" smtClean="0"/>
              <a:t>J. Sargeant Reynolds Community College</a:t>
            </a:r>
            <a:endParaRPr lang="en-US"/>
          </a:p>
        </p:txBody>
      </p:sp>
      <p:sp>
        <p:nvSpPr>
          <p:cNvPr id="6" name="Slide Number Placeholder 5"/>
          <p:cNvSpPr>
            <a:spLocks noGrp="1"/>
          </p:cNvSpPr>
          <p:nvPr>
            <p:ph type="sldNum" sz="quarter" idx="12"/>
          </p:nvPr>
        </p:nvSpPr>
        <p:spPr/>
        <p:txBody>
          <a:bodyPr/>
          <a:lstStyle/>
          <a:p>
            <a:fld id="{F58C708F-6F46-495F-A43C-7E3A4E5642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F582C66-F9E1-45AD-9699-F3EFFDE0CBD6}" type="datetime1">
              <a:rPr lang="en-US" smtClean="0"/>
              <a:pPr/>
              <a:t>9/19/2012</a:t>
            </a:fld>
            <a:endParaRPr lang="en-US"/>
          </a:p>
        </p:txBody>
      </p:sp>
      <p:sp>
        <p:nvSpPr>
          <p:cNvPr id="5" name="Footer Placeholder 4"/>
          <p:cNvSpPr>
            <a:spLocks noGrp="1"/>
          </p:cNvSpPr>
          <p:nvPr>
            <p:ph type="ftr" sz="quarter" idx="11"/>
          </p:nvPr>
        </p:nvSpPr>
        <p:spPr/>
        <p:txBody>
          <a:bodyPr/>
          <a:lstStyle/>
          <a:p>
            <a:r>
              <a:rPr lang="en-US" smtClean="0"/>
              <a:t>J. Sargeant Reynolds Community College</a:t>
            </a:r>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F58C708F-6F46-495F-A43C-7E3A4E56420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E161576-B9A8-40C1-A2DF-279A3BA53C15}" type="datetime1">
              <a:rPr lang="en-US" smtClean="0"/>
              <a:pPr/>
              <a:t>9/19/2012</a:t>
            </a:fld>
            <a:endParaRPr lang="en-US"/>
          </a:p>
        </p:txBody>
      </p:sp>
      <p:sp>
        <p:nvSpPr>
          <p:cNvPr id="6" name="Footer Placeholder 5"/>
          <p:cNvSpPr>
            <a:spLocks noGrp="1"/>
          </p:cNvSpPr>
          <p:nvPr>
            <p:ph type="ftr" sz="quarter" idx="11"/>
          </p:nvPr>
        </p:nvSpPr>
        <p:spPr/>
        <p:txBody>
          <a:bodyPr/>
          <a:lstStyle/>
          <a:p>
            <a:r>
              <a:rPr lang="en-US" smtClean="0"/>
              <a:t>J. Sargeant Reynolds Community College</a:t>
            </a:r>
            <a:endParaRPr lang="en-US"/>
          </a:p>
        </p:txBody>
      </p:sp>
      <p:sp>
        <p:nvSpPr>
          <p:cNvPr id="7" name="Slide Number Placeholder 6"/>
          <p:cNvSpPr>
            <a:spLocks noGrp="1"/>
          </p:cNvSpPr>
          <p:nvPr>
            <p:ph type="sldNum" sz="quarter" idx="12"/>
          </p:nvPr>
        </p:nvSpPr>
        <p:spPr/>
        <p:txBody>
          <a:bodyPr/>
          <a:lstStyle/>
          <a:p>
            <a:fld id="{F58C708F-6F46-495F-A43C-7E3A4E5642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9DC3498-5A36-4320-8E18-12ED2C3A5529}" type="datetime1">
              <a:rPr lang="en-US" smtClean="0"/>
              <a:pPr/>
              <a:t>9/19/2012</a:t>
            </a:fld>
            <a:endParaRPr lang="en-US"/>
          </a:p>
        </p:txBody>
      </p:sp>
      <p:sp>
        <p:nvSpPr>
          <p:cNvPr id="8" name="Footer Placeholder 7"/>
          <p:cNvSpPr>
            <a:spLocks noGrp="1"/>
          </p:cNvSpPr>
          <p:nvPr>
            <p:ph type="ftr" sz="quarter" idx="11"/>
          </p:nvPr>
        </p:nvSpPr>
        <p:spPr/>
        <p:txBody>
          <a:bodyPr/>
          <a:lstStyle/>
          <a:p>
            <a:r>
              <a:rPr lang="en-US" smtClean="0"/>
              <a:t>J. Sargeant Reynolds Community College</a:t>
            </a:r>
            <a:endParaRPr lang="en-US"/>
          </a:p>
        </p:txBody>
      </p:sp>
      <p:sp>
        <p:nvSpPr>
          <p:cNvPr id="9" name="Slide Number Placeholder 8"/>
          <p:cNvSpPr>
            <a:spLocks noGrp="1"/>
          </p:cNvSpPr>
          <p:nvPr>
            <p:ph type="sldNum" sz="quarter" idx="12"/>
          </p:nvPr>
        </p:nvSpPr>
        <p:spPr/>
        <p:txBody>
          <a:bodyPr/>
          <a:lstStyle/>
          <a:p>
            <a:fld id="{F58C708F-6F46-495F-A43C-7E3A4E5642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D53FB24-C400-408F-9C4A-FEBD636EA454}" type="datetime1">
              <a:rPr lang="en-US" smtClean="0"/>
              <a:pPr/>
              <a:t>9/19/2012</a:t>
            </a:fld>
            <a:endParaRPr lang="en-US"/>
          </a:p>
        </p:txBody>
      </p:sp>
      <p:sp>
        <p:nvSpPr>
          <p:cNvPr id="4" name="Footer Placeholder 3"/>
          <p:cNvSpPr>
            <a:spLocks noGrp="1"/>
          </p:cNvSpPr>
          <p:nvPr>
            <p:ph type="ftr" sz="quarter" idx="11"/>
          </p:nvPr>
        </p:nvSpPr>
        <p:spPr/>
        <p:txBody>
          <a:bodyPr/>
          <a:lstStyle/>
          <a:p>
            <a:r>
              <a:rPr lang="en-US" smtClean="0"/>
              <a:t>J. Sargeant Reynolds Community College</a:t>
            </a:r>
            <a:endParaRPr lang="en-US"/>
          </a:p>
        </p:txBody>
      </p:sp>
      <p:sp>
        <p:nvSpPr>
          <p:cNvPr id="5" name="Slide Number Placeholder 4"/>
          <p:cNvSpPr>
            <a:spLocks noGrp="1"/>
          </p:cNvSpPr>
          <p:nvPr>
            <p:ph type="sldNum" sz="quarter" idx="12"/>
          </p:nvPr>
        </p:nvSpPr>
        <p:spPr/>
        <p:txBody>
          <a:bodyPr/>
          <a:lstStyle/>
          <a:p>
            <a:fld id="{F58C708F-6F46-495F-A43C-7E3A4E5642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61FEA6-D319-47EA-ADAA-FCA5DD399476}" type="datetime1">
              <a:rPr lang="en-US" smtClean="0"/>
              <a:pPr/>
              <a:t>9/19/2012</a:t>
            </a:fld>
            <a:endParaRPr lang="en-US"/>
          </a:p>
        </p:txBody>
      </p:sp>
      <p:sp>
        <p:nvSpPr>
          <p:cNvPr id="3" name="Footer Placeholder 2"/>
          <p:cNvSpPr>
            <a:spLocks noGrp="1"/>
          </p:cNvSpPr>
          <p:nvPr>
            <p:ph type="ftr" sz="quarter" idx="11"/>
          </p:nvPr>
        </p:nvSpPr>
        <p:spPr/>
        <p:txBody>
          <a:bodyPr/>
          <a:lstStyle/>
          <a:p>
            <a:r>
              <a:rPr lang="en-US" smtClean="0"/>
              <a:t>J. Sargeant Reynolds Community College</a:t>
            </a:r>
            <a:endParaRPr lang="en-US"/>
          </a:p>
        </p:txBody>
      </p:sp>
      <p:sp>
        <p:nvSpPr>
          <p:cNvPr id="4" name="Slide Number Placeholder 3"/>
          <p:cNvSpPr>
            <a:spLocks noGrp="1"/>
          </p:cNvSpPr>
          <p:nvPr>
            <p:ph type="sldNum" sz="quarter" idx="12"/>
          </p:nvPr>
        </p:nvSpPr>
        <p:spPr/>
        <p:txBody>
          <a:bodyPr/>
          <a:lstStyle/>
          <a:p>
            <a:fld id="{F58C708F-6F46-495F-A43C-7E3A4E5642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3A9D5A5-DB7F-488C-9199-9B3D3C74FF7E}" type="datetime1">
              <a:rPr lang="en-US" smtClean="0"/>
              <a:pPr/>
              <a:t>9/19/2012</a:t>
            </a:fld>
            <a:endParaRPr lang="en-US"/>
          </a:p>
        </p:txBody>
      </p:sp>
      <p:sp>
        <p:nvSpPr>
          <p:cNvPr id="6" name="Footer Placeholder 5"/>
          <p:cNvSpPr>
            <a:spLocks noGrp="1"/>
          </p:cNvSpPr>
          <p:nvPr>
            <p:ph type="ftr" sz="quarter" idx="11"/>
          </p:nvPr>
        </p:nvSpPr>
        <p:spPr/>
        <p:txBody>
          <a:bodyPr/>
          <a:lstStyle/>
          <a:p>
            <a:r>
              <a:rPr lang="en-US" smtClean="0"/>
              <a:t>J. Sargeant Reynolds Community College</a:t>
            </a:r>
            <a:endParaRPr lang="en-US"/>
          </a:p>
        </p:txBody>
      </p:sp>
      <p:sp>
        <p:nvSpPr>
          <p:cNvPr id="7" name="Slide Number Placeholder 6"/>
          <p:cNvSpPr>
            <a:spLocks noGrp="1"/>
          </p:cNvSpPr>
          <p:nvPr>
            <p:ph type="sldNum" sz="quarter" idx="12"/>
          </p:nvPr>
        </p:nvSpPr>
        <p:spPr/>
        <p:txBody>
          <a:bodyPr/>
          <a:lstStyle/>
          <a:p>
            <a:fld id="{F58C708F-6F46-495F-A43C-7E3A4E5642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A4E25F-DDA6-41B6-B2AC-7F11110F4991}" type="datetime1">
              <a:rPr lang="en-US" smtClean="0"/>
              <a:pPr/>
              <a:t>9/19/2012</a:t>
            </a:fld>
            <a:endParaRPr lang="en-US"/>
          </a:p>
        </p:txBody>
      </p:sp>
      <p:sp>
        <p:nvSpPr>
          <p:cNvPr id="6" name="Footer Placeholder 5"/>
          <p:cNvSpPr>
            <a:spLocks noGrp="1"/>
          </p:cNvSpPr>
          <p:nvPr>
            <p:ph type="ftr" sz="quarter" idx="11"/>
          </p:nvPr>
        </p:nvSpPr>
        <p:spPr/>
        <p:txBody>
          <a:bodyPr/>
          <a:lstStyle/>
          <a:p>
            <a:r>
              <a:rPr lang="en-US" smtClean="0"/>
              <a:t>J. Sargeant Reynolds Community College</a:t>
            </a:r>
            <a:endParaRPr lang="en-US"/>
          </a:p>
        </p:txBody>
      </p:sp>
      <p:sp>
        <p:nvSpPr>
          <p:cNvPr id="7" name="Slide Number Placeholder 6"/>
          <p:cNvSpPr>
            <a:spLocks noGrp="1"/>
          </p:cNvSpPr>
          <p:nvPr>
            <p:ph type="sldNum" sz="quarter" idx="12"/>
          </p:nvPr>
        </p:nvSpPr>
        <p:spPr/>
        <p:txBody>
          <a:bodyPr/>
          <a:lstStyle/>
          <a:p>
            <a:fld id="{F58C708F-6F46-495F-A43C-7E3A4E56420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2432DA0-CC37-4C4B-AE5B-0FFDB0214A12}" type="datetime1">
              <a:rPr lang="en-US" smtClean="0"/>
              <a:pPr/>
              <a:t>9/19/2012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r>
              <a:rPr lang="en-US" smtClean="0"/>
              <a:t>J. Sargeant Reynolds Community College</a:t>
            </a:r>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F58C708F-6F46-495F-A43C-7E3A4E56420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libguides.reynolds.edu/research" TargetMode="External"/><Relationship Id="rId7" Type="http://schemas.openxmlformats.org/officeDocument/2006/relationships/hyperlink" Target="http://library.vccs.edu/reference/Connect/connect.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www.lib.jmu.edu/gold/default.aspx" TargetMode="External"/><Relationship Id="rId5" Type="http://schemas.openxmlformats.org/officeDocument/2006/relationships/hyperlink" Target="http://www.tcc.edu/welcome/collegeadmin/oie/soa/vccs.htm" TargetMode="External"/><Relationship Id="rId4" Type="http://schemas.openxmlformats.org/officeDocument/2006/relationships/hyperlink" Target="http://www.ala.org/acrl/standards/informationliteracycompetency"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Rectangle 8"/>
          <p:cNvSpPr>
            <a:spLocks/>
          </p:cNvSpPr>
          <p:nvPr/>
        </p:nvSpPr>
        <p:spPr bwMode="auto">
          <a:xfrm>
            <a:off x="248916" y="679773"/>
            <a:ext cx="10046" cy="366117"/>
          </a:xfrm>
          <a:prstGeom prst="rect">
            <a:avLst/>
          </a:prstGeom>
          <a:solidFill>
            <a:srgbClr val="000000"/>
          </a:solidFill>
          <a:ln w="50800" cap="rnd" cmpd="sng">
            <a:noFill/>
            <a:prstDash val="solid"/>
            <a:round/>
            <a:headEnd/>
            <a:tailEnd/>
          </a:ln>
          <a:effectLst/>
        </p:spPr>
        <p:txBody>
          <a:bodyPr lIns="50798" tIns="50798" rIns="50798" bIns="50798" anchor="ctr"/>
          <a:lstStyle/>
          <a:p>
            <a:endParaRPr lang="en-US"/>
          </a:p>
        </p:txBody>
      </p:sp>
      <p:sp>
        <p:nvSpPr>
          <p:cNvPr id="3081" name="Rectangle 9"/>
          <p:cNvSpPr>
            <a:spLocks/>
          </p:cNvSpPr>
          <p:nvPr/>
        </p:nvSpPr>
        <p:spPr bwMode="auto">
          <a:xfrm>
            <a:off x="0" y="1"/>
            <a:ext cx="9144000" cy="1523999"/>
          </a:xfrm>
          <a:prstGeom prst="rect">
            <a:avLst/>
          </a:prstGeom>
          <a:solidFill>
            <a:srgbClr val="000000"/>
          </a:solidFill>
          <a:ln w="50800" cap="rnd" cmpd="sng">
            <a:noFill/>
            <a:prstDash val="solid"/>
            <a:round/>
            <a:headEnd/>
            <a:tailEnd/>
          </a:ln>
          <a:effectLst/>
        </p:spPr>
        <p:txBody>
          <a:bodyPr lIns="50798" tIns="50798" rIns="50798" bIns="50798" anchor="ctr"/>
          <a:lstStyle/>
          <a:p>
            <a:endParaRPr lang="en-US"/>
          </a:p>
        </p:txBody>
      </p:sp>
      <p:sp>
        <p:nvSpPr>
          <p:cNvPr id="3082" name="Rectangle 10"/>
          <p:cNvSpPr>
            <a:spLocks noGrp="1" noChangeArrowheads="1"/>
          </p:cNvSpPr>
          <p:nvPr>
            <p:ph type="title"/>
          </p:nvPr>
        </p:nvSpPr>
        <p:spPr>
          <a:xfrm>
            <a:off x="0" y="2590800"/>
            <a:ext cx="9144000" cy="1974577"/>
          </a:xfrm>
        </p:spPr>
        <p:txBody>
          <a:bodyPr lIns="88896" tIns="50798" rIns="88896" bIns="50798" anchor="b"/>
          <a:lstStyle/>
          <a:p>
            <a:pPr defTabSz="914145"/>
            <a:r>
              <a:rPr lang="en-US" sz="3200" b="1" dirty="0" smtClean="0">
                <a:solidFill>
                  <a:srgbClr val="002060"/>
                </a:solidFill>
                <a:latin typeface="Helvetica" pitchFamily="34" charset="0"/>
                <a:cs typeface="Helvetica" pitchFamily="34" charset="0"/>
                <a:sym typeface="Helvetica" pitchFamily="34" charset="0"/>
              </a:rPr>
              <a:t>Assessing Learning in Information Literacy:</a:t>
            </a:r>
            <a:r>
              <a:rPr lang="en-US" sz="3000" b="1" dirty="0" smtClean="0">
                <a:solidFill>
                  <a:srgbClr val="BA120A"/>
                </a:solidFill>
                <a:latin typeface="Helvetica" pitchFamily="34" charset="0"/>
                <a:cs typeface="Helvetica" pitchFamily="34" charset="0"/>
                <a:sym typeface="Helvetica" pitchFamily="34" charset="0"/>
              </a:rPr>
              <a:t/>
            </a:r>
            <a:br>
              <a:rPr lang="en-US" sz="3000" b="1" dirty="0" smtClean="0">
                <a:solidFill>
                  <a:srgbClr val="BA120A"/>
                </a:solidFill>
                <a:latin typeface="Helvetica" pitchFamily="34" charset="0"/>
                <a:cs typeface="Helvetica" pitchFamily="34" charset="0"/>
                <a:sym typeface="Helvetica" pitchFamily="34" charset="0"/>
              </a:rPr>
            </a:br>
            <a:r>
              <a:rPr lang="en-US" sz="2400" b="1" dirty="0" smtClean="0">
                <a:solidFill>
                  <a:srgbClr val="C00000"/>
                </a:solidFill>
                <a:latin typeface="Helvetica" pitchFamily="34" charset="0"/>
                <a:cs typeface="Helvetica" pitchFamily="34" charset="0"/>
                <a:sym typeface="Helvetica" pitchFamily="34" charset="0"/>
              </a:rPr>
              <a:t>Impetus   ♦   Implementation   ♦  Impact</a:t>
            </a:r>
            <a:endParaRPr lang="en-US" dirty="0">
              <a:solidFill>
                <a:srgbClr val="C00000"/>
              </a:solidFill>
            </a:endParaRPr>
          </a:p>
        </p:txBody>
      </p:sp>
      <p:sp>
        <p:nvSpPr>
          <p:cNvPr id="3083" name="Rectangle 11"/>
          <p:cNvSpPr>
            <a:spLocks noGrp="1" noChangeArrowheads="1"/>
          </p:cNvSpPr>
          <p:nvPr>
            <p:ph idx="1"/>
          </p:nvPr>
        </p:nvSpPr>
        <p:spPr>
          <a:xfrm>
            <a:off x="837158" y="227708"/>
            <a:ext cx="7773293" cy="1052587"/>
          </a:xfrm>
        </p:spPr>
        <p:txBody>
          <a:bodyPr lIns="88896" tIns="50798" rIns="88896" bIns="50798" anchor="t">
            <a:normAutofit lnSpcReduction="10000"/>
          </a:bodyPr>
          <a:lstStyle/>
          <a:p>
            <a:pPr marL="22323" indent="0" algn="r" defTabSz="914145">
              <a:lnSpc>
                <a:spcPct val="80000"/>
              </a:lnSpc>
              <a:spcBef>
                <a:spcPts val="492"/>
              </a:spcBef>
              <a:buNone/>
            </a:pPr>
            <a:r>
              <a:rPr lang="en-US" sz="1500" b="1" dirty="0" smtClean="0">
                <a:solidFill>
                  <a:srgbClr val="FFC000"/>
                </a:solidFill>
                <a:latin typeface="Helvetica" pitchFamily="34" charset="0"/>
                <a:cs typeface="Helvetica" pitchFamily="34" charset="0"/>
                <a:sym typeface="Helvetica" pitchFamily="34" charset="0"/>
              </a:rPr>
              <a:t>J. </a:t>
            </a:r>
            <a:r>
              <a:rPr lang="en-US" sz="1500" b="1" dirty="0" err="1" smtClean="0">
                <a:solidFill>
                  <a:srgbClr val="FFC000"/>
                </a:solidFill>
                <a:latin typeface="Helvetica" pitchFamily="34" charset="0"/>
                <a:cs typeface="Helvetica" pitchFamily="34" charset="0"/>
                <a:sym typeface="Helvetica" pitchFamily="34" charset="0"/>
              </a:rPr>
              <a:t>Sargeant</a:t>
            </a:r>
            <a:r>
              <a:rPr lang="en-US" sz="1500" b="1" dirty="0" smtClean="0">
                <a:solidFill>
                  <a:srgbClr val="FFC000"/>
                </a:solidFill>
                <a:latin typeface="Helvetica" pitchFamily="34" charset="0"/>
                <a:cs typeface="Helvetica" pitchFamily="34" charset="0"/>
                <a:sym typeface="Helvetica" pitchFamily="34" charset="0"/>
              </a:rPr>
              <a:t> Reynolds Community College, Richmond, Virginia</a:t>
            </a:r>
            <a:endParaRPr lang="en-US" sz="1500" dirty="0" smtClean="0">
              <a:solidFill>
                <a:srgbClr val="FFC000"/>
              </a:solidFill>
              <a:latin typeface="Helvetica" pitchFamily="34" charset="0"/>
              <a:cs typeface="Helvetica" pitchFamily="34" charset="0"/>
              <a:sym typeface="Helvetica" pitchFamily="34" charset="0"/>
            </a:endParaRPr>
          </a:p>
          <a:p>
            <a:pPr marL="22323" indent="0" algn="r" defTabSz="914145">
              <a:lnSpc>
                <a:spcPct val="80000"/>
              </a:lnSpc>
              <a:spcBef>
                <a:spcPts val="492"/>
              </a:spcBef>
              <a:buNone/>
            </a:pPr>
            <a:r>
              <a:rPr lang="en-US" sz="1200" b="1" dirty="0" smtClean="0">
                <a:latin typeface="Helvetica" pitchFamily="34" charset="0"/>
                <a:cs typeface="Helvetica" pitchFamily="34" charset="0"/>
                <a:sym typeface="Helvetica" pitchFamily="34" charset="0"/>
              </a:rPr>
              <a:t>Hong Wu, Coordinator of Information Literacy and Digital Services</a:t>
            </a:r>
            <a:endParaRPr lang="en-US" sz="1500" b="1" dirty="0" smtClean="0">
              <a:latin typeface="Helvetica" pitchFamily="34" charset="0"/>
              <a:cs typeface="Helvetica" pitchFamily="34" charset="0"/>
              <a:sym typeface="Helvetica" pitchFamily="34" charset="0"/>
            </a:endParaRPr>
          </a:p>
          <a:p>
            <a:pPr marL="22323" indent="0" algn="r" defTabSz="914145">
              <a:lnSpc>
                <a:spcPct val="80000"/>
              </a:lnSpc>
              <a:spcBef>
                <a:spcPts val="492"/>
              </a:spcBef>
              <a:buNone/>
            </a:pPr>
            <a:r>
              <a:rPr lang="en-US" sz="1200" b="1" dirty="0" smtClean="0">
                <a:latin typeface="Helvetica" pitchFamily="34" charset="0"/>
                <a:cs typeface="Helvetica" pitchFamily="34" charset="0"/>
                <a:sym typeface="Helvetica" pitchFamily="34" charset="0"/>
              </a:rPr>
              <a:t>Denise Woetzel, Reference / Information Literacy Librarian</a:t>
            </a:r>
          </a:p>
          <a:p>
            <a:pPr marL="22323" indent="0" algn="r" defTabSz="914145">
              <a:lnSpc>
                <a:spcPct val="80000"/>
              </a:lnSpc>
              <a:spcBef>
                <a:spcPts val="492"/>
              </a:spcBef>
              <a:buNone/>
            </a:pPr>
            <a:r>
              <a:rPr lang="en-US" sz="1200" b="1" dirty="0" smtClean="0">
                <a:latin typeface="Helvetica" pitchFamily="34" charset="0"/>
                <a:cs typeface="Helvetica" pitchFamily="34" charset="0"/>
                <a:sym typeface="Helvetica" pitchFamily="34" charset="0"/>
              </a:rPr>
              <a:t>Beth Bensen-Barber, Assistant Professor of English</a:t>
            </a:r>
          </a:p>
          <a:p>
            <a:pPr marL="22323" indent="0" algn="r" defTabSz="914145">
              <a:lnSpc>
                <a:spcPct val="80000"/>
              </a:lnSpc>
              <a:spcBef>
                <a:spcPts val="492"/>
              </a:spcBef>
              <a:buNone/>
            </a:pPr>
            <a:r>
              <a:rPr lang="en-US" sz="1200" b="1" dirty="0" smtClean="0">
                <a:latin typeface="Helvetica" pitchFamily="34" charset="0"/>
                <a:cs typeface="Helvetica" pitchFamily="34" charset="0"/>
                <a:sym typeface="Helvetica" pitchFamily="34" charset="0"/>
              </a:rPr>
              <a:t>Ghazala Hashmi, Coordinator, Quality Enhancement Plan</a:t>
            </a:r>
            <a:endParaRPr lang="en-US" sz="1400" b="1" dirty="0" smtClean="0">
              <a:latin typeface="Helvetica" pitchFamily="34" charset="0"/>
              <a:cs typeface="Helvetica" pitchFamily="34" charset="0"/>
              <a:sym typeface="Helvetica" pitchFamily="34" charset="0"/>
            </a:endParaRPr>
          </a:p>
          <a:p>
            <a:pPr marL="22323" indent="0" algn="r" defTabSz="914145">
              <a:lnSpc>
                <a:spcPct val="80000"/>
              </a:lnSpc>
              <a:spcBef>
                <a:spcPts val="492"/>
              </a:spcBef>
              <a:buNone/>
            </a:pPr>
            <a:endParaRPr lang="en-US" dirty="0">
              <a:solidFill>
                <a:schemeClr val="bg1"/>
              </a:solidFill>
            </a:endParaRPr>
          </a:p>
        </p:txBody>
      </p:sp>
      <p:sp>
        <p:nvSpPr>
          <p:cNvPr id="12" name="Footer Placeholder 11"/>
          <p:cNvSpPr>
            <a:spLocks noGrp="1"/>
          </p:cNvSpPr>
          <p:nvPr>
            <p:ph type="ftr" sz="quarter" idx="11"/>
          </p:nvPr>
        </p:nvSpPr>
        <p:spPr>
          <a:xfrm>
            <a:off x="2667000" y="6400800"/>
            <a:ext cx="3886200" cy="365125"/>
          </a:xfrm>
        </p:spPr>
        <p:txBody>
          <a:bodyPr/>
          <a:lstStyle/>
          <a:p>
            <a:r>
              <a:rPr lang="en-US" dirty="0" smtClean="0"/>
              <a:t>J. </a:t>
            </a:r>
            <a:r>
              <a:rPr lang="en-US" dirty="0" err="1" smtClean="0"/>
              <a:t>Sargeant</a:t>
            </a:r>
            <a:r>
              <a:rPr lang="en-US" dirty="0" smtClean="0"/>
              <a:t> Reynolds Community College</a:t>
            </a:r>
            <a:endParaRPr lang="en-US" dirty="0"/>
          </a:p>
        </p:txBody>
      </p:sp>
      <p:sp>
        <p:nvSpPr>
          <p:cNvPr id="11" name="Slide Number Placeholder 10"/>
          <p:cNvSpPr>
            <a:spLocks noGrp="1"/>
          </p:cNvSpPr>
          <p:nvPr>
            <p:ph type="sldNum" sz="quarter" idx="12"/>
          </p:nvPr>
        </p:nvSpPr>
        <p:spPr/>
        <p:txBody>
          <a:bodyPr/>
          <a:lstStyle/>
          <a:p>
            <a:fld id="{F58C708F-6F46-495F-A43C-7E3A4E564205}" type="slidenum">
              <a:rPr lang="en-US" smtClean="0"/>
              <a:pPr/>
              <a:t>1</a:t>
            </a:fld>
            <a:endParaRPr lang="en-US"/>
          </a:p>
        </p:txBody>
      </p:sp>
      <p:pic>
        <p:nvPicPr>
          <p:cNvPr id="3084" name="Picture 12" descr="image2.jpg"/>
          <p:cNvPicPr>
            <a:picLocks noChangeAspect="1"/>
          </p:cNvPicPr>
          <p:nvPr/>
        </p:nvPicPr>
        <p:blipFill>
          <a:blip r:embed="rId3" cstate="print"/>
          <a:srcRect/>
          <a:stretch>
            <a:fillRect/>
          </a:stretch>
        </p:blipFill>
        <p:spPr bwMode="auto">
          <a:xfrm>
            <a:off x="609600" y="5867400"/>
            <a:ext cx="850553" cy="549176"/>
          </a:xfrm>
          <a:prstGeom prst="rect">
            <a:avLst/>
          </a:prstGeom>
          <a:noFill/>
          <a:ln w="12700" cap="flat" cmpd="sng">
            <a:noFill/>
            <a:prstDash val="solid"/>
            <a:miter lim="0"/>
            <a:headEnd type="none" w="med" len="med"/>
            <a:tailEnd type="none" w="med" len="med"/>
          </a:ln>
          <a:effectLst/>
        </p:spPr>
      </p:pic>
      <p:pic>
        <p:nvPicPr>
          <p:cNvPr id="3085" name="Picture 13" descr="image3.gif"/>
          <p:cNvPicPr>
            <a:picLocks noChangeAspect="1"/>
          </p:cNvPicPr>
          <p:nvPr/>
        </p:nvPicPr>
        <p:blipFill>
          <a:blip r:embed="rId4" cstate="print"/>
          <a:srcRect/>
          <a:stretch>
            <a:fillRect/>
          </a:stretch>
        </p:blipFill>
        <p:spPr bwMode="auto">
          <a:xfrm>
            <a:off x="8153400" y="5867400"/>
            <a:ext cx="760140" cy="549176"/>
          </a:xfrm>
          <a:prstGeom prst="rect">
            <a:avLst/>
          </a:prstGeom>
          <a:noFill/>
          <a:ln w="12700" cap="flat" cmpd="sng">
            <a:noFill/>
            <a:prstDash val="solid"/>
            <a:miter lim="0"/>
            <a:headEnd type="none" w="med" len="med"/>
            <a:tailEnd type="none" w="med" len="med"/>
          </a:ln>
          <a:effectLst/>
        </p:spPr>
      </p:pic>
      <p:sp>
        <p:nvSpPr>
          <p:cNvPr id="3086" name="Rectangle 14"/>
          <p:cNvSpPr>
            <a:spLocks/>
          </p:cNvSpPr>
          <p:nvPr/>
        </p:nvSpPr>
        <p:spPr bwMode="auto">
          <a:xfrm>
            <a:off x="0" y="5257800"/>
            <a:ext cx="9144000" cy="378395"/>
          </a:xfrm>
          <a:prstGeom prst="rect">
            <a:avLst/>
          </a:prstGeom>
          <a:solidFill>
            <a:srgbClr val="AE470D"/>
          </a:solidFill>
          <a:ln w="12700" cap="flat" cmpd="sng">
            <a:noFill/>
            <a:prstDash val="solid"/>
            <a:miter lim="0"/>
            <a:headEnd/>
            <a:tailEnd/>
          </a:ln>
          <a:effectLst/>
        </p:spPr>
        <p:txBody>
          <a:bodyPr lIns="88896" tIns="50798" rIns="88896" bIns="50798"/>
          <a:lstStyle/>
          <a:p>
            <a:pPr defTabSz="914145"/>
            <a:r>
              <a:rPr lang="en-US" sz="1050" dirty="0" smtClean="0">
                <a:solidFill>
                  <a:srgbClr val="FFFFFF"/>
                </a:solidFill>
                <a:latin typeface="Helvetica" pitchFamily="34" charset="0"/>
                <a:cs typeface="Helvetica" pitchFamily="34" charset="0"/>
                <a:sym typeface="Helvetica" pitchFamily="34" charset="0"/>
              </a:rPr>
              <a:t> </a:t>
            </a:r>
            <a:r>
              <a:rPr lang="en-US" sz="1050" b="1" dirty="0" smtClean="0">
                <a:solidFill>
                  <a:srgbClr val="FFFFFF"/>
                </a:solidFill>
                <a:latin typeface="Helvetica" pitchFamily="34" charset="0"/>
                <a:cs typeface="Helvetica" pitchFamily="34" charset="0"/>
                <a:sym typeface="Helvetica" pitchFamily="34" charset="0"/>
              </a:rPr>
              <a:t>Georgia International Conference on Information Literacy               Georgia Southern University, Savannah, Georgia	               September 2012</a:t>
            </a:r>
            <a:endParaRPr lang="en-US" sz="1050" b="1" dirty="0"/>
          </a:p>
        </p:txBody>
      </p:sp>
      <p:sp>
        <p:nvSpPr>
          <p:cNvPr id="3087" name="Rectangle 15"/>
          <p:cNvSpPr>
            <a:spLocks/>
          </p:cNvSpPr>
          <p:nvPr/>
        </p:nvSpPr>
        <p:spPr bwMode="auto">
          <a:xfrm>
            <a:off x="152400" y="5791200"/>
            <a:ext cx="8763372" cy="839391"/>
          </a:xfrm>
          <a:prstGeom prst="rect">
            <a:avLst/>
          </a:prstGeom>
          <a:noFill/>
          <a:ln w="12700" cap="flat" cmpd="sng">
            <a:noFill/>
            <a:prstDash val="solid"/>
            <a:miter lim="0"/>
            <a:headEnd/>
            <a:tailEnd/>
          </a:ln>
          <a:effectLst/>
        </p:spPr>
        <p:txBody>
          <a:bodyPr lIns="88896" tIns="50798" rIns="88896" bIns="50798" anchor="b"/>
          <a:lstStyle/>
          <a:p>
            <a:pPr defTabSz="914145"/>
            <a:endParaRPr lang="en-US" dirty="0">
              <a:solidFill>
                <a:schemeClr val="tx1"/>
              </a:solidFill>
            </a:endParaRPr>
          </a:p>
        </p:txBody>
      </p:sp>
      <p:sp>
        <p:nvSpPr>
          <p:cNvPr id="3088" name="Rectangle 16"/>
          <p:cNvSpPr>
            <a:spLocks/>
          </p:cNvSpPr>
          <p:nvPr/>
        </p:nvSpPr>
        <p:spPr bwMode="auto">
          <a:xfrm>
            <a:off x="4436939" y="6509742"/>
            <a:ext cx="260077" cy="250031"/>
          </a:xfrm>
          <a:prstGeom prst="rect">
            <a:avLst/>
          </a:prstGeom>
          <a:noFill/>
          <a:ln w="12700" cap="flat" cmpd="sng">
            <a:noFill/>
            <a:prstDash val="solid"/>
            <a:miter lim="0"/>
            <a:headEnd/>
            <a:tailEnd/>
          </a:ln>
          <a:effectLst/>
        </p:spPr>
        <p:txBody>
          <a:bodyPr lIns="0" tIns="0" rIns="0" bIns="0"/>
          <a:lstStyle/>
          <a:p>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l"/>
            <a:r>
              <a:rPr lang="en-US" dirty="0" smtClean="0">
                <a:solidFill>
                  <a:srgbClr val="C00000"/>
                </a:solidFill>
              </a:rPr>
              <a:t>Responsive Measure 5</a:t>
            </a:r>
            <a:endParaRPr lang="en-US" dirty="0"/>
          </a:p>
        </p:txBody>
      </p:sp>
      <p:sp>
        <p:nvSpPr>
          <p:cNvPr id="3" name="Content Placeholder 2"/>
          <p:cNvSpPr>
            <a:spLocks noGrp="1"/>
          </p:cNvSpPr>
          <p:nvPr>
            <p:ph idx="1"/>
          </p:nvPr>
        </p:nvSpPr>
        <p:spPr>
          <a:xfrm>
            <a:off x="381000" y="1371600"/>
            <a:ext cx="8229600" cy="4525963"/>
          </a:xfrm>
        </p:spPr>
        <p:txBody>
          <a:bodyPr/>
          <a:lstStyle/>
          <a:p>
            <a:pPr marL="0" lvl="0" indent="0">
              <a:buNone/>
            </a:pPr>
            <a:r>
              <a:rPr lang="en-US" dirty="0" smtClean="0">
                <a:solidFill>
                  <a:schemeClr val="bg1"/>
                </a:solidFill>
              </a:rPr>
              <a:t>Created </a:t>
            </a:r>
            <a:r>
              <a:rPr lang="en-US" dirty="0">
                <a:solidFill>
                  <a:schemeClr val="bg1"/>
                </a:solidFill>
              </a:rPr>
              <a:t>a 20-question </a:t>
            </a:r>
            <a:r>
              <a:rPr lang="en-US" dirty="0" smtClean="0">
                <a:solidFill>
                  <a:schemeClr val="bg1"/>
                </a:solidFill>
              </a:rPr>
              <a:t>assessment for students to complete after a library instruction session. </a:t>
            </a:r>
            <a:endParaRPr lang="en-US" i="1" dirty="0">
              <a:solidFill>
                <a:srgbClr val="FFC000"/>
              </a:solidFill>
            </a:endParaRPr>
          </a:p>
          <a:p>
            <a:endParaRPr lang="en-US" dirty="0"/>
          </a:p>
        </p:txBody>
      </p:sp>
      <p:sp>
        <p:nvSpPr>
          <p:cNvPr id="6" name="Footer Placeholder 5"/>
          <p:cNvSpPr>
            <a:spLocks noGrp="1"/>
          </p:cNvSpPr>
          <p:nvPr>
            <p:ph type="ftr" sz="quarter" idx="11"/>
          </p:nvPr>
        </p:nvSpPr>
        <p:spPr>
          <a:xfrm>
            <a:off x="2895600" y="6416675"/>
            <a:ext cx="3124200" cy="365125"/>
          </a:xfrm>
        </p:spPr>
        <p:txBody>
          <a:bodyPr/>
          <a:lstStyle/>
          <a:p>
            <a:r>
              <a:rPr lang="en-US" dirty="0" smtClean="0"/>
              <a:t>J. </a:t>
            </a:r>
            <a:r>
              <a:rPr lang="en-US" dirty="0" err="1" smtClean="0"/>
              <a:t>Sargeant</a:t>
            </a:r>
            <a:r>
              <a:rPr lang="en-US" dirty="0" smtClean="0"/>
              <a:t> Reynolds Community College</a:t>
            </a:r>
            <a:endParaRPr lang="en-US" dirty="0"/>
          </a:p>
        </p:txBody>
      </p:sp>
      <p:sp>
        <p:nvSpPr>
          <p:cNvPr id="5" name="Slide Number Placeholder 4"/>
          <p:cNvSpPr>
            <a:spLocks noGrp="1"/>
          </p:cNvSpPr>
          <p:nvPr>
            <p:ph type="sldNum" sz="quarter" idx="12"/>
          </p:nvPr>
        </p:nvSpPr>
        <p:spPr/>
        <p:txBody>
          <a:bodyPr/>
          <a:lstStyle/>
          <a:p>
            <a:fld id="{F58C708F-6F46-495F-A43C-7E3A4E564205}" type="slidenum">
              <a:rPr lang="en-US" smtClean="0"/>
              <a:pPr/>
              <a:t>10</a:t>
            </a:fld>
            <a:endParaRPr lang="en-US"/>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2667000"/>
            <a:ext cx="5887374" cy="3505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17805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C00000"/>
                </a:solidFill>
              </a:rPr>
              <a:t>Responsive Measure 6</a:t>
            </a:r>
            <a:endParaRPr lang="en-US" dirty="0"/>
          </a:p>
        </p:txBody>
      </p:sp>
      <p:sp>
        <p:nvSpPr>
          <p:cNvPr id="3" name="Content Placeholder 2"/>
          <p:cNvSpPr>
            <a:spLocks noGrp="1"/>
          </p:cNvSpPr>
          <p:nvPr>
            <p:ph idx="1"/>
          </p:nvPr>
        </p:nvSpPr>
        <p:spPr>
          <a:xfrm>
            <a:off x="457200" y="1219200"/>
            <a:ext cx="8229600" cy="4525963"/>
          </a:xfrm>
        </p:spPr>
        <p:txBody>
          <a:bodyPr/>
          <a:lstStyle/>
          <a:p>
            <a:pPr lvl="0">
              <a:buNone/>
            </a:pPr>
            <a:r>
              <a:rPr lang="en-US" dirty="0" smtClean="0">
                <a:solidFill>
                  <a:schemeClr val="bg1"/>
                </a:solidFill>
              </a:rPr>
              <a:t>Created </a:t>
            </a:r>
            <a:r>
              <a:rPr lang="en-US" dirty="0">
                <a:solidFill>
                  <a:schemeClr val="bg1"/>
                </a:solidFill>
              </a:rPr>
              <a:t>research handouts &amp; exercise sheets. </a:t>
            </a:r>
          </a:p>
          <a:p>
            <a:endParaRPr lang="en-US" dirty="0"/>
          </a:p>
        </p:txBody>
      </p:sp>
      <p:sp>
        <p:nvSpPr>
          <p:cNvPr id="6" name="Footer Placeholder 5"/>
          <p:cNvSpPr>
            <a:spLocks noGrp="1"/>
          </p:cNvSpPr>
          <p:nvPr>
            <p:ph type="ftr" sz="quarter" idx="11"/>
          </p:nvPr>
        </p:nvSpPr>
        <p:spPr>
          <a:xfrm>
            <a:off x="2743200" y="6416675"/>
            <a:ext cx="3276600" cy="365125"/>
          </a:xfrm>
        </p:spPr>
        <p:txBody>
          <a:bodyPr/>
          <a:lstStyle/>
          <a:p>
            <a:r>
              <a:rPr lang="en-US" smtClean="0"/>
              <a:t>J. Sargeant Reynolds Community College</a:t>
            </a:r>
            <a:endParaRPr lang="en-US"/>
          </a:p>
        </p:txBody>
      </p:sp>
      <p:sp>
        <p:nvSpPr>
          <p:cNvPr id="5" name="Slide Number Placeholder 4"/>
          <p:cNvSpPr>
            <a:spLocks noGrp="1"/>
          </p:cNvSpPr>
          <p:nvPr>
            <p:ph type="sldNum" sz="quarter" idx="12"/>
          </p:nvPr>
        </p:nvSpPr>
        <p:spPr/>
        <p:txBody>
          <a:bodyPr/>
          <a:lstStyle/>
          <a:p>
            <a:fld id="{F58C708F-6F46-495F-A43C-7E3A4E564205}" type="slidenum">
              <a:rPr lang="en-US" smtClean="0"/>
              <a:pPr/>
              <a:t>11</a:t>
            </a:fld>
            <a:endParaRPr lang="en-US"/>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1828800"/>
            <a:ext cx="6585884" cy="4648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4207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C00000"/>
                </a:solidFill>
              </a:rPr>
              <a:t>Responsive Measure 7</a:t>
            </a:r>
            <a:endParaRPr lang="en-US" dirty="0"/>
          </a:p>
        </p:txBody>
      </p:sp>
      <p:sp>
        <p:nvSpPr>
          <p:cNvPr id="3" name="Content Placeholder 2"/>
          <p:cNvSpPr>
            <a:spLocks noGrp="1"/>
          </p:cNvSpPr>
          <p:nvPr>
            <p:ph idx="1"/>
          </p:nvPr>
        </p:nvSpPr>
        <p:spPr>
          <a:xfrm>
            <a:off x="425302" y="1295400"/>
            <a:ext cx="8229600" cy="4525963"/>
          </a:xfrm>
        </p:spPr>
        <p:txBody>
          <a:bodyPr/>
          <a:lstStyle/>
          <a:p>
            <a:pPr marL="0" lvl="0" indent="0">
              <a:buNone/>
            </a:pPr>
            <a:r>
              <a:rPr lang="en-US" dirty="0" smtClean="0">
                <a:solidFill>
                  <a:schemeClr val="bg1"/>
                </a:solidFill>
              </a:rPr>
              <a:t>Emailed Information </a:t>
            </a:r>
            <a:r>
              <a:rPr lang="en-US" dirty="0">
                <a:solidFill>
                  <a:schemeClr val="bg1"/>
                </a:solidFill>
              </a:rPr>
              <a:t>Literacy instruction </a:t>
            </a:r>
            <a:r>
              <a:rPr lang="en-US" dirty="0" smtClean="0">
                <a:solidFill>
                  <a:schemeClr val="bg1"/>
                </a:solidFill>
              </a:rPr>
              <a:t>reminders each semester.</a:t>
            </a:r>
            <a:endParaRPr lang="en-US" dirty="0">
              <a:solidFill>
                <a:schemeClr val="bg1"/>
              </a:solidFill>
            </a:endParaRPr>
          </a:p>
          <a:p>
            <a:pPr marL="0" indent="0">
              <a:buNone/>
            </a:pPr>
            <a:endParaRPr lang="en-US" dirty="0"/>
          </a:p>
        </p:txBody>
      </p:sp>
      <p:sp>
        <p:nvSpPr>
          <p:cNvPr id="6" name="Footer Placeholder 5"/>
          <p:cNvSpPr>
            <a:spLocks noGrp="1"/>
          </p:cNvSpPr>
          <p:nvPr>
            <p:ph type="ftr" sz="quarter" idx="11"/>
          </p:nvPr>
        </p:nvSpPr>
        <p:spPr>
          <a:xfrm>
            <a:off x="2743200" y="6416675"/>
            <a:ext cx="3657600" cy="365125"/>
          </a:xfrm>
        </p:spPr>
        <p:txBody>
          <a:bodyPr/>
          <a:lstStyle/>
          <a:p>
            <a:r>
              <a:rPr lang="en-US" dirty="0" smtClean="0"/>
              <a:t>J. </a:t>
            </a:r>
            <a:r>
              <a:rPr lang="en-US" dirty="0" err="1" smtClean="0"/>
              <a:t>Sargeant</a:t>
            </a:r>
            <a:r>
              <a:rPr lang="en-US" dirty="0" smtClean="0"/>
              <a:t> Reynolds Community College</a:t>
            </a:r>
            <a:endParaRPr lang="en-US" dirty="0"/>
          </a:p>
        </p:txBody>
      </p:sp>
      <p:sp>
        <p:nvSpPr>
          <p:cNvPr id="5" name="Slide Number Placeholder 4"/>
          <p:cNvSpPr>
            <a:spLocks noGrp="1"/>
          </p:cNvSpPr>
          <p:nvPr>
            <p:ph type="sldNum" sz="quarter" idx="12"/>
          </p:nvPr>
        </p:nvSpPr>
        <p:spPr/>
        <p:txBody>
          <a:bodyPr/>
          <a:lstStyle/>
          <a:p>
            <a:fld id="{F58C708F-6F46-495F-A43C-7E3A4E564205}" type="slidenum">
              <a:rPr lang="en-US" smtClean="0"/>
              <a:pPr/>
              <a:t>12</a:t>
            </a:fld>
            <a:endParaRPr lang="en-US"/>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2057400"/>
            <a:ext cx="3886200" cy="37554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5307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C00000"/>
                </a:solidFill>
              </a:rPr>
              <a:t>Continuing Issues</a:t>
            </a:r>
            <a:endParaRPr lang="en-US" dirty="0">
              <a:solidFill>
                <a:srgbClr val="C00000"/>
              </a:solidFill>
            </a:endParaRPr>
          </a:p>
        </p:txBody>
      </p:sp>
      <p:sp>
        <p:nvSpPr>
          <p:cNvPr id="3" name="Content Placeholder 2"/>
          <p:cNvSpPr>
            <a:spLocks noGrp="1"/>
          </p:cNvSpPr>
          <p:nvPr>
            <p:ph idx="1"/>
          </p:nvPr>
        </p:nvSpPr>
        <p:spPr/>
        <p:txBody>
          <a:bodyPr/>
          <a:lstStyle/>
          <a:p>
            <a:pPr>
              <a:buNone/>
            </a:pPr>
            <a:r>
              <a:rPr lang="en-US" i="1" dirty="0" smtClean="0">
                <a:solidFill>
                  <a:schemeClr val="bg1"/>
                </a:solidFill>
              </a:rPr>
              <a:t>Despite these efforts,</a:t>
            </a:r>
          </a:p>
          <a:p>
            <a:r>
              <a:rPr lang="en-US" dirty="0" smtClean="0">
                <a:solidFill>
                  <a:schemeClr val="bg1"/>
                </a:solidFill>
              </a:rPr>
              <a:t>We still had no institutional guidance or mandate for the effective delivery of </a:t>
            </a:r>
            <a:r>
              <a:rPr lang="en-US" i="1" dirty="0" smtClean="0">
                <a:solidFill>
                  <a:schemeClr val="bg1"/>
                </a:solidFill>
              </a:rPr>
              <a:t>information literacy</a:t>
            </a:r>
            <a:r>
              <a:rPr lang="en-US" dirty="0" smtClean="0">
                <a:solidFill>
                  <a:schemeClr val="bg1"/>
                </a:solidFill>
              </a:rPr>
              <a:t> skills or their necessary placements within the curricula.</a:t>
            </a:r>
          </a:p>
          <a:p>
            <a:r>
              <a:rPr lang="en-US" dirty="0" smtClean="0">
                <a:solidFill>
                  <a:schemeClr val="bg1"/>
                </a:solidFill>
              </a:rPr>
              <a:t>We continued to struggle with the lack </a:t>
            </a:r>
            <a:r>
              <a:rPr lang="en-US" dirty="0">
                <a:solidFill>
                  <a:schemeClr val="bg1"/>
                </a:solidFill>
              </a:rPr>
              <a:t>of </a:t>
            </a:r>
            <a:r>
              <a:rPr lang="en-US" dirty="0" smtClean="0">
                <a:solidFill>
                  <a:schemeClr val="bg1"/>
                </a:solidFill>
              </a:rPr>
              <a:t>coordinated collaboration </a:t>
            </a:r>
            <a:r>
              <a:rPr lang="en-US" dirty="0">
                <a:solidFill>
                  <a:schemeClr val="bg1"/>
                </a:solidFill>
              </a:rPr>
              <a:t>between </a:t>
            </a:r>
            <a:r>
              <a:rPr lang="en-US" dirty="0" smtClean="0">
                <a:solidFill>
                  <a:schemeClr val="bg1"/>
                </a:solidFill>
              </a:rPr>
              <a:t>librarians </a:t>
            </a:r>
            <a:r>
              <a:rPr lang="en-US" dirty="0">
                <a:solidFill>
                  <a:schemeClr val="bg1"/>
                </a:solidFill>
              </a:rPr>
              <a:t>and </a:t>
            </a:r>
            <a:r>
              <a:rPr lang="en-US" dirty="0" smtClean="0">
                <a:solidFill>
                  <a:schemeClr val="bg1"/>
                </a:solidFill>
              </a:rPr>
              <a:t>faculty.</a:t>
            </a:r>
            <a:endParaRPr lang="en-US" dirty="0">
              <a:solidFill>
                <a:schemeClr val="bg1"/>
              </a:solidFill>
            </a:endParaRPr>
          </a:p>
          <a:p>
            <a:pPr>
              <a:buNone/>
            </a:pPr>
            <a:endParaRPr lang="en-US" dirty="0" smtClean="0">
              <a:solidFill>
                <a:schemeClr val="bg1"/>
              </a:solidFill>
            </a:endParaRPr>
          </a:p>
        </p:txBody>
      </p:sp>
      <p:sp>
        <p:nvSpPr>
          <p:cNvPr id="5" name="Footer Placeholder 4"/>
          <p:cNvSpPr>
            <a:spLocks noGrp="1"/>
          </p:cNvSpPr>
          <p:nvPr>
            <p:ph type="ftr" sz="quarter" idx="11"/>
          </p:nvPr>
        </p:nvSpPr>
        <p:spPr>
          <a:xfrm>
            <a:off x="2895600" y="6416675"/>
            <a:ext cx="3124200" cy="365125"/>
          </a:xfrm>
        </p:spPr>
        <p:txBody>
          <a:bodyPr/>
          <a:lstStyle/>
          <a:p>
            <a:r>
              <a:rPr lang="en-US" dirty="0" smtClean="0"/>
              <a:t>J. </a:t>
            </a:r>
            <a:r>
              <a:rPr lang="en-US" dirty="0" err="1" smtClean="0"/>
              <a:t>Sargeant</a:t>
            </a:r>
            <a:r>
              <a:rPr lang="en-US" dirty="0" smtClean="0"/>
              <a:t> Reynolds Community College</a:t>
            </a:r>
            <a:endParaRPr lang="en-US" dirty="0"/>
          </a:p>
        </p:txBody>
      </p:sp>
      <p:sp>
        <p:nvSpPr>
          <p:cNvPr id="4" name="Slide Number Placeholder 3"/>
          <p:cNvSpPr>
            <a:spLocks noGrp="1"/>
          </p:cNvSpPr>
          <p:nvPr>
            <p:ph type="sldNum" sz="quarter" idx="12"/>
          </p:nvPr>
        </p:nvSpPr>
        <p:spPr/>
        <p:txBody>
          <a:bodyPr/>
          <a:lstStyle/>
          <a:p>
            <a:fld id="{F58C708F-6F46-495F-A43C-7E3A4E564205}" type="slidenum">
              <a:rPr lang="en-US" smtClean="0"/>
              <a:pPr/>
              <a:t>13</a:t>
            </a:fld>
            <a:endParaRPr lang="en-US"/>
          </a:p>
        </p:txBody>
      </p:sp>
    </p:spTree>
    <p:extLst>
      <p:ext uri="{BB962C8B-B14F-4D97-AF65-F5344CB8AC3E}">
        <p14:creationId xmlns:p14="http://schemas.microsoft.com/office/powerpoint/2010/main" val="3147916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C00000"/>
                </a:solidFill>
              </a:rPr>
              <a:t>Breakthroughs</a:t>
            </a:r>
            <a:endParaRPr lang="en-US" dirty="0">
              <a:solidFill>
                <a:srgbClr val="C00000"/>
              </a:solidFill>
            </a:endParaRPr>
          </a:p>
        </p:txBody>
      </p:sp>
      <p:sp>
        <p:nvSpPr>
          <p:cNvPr id="3" name="Content Placeholder 2"/>
          <p:cNvSpPr>
            <a:spLocks noGrp="1"/>
          </p:cNvSpPr>
          <p:nvPr>
            <p:ph idx="1"/>
          </p:nvPr>
        </p:nvSpPr>
        <p:spPr>
          <a:xfrm>
            <a:off x="457200" y="1447801"/>
            <a:ext cx="8229600" cy="4419599"/>
          </a:xfrm>
        </p:spPr>
        <p:txBody>
          <a:bodyPr>
            <a:normAutofit fontScale="92500" lnSpcReduction="10000"/>
          </a:bodyPr>
          <a:lstStyle/>
          <a:p>
            <a:pPr marL="0" indent="0">
              <a:spcAft>
                <a:spcPts val="1000"/>
              </a:spcAft>
              <a:buNone/>
            </a:pPr>
            <a:r>
              <a:rPr lang="en-US" dirty="0" smtClean="0">
                <a:solidFill>
                  <a:schemeClr val="bg1"/>
                </a:solidFill>
              </a:rPr>
              <a:t>JSRCC’s Quality Enhancement Plan (a five-year, institution-wide strategic plan) focused attention upon providing support for students within online courses and upon assessing student learning outcomes in distance courses.</a:t>
            </a:r>
            <a:endParaRPr lang="en-US" sz="2800" dirty="0" smtClean="0">
              <a:solidFill>
                <a:schemeClr val="bg1"/>
              </a:solidFill>
            </a:endParaRPr>
          </a:p>
          <a:p>
            <a:pPr marL="0" indent="0">
              <a:spcAft>
                <a:spcPts val="1000"/>
              </a:spcAft>
              <a:buNone/>
            </a:pPr>
            <a:r>
              <a:rPr lang="en-US" dirty="0" smtClean="0">
                <a:solidFill>
                  <a:schemeClr val="bg1"/>
                </a:solidFill>
              </a:rPr>
              <a:t>Information literacy was identified as one of the SLOs that would be targeted and assessed.</a:t>
            </a:r>
          </a:p>
          <a:p>
            <a:pPr marL="0" indent="0">
              <a:spcAft>
                <a:spcPts val="1000"/>
              </a:spcAft>
              <a:buNone/>
            </a:pPr>
            <a:r>
              <a:rPr lang="en-US" sz="2800" dirty="0" smtClean="0">
                <a:solidFill>
                  <a:schemeClr val="bg1"/>
                </a:solidFill>
              </a:rPr>
              <a:t>This assessment effort is supported by a three-year federal grant, </a:t>
            </a:r>
            <a:r>
              <a:rPr lang="en-US" sz="2800" dirty="0" smtClean="0">
                <a:solidFill>
                  <a:srgbClr val="FFC000"/>
                </a:solidFill>
              </a:rPr>
              <a:t>Funds for the Improvement of Post-Secondary Education </a:t>
            </a:r>
            <a:r>
              <a:rPr lang="en-US" sz="2800" dirty="0" smtClean="0">
                <a:solidFill>
                  <a:schemeClr val="bg1"/>
                </a:solidFill>
              </a:rPr>
              <a:t>(FIPSE).</a:t>
            </a:r>
            <a:endParaRPr lang="en-US" sz="2800" dirty="0">
              <a:solidFill>
                <a:schemeClr val="bg1"/>
              </a:solidFill>
            </a:endParaRPr>
          </a:p>
        </p:txBody>
      </p:sp>
      <p:sp>
        <p:nvSpPr>
          <p:cNvPr id="6" name="Footer Placeholder 5"/>
          <p:cNvSpPr>
            <a:spLocks noGrp="1"/>
          </p:cNvSpPr>
          <p:nvPr>
            <p:ph type="ftr" sz="quarter" idx="11"/>
          </p:nvPr>
        </p:nvSpPr>
        <p:spPr>
          <a:xfrm>
            <a:off x="2895600" y="6416675"/>
            <a:ext cx="3124200" cy="365125"/>
          </a:xfrm>
        </p:spPr>
        <p:txBody>
          <a:bodyPr/>
          <a:lstStyle/>
          <a:p>
            <a:r>
              <a:rPr lang="en-US" dirty="0" smtClean="0"/>
              <a:t>J. </a:t>
            </a:r>
            <a:r>
              <a:rPr lang="en-US" dirty="0" err="1" smtClean="0"/>
              <a:t>Sargeant</a:t>
            </a:r>
            <a:r>
              <a:rPr lang="en-US" dirty="0" smtClean="0"/>
              <a:t> Reynolds Community College</a:t>
            </a:r>
            <a:endParaRPr lang="en-US" dirty="0"/>
          </a:p>
        </p:txBody>
      </p:sp>
      <p:sp>
        <p:nvSpPr>
          <p:cNvPr id="5" name="Slide Number Placeholder 4"/>
          <p:cNvSpPr>
            <a:spLocks noGrp="1"/>
          </p:cNvSpPr>
          <p:nvPr>
            <p:ph type="sldNum" sz="quarter" idx="12"/>
          </p:nvPr>
        </p:nvSpPr>
        <p:spPr/>
        <p:txBody>
          <a:bodyPr/>
          <a:lstStyle/>
          <a:p>
            <a:fld id="{F58C708F-6F46-495F-A43C-7E3A4E564205}" type="slidenum">
              <a:rPr lang="en-US" smtClean="0"/>
              <a:pPr/>
              <a:t>14</a:t>
            </a:fld>
            <a:endParaRPr lang="en-US"/>
          </a:p>
        </p:txBody>
      </p:sp>
    </p:spTree>
    <p:extLst>
      <p:ext uri="{BB962C8B-B14F-4D97-AF65-F5344CB8AC3E}">
        <p14:creationId xmlns:p14="http://schemas.microsoft.com/office/powerpoint/2010/main" val="6145417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C00000"/>
                </a:solidFill>
              </a:rPr>
              <a:t>Breakthroughs</a:t>
            </a:r>
            <a:endParaRPr lang="en-US" dirty="0">
              <a:solidFill>
                <a:srgbClr val="C00000"/>
              </a:solidFill>
            </a:endParaRPr>
          </a:p>
        </p:txBody>
      </p:sp>
      <p:sp>
        <p:nvSpPr>
          <p:cNvPr id="3" name="Content Placeholder 2"/>
          <p:cNvSpPr>
            <a:spLocks noGrp="1"/>
          </p:cNvSpPr>
          <p:nvPr>
            <p:ph idx="1"/>
          </p:nvPr>
        </p:nvSpPr>
        <p:spPr/>
        <p:txBody>
          <a:bodyPr/>
          <a:lstStyle/>
          <a:p>
            <a:pPr marL="0" indent="0">
              <a:buNone/>
            </a:pPr>
            <a:r>
              <a:rPr lang="en-US" dirty="0" smtClean="0">
                <a:solidFill>
                  <a:schemeClr val="bg1"/>
                </a:solidFill>
              </a:rPr>
              <a:t>Librarians </a:t>
            </a:r>
            <a:r>
              <a:rPr lang="en-US" dirty="0">
                <a:solidFill>
                  <a:schemeClr val="bg1"/>
                </a:solidFill>
              </a:rPr>
              <a:t>&amp; faculty members began to engage in active conversations at QEP Subcommittees.</a:t>
            </a:r>
          </a:p>
          <a:p>
            <a:endParaRPr lang="en-US" dirty="0"/>
          </a:p>
        </p:txBody>
      </p:sp>
      <p:sp>
        <p:nvSpPr>
          <p:cNvPr id="7" name="Footer Placeholder 6"/>
          <p:cNvSpPr>
            <a:spLocks noGrp="1"/>
          </p:cNvSpPr>
          <p:nvPr>
            <p:ph type="ftr" sz="quarter" idx="11"/>
          </p:nvPr>
        </p:nvSpPr>
        <p:spPr>
          <a:xfrm>
            <a:off x="2895600" y="6416675"/>
            <a:ext cx="3124200" cy="365125"/>
          </a:xfrm>
        </p:spPr>
        <p:txBody>
          <a:bodyPr/>
          <a:lstStyle/>
          <a:p>
            <a:r>
              <a:rPr lang="en-US" dirty="0" smtClean="0"/>
              <a:t>J. </a:t>
            </a:r>
            <a:r>
              <a:rPr lang="en-US" dirty="0" err="1" smtClean="0"/>
              <a:t>Sargeant</a:t>
            </a:r>
            <a:r>
              <a:rPr lang="en-US" dirty="0" smtClean="0"/>
              <a:t> Reynolds Community College</a:t>
            </a:r>
            <a:endParaRPr lang="en-US" dirty="0"/>
          </a:p>
        </p:txBody>
      </p:sp>
      <p:sp>
        <p:nvSpPr>
          <p:cNvPr id="6" name="Slide Number Placeholder 5"/>
          <p:cNvSpPr>
            <a:spLocks noGrp="1"/>
          </p:cNvSpPr>
          <p:nvPr>
            <p:ph type="sldNum" sz="quarter" idx="12"/>
          </p:nvPr>
        </p:nvSpPr>
        <p:spPr/>
        <p:txBody>
          <a:bodyPr/>
          <a:lstStyle/>
          <a:p>
            <a:fld id="{F58C708F-6F46-495F-A43C-7E3A4E564205}" type="slidenum">
              <a:rPr lang="en-US" smtClean="0"/>
              <a:pPr/>
              <a:t>15</a:t>
            </a:fld>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2182" y="3505200"/>
            <a:ext cx="6357938" cy="100012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5800" y="4876800"/>
            <a:ext cx="7530703" cy="838200"/>
          </a:xfrm>
          <a:prstGeom prst="rect">
            <a:avLst/>
          </a:prstGeom>
        </p:spPr>
      </p:pic>
    </p:spTree>
    <p:extLst>
      <p:ext uri="{BB962C8B-B14F-4D97-AF65-F5344CB8AC3E}">
        <p14:creationId xmlns:p14="http://schemas.microsoft.com/office/powerpoint/2010/main" val="40810195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solidFill>
                  <a:srgbClr val="C00000"/>
                </a:solidFill>
              </a:rPr>
              <a:t>Managing Guidelines</a:t>
            </a:r>
            <a:endParaRPr lang="en-US" dirty="0">
              <a:solidFill>
                <a:srgbClr val="C00000"/>
              </a:solidFill>
            </a:endParaRPr>
          </a:p>
        </p:txBody>
      </p:sp>
      <p:sp>
        <p:nvSpPr>
          <p:cNvPr id="3" name="Content Placeholder 2"/>
          <p:cNvSpPr>
            <a:spLocks noGrp="1"/>
          </p:cNvSpPr>
          <p:nvPr>
            <p:ph idx="1"/>
          </p:nvPr>
        </p:nvSpPr>
        <p:spPr>
          <a:xfrm>
            <a:off x="457200" y="1676400"/>
            <a:ext cx="8153400" cy="4525963"/>
          </a:xfrm>
        </p:spPr>
        <p:txBody>
          <a:bodyPr>
            <a:normAutofit fontScale="92500" lnSpcReduction="20000"/>
          </a:bodyPr>
          <a:lstStyle/>
          <a:p>
            <a:pPr>
              <a:spcAft>
                <a:spcPts val="1000"/>
              </a:spcAft>
            </a:pPr>
            <a:r>
              <a:rPr lang="en-US" dirty="0" smtClean="0">
                <a:solidFill>
                  <a:schemeClr val="bg1"/>
                </a:solidFill>
              </a:rPr>
              <a:t>Student instruction should cover core information literacy competency skills as identified by SCHEV </a:t>
            </a:r>
          </a:p>
          <a:p>
            <a:pPr>
              <a:spcAft>
                <a:spcPts val="1000"/>
              </a:spcAft>
            </a:pPr>
            <a:r>
              <a:rPr lang="en-US" dirty="0" smtClean="0">
                <a:solidFill>
                  <a:schemeClr val="bg1"/>
                </a:solidFill>
              </a:rPr>
              <a:t>Instructional elements should be easy and flexible to implement across curricula</a:t>
            </a:r>
          </a:p>
          <a:p>
            <a:pPr>
              <a:spcAft>
                <a:spcPts val="1000"/>
              </a:spcAft>
            </a:pPr>
            <a:r>
              <a:rPr lang="en-US" dirty="0" smtClean="0">
                <a:solidFill>
                  <a:schemeClr val="bg1"/>
                </a:solidFill>
              </a:rPr>
              <a:t>Instructional materials should lend themselves to ease of evaluation, revision, and updates</a:t>
            </a:r>
          </a:p>
          <a:p>
            <a:pPr>
              <a:spcAft>
                <a:spcPts val="1000"/>
              </a:spcAft>
            </a:pPr>
            <a:r>
              <a:rPr lang="en-US" dirty="0" smtClean="0">
                <a:solidFill>
                  <a:schemeClr val="bg1"/>
                </a:solidFill>
              </a:rPr>
              <a:t>Instructional materials should be available for online delivery in order to reach both on-campus and distance students</a:t>
            </a:r>
          </a:p>
          <a:p>
            <a:r>
              <a:rPr lang="en-US" dirty="0" smtClean="0">
                <a:solidFill>
                  <a:schemeClr val="bg1"/>
                </a:solidFill>
              </a:rPr>
              <a:t>Assessments and data collection should not be cumbersome for faculty</a:t>
            </a:r>
          </a:p>
          <a:p>
            <a:pPr marL="0" indent="0">
              <a:buNone/>
            </a:pPr>
            <a:endParaRPr lang="en-US" dirty="0" smtClean="0">
              <a:solidFill>
                <a:schemeClr val="bg1"/>
              </a:solidFill>
            </a:endParaRPr>
          </a:p>
        </p:txBody>
      </p:sp>
      <p:sp>
        <p:nvSpPr>
          <p:cNvPr id="5" name="Footer Placeholder 4"/>
          <p:cNvSpPr>
            <a:spLocks noGrp="1"/>
          </p:cNvSpPr>
          <p:nvPr>
            <p:ph type="ftr" sz="quarter" idx="11"/>
          </p:nvPr>
        </p:nvSpPr>
        <p:spPr>
          <a:xfrm>
            <a:off x="2895600" y="6416675"/>
            <a:ext cx="3124200" cy="365125"/>
          </a:xfrm>
        </p:spPr>
        <p:txBody>
          <a:bodyPr/>
          <a:lstStyle/>
          <a:p>
            <a:r>
              <a:rPr lang="en-US" dirty="0" smtClean="0"/>
              <a:t>J. </a:t>
            </a:r>
            <a:r>
              <a:rPr lang="en-US" dirty="0" err="1" smtClean="0"/>
              <a:t>Sargeant</a:t>
            </a:r>
            <a:r>
              <a:rPr lang="en-US" dirty="0" smtClean="0"/>
              <a:t> Reynolds Community College</a:t>
            </a:r>
            <a:endParaRPr lang="en-US" dirty="0"/>
          </a:p>
        </p:txBody>
      </p:sp>
      <p:sp>
        <p:nvSpPr>
          <p:cNvPr id="4" name="Slide Number Placeholder 3"/>
          <p:cNvSpPr>
            <a:spLocks noGrp="1"/>
          </p:cNvSpPr>
          <p:nvPr>
            <p:ph type="sldNum" sz="quarter" idx="12"/>
          </p:nvPr>
        </p:nvSpPr>
        <p:spPr/>
        <p:txBody>
          <a:bodyPr/>
          <a:lstStyle/>
          <a:p>
            <a:fld id="{F58C708F-6F46-495F-A43C-7E3A4E564205}" type="slidenum">
              <a:rPr lang="en-US" smtClean="0"/>
              <a:pPr/>
              <a:t>16</a:t>
            </a:fld>
            <a:endParaRPr lang="en-US"/>
          </a:p>
        </p:txBody>
      </p:sp>
    </p:spTree>
    <p:extLst>
      <p:ext uri="{BB962C8B-B14F-4D97-AF65-F5344CB8AC3E}">
        <p14:creationId xmlns:p14="http://schemas.microsoft.com/office/powerpoint/2010/main" val="21125061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C00000"/>
                </a:solidFill>
              </a:rPr>
              <a:t>Modules Adopted</a:t>
            </a:r>
            <a:endParaRPr lang="en-US" dirty="0">
              <a:solidFill>
                <a:srgbClr val="C00000"/>
              </a:solidFill>
            </a:endParaRPr>
          </a:p>
        </p:txBody>
      </p:sp>
      <p:sp>
        <p:nvSpPr>
          <p:cNvPr id="3" name="Content Placeholder 2"/>
          <p:cNvSpPr>
            <a:spLocks noGrp="1"/>
          </p:cNvSpPr>
          <p:nvPr>
            <p:ph idx="1"/>
          </p:nvPr>
        </p:nvSpPr>
        <p:spPr/>
        <p:txBody>
          <a:bodyPr>
            <a:normAutofit lnSpcReduction="10000"/>
          </a:bodyPr>
          <a:lstStyle/>
          <a:p>
            <a:pPr marL="0" indent="0">
              <a:spcBef>
                <a:spcPts val="0"/>
              </a:spcBef>
              <a:spcAft>
                <a:spcPts val="1200"/>
              </a:spcAft>
              <a:buNone/>
            </a:pPr>
            <a:r>
              <a:rPr lang="en-US" sz="2800" dirty="0" smtClean="0">
                <a:solidFill>
                  <a:schemeClr val="bg1"/>
                </a:solidFill>
                <a:hlinkClick r:id="rId3"/>
              </a:rPr>
              <a:t>Research at Reynolds Libraries IL modules</a:t>
            </a:r>
            <a:r>
              <a:rPr lang="en-US" sz="2800" dirty="0" smtClean="0">
                <a:solidFill>
                  <a:schemeClr val="bg1"/>
                </a:solidFill>
              </a:rPr>
              <a:t>  based on standards/skills covered in:</a:t>
            </a:r>
          </a:p>
          <a:p>
            <a:pPr marL="1371600" indent="-457200">
              <a:spcBef>
                <a:spcPts val="0"/>
              </a:spcBef>
              <a:spcAft>
                <a:spcPts val="1200"/>
              </a:spcAft>
            </a:pPr>
            <a:r>
              <a:rPr lang="en-US" sz="2800" dirty="0" smtClean="0">
                <a:hlinkClick r:id="rId4"/>
              </a:rPr>
              <a:t>ACRL’s IL Standards</a:t>
            </a:r>
            <a:endParaRPr lang="en-US" sz="2800" dirty="0" smtClean="0"/>
          </a:p>
          <a:p>
            <a:pPr marL="1371600" indent="-457200">
              <a:spcBef>
                <a:spcPts val="0"/>
              </a:spcBef>
              <a:spcAft>
                <a:spcPts val="1200"/>
              </a:spcAft>
            </a:pPr>
            <a:r>
              <a:rPr lang="en-US" sz="2800" dirty="0" smtClean="0">
                <a:hlinkClick r:id="rId5"/>
              </a:rPr>
              <a:t>VCCS Core </a:t>
            </a:r>
            <a:r>
              <a:rPr lang="en-US" sz="2800" dirty="0">
                <a:hlinkClick r:id="rId5"/>
              </a:rPr>
              <a:t>C</a:t>
            </a:r>
            <a:r>
              <a:rPr lang="en-US" sz="2800" dirty="0" smtClean="0">
                <a:hlinkClick r:id="rId5"/>
              </a:rPr>
              <a:t>ompetency Standards for IL</a:t>
            </a:r>
            <a:endParaRPr lang="en-US" sz="2800" dirty="0" smtClean="0"/>
          </a:p>
          <a:p>
            <a:pPr marL="1371600" indent="-457200">
              <a:spcAft>
                <a:spcPts val="1200"/>
              </a:spcAft>
            </a:pPr>
            <a:r>
              <a:rPr lang="en-US" sz="2800" dirty="0" smtClean="0"/>
              <a:t>James Madison University’s </a:t>
            </a:r>
            <a:r>
              <a:rPr lang="en-US" sz="2800" dirty="0" smtClean="0">
                <a:hlinkClick r:id="rId6"/>
              </a:rPr>
              <a:t>Go for the Gold Tutorial</a:t>
            </a:r>
            <a:r>
              <a:rPr lang="en-US" sz="2800" dirty="0" smtClean="0"/>
              <a:t> and Information Literacy Test (ILT).</a:t>
            </a:r>
          </a:p>
          <a:p>
            <a:pPr marL="1371600" indent="-457200">
              <a:spcAft>
                <a:spcPts val="1200"/>
              </a:spcAft>
            </a:pPr>
            <a:r>
              <a:rPr lang="en-US" sz="2800" dirty="0" smtClean="0">
                <a:hlinkClick r:id="rId7"/>
              </a:rPr>
              <a:t>VCCS Libraries’ Connect for Success Tutorial</a:t>
            </a:r>
            <a:endParaRPr lang="en-US" sz="2800" dirty="0"/>
          </a:p>
        </p:txBody>
      </p:sp>
      <p:sp>
        <p:nvSpPr>
          <p:cNvPr id="5" name="Footer Placeholder 4"/>
          <p:cNvSpPr>
            <a:spLocks noGrp="1"/>
          </p:cNvSpPr>
          <p:nvPr>
            <p:ph type="ftr" sz="quarter" idx="11"/>
          </p:nvPr>
        </p:nvSpPr>
        <p:spPr>
          <a:xfrm>
            <a:off x="2971800" y="6416675"/>
            <a:ext cx="3048000" cy="365125"/>
          </a:xfrm>
        </p:spPr>
        <p:txBody>
          <a:bodyPr/>
          <a:lstStyle/>
          <a:p>
            <a:r>
              <a:rPr lang="en-US" dirty="0" smtClean="0"/>
              <a:t>J. </a:t>
            </a:r>
            <a:r>
              <a:rPr lang="en-US" dirty="0" err="1" smtClean="0"/>
              <a:t>Sargeant</a:t>
            </a:r>
            <a:r>
              <a:rPr lang="en-US" dirty="0" smtClean="0"/>
              <a:t> Reynolds Community College</a:t>
            </a:r>
            <a:endParaRPr lang="en-US" dirty="0"/>
          </a:p>
        </p:txBody>
      </p:sp>
      <p:sp>
        <p:nvSpPr>
          <p:cNvPr id="4" name="Slide Number Placeholder 3"/>
          <p:cNvSpPr>
            <a:spLocks noGrp="1"/>
          </p:cNvSpPr>
          <p:nvPr>
            <p:ph type="sldNum" sz="quarter" idx="12"/>
          </p:nvPr>
        </p:nvSpPr>
        <p:spPr/>
        <p:txBody>
          <a:bodyPr/>
          <a:lstStyle/>
          <a:p>
            <a:fld id="{F58C708F-6F46-495F-A43C-7E3A4E564205}" type="slidenum">
              <a:rPr lang="en-US" smtClean="0"/>
              <a:pPr/>
              <a:t>17</a:t>
            </a:fld>
            <a:endParaRPr lang="en-US"/>
          </a:p>
        </p:txBody>
      </p:sp>
    </p:spTree>
    <p:extLst>
      <p:ext uri="{BB962C8B-B14F-4D97-AF65-F5344CB8AC3E}">
        <p14:creationId xmlns:p14="http://schemas.microsoft.com/office/powerpoint/2010/main" val="41506611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solidFill>
                  <a:srgbClr val="C00000"/>
                </a:solidFill>
              </a:rPr>
              <a:t>Implementation </a:t>
            </a:r>
            <a:r>
              <a:rPr lang="en-US" sz="2800" dirty="0" smtClean="0">
                <a:solidFill>
                  <a:srgbClr val="C00000"/>
                </a:solidFill>
              </a:rPr>
              <a:t>(Part One)</a:t>
            </a:r>
            <a:endParaRPr lang="en-US" dirty="0">
              <a:solidFill>
                <a:srgbClr val="C00000"/>
              </a:solidFill>
            </a:endParaRPr>
          </a:p>
        </p:txBody>
      </p:sp>
      <p:sp>
        <p:nvSpPr>
          <p:cNvPr id="7" name="Subtitle 6"/>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rgbClr val="C00000"/>
                </a:solidFill>
              </a:rPr>
              <a:t>Collaborative Efforts:</a:t>
            </a:r>
            <a:br>
              <a:rPr lang="en-US" dirty="0" smtClean="0">
                <a:solidFill>
                  <a:srgbClr val="C00000"/>
                </a:solidFill>
              </a:rPr>
            </a:br>
            <a:r>
              <a:rPr lang="en-US" dirty="0" smtClean="0">
                <a:solidFill>
                  <a:srgbClr val="C00000"/>
                </a:solidFill>
              </a:rPr>
              <a:t>Librarians’ Perspective</a:t>
            </a:r>
            <a:endParaRPr lang="en-US" dirty="0">
              <a:solidFill>
                <a:srgbClr val="C00000"/>
              </a:solidFill>
            </a:endParaRPr>
          </a:p>
        </p:txBody>
      </p:sp>
      <p:sp>
        <p:nvSpPr>
          <p:cNvPr id="3" name="Content Placeholder 2"/>
          <p:cNvSpPr>
            <a:spLocks noGrp="1"/>
          </p:cNvSpPr>
          <p:nvPr>
            <p:ph idx="1"/>
          </p:nvPr>
        </p:nvSpPr>
        <p:spPr>
          <a:xfrm>
            <a:off x="533400" y="1676400"/>
            <a:ext cx="8229600" cy="4800600"/>
          </a:xfrm>
        </p:spPr>
        <p:txBody>
          <a:bodyPr>
            <a:noAutofit/>
          </a:bodyPr>
          <a:lstStyle/>
          <a:p>
            <a:pPr marL="514350" indent="-514350">
              <a:spcAft>
                <a:spcPts val="800"/>
              </a:spcAft>
              <a:buFont typeface="+mj-lt"/>
              <a:buAutoNum type="arabicPeriod"/>
            </a:pPr>
            <a:r>
              <a:rPr lang="en-US" sz="2400" dirty="0" smtClean="0">
                <a:solidFill>
                  <a:schemeClr val="bg1"/>
                </a:solidFill>
              </a:rPr>
              <a:t>Identified Eng112 as our target course for assessment. </a:t>
            </a:r>
          </a:p>
          <a:p>
            <a:pPr marL="514350" indent="-514350">
              <a:spcAft>
                <a:spcPts val="800"/>
              </a:spcAft>
              <a:buFont typeface="+mj-lt"/>
              <a:buAutoNum type="arabicPeriod"/>
            </a:pPr>
            <a:r>
              <a:rPr lang="en-US" sz="2400" dirty="0" smtClean="0">
                <a:solidFill>
                  <a:schemeClr val="bg1"/>
                </a:solidFill>
              </a:rPr>
              <a:t>10 assessment questions were created for each of the 7 modules.</a:t>
            </a:r>
          </a:p>
          <a:p>
            <a:pPr marL="514350" indent="-514350">
              <a:spcAft>
                <a:spcPts val="800"/>
              </a:spcAft>
              <a:buFont typeface="+mj-lt"/>
              <a:buAutoNum type="arabicPeriod"/>
            </a:pPr>
            <a:r>
              <a:rPr lang="en-US" sz="2400" dirty="0" smtClean="0">
                <a:solidFill>
                  <a:schemeClr val="bg1"/>
                </a:solidFill>
              </a:rPr>
              <a:t>Librarians from both within </a:t>
            </a:r>
            <a:r>
              <a:rPr lang="en-US" sz="2400" dirty="0">
                <a:solidFill>
                  <a:schemeClr val="bg1"/>
                </a:solidFill>
              </a:rPr>
              <a:t>&amp;</a:t>
            </a:r>
            <a:r>
              <a:rPr lang="en-US" sz="2400" dirty="0" smtClean="0">
                <a:solidFill>
                  <a:schemeClr val="bg1"/>
                </a:solidFill>
              </a:rPr>
              <a:t> outside of JSRCC reviewed all 7 modules as well as the assessment questions for each module.</a:t>
            </a:r>
          </a:p>
          <a:p>
            <a:pPr marL="514350" indent="-514350">
              <a:spcAft>
                <a:spcPts val="800"/>
              </a:spcAft>
              <a:buFont typeface="+mj-lt"/>
              <a:buAutoNum type="arabicPeriod"/>
            </a:pPr>
            <a:r>
              <a:rPr lang="en-US" sz="2400" dirty="0" smtClean="0">
                <a:solidFill>
                  <a:schemeClr val="bg1"/>
                </a:solidFill>
              </a:rPr>
              <a:t>Modules and questions were revised based on the initial reviews.</a:t>
            </a:r>
          </a:p>
          <a:p>
            <a:pPr marL="514350" indent="-514350">
              <a:spcAft>
                <a:spcPts val="800"/>
              </a:spcAft>
              <a:buFont typeface="+mj-lt"/>
              <a:buAutoNum type="arabicPeriod"/>
            </a:pPr>
            <a:r>
              <a:rPr lang="en-US" sz="2400" dirty="0">
                <a:solidFill>
                  <a:schemeClr val="bg1"/>
                </a:solidFill>
              </a:rPr>
              <a:t>English faculty were invited to review the modules and assessment questions. Further revisions were made.</a:t>
            </a:r>
          </a:p>
          <a:p>
            <a:pPr marL="514350" indent="-514350">
              <a:spcAft>
                <a:spcPts val="800"/>
              </a:spcAft>
              <a:buFont typeface="+mj-lt"/>
              <a:buAutoNum type="arabicPeriod"/>
            </a:pPr>
            <a:endParaRPr lang="en-US" sz="2400" dirty="0" smtClean="0">
              <a:solidFill>
                <a:schemeClr val="bg1"/>
              </a:solidFill>
            </a:endParaRPr>
          </a:p>
        </p:txBody>
      </p:sp>
      <p:sp>
        <p:nvSpPr>
          <p:cNvPr id="5" name="Footer Placeholder 4"/>
          <p:cNvSpPr>
            <a:spLocks noGrp="1"/>
          </p:cNvSpPr>
          <p:nvPr>
            <p:ph type="ftr" sz="quarter" idx="11"/>
          </p:nvPr>
        </p:nvSpPr>
        <p:spPr>
          <a:xfrm>
            <a:off x="2895600" y="6416675"/>
            <a:ext cx="3124200" cy="365125"/>
          </a:xfrm>
        </p:spPr>
        <p:txBody>
          <a:bodyPr/>
          <a:lstStyle/>
          <a:p>
            <a:r>
              <a:rPr lang="en-US" dirty="0" smtClean="0"/>
              <a:t>J. </a:t>
            </a:r>
            <a:r>
              <a:rPr lang="en-US" dirty="0" err="1" smtClean="0"/>
              <a:t>Sargeant</a:t>
            </a:r>
            <a:r>
              <a:rPr lang="en-US" dirty="0" smtClean="0"/>
              <a:t> Reynolds Community College</a:t>
            </a:r>
            <a:endParaRPr lang="en-US" dirty="0"/>
          </a:p>
        </p:txBody>
      </p:sp>
      <p:sp>
        <p:nvSpPr>
          <p:cNvPr id="4" name="Slide Number Placeholder 3"/>
          <p:cNvSpPr>
            <a:spLocks noGrp="1"/>
          </p:cNvSpPr>
          <p:nvPr>
            <p:ph type="sldNum" sz="quarter" idx="12"/>
          </p:nvPr>
        </p:nvSpPr>
        <p:spPr/>
        <p:txBody>
          <a:bodyPr/>
          <a:lstStyle/>
          <a:p>
            <a:fld id="{F58C708F-6F46-495F-A43C-7E3A4E564205}" type="slidenum">
              <a:rPr lang="en-US" smtClean="0"/>
              <a:pPr/>
              <a:t>19</a:t>
            </a:fld>
            <a:endParaRPr lang="en-US"/>
          </a:p>
        </p:txBody>
      </p:sp>
    </p:spTree>
    <p:extLst>
      <p:ext uri="{BB962C8B-B14F-4D97-AF65-F5344CB8AC3E}">
        <p14:creationId xmlns:p14="http://schemas.microsoft.com/office/powerpoint/2010/main" val="1698989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C00000"/>
                </a:solidFill>
                <a:latin typeface="Book Antiqua" pitchFamily="18" charset="0"/>
              </a:rPr>
              <a:t>S</a:t>
            </a:r>
            <a:r>
              <a:rPr lang="en-US" sz="3200" b="1" dirty="0" smtClean="0">
                <a:solidFill>
                  <a:srgbClr val="C00000"/>
                </a:solidFill>
                <a:latin typeface="Book Antiqua" pitchFamily="18" charset="0"/>
              </a:rPr>
              <a:t>uccessful integration of </a:t>
            </a:r>
            <a:r>
              <a:rPr lang="en-US" sz="3200" dirty="0" smtClean="0">
                <a:solidFill>
                  <a:srgbClr val="C00000"/>
                </a:solidFill>
                <a:latin typeface="Book Antiqua" pitchFamily="18" charset="0"/>
              </a:rPr>
              <a:t>i</a:t>
            </a:r>
            <a:r>
              <a:rPr lang="en-US" sz="3200" b="1" dirty="0" smtClean="0">
                <a:solidFill>
                  <a:srgbClr val="C00000"/>
                </a:solidFill>
                <a:latin typeface="Book Antiqua" pitchFamily="18" charset="0"/>
              </a:rPr>
              <a:t>nformation literacy across the curriculum:</a:t>
            </a:r>
            <a:endParaRPr lang="en-US" sz="3200" b="1" dirty="0">
              <a:solidFill>
                <a:srgbClr val="C00000"/>
              </a:solidFill>
              <a:latin typeface="Book Antiqua"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44328101"/>
              </p:ext>
            </p:extLst>
          </p:nvPr>
        </p:nvGraphicFramePr>
        <p:xfrm>
          <a:off x="762000" y="1371600"/>
          <a:ext cx="70866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2667000" y="6416675"/>
            <a:ext cx="3581400" cy="365125"/>
          </a:xfrm>
        </p:spPr>
        <p:txBody>
          <a:bodyPr/>
          <a:lstStyle/>
          <a:p>
            <a:r>
              <a:rPr lang="en-US" dirty="0" smtClean="0"/>
              <a:t>J. </a:t>
            </a:r>
            <a:r>
              <a:rPr lang="en-US" dirty="0" err="1" smtClean="0"/>
              <a:t>Sargeant</a:t>
            </a:r>
            <a:r>
              <a:rPr lang="en-US" dirty="0" smtClean="0"/>
              <a:t> Reynolds Community College</a:t>
            </a:r>
            <a:endParaRPr lang="en-US" dirty="0"/>
          </a:p>
        </p:txBody>
      </p:sp>
      <p:sp>
        <p:nvSpPr>
          <p:cNvPr id="5" name="Slide Number Placeholder 4"/>
          <p:cNvSpPr>
            <a:spLocks noGrp="1"/>
          </p:cNvSpPr>
          <p:nvPr>
            <p:ph type="sldNum" sz="quarter" idx="12"/>
          </p:nvPr>
        </p:nvSpPr>
        <p:spPr/>
        <p:txBody>
          <a:bodyPr/>
          <a:lstStyle/>
          <a:p>
            <a:fld id="{F58C708F-6F46-495F-A43C-7E3A4E564205}" type="slidenum">
              <a:rPr lang="en-US" smtClean="0"/>
              <a:pPr/>
              <a:t>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rgbClr val="C00000"/>
                </a:solidFill>
              </a:rPr>
              <a:t>Collaborative Efforts:</a:t>
            </a:r>
            <a:br>
              <a:rPr lang="en-US" dirty="0" smtClean="0">
                <a:solidFill>
                  <a:srgbClr val="C00000"/>
                </a:solidFill>
              </a:rPr>
            </a:br>
            <a:r>
              <a:rPr lang="en-US" dirty="0" smtClean="0">
                <a:solidFill>
                  <a:srgbClr val="C00000"/>
                </a:solidFill>
              </a:rPr>
              <a:t>Librarians’ Perspective </a:t>
            </a:r>
            <a:r>
              <a:rPr lang="en-US" sz="2000" i="1" dirty="0" smtClean="0">
                <a:solidFill>
                  <a:srgbClr val="C00000"/>
                </a:solidFill>
              </a:rPr>
              <a:t>(continued)</a:t>
            </a:r>
            <a:endParaRPr lang="en-US" i="1" dirty="0">
              <a:solidFill>
                <a:srgbClr val="C00000"/>
              </a:solidFill>
            </a:endParaRPr>
          </a:p>
        </p:txBody>
      </p:sp>
      <p:sp>
        <p:nvSpPr>
          <p:cNvPr id="3" name="Content Placeholder 2"/>
          <p:cNvSpPr>
            <a:spLocks noGrp="1"/>
          </p:cNvSpPr>
          <p:nvPr>
            <p:ph idx="1"/>
          </p:nvPr>
        </p:nvSpPr>
        <p:spPr>
          <a:xfrm>
            <a:off x="457200" y="1752600"/>
            <a:ext cx="8229600" cy="4830763"/>
          </a:xfrm>
        </p:spPr>
        <p:txBody>
          <a:bodyPr>
            <a:normAutofit/>
          </a:bodyPr>
          <a:lstStyle/>
          <a:p>
            <a:pPr marL="514350" indent="-514350">
              <a:spcAft>
                <a:spcPts val="800"/>
              </a:spcAft>
              <a:buFont typeface="+mj-lt"/>
              <a:buAutoNum type="arabicPeriod" startAt="6"/>
            </a:pPr>
            <a:r>
              <a:rPr lang="en-US" sz="2400" dirty="0" smtClean="0">
                <a:solidFill>
                  <a:schemeClr val="bg1"/>
                </a:solidFill>
              </a:rPr>
              <a:t>30 assessment </a:t>
            </a:r>
            <a:r>
              <a:rPr lang="en-US" sz="2400" dirty="0">
                <a:solidFill>
                  <a:schemeClr val="bg1"/>
                </a:solidFill>
              </a:rPr>
              <a:t>questions were developed for </a:t>
            </a:r>
            <a:r>
              <a:rPr lang="en-US" sz="2400" dirty="0" smtClean="0">
                <a:solidFill>
                  <a:schemeClr val="bg1"/>
                </a:solidFill>
              </a:rPr>
              <a:t>the pre/post test. English faculty provided feedback on which questions to include.</a:t>
            </a:r>
          </a:p>
          <a:p>
            <a:pPr marL="457200" indent="-457200">
              <a:spcAft>
                <a:spcPts val="800"/>
              </a:spcAft>
              <a:buFont typeface="+mj-lt"/>
              <a:buAutoNum type="arabicPeriod" startAt="6"/>
            </a:pPr>
            <a:r>
              <a:rPr lang="en-US" sz="2400" dirty="0">
                <a:solidFill>
                  <a:schemeClr val="bg1"/>
                </a:solidFill>
              </a:rPr>
              <a:t>Feedback Survey questions were developed for each module</a:t>
            </a:r>
            <a:r>
              <a:rPr lang="en-US" sz="2400" dirty="0" smtClean="0">
                <a:solidFill>
                  <a:schemeClr val="bg1"/>
                </a:solidFill>
              </a:rPr>
              <a:t>.</a:t>
            </a:r>
            <a:endParaRPr lang="en-US" sz="2400" dirty="0">
              <a:solidFill>
                <a:schemeClr val="bg1"/>
              </a:solidFill>
            </a:endParaRPr>
          </a:p>
          <a:p>
            <a:pPr marL="457200" indent="-457200">
              <a:spcAft>
                <a:spcPts val="800"/>
              </a:spcAft>
              <a:buFont typeface="+mj-lt"/>
              <a:buAutoNum type="arabicPeriod" startAt="6"/>
            </a:pPr>
            <a:r>
              <a:rPr lang="en-US" sz="2400" dirty="0" smtClean="0">
                <a:solidFill>
                  <a:schemeClr val="bg1"/>
                </a:solidFill>
              </a:rPr>
              <a:t>A Camtasia </a:t>
            </a:r>
            <a:r>
              <a:rPr lang="en-US" sz="2400" dirty="0">
                <a:solidFill>
                  <a:schemeClr val="bg1"/>
                </a:solidFill>
              </a:rPr>
              <a:t>c</a:t>
            </a:r>
            <a:r>
              <a:rPr lang="en-US" sz="2400" dirty="0" smtClean="0">
                <a:solidFill>
                  <a:schemeClr val="bg1"/>
                </a:solidFill>
              </a:rPr>
              <a:t>lip was developed to provide students with instructions </a:t>
            </a:r>
            <a:r>
              <a:rPr lang="en-US" sz="2400" dirty="0">
                <a:solidFill>
                  <a:schemeClr val="bg1"/>
                </a:solidFill>
              </a:rPr>
              <a:t>for navigating </a:t>
            </a:r>
            <a:r>
              <a:rPr lang="en-US" sz="2400" dirty="0" smtClean="0">
                <a:solidFill>
                  <a:schemeClr val="bg1"/>
                </a:solidFill>
              </a:rPr>
              <a:t>and  </a:t>
            </a:r>
            <a:r>
              <a:rPr lang="en-US" sz="2400" dirty="0">
                <a:solidFill>
                  <a:schemeClr val="bg1"/>
                </a:solidFill>
              </a:rPr>
              <a:t>completing </a:t>
            </a:r>
            <a:r>
              <a:rPr lang="en-US" sz="2400" dirty="0" smtClean="0">
                <a:solidFill>
                  <a:schemeClr val="bg1"/>
                </a:solidFill>
              </a:rPr>
              <a:t>the modules.</a:t>
            </a:r>
          </a:p>
          <a:p>
            <a:pPr marL="457200" indent="-457200">
              <a:spcAft>
                <a:spcPts val="800"/>
              </a:spcAft>
              <a:buFont typeface="+mj-lt"/>
              <a:buAutoNum type="arabicPeriod" startAt="6"/>
            </a:pPr>
            <a:r>
              <a:rPr lang="en-US" sz="2400" dirty="0" smtClean="0">
                <a:solidFill>
                  <a:schemeClr val="bg1"/>
                </a:solidFill>
              </a:rPr>
              <a:t>Librarians entered all seven modules and assessments into Blackboard.</a:t>
            </a:r>
          </a:p>
          <a:p>
            <a:pPr marL="457200" indent="-457200">
              <a:spcAft>
                <a:spcPts val="800"/>
              </a:spcAft>
              <a:buNone/>
            </a:pPr>
            <a:endParaRPr lang="en-US" dirty="0">
              <a:solidFill>
                <a:schemeClr val="bg1"/>
              </a:solidFill>
            </a:endParaRPr>
          </a:p>
          <a:p>
            <a:endParaRPr lang="en-US" dirty="0">
              <a:solidFill>
                <a:schemeClr val="bg1"/>
              </a:solidFill>
            </a:endParaRPr>
          </a:p>
        </p:txBody>
      </p:sp>
      <p:sp>
        <p:nvSpPr>
          <p:cNvPr id="5" name="Footer Placeholder 4"/>
          <p:cNvSpPr>
            <a:spLocks noGrp="1"/>
          </p:cNvSpPr>
          <p:nvPr>
            <p:ph type="ftr" sz="quarter" idx="11"/>
          </p:nvPr>
        </p:nvSpPr>
        <p:spPr>
          <a:xfrm>
            <a:off x="2971800" y="6416675"/>
            <a:ext cx="3048000" cy="365125"/>
          </a:xfrm>
        </p:spPr>
        <p:txBody>
          <a:bodyPr/>
          <a:lstStyle/>
          <a:p>
            <a:r>
              <a:rPr lang="en-US" dirty="0" smtClean="0"/>
              <a:t>J. </a:t>
            </a:r>
            <a:r>
              <a:rPr lang="en-US" dirty="0" err="1" smtClean="0"/>
              <a:t>Sargeant</a:t>
            </a:r>
            <a:r>
              <a:rPr lang="en-US" dirty="0" smtClean="0"/>
              <a:t> Reynolds Community College</a:t>
            </a:r>
            <a:endParaRPr lang="en-US" dirty="0"/>
          </a:p>
        </p:txBody>
      </p:sp>
      <p:sp>
        <p:nvSpPr>
          <p:cNvPr id="4" name="Slide Number Placeholder 3"/>
          <p:cNvSpPr>
            <a:spLocks noGrp="1"/>
          </p:cNvSpPr>
          <p:nvPr>
            <p:ph type="sldNum" sz="quarter" idx="12"/>
          </p:nvPr>
        </p:nvSpPr>
        <p:spPr/>
        <p:txBody>
          <a:bodyPr/>
          <a:lstStyle/>
          <a:p>
            <a:fld id="{F58C708F-6F46-495F-A43C-7E3A4E564205}" type="slidenum">
              <a:rPr lang="en-US" smtClean="0"/>
              <a:pPr/>
              <a:t>20</a:t>
            </a:fld>
            <a:endParaRPr lang="en-US"/>
          </a:p>
        </p:txBody>
      </p:sp>
    </p:spTree>
    <p:extLst>
      <p:ext uri="{BB962C8B-B14F-4D97-AF65-F5344CB8AC3E}">
        <p14:creationId xmlns:p14="http://schemas.microsoft.com/office/powerpoint/2010/main" val="2040654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solidFill>
                  <a:srgbClr val="C00000"/>
                </a:solidFill>
              </a:rPr>
              <a:t>Implementation </a:t>
            </a:r>
            <a:r>
              <a:rPr lang="en-US" sz="2800" dirty="0" smtClean="0">
                <a:solidFill>
                  <a:srgbClr val="C00000"/>
                </a:solidFill>
              </a:rPr>
              <a:t>(Part Two)</a:t>
            </a:r>
            <a:endParaRPr lang="en-US" dirty="0">
              <a:solidFill>
                <a:srgbClr val="C00000"/>
              </a:solidFill>
            </a:endParaRPr>
          </a:p>
        </p:txBody>
      </p:sp>
      <p:sp>
        <p:nvSpPr>
          <p:cNvPr id="7" name="Subtitle 6"/>
          <p:cNvSpPr>
            <a:spLocks noGrp="1"/>
          </p:cNvSpPr>
          <p:nvPr>
            <p:ph type="subTitle" idx="1"/>
          </p:nvPr>
        </p:nvSpPr>
        <p:spPr/>
        <p:txBody>
          <a:bodyPr/>
          <a:lstStyle/>
          <a:p>
            <a:r>
              <a:rPr lang="en-US" i="1" dirty="0" smtClean="0">
                <a:solidFill>
                  <a:schemeClr val="bg1"/>
                </a:solidFill>
              </a:rPr>
              <a:t>Integrating English Department Faculty</a:t>
            </a:r>
            <a:endParaRPr lang="en-US" i="1"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rgbClr val="C00000"/>
                </a:solidFill>
              </a:rPr>
              <a:t>Collaborative Efforts:</a:t>
            </a:r>
            <a:br>
              <a:rPr lang="en-US" dirty="0" smtClean="0">
                <a:solidFill>
                  <a:srgbClr val="C00000"/>
                </a:solidFill>
              </a:rPr>
            </a:br>
            <a:r>
              <a:rPr lang="en-US" dirty="0" smtClean="0">
                <a:solidFill>
                  <a:srgbClr val="C00000"/>
                </a:solidFill>
              </a:rPr>
              <a:t>Faculty Perspective</a:t>
            </a:r>
            <a:endParaRPr lang="en-US" dirty="0">
              <a:solidFill>
                <a:srgbClr val="C00000"/>
              </a:solidFill>
            </a:endParaRPr>
          </a:p>
        </p:txBody>
      </p:sp>
      <p:sp>
        <p:nvSpPr>
          <p:cNvPr id="3" name="Content Placeholder 2"/>
          <p:cNvSpPr>
            <a:spLocks noGrp="1"/>
          </p:cNvSpPr>
          <p:nvPr>
            <p:ph idx="1"/>
          </p:nvPr>
        </p:nvSpPr>
        <p:spPr>
          <a:xfrm>
            <a:off x="457200" y="1600200"/>
            <a:ext cx="8382000" cy="4525963"/>
          </a:xfrm>
        </p:spPr>
        <p:txBody>
          <a:bodyPr>
            <a:normAutofit/>
          </a:bodyPr>
          <a:lstStyle/>
          <a:p>
            <a:pPr marL="514350" indent="-514350">
              <a:spcAft>
                <a:spcPts val="800"/>
              </a:spcAft>
              <a:buFont typeface="+mj-lt"/>
              <a:buAutoNum type="arabicPeriod"/>
            </a:pPr>
            <a:r>
              <a:rPr lang="en-US" dirty="0" smtClean="0">
                <a:solidFill>
                  <a:schemeClr val="bg1"/>
                </a:solidFill>
              </a:rPr>
              <a:t>English Faculty Subcommittee Chair mapped </a:t>
            </a:r>
            <a:r>
              <a:rPr lang="en-US" dirty="0">
                <a:solidFill>
                  <a:schemeClr val="bg1"/>
                </a:solidFill>
              </a:rPr>
              <a:t>the </a:t>
            </a:r>
            <a:r>
              <a:rPr lang="en-US" dirty="0" smtClean="0">
                <a:solidFill>
                  <a:schemeClr val="bg1"/>
                </a:solidFill>
              </a:rPr>
              <a:t>seven modules </a:t>
            </a:r>
            <a:r>
              <a:rPr lang="en-US" dirty="0">
                <a:solidFill>
                  <a:schemeClr val="bg1"/>
                </a:solidFill>
              </a:rPr>
              <a:t>into the Eng112 </a:t>
            </a:r>
            <a:r>
              <a:rPr lang="en-US" dirty="0" smtClean="0">
                <a:solidFill>
                  <a:schemeClr val="bg1"/>
                </a:solidFill>
              </a:rPr>
              <a:t> curriculum </a:t>
            </a:r>
            <a:r>
              <a:rPr lang="en-US" dirty="0">
                <a:solidFill>
                  <a:schemeClr val="bg1"/>
                </a:solidFill>
              </a:rPr>
              <a:t>to provide </a:t>
            </a:r>
            <a:r>
              <a:rPr lang="en-US" dirty="0" smtClean="0">
                <a:solidFill>
                  <a:schemeClr val="bg1"/>
                </a:solidFill>
              </a:rPr>
              <a:t>participating faculty with guidance</a:t>
            </a:r>
            <a:r>
              <a:rPr lang="en-US" dirty="0">
                <a:solidFill>
                  <a:schemeClr val="bg1"/>
                </a:solidFill>
              </a:rPr>
              <a:t>. </a:t>
            </a:r>
            <a:endParaRPr lang="en-US" dirty="0" smtClean="0">
              <a:solidFill>
                <a:schemeClr val="bg1"/>
              </a:solidFill>
            </a:endParaRPr>
          </a:p>
          <a:p>
            <a:pPr marL="514350" indent="-514350">
              <a:spcAft>
                <a:spcPts val="800"/>
              </a:spcAft>
              <a:buFont typeface="+mj-lt"/>
              <a:buAutoNum type="arabicPeriod"/>
            </a:pPr>
            <a:r>
              <a:rPr lang="en-US" dirty="0" smtClean="0">
                <a:solidFill>
                  <a:schemeClr val="bg1"/>
                </a:solidFill>
              </a:rPr>
              <a:t>Nine previously successful Eng112 </a:t>
            </a:r>
            <a:r>
              <a:rPr lang="en-US" dirty="0">
                <a:solidFill>
                  <a:schemeClr val="bg1"/>
                </a:solidFill>
              </a:rPr>
              <a:t>students were solicited to pilot test the </a:t>
            </a:r>
            <a:r>
              <a:rPr lang="en-US" dirty="0" smtClean="0">
                <a:solidFill>
                  <a:schemeClr val="bg1"/>
                </a:solidFill>
              </a:rPr>
              <a:t>modules in Fall 2011.</a:t>
            </a:r>
            <a:endParaRPr lang="en-US" dirty="0">
              <a:solidFill>
                <a:schemeClr val="bg1"/>
              </a:solidFill>
            </a:endParaRPr>
          </a:p>
          <a:p>
            <a:pPr marL="514350" indent="-514350">
              <a:buFont typeface="+mj-lt"/>
              <a:buAutoNum type="arabicPeriod"/>
            </a:pPr>
            <a:r>
              <a:rPr lang="en-US" dirty="0" smtClean="0">
                <a:solidFill>
                  <a:schemeClr val="bg1"/>
                </a:solidFill>
              </a:rPr>
              <a:t>English faculty were recruited and trained to </a:t>
            </a:r>
            <a:r>
              <a:rPr lang="en-US" dirty="0">
                <a:solidFill>
                  <a:schemeClr val="bg1"/>
                </a:solidFill>
              </a:rPr>
              <a:t>integrate the online modules into their </a:t>
            </a:r>
            <a:r>
              <a:rPr lang="en-US" dirty="0" smtClean="0">
                <a:solidFill>
                  <a:schemeClr val="bg1"/>
                </a:solidFill>
              </a:rPr>
              <a:t>course sections in Fall 2011.</a:t>
            </a:r>
            <a:endParaRPr lang="en-US" dirty="0">
              <a:solidFill>
                <a:schemeClr val="bg1"/>
              </a:solidFill>
            </a:endParaRPr>
          </a:p>
          <a:p>
            <a:pPr lvl="1">
              <a:buFont typeface="Wingdings" pitchFamily="2" charset="2"/>
              <a:buChar char="Ø"/>
            </a:pPr>
            <a:endParaRPr lang="en-US" dirty="0" smtClean="0"/>
          </a:p>
          <a:p>
            <a:endParaRPr lang="en-US" dirty="0"/>
          </a:p>
        </p:txBody>
      </p:sp>
      <p:sp>
        <p:nvSpPr>
          <p:cNvPr id="5" name="Footer Placeholder 4"/>
          <p:cNvSpPr>
            <a:spLocks noGrp="1"/>
          </p:cNvSpPr>
          <p:nvPr>
            <p:ph type="ftr" sz="quarter" idx="11"/>
          </p:nvPr>
        </p:nvSpPr>
        <p:spPr>
          <a:xfrm>
            <a:off x="2819400" y="6416675"/>
            <a:ext cx="3200400" cy="365125"/>
          </a:xfrm>
        </p:spPr>
        <p:txBody>
          <a:bodyPr/>
          <a:lstStyle/>
          <a:p>
            <a:r>
              <a:rPr lang="en-US" dirty="0" smtClean="0"/>
              <a:t>J. </a:t>
            </a:r>
            <a:r>
              <a:rPr lang="en-US" dirty="0" err="1" smtClean="0"/>
              <a:t>Sargeant</a:t>
            </a:r>
            <a:r>
              <a:rPr lang="en-US" dirty="0" smtClean="0"/>
              <a:t> Reynolds Community College</a:t>
            </a:r>
            <a:endParaRPr lang="en-US" dirty="0"/>
          </a:p>
        </p:txBody>
      </p:sp>
      <p:sp>
        <p:nvSpPr>
          <p:cNvPr id="4" name="Slide Number Placeholder 3"/>
          <p:cNvSpPr>
            <a:spLocks noGrp="1"/>
          </p:cNvSpPr>
          <p:nvPr>
            <p:ph type="sldNum" sz="quarter" idx="12"/>
          </p:nvPr>
        </p:nvSpPr>
        <p:spPr/>
        <p:txBody>
          <a:bodyPr/>
          <a:lstStyle/>
          <a:p>
            <a:fld id="{F58C708F-6F46-495F-A43C-7E3A4E564205}" type="slidenum">
              <a:rPr lang="en-US" smtClean="0"/>
              <a:pPr/>
              <a:t>22</a:t>
            </a:fld>
            <a:endParaRPr lang="en-US"/>
          </a:p>
        </p:txBody>
      </p:sp>
    </p:spTree>
    <p:extLst>
      <p:ext uri="{BB962C8B-B14F-4D97-AF65-F5344CB8AC3E}">
        <p14:creationId xmlns:p14="http://schemas.microsoft.com/office/powerpoint/2010/main" val="3244008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pPr algn="l"/>
            <a:r>
              <a:rPr lang="en-US" dirty="0" smtClean="0">
                <a:solidFill>
                  <a:srgbClr val="C00000"/>
                </a:solidFill>
              </a:rPr>
              <a:t>Collaborative Efforts:</a:t>
            </a:r>
            <a:br>
              <a:rPr lang="en-US" dirty="0" smtClean="0">
                <a:solidFill>
                  <a:srgbClr val="C00000"/>
                </a:solidFill>
              </a:rPr>
            </a:br>
            <a:r>
              <a:rPr lang="en-US" dirty="0" smtClean="0">
                <a:solidFill>
                  <a:srgbClr val="C00000"/>
                </a:solidFill>
              </a:rPr>
              <a:t> Faculty Perspective </a:t>
            </a:r>
            <a:r>
              <a:rPr lang="en-US" sz="2000" i="1" dirty="0" smtClean="0">
                <a:solidFill>
                  <a:srgbClr val="C00000"/>
                </a:solidFill>
              </a:rPr>
              <a:t>(continued)</a:t>
            </a:r>
            <a:endParaRPr lang="en-US" dirty="0"/>
          </a:p>
        </p:txBody>
      </p:sp>
      <p:sp>
        <p:nvSpPr>
          <p:cNvPr id="7" name="Content Placeholder 6"/>
          <p:cNvSpPr>
            <a:spLocks noGrp="1"/>
          </p:cNvSpPr>
          <p:nvPr>
            <p:ph idx="1"/>
          </p:nvPr>
        </p:nvSpPr>
        <p:spPr/>
        <p:txBody>
          <a:bodyPr>
            <a:normAutofit fontScale="92500" lnSpcReduction="10000"/>
          </a:bodyPr>
          <a:lstStyle/>
          <a:p>
            <a:pPr marL="651510" indent="-514350">
              <a:buFont typeface="+mj-lt"/>
              <a:buAutoNum type="arabicPeriod" startAt="4"/>
            </a:pPr>
            <a:r>
              <a:rPr lang="en-US" dirty="0" smtClean="0">
                <a:solidFill>
                  <a:schemeClr val="bg1"/>
                </a:solidFill>
              </a:rPr>
              <a:t>Five faculty agreed to participate in the project as a control group.</a:t>
            </a:r>
          </a:p>
          <a:p>
            <a:pPr marL="651510" indent="-514350">
              <a:buFont typeface="+mj-lt"/>
              <a:buAutoNum type="arabicPeriod" startAt="4"/>
            </a:pPr>
            <a:r>
              <a:rPr lang="en-US" dirty="0" smtClean="0">
                <a:solidFill>
                  <a:schemeClr val="bg1"/>
                </a:solidFill>
              </a:rPr>
              <a:t>No online Library Research Guides were integrated within the control sections.</a:t>
            </a:r>
          </a:p>
          <a:p>
            <a:pPr marL="651510" indent="-514350">
              <a:buFont typeface="+mj-lt"/>
              <a:buAutoNum type="arabicPeriod" startAt="4"/>
            </a:pPr>
            <a:r>
              <a:rPr lang="en-US" dirty="0" smtClean="0">
                <a:solidFill>
                  <a:schemeClr val="bg1"/>
                </a:solidFill>
              </a:rPr>
              <a:t>Instructors taught IL skills as usual to their sections</a:t>
            </a:r>
          </a:p>
          <a:p>
            <a:pPr marL="651510" indent="-514350">
              <a:buFont typeface="+mj-lt"/>
              <a:buAutoNum type="arabicPeriod" startAt="4"/>
            </a:pPr>
            <a:r>
              <a:rPr lang="en-US" dirty="0" smtClean="0">
                <a:solidFill>
                  <a:schemeClr val="bg1"/>
                </a:solidFill>
              </a:rPr>
              <a:t>One instructor integrated one library session for her section.</a:t>
            </a:r>
          </a:p>
          <a:p>
            <a:pPr marL="651510" indent="-514350">
              <a:buFont typeface="+mj-lt"/>
              <a:buAutoNum type="arabicPeriod" startAt="4"/>
            </a:pPr>
            <a:r>
              <a:rPr lang="en-US" dirty="0" smtClean="0">
                <a:solidFill>
                  <a:schemeClr val="bg1"/>
                </a:solidFill>
              </a:rPr>
              <a:t>Control group included </a:t>
            </a:r>
            <a:r>
              <a:rPr lang="en-US" i="1" dirty="0" smtClean="0">
                <a:solidFill>
                  <a:schemeClr val="bg1"/>
                </a:solidFill>
              </a:rPr>
              <a:t>urban</a:t>
            </a:r>
            <a:r>
              <a:rPr lang="en-US" dirty="0" smtClean="0">
                <a:solidFill>
                  <a:schemeClr val="bg1"/>
                </a:solidFill>
              </a:rPr>
              <a:t> and </a:t>
            </a:r>
            <a:r>
              <a:rPr lang="en-US" i="1" dirty="0" smtClean="0">
                <a:solidFill>
                  <a:schemeClr val="bg1"/>
                </a:solidFill>
              </a:rPr>
              <a:t>suburban</a:t>
            </a:r>
            <a:r>
              <a:rPr lang="en-US" dirty="0" smtClean="0">
                <a:solidFill>
                  <a:schemeClr val="bg1"/>
                </a:solidFill>
              </a:rPr>
              <a:t> students but no distance or dual students.</a:t>
            </a:r>
          </a:p>
          <a:p>
            <a:pPr marL="651510" indent="-514350">
              <a:buFont typeface="+mj-lt"/>
              <a:buAutoNum type="arabicPeriod" startAt="4"/>
            </a:pPr>
            <a:r>
              <a:rPr lang="en-US" dirty="0" smtClean="0">
                <a:solidFill>
                  <a:schemeClr val="bg1"/>
                </a:solidFill>
              </a:rPr>
              <a:t>Students completed pre- and post-assessments.</a:t>
            </a:r>
            <a:endParaRPr lang="en-US" dirty="0">
              <a:solidFill>
                <a:schemeClr val="bg1"/>
              </a:solidFill>
            </a:endParaRPr>
          </a:p>
        </p:txBody>
      </p:sp>
      <p:sp>
        <p:nvSpPr>
          <p:cNvPr id="4" name="Footer Placeholder 3"/>
          <p:cNvSpPr>
            <a:spLocks noGrp="1"/>
          </p:cNvSpPr>
          <p:nvPr>
            <p:ph type="ftr" sz="quarter" idx="11"/>
          </p:nvPr>
        </p:nvSpPr>
        <p:spPr>
          <a:xfrm>
            <a:off x="2819400" y="6416675"/>
            <a:ext cx="3200400" cy="365125"/>
          </a:xfrm>
        </p:spPr>
        <p:txBody>
          <a:bodyPr/>
          <a:lstStyle/>
          <a:p>
            <a:r>
              <a:rPr lang="en-US" dirty="0" smtClean="0"/>
              <a:t>J. </a:t>
            </a:r>
            <a:r>
              <a:rPr lang="en-US" dirty="0" err="1" smtClean="0"/>
              <a:t>Sargeant</a:t>
            </a:r>
            <a:r>
              <a:rPr lang="en-US" dirty="0" smtClean="0"/>
              <a:t> Reynolds Community College</a:t>
            </a:r>
            <a:endParaRPr lang="en-US" dirty="0"/>
          </a:p>
        </p:txBody>
      </p:sp>
      <p:sp>
        <p:nvSpPr>
          <p:cNvPr id="5" name="Slide Number Placeholder 4"/>
          <p:cNvSpPr>
            <a:spLocks noGrp="1"/>
          </p:cNvSpPr>
          <p:nvPr>
            <p:ph type="sldNum" sz="quarter" idx="12"/>
          </p:nvPr>
        </p:nvSpPr>
        <p:spPr/>
        <p:txBody>
          <a:bodyPr/>
          <a:lstStyle/>
          <a:p>
            <a:fld id="{F58C708F-6F46-495F-A43C-7E3A4E564205}"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C00000"/>
                </a:solidFill>
              </a:rPr>
              <a:t>Collaboration</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Two English faculty reviewed all seven modules</a:t>
            </a:r>
          </a:p>
          <a:p>
            <a:r>
              <a:rPr lang="en-US" dirty="0" smtClean="0"/>
              <a:t>Nine students volunteered (six finished the reviews)</a:t>
            </a:r>
          </a:p>
          <a:p>
            <a:r>
              <a:rPr lang="en-US" dirty="0" smtClean="0"/>
              <a:t>Students received $25 Barnes and Noble gift card</a:t>
            </a:r>
          </a:p>
          <a:p>
            <a:r>
              <a:rPr lang="en-US" i="1" dirty="0" smtClean="0">
                <a:solidFill>
                  <a:srgbClr val="FFC000"/>
                </a:solidFill>
              </a:rPr>
              <a:t>Do we need this slide?</a:t>
            </a:r>
            <a:endParaRPr lang="en-US" i="1" dirty="0">
              <a:solidFill>
                <a:srgbClr val="FFC000"/>
              </a:solidFill>
            </a:endParaRPr>
          </a:p>
        </p:txBody>
      </p:sp>
      <p:sp>
        <p:nvSpPr>
          <p:cNvPr id="4" name="Slide Number Placeholder 3"/>
          <p:cNvSpPr>
            <a:spLocks noGrp="1"/>
          </p:cNvSpPr>
          <p:nvPr>
            <p:ph type="sldNum" sz="quarter" idx="12"/>
          </p:nvPr>
        </p:nvSpPr>
        <p:spPr/>
        <p:txBody>
          <a:bodyPr/>
          <a:lstStyle/>
          <a:p>
            <a:fld id="{F58C708F-6F46-495F-A43C-7E3A4E564205}" type="slidenum">
              <a:rPr lang="en-US" smtClean="0"/>
              <a:pPr/>
              <a:t>24</a:t>
            </a:fld>
            <a:endParaRPr lang="en-US"/>
          </a:p>
        </p:txBody>
      </p:sp>
      <p:sp>
        <p:nvSpPr>
          <p:cNvPr id="5" name="Footer Placeholder 4"/>
          <p:cNvSpPr>
            <a:spLocks noGrp="1"/>
          </p:cNvSpPr>
          <p:nvPr>
            <p:ph type="ftr" sz="quarter" idx="11"/>
          </p:nvPr>
        </p:nvSpPr>
        <p:spPr>
          <a:xfrm>
            <a:off x="2819400" y="6416675"/>
            <a:ext cx="3200400" cy="365125"/>
          </a:xfrm>
        </p:spPr>
        <p:txBody>
          <a:bodyPr/>
          <a:lstStyle/>
          <a:p>
            <a:r>
              <a:rPr lang="en-US" dirty="0" smtClean="0"/>
              <a:t>J. </a:t>
            </a:r>
            <a:r>
              <a:rPr lang="en-US" dirty="0" err="1" smtClean="0"/>
              <a:t>Sargeant</a:t>
            </a:r>
            <a:r>
              <a:rPr lang="en-US" dirty="0" smtClean="0"/>
              <a:t> Reynolds Community College</a:t>
            </a:r>
            <a:endParaRPr lang="en-US" dirty="0"/>
          </a:p>
        </p:txBody>
      </p:sp>
    </p:spTree>
    <p:extLst>
      <p:ext uri="{BB962C8B-B14F-4D97-AF65-F5344CB8AC3E}">
        <p14:creationId xmlns:p14="http://schemas.microsoft.com/office/powerpoint/2010/main" val="37409815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C00000"/>
                </a:solidFill>
              </a:rPr>
              <a:t>Pilot Student Feedback</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FF0000"/>
                </a:solidFill>
              </a:rPr>
              <a:t>Insert student comments from feedback on modules </a:t>
            </a:r>
          </a:p>
          <a:p>
            <a:r>
              <a:rPr lang="en-US" dirty="0" smtClean="0">
                <a:solidFill>
                  <a:srgbClr val="FF0000"/>
                </a:solidFill>
              </a:rPr>
              <a:t>Need to get these from Hong and Denise</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F58C708F-6F46-495F-A43C-7E3A4E564205}" type="slidenum">
              <a:rPr lang="en-US" smtClean="0"/>
              <a:pPr/>
              <a:t>25</a:t>
            </a:fld>
            <a:endParaRPr lang="en-US"/>
          </a:p>
        </p:txBody>
      </p:sp>
      <p:sp>
        <p:nvSpPr>
          <p:cNvPr id="5" name="Footer Placeholder 4"/>
          <p:cNvSpPr>
            <a:spLocks noGrp="1"/>
          </p:cNvSpPr>
          <p:nvPr>
            <p:ph type="ftr" sz="quarter" idx="11"/>
          </p:nvPr>
        </p:nvSpPr>
        <p:spPr>
          <a:xfrm>
            <a:off x="2895600" y="6416675"/>
            <a:ext cx="3124200" cy="365125"/>
          </a:xfrm>
        </p:spPr>
        <p:txBody>
          <a:bodyPr/>
          <a:lstStyle/>
          <a:p>
            <a:r>
              <a:rPr lang="en-US" dirty="0" smtClean="0"/>
              <a:t>J. </a:t>
            </a:r>
            <a:r>
              <a:rPr lang="en-US" dirty="0" err="1" smtClean="0"/>
              <a:t>Sargeant</a:t>
            </a:r>
            <a:r>
              <a:rPr lang="en-US" dirty="0" smtClean="0"/>
              <a:t> Reynolds Community College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smtClean="0">
                <a:solidFill>
                  <a:srgbClr val="C00000"/>
                </a:solidFill>
              </a:rPr>
              <a:t>Participating ENG112 Sections Represented Varied Course Delivery Formats</a:t>
            </a:r>
            <a:endParaRPr lang="en-US" sz="2800" dirty="0">
              <a:solidFill>
                <a:srgbClr val="C00000"/>
              </a:solidFill>
            </a:endParaRPr>
          </a:p>
        </p:txBody>
      </p:sp>
      <p:graphicFrame>
        <p:nvGraphicFramePr>
          <p:cNvPr id="4" name="Chart 3"/>
          <p:cNvGraphicFramePr>
            <a:graphicFrameLocks/>
          </p:cNvGraphicFramePr>
          <p:nvPr>
            <p:extLst>
              <p:ext uri="{D42A27DB-BD31-4B8C-83A1-F6EECF244321}">
                <p14:modId xmlns:p14="http://schemas.microsoft.com/office/powerpoint/2010/main" val="1685311505"/>
              </p:ext>
            </p:extLst>
          </p:nvPr>
        </p:nvGraphicFramePr>
        <p:xfrm>
          <a:off x="0" y="1524000"/>
          <a:ext cx="91440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4"/>
          <p:cNvSpPr>
            <a:spLocks noGrp="1"/>
          </p:cNvSpPr>
          <p:nvPr>
            <p:ph type="sldNum" sz="quarter" idx="12"/>
          </p:nvPr>
        </p:nvSpPr>
        <p:spPr/>
        <p:txBody>
          <a:bodyPr/>
          <a:lstStyle/>
          <a:p>
            <a:fld id="{F58C708F-6F46-495F-A43C-7E3A4E564205}" type="slidenum">
              <a:rPr lang="en-US" smtClean="0"/>
              <a:pPr/>
              <a:t>26</a:t>
            </a:fld>
            <a:endParaRPr lang="en-US"/>
          </a:p>
        </p:txBody>
      </p:sp>
      <p:sp>
        <p:nvSpPr>
          <p:cNvPr id="6" name="Footer Placeholder 5"/>
          <p:cNvSpPr>
            <a:spLocks noGrp="1"/>
          </p:cNvSpPr>
          <p:nvPr>
            <p:ph type="ftr" sz="quarter" idx="11"/>
          </p:nvPr>
        </p:nvSpPr>
        <p:spPr>
          <a:xfrm>
            <a:off x="2971800" y="6416675"/>
            <a:ext cx="3048000" cy="365125"/>
          </a:xfrm>
        </p:spPr>
        <p:txBody>
          <a:bodyPr/>
          <a:lstStyle/>
          <a:p>
            <a:r>
              <a:rPr lang="en-US" dirty="0" smtClean="0"/>
              <a:t>J. </a:t>
            </a:r>
            <a:r>
              <a:rPr lang="en-US" dirty="0" err="1" smtClean="0"/>
              <a:t>Sargeant</a:t>
            </a:r>
            <a:r>
              <a:rPr lang="en-US" dirty="0" smtClean="0"/>
              <a:t> Reynolds Community College</a:t>
            </a:r>
            <a:endParaRPr lang="en-US" dirty="0"/>
          </a:p>
        </p:txBody>
      </p:sp>
    </p:spTree>
    <p:extLst>
      <p:ext uri="{BB962C8B-B14F-4D97-AF65-F5344CB8AC3E}">
        <p14:creationId xmlns:p14="http://schemas.microsoft.com/office/powerpoint/2010/main" val="18457039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rmAutofit fontScale="90000"/>
          </a:bodyPr>
          <a:lstStyle/>
          <a:p>
            <a:pPr algn="l"/>
            <a:r>
              <a:rPr lang="en-US" dirty="0" smtClean="0">
                <a:solidFill>
                  <a:srgbClr val="C00000"/>
                </a:solidFill>
              </a:rPr>
              <a:t>All JSRCC Campuses were Represented</a:t>
            </a:r>
            <a:endParaRPr lang="en-US" dirty="0">
              <a:solidFill>
                <a:srgbClr val="C00000"/>
              </a:solidFill>
            </a:endParaRPr>
          </a:p>
        </p:txBody>
      </p:sp>
      <p:graphicFrame>
        <p:nvGraphicFramePr>
          <p:cNvPr id="4" name="Chart 3"/>
          <p:cNvGraphicFramePr>
            <a:graphicFrameLocks/>
          </p:cNvGraphicFramePr>
          <p:nvPr>
            <p:extLst>
              <p:ext uri="{D42A27DB-BD31-4B8C-83A1-F6EECF244321}">
                <p14:modId xmlns:p14="http://schemas.microsoft.com/office/powerpoint/2010/main" val="3445567478"/>
              </p:ext>
            </p:extLst>
          </p:nvPr>
        </p:nvGraphicFramePr>
        <p:xfrm>
          <a:off x="0" y="1524000"/>
          <a:ext cx="9144000" cy="5257800"/>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4"/>
          <p:cNvSpPr>
            <a:spLocks noGrp="1"/>
          </p:cNvSpPr>
          <p:nvPr>
            <p:ph type="sldNum" sz="quarter" idx="12"/>
          </p:nvPr>
        </p:nvSpPr>
        <p:spPr/>
        <p:txBody>
          <a:bodyPr/>
          <a:lstStyle/>
          <a:p>
            <a:fld id="{F58C708F-6F46-495F-A43C-7E3A4E564205}" type="slidenum">
              <a:rPr lang="en-US" smtClean="0"/>
              <a:pPr/>
              <a:t>27</a:t>
            </a:fld>
            <a:endParaRPr lang="en-US"/>
          </a:p>
        </p:txBody>
      </p:sp>
      <p:sp>
        <p:nvSpPr>
          <p:cNvPr id="6" name="Footer Placeholder 5"/>
          <p:cNvSpPr>
            <a:spLocks noGrp="1"/>
          </p:cNvSpPr>
          <p:nvPr>
            <p:ph type="ftr" sz="quarter" idx="11"/>
          </p:nvPr>
        </p:nvSpPr>
        <p:spPr>
          <a:xfrm>
            <a:off x="2895600" y="6416675"/>
            <a:ext cx="3124200" cy="365125"/>
          </a:xfrm>
        </p:spPr>
        <p:txBody>
          <a:bodyPr/>
          <a:lstStyle/>
          <a:p>
            <a:r>
              <a:rPr lang="en-US" dirty="0" smtClean="0"/>
              <a:t>J. </a:t>
            </a:r>
            <a:r>
              <a:rPr lang="en-US" dirty="0" err="1" smtClean="0"/>
              <a:t>Sargeant</a:t>
            </a:r>
            <a:r>
              <a:rPr lang="en-US" dirty="0" smtClean="0"/>
              <a:t> Reynolds Community College</a:t>
            </a:r>
            <a:endParaRPr lang="en-US" dirty="0"/>
          </a:p>
        </p:txBody>
      </p:sp>
    </p:spTree>
    <p:extLst>
      <p:ext uri="{BB962C8B-B14F-4D97-AF65-F5344CB8AC3E}">
        <p14:creationId xmlns:p14="http://schemas.microsoft.com/office/powerpoint/2010/main" val="30795334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Integration</a:t>
            </a:r>
            <a:endParaRPr lang="en-US" dirty="0">
              <a:solidFill>
                <a:srgbClr val="C00000"/>
              </a:solidFill>
            </a:endParaRPr>
          </a:p>
        </p:txBody>
      </p:sp>
      <p:sp>
        <p:nvSpPr>
          <p:cNvPr id="3" name="Content Placeholder 2"/>
          <p:cNvSpPr>
            <a:spLocks noGrp="1"/>
          </p:cNvSpPr>
          <p:nvPr>
            <p:ph idx="1"/>
          </p:nvPr>
        </p:nvSpPr>
        <p:spPr>
          <a:xfrm>
            <a:off x="457200" y="1600200"/>
            <a:ext cx="5181600" cy="4525963"/>
          </a:xfrm>
        </p:spPr>
        <p:txBody>
          <a:bodyPr>
            <a:normAutofit/>
          </a:bodyPr>
          <a:lstStyle/>
          <a:p>
            <a:r>
              <a:rPr lang="en-US" dirty="0" smtClean="0">
                <a:solidFill>
                  <a:schemeClr val="bg1"/>
                </a:solidFill>
              </a:rPr>
              <a:t>Blackboard</a:t>
            </a:r>
          </a:p>
          <a:p>
            <a:pPr lvl="1"/>
            <a:r>
              <a:rPr lang="en-US" dirty="0" smtClean="0">
                <a:solidFill>
                  <a:schemeClr val="bg1"/>
                </a:solidFill>
              </a:rPr>
              <a:t>Integrated pre- and post-tests</a:t>
            </a:r>
          </a:p>
          <a:p>
            <a:pPr lvl="1"/>
            <a:r>
              <a:rPr lang="en-US" dirty="0" smtClean="0">
                <a:solidFill>
                  <a:schemeClr val="bg1"/>
                </a:solidFill>
              </a:rPr>
              <a:t>Integrated all seven modules</a:t>
            </a:r>
          </a:p>
          <a:p>
            <a:pPr lvl="1"/>
            <a:r>
              <a:rPr lang="en-US" dirty="0" smtClean="0">
                <a:solidFill>
                  <a:schemeClr val="bg1"/>
                </a:solidFill>
              </a:rPr>
              <a:t>Integrated all seven assessments</a:t>
            </a:r>
          </a:p>
          <a:p>
            <a:r>
              <a:rPr lang="en-US" dirty="0" smtClean="0">
                <a:solidFill>
                  <a:schemeClr val="bg1"/>
                </a:solidFill>
              </a:rPr>
              <a:t>Revised syllabi to include due dates for reading and taking assessments</a:t>
            </a:r>
          </a:p>
          <a:p>
            <a:r>
              <a:rPr lang="en-US" dirty="0" smtClean="0">
                <a:solidFill>
                  <a:schemeClr val="bg1"/>
                </a:solidFill>
              </a:rPr>
              <a:t>Integrated into BB </a:t>
            </a:r>
            <a:r>
              <a:rPr lang="en-US" dirty="0" err="1" smtClean="0">
                <a:solidFill>
                  <a:schemeClr val="bg1"/>
                </a:solidFill>
              </a:rPr>
              <a:t>Gradebook</a:t>
            </a:r>
            <a:endParaRPr lang="en-US" dirty="0">
              <a:solidFill>
                <a:schemeClr val="bg1"/>
              </a:solidFill>
            </a:endParaRPr>
          </a:p>
        </p:txBody>
      </p:sp>
      <p:pic>
        <p:nvPicPr>
          <p:cNvPr id="4" name="Picture 3" descr="Lib_Mods.jpg"/>
          <p:cNvPicPr>
            <a:picLocks noChangeAspect="1"/>
          </p:cNvPicPr>
          <p:nvPr/>
        </p:nvPicPr>
        <p:blipFill>
          <a:blip r:embed="rId3" cstate="print"/>
          <a:stretch>
            <a:fillRect/>
          </a:stretch>
        </p:blipFill>
        <p:spPr>
          <a:xfrm>
            <a:off x="6172200" y="1600200"/>
            <a:ext cx="2133600" cy="4222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Oval 4"/>
          <p:cNvSpPr/>
          <p:nvPr/>
        </p:nvSpPr>
        <p:spPr>
          <a:xfrm>
            <a:off x="5943600" y="3581400"/>
            <a:ext cx="2057400" cy="5334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F58C708F-6F46-495F-A43C-7E3A4E564205}" type="slidenum">
              <a:rPr lang="en-US" smtClean="0"/>
              <a:pPr/>
              <a:t>28</a:t>
            </a:fld>
            <a:endParaRPr lang="en-US"/>
          </a:p>
        </p:txBody>
      </p:sp>
      <p:sp>
        <p:nvSpPr>
          <p:cNvPr id="7" name="Footer Placeholder 6"/>
          <p:cNvSpPr>
            <a:spLocks noGrp="1"/>
          </p:cNvSpPr>
          <p:nvPr>
            <p:ph type="ftr" sz="quarter" idx="11"/>
          </p:nvPr>
        </p:nvSpPr>
        <p:spPr>
          <a:xfrm>
            <a:off x="2819400" y="6416675"/>
            <a:ext cx="3200400" cy="365125"/>
          </a:xfrm>
        </p:spPr>
        <p:txBody>
          <a:bodyPr/>
          <a:lstStyle/>
          <a:p>
            <a:r>
              <a:rPr lang="en-US" dirty="0" smtClean="0"/>
              <a:t>J. </a:t>
            </a:r>
            <a:r>
              <a:rPr lang="en-US" dirty="0" err="1" smtClean="0"/>
              <a:t>Sargeant</a:t>
            </a:r>
            <a:r>
              <a:rPr lang="en-US" dirty="0" smtClean="0"/>
              <a:t> Reynolds Community College</a:t>
            </a:r>
            <a:endParaRPr lang="en-US" dirty="0"/>
          </a:p>
        </p:txBody>
      </p:sp>
    </p:spTree>
    <p:extLst>
      <p:ext uri="{BB962C8B-B14F-4D97-AF65-F5344CB8AC3E}">
        <p14:creationId xmlns:p14="http://schemas.microsoft.com/office/powerpoint/2010/main" val="6006368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Faculty Training</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solidFill>
                  <a:schemeClr val="bg1"/>
                </a:solidFill>
              </a:rPr>
              <a:t>Extensive communications to introduce project to faculty and invite participation</a:t>
            </a:r>
          </a:p>
          <a:p>
            <a:r>
              <a:rPr lang="en-US" dirty="0" smtClean="0">
                <a:solidFill>
                  <a:schemeClr val="bg1"/>
                </a:solidFill>
              </a:rPr>
              <a:t>Two Training Workshops for Faculty</a:t>
            </a:r>
          </a:p>
          <a:p>
            <a:r>
              <a:rPr lang="en-US" dirty="0" smtClean="0">
                <a:solidFill>
                  <a:schemeClr val="bg1"/>
                </a:solidFill>
              </a:rPr>
              <a:t>ENG112 Outcomes stressed</a:t>
            </a:r>
          </a:p>
          <a:p>
            <a:r>
              <a:rPr lang="en-US" dirty="0" smtClean="0">
                <a:solidFill>
                  <a:schemeClr val="bg1"/>
                </a:solidFill>
                <a:effectLst/>
              </a:rPr>
              <a:t>Sample course schedules (two options)</a:t>
            </a:r>
          </a:p>
          <a:p>
            <a:r>
              <a:rPr lang="en-US" dirty="0" smtClean="0">
                <a:solidFill>
                  <a:schemeClr val="bg1"/>
                </a:solidFill>
              </a:rPr>
              <a:t>Textbook integration handouts</a:t>
            </a:r>
          </a:p>
          <a:p>
            <a:r>
              <a:rPr lang="en-US" dirty="0" smtClean="0">
                <a:solidFill>
                  <a:schemeClr val="bg1"/>
                </a:solidFill>
                <a:effectLst/>
              </a:rPr>
              <a:t>How-to Blackboard integration (course copy)</a:t>
            </a:r>
          </a:p>
          <a:p>
            <a:r>
              <a:rPr lang="en-US" dirty="0" smtClean="0">
                <a:solidFill>
                  <a:schemeClr val="bg1"/>
                </a:solidFill>
              </a:rPr>
              <a:t>Directions for submitting pre- and post-assessment scores to Coordinator</a:t>
            </a:r>
          </a:p>
          <a:p>
            <a:pPr marL="0" indent="0">
              <a:buNone/>
            </a:pPr>
            <a:endParaRPr lang="en-US" dirty="0"/>
          </a:p>
        </p:txBody>
      </p:sp>
      <p:sp>
        <p:nvSpPr>
          <p:cNvPr id="4" name="Slide Number Placeholder 3"/>
          <p:cNvSpPr>
            <a:spLocks noGrp="1"/>
          </p:cNvSpPr>
          <p:nvPr>
            <p:ph type="sldNum" sz="quarter" idx="12"/>
          </p:nvPr>
        </p:nvSpPr>
        <p:spPr/>
        <p:txBody>
          <a:bodyPr/>
          <a:lstStyle/>
          <a:p>
            <a:fld id="{F58C708F-6F46-495F-A43C-7E3A4E564205}" type="slidenum">
              <a:rPr lang="en-US" smtClean="0"/>
              <a:pPr/>
              <a:t>29</a:t>
            </a:fld>
            <a:endParaRPr lang="en-US"/>
          </a:p>
        </p:txBody>
      </p:sp>
      <p:sp>
        <p:nvSpPr>
          <p:cNvPr id="5" name="Footer Placeholder 4"/>
          <p:cNvSpPr>
            <a:spLocks noGrp="1"/>
          </p:cNvSpPr>
          <p:nvPr>
            <p:ph type="ftr" sz="quarter" idx="11"/>
          </p:nvPr>
        </p:nvSpPr>
        <p:spPr>
          <a:xfrm>
            <a:off x="2819400" y="6416675"/>
            <a:ext cx="3200400" cy="365125"/>
          </a:xfrm>
        </p:spPr>
        <p:txBody>
          <a:bodyPr/>
          <a:lstStyle/>
          <a:p>
            <a:r>
              <a:rPr lang="en-US" dirty="0" smtClean="0"/>
              <a:t>J. </a:t>
            </a:r>
            <a:r>
              <a:rPr lang="en-US" dirty="0" err="1" smtClean="0"/>
              <a:t>Sargeant</a:t>
            </a:r>
            <a:r>
              <a:rPr lang="en-US" dirty="0" smtClean="0"/>
              <a:t> Reynolds Community College</a:t>
            </a:r>
            <a:endParaRPr lang="en-US" dirty="0"/>
          </a:p>
        </p:txBody>
      </p:sp>
    </p:spTree>
    <p:extLst>
      <p:ext uri="{BB962C8B-B14F-4D97-AF65-F5344CB8AC3E}">
        <p14:creationId xmlns:p14="http://schemas.microsoft.com/office/powerpoint/2010/main" val="1649892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C00000"/>
                </a:solidFill>
              </a:rPr>
              <a:t>Impetus</a:t>
            </a:r>
            <a:endParaRPr lang="en-US" dirty="0">
              <a:solidFill>
                <a:srgbClr val="C00000"/>
              </a:solidFill>
            </a:endParaRPr>
          </a:p>
        </p:txBody>
      </p:sp>
      <p:sp>
        <p:nvSpPr>
          <p:cNvPr id="3" name="Content Placeholder 2"/>
          <p:cNvSpPr>
            <a:spLocks noGrp="1"/>
          </p:cNvSpPr>
          <p:nvPr>
            <p:ph idx="1"/>
          </p:nvPr>
        </p:nvSpPr>
        <p:spPr>
          <a:xfrm>
            <a:off x="457200" y="1219200"/>
            <a:ext cx="8229600" cy="5105400"/>
          </a:xfrm>
        </p:spPr>
        <p:txBody>
          <a:bodyPr>
            <a:normAutofit fontScale="92500"/>
          </a:bodyPr>
          <a:lstStyle/>
          <a:p>
            <a:pPr marL="628650" lvl="1" indent="-171450">
              <a:lnSpc>
                <a:spcPct val="110000"/>
              </a:lnSpc>
              <a:buNone/>
            </a:pPr>
            <a:r>
              <a:rPr lang="en-US" dirty="0" smtClean="0">
                <a:solidFill>
                  <a:schemeClr val="bg1"/>
                </a:solidFill>
              </a:rPr>
              <a:t>late 1990s 		</a:t>
            </a:r>
            <a:r>
              <a:rPr lang="en-US" baseline="0" dirty="0" smtClean="0">
                <a:solidFill>
                  <a:schemeClr val="bg1"/>
                </a:solidFill>
              </a:rPr>
              <a:t>Governor’s Blue</a:t>
            </a:r>
            <a:r>
              <a:rPr lang="en-US" dirty="0" smtClean="0">
                <a:solidFill>
                  <a:schemeClr val="bg1"/>
                </a:solidFill>
              </a:rPr>
              <a:t> Ribbon Commission 			presents a charge to higher education 			institutions</a:t>
            </a:r>
          </a:p>
          <a:p>
            <a:pPr marL="628650" lvl="1" indent="-171450">
              <a:lnSpc>
                <a:spcPct val="110000"/>
              </a:lnSpc>
              <a:buNone/>
            </a:pPr>
            <a:r>
              <a:rPr lang="en-US" dirty="0" smtClean="0">
                <a:solidFill>
                  <a:schemeClr val="bg1"/>
                </a:solidFill>
              </a:rPr>
              <a:t>2000		State Council of Higher Education 				for Virginia (SCHEV) establishes 				regular assessment and reporting 				requirements for core competencies </a:t>
            </a:r>
          </a:p>
          <a:p>
            <a:pPr marL="628650" lvl="1" indent="-171450">
              <a:buNone/>
            </a:pPr>
            <a:r>
              <a:rPr lang="en-US" baseline="0" dirty="0" smtClean="0">
                <a:solidFill>
                  <a:schemeClr val="bg1"/>
                </a:solidFill>
              </a:rPr>
              <a:t>2002		</a:t>
            </a:r>
            <a:r>
              <a:rPr lang="en-US" dirty="0" smtClean="0">
                <a:solidFill>
                  <a:schemeClr val="bg1"/>
                </a:solidFill>
              </a:rPr>
              <a:t>Virginia Community College System 			(</a:t>
            </a:r>
            <a:r>
              <a:rPr lang="en-US" baseline="0" dirty="0" smtClean="0">
                <a:solidFill>
                  <a:schemeClr val="bg1"/>
                </a:solidFill>
              </a:rPr>
              <a:t>VCCS)  Task</a:t>
            </a:r>
            <a:r>
              <a:rPr lang="en-US" dirty="0">
                <a:solidFill>
                  <a:schemeClr val="bg1"/>
                </a:solidFill>
              </a:rPr>
              <a:t> </a:t>
            </a:r>
            <a:r>
              <a:rPr lang="en-US" dirty="0" smtClean="0">
                <a:solidFill>
                  <a:schemeClr val="bg1"/>
                </a:solidFill>
              </a:rPr>
              <a:t>Force develops 				guidelines for assessing core 					competencies</a:t>
            </a:r>
          </a:p>
          <a:p>
            <a:pPr marL="628650" lvl="1" indent="-171450">
              <a:buNone/>
            </a:pPr>
            <a:r>
              <a:rPr lang="en-US" baseline="0" dirty="0" smtClean="0">
                <a:solidFill>
                  <a:schemeClr val="bg1"/>
                </a:solidFill>
              </a:rPr>
              <a:t>2003</a:t>
            </a:r>
            <a:r>
              <a:rPr lang="en-US" dirty="0" smtClean="0">
                <a:solidFill>
                  <a:schemeClr val="bg1"/>
                </a:solidFill>
              </a:rPr>
              <a:t>		VCCS administers James Madison 				University’s </a:t>
            </a:r>
            <a:r>
              <a:rPr lang="en-US" dirty="0" smtClean="0">
                <a:solidFill>
                  <a:srgbClr val="FFC000"/>
                </a:solidFill>
              </a:rPr>
              <a:t>Information Literacy Test</a:t>
            </a:r>
          </a:p>
          <a:p>
            <a:pPr marL="457200" lvl="1" indent="0">
              <a:buNone/>
            </a:pPr>
            <a:endParaRPr lang="en-US" dirty="0"/>
          </a:p>
        </p:txBody>
      </p:sp>
      <p:sp>
        <p:nvSpPr>
          <p:cNvPr id="5" name="Footer Placeholder 4"/>
          <p:cNvSpPr>
            <a:spLocks noGrp="1"/>
          </p:cNvSpPr>
          <p:nvPr>
            <p:ph type="ftr" sz="quarter" idx="11"/>
          </p:nvPr>
        </p:nvSpPr>
        <p:spPr>
          <a:xfrm>
            <a:off x="2895600" y="6416675"/>
            <a:ext cx="3505200" cy="365125"/>
          </a:xfrm>
        </p:spPr>
        <p:txBody>
          <a:bodyPr/>
          <a:lstStyle/>
          <a:p>
            <a:r>
              <a:rPr lang="en-US" dirty="0" smtClean="0"/>
              <a:t>J. </a:t>
            </a:r>
            <a:r>
              <a:rPr lang="en-US" dirty="0" err="1" smtClean="0"/>
              <a:t>Sargeant</a:t>
            </a:r>
            <a:r>
              <a:rPr lang="en-US" dirty="0" smtClean="0"/>
              <a:t> Reynolds Community College</a:t>
            </a:r>
            <a:endParaRPr lang="en-US" dirty="0"/>
          </a:p>
        </p:txBody>
      </p:sp>
      <p:sp>
        <p:nvSpPr>
          <p:cNvPr id="4" name="Slide Number Placeholder 3"/>
          <p:cNvSpPr>
            <a:spLocks noGrp="1"/>
          </p:cNvSpPr>
          <p:nvPr>
            <p:ph type="sldNum" sz="quarter" idx="12"/>
          </p:nvPr>
        </p:nvSpPr>
        <p:spPr/>
        <p:txBody>
          <a:bodyPr/>
          <a:lstStyle/>
          <a:p>
            <a:fld id="{F58C708F-6F46-495F-A43C-7E3A4E564205}" type="slidenum">
              <a:rPr lang="en-US" smtClean="0"/>
              <a:pPr/>
              <a:t>3</a:t>
            </a:fld>
            <a:endParaRPr lang="en-US"/>
          </a:p>
        </p:txBody>
      </p:sp>
      <p:cxnSp>
        <p:nvCxnSpPr>
          <p:cNvPr id="7" name="Straight Connector 6"/>
          <p:cNvCxnSpPr/>
          <p:nvPr/>
        </p:nvCxnSpPr>
        <p:spPr>
          <a:xfrm>
            <a:off x="2895600" y="2438400"/>
            <a:ext cx="19050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895600" y="3962400"/>
            <a:ext cx="19050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895600" y="5410200"/>
            <a:ext cx="19050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4542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C00000"/>
                </a:solidFill>
              </a:rPr>
              <a:t>Impact</a:t>
            </a:r>
            <a:endParaRPr lang="en-US" dirty="0">
              <a:solidFill>
                <a:srgbClr val="C00000"/>
              </a:solidFill>
            </a:endParaRPr>
          </a:p>
        </p:txBody>
      </p:sp>
      <p:sp>
        <p:nvSpPr>
          <p:cNvPr id="6" name="Subtitle 5"/>
          <p:cNvSpPr>
            <a:spLocks noGrp="1"/>
          </p:cNvSpPr>
          <p:nvPr>
            <p:ph type="subTitle" idx="1"/>
          </p:nvPr>
        </p:nvSpPr>
        <p:spPr/>
        <p:txBody>
          <a:bodyPr/>
          <a:lstStyle/>
          <a:p>
            <a:r>
              <a:rPr lang="en-US" i="1" dirty="0" smtClean="0">
                <a:solidFill>
                  <a:schemeClr val="bg1"/>
                </a:solidFill>
              </a:rPr>
              <a:t>What did we learn?</a:t>
            </a:r>
            <a:endParaRPr lang="en-US" i="1"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smtClean="0">
                <a:solidFill>
                  <a:srgbClr val="C00000"/>
                </a:solidFill>
              </a:rPr>
              <a:t>Measuring the Value of Providing Information Literacy Instruction in ENG112</a:t>
            </a:r>
            <a:endParaRPr lang="en-US" sz="2400" dirty="0">
              <a:solidFill>
                <a:srgbClr val="C00000"/>
              </a:solidFill>
            </a:endParaRPr>
          </a:p>
        </p:txBody>
      </p:sp>
      <p:sp>
        <p:nvSpPr>
          <p:cNvPr id="3" name="Content Placeholder 2"/>
          <p:cNvSpPr>
            <a:spLocks noGrp="1"/>
          </p:cNvSpPr>
          <p:nvPr>
            <p:ph idx="1"/>
          </p:nvPr>
        </p:nvSpPr>
        <p:spPr/>
        <p:txBody>
          <a:bodyPr>
            <a:normAutofit/>
          </a:bodyPr>
          <a:lstStyle/>
          <a:p>
            <a:r>
              <a:rPr lang="en-US" dirty="0" smtClean="0">
                <a:solidFill>
                  <a:schemeClr val="bg1"/>
                </a:solidFill>
              </a:rPr>
              <a:t>Both sets of students – the Control Group as well as the Treatment Group – entered ENG112 at comparable levels of competency in research skills.</a:t>
            </a:r>
          </a:p>
          <a:p>
            <a:r>
              <a:rPr lang="en-US" b="1" dirty="0" smtClean="0">
                <a:solidFill>
                  <a:schemeClr val="bg1"/>
                </a:solidFill>
              </a:rPr>
              <a:t>The data confirms that ENG112 is an appropriate site for instruction in information literacy skills: students enter ENG112 with some basic understanding of research skills but not enough to demonstrate competency in this area of learning.</a:t>
            </a:r>
            <a:endParaRPr lang="en-US" dirty="0" smtClean="0">
              <a:solidFill>
                <a:schemeClr val="bg1"/>
              </a:solidFill>
            </a:endParaRPr>
          </a:p>
          <a:p>
            <a:endParaRPr lang="en-US" dirty="0"/>
          </a:p>
        </p:txBody>
      </p:sp>
      <p:sp>
        <p:nvSpPr>
          <p:cNvPr id="4" name="Footer Placeholder 3"/>
          <p:cNvSpPr>
            <a:spLocks noGrp="1"/>
          </p:cNvSpPr>
          <p:nvPr>
            <p:ph type="ftr" sz="quarter" idx="11"/>
          </p:nvPr>
        </p:nvSpPr>
        <p:spPr>
          <a:xfrm>
            <a:off x="2971800" y="6416675"/>
            <a:ext cx="3048000" cy="365125"/>
          </a:xfrm>
        </p:spPr>
        <p:txBody>
          <a:bodyPr/>
          <a:lstStyle/>
          <a:p>
            <a:r>
              <a:rPr lang="en-US" dirty="0" smtClean="0"/>
              <a:t>J. </a:t>
            </a:r>
            <a:r>
              <a:rPr lang="en-US" dirty="0" err="1" smtClean="0"/>
              <a:t>Sargeant</a:t>
            </a:r>
            <a:r>
              <a:rPr lang="en-US" dirty="0" smtClean="0"/>
              <a:t> Reynolds Community College</a:t>
            </a:r>
            <a:endParaRPr lang="en-US" dirty="0"/>
          </a:p>
        </p:txBody>
      </p:sp>
      <p:sp>
        <p:nvSpPr>
          <p:cNvPr id="5" name="Slide Number Placeholder 4"/>
          <p:cNvSpPr>
            <a:spLocks noGrp="1"/>
          </p:cNvSpPr>
          <p:nvPr>
            <p:ph type="sldNum" sz="quarter" idx="12"/>
          </p:nvPr>
        </p:nvSpPr>
        <p:spPr/>
        <p:txBody>
          <a:bodyPr/>
          <a:lstStyle/>
          <a:p>
            <a:fld id="{F58C708F-6F46-495F-A43C-7E3A4E564205}"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solidFill>
                  <a:srgbClr val="C00000"/>
                </a:solidFill>
              </a:rPr>
              <a:t>Students make </a:t>
            </a:r>
            <a:r>
              <a:rPr lang="en-US" sz="3200" i="1" dirty="0" smtClean="0">
                <a:solidFill>
                  <a:schemeClr val="bg1"/>
                </a:solidFill>
              </a:rPr>
              <a:t>significant improvement</a:t>
            </a:r>
            <a:r>
              <a:rPr lang="en-US" sz="3200" dirty="0" smtClean="0">
                <a:solidFill>
                  <a:srgbClr val="C00000"/>
                </a:solidFill>
              </a:rPr>
              <a:t> in IL Skills in ENG112</a:t>
            </a:r>
            <a:endParaRPr lang="en-US" sz="3200" dirty="0">
              <a:solidFill>
                <a:srgbClr val="C00000"/>
              </a:solidFill>
            </a:endParaRPr>
          </a:p>
        </p:txBody>
      </p:sp>
      <p:sp>
        <p:nvSpPr>
          <p:cNvPr id="3" name="Content Placeholder 2"/>
          <p:cNvSpPr>
            <a:spLocks noGrp="1"/>
          </p:cNvSpPr>
          <p:nvPr>
            <p:ph idx="1"/>
          </p:nvPr>
        </p:nvSpPr>
        <p:spPr/>
        <p:txBody>
          <a:bodyPr>
            <a:normAutofit fontScale="92500"/>
          </a:bodyPr>
          <a:lstStyle/>
          <a:p>
            <a:r>
              <a:rPr lang="en-US" dirty="0" smtClean="0">
                <a:solidFill>
                  <a:schemeClr val="bg1"/>
                </a:solidFill>
              </a:rPr>
              <a:t>Post-test Results: </a:t>
            </a:r>
            <a:r>
              <a:rPr lang="en-US" b="1" dirty="0" smtClean="0">
                <a:solidFill>
                  <a:schemeClr val="bg1"/>
                </a:solidFill>
              </a:rPr>
              <a:t>Both</a:t>
            </a:r>
            <a:r>
              <a:rPr lang="en-US" dirty="0" smtClean="0">
                <a:solidFill>
                  <a:schemeClr val="bg1"/>
                </a:solidFill>
              </a:rPr>
              <a:t> the Treatment Group and the Control Group </a:t>
            </a:r>
            <a:r>
              <a:rPr lang="en-US" b="1" dirty="0" smtClean="0">
                <a:solidFill>
                  <a:schemeClr val="bg1"/>
                </a:solidFill>
              </a:rPr>
              <a:t>made significant progress</a:t>
            </a:r>
            <a:r>
              <a:rPr lang="en-US" dirty="0" smtClean="0">
                <a:solidFill>
                  <a:schemeClr val="bg1"/>
                </a:solidFill>
              </a:rPr>
              <a:t>. </a:t>
            </a:r>
          </a:p>
          <a:p>
            <a:pPr lvl="1">
              <a:buFont typeface="Arial" pitchFamily="34" charset="0"/>
              <a:buChar char="•"/>
            </a:pPr>
            <a:r>
              <a:rPr lang="en-US" dirty="0" smtClean="0">
                <a:solidFill>
                  <a:srgbClr val="FFC000"/>
                </a:solidFill>
              </a:rPr>
              <a:t>Control Group Improvement: 	7.30 points, on average</a:t>
            </a:r>
          </a:p>
          <a:p>
            <a:pPr lvl="1">
              <a:buFont typeface="Arial" pitchFamily="34" charset="0"/>
              <a:buChar char="•"/>
            </a:pPr>
            <a:r>
              <a:rPr lang="en-US" dirty="0" smtClean="0">
                <a:solidFill>
                  <a:srgbClr val="FFC000"/>
                </a:solidFill>
              </a:rPr>
              <a:t>Treatment Group Improvement: 	20.15 points, on average.  </a:t>
            </a:r>
          </a:p>
          <a:p>
            <a:pPr lvl="0"/>
            <a:r>
              <a:rPr lang="en-US" dirty="0" smtClean="0">
                <a:solidFill>
                  <a:schemeClr val="bg1"/>
                </a:solidFill>
              </a:rPr>
              <a:t>Treatment Group achieved a solid level of “competency” in research skills, scoring 76%, on average. </a:t>
            </a:r>
          </a:p>
          <a:p>
            <a:pPr lvl="0"/>
            <a:r>
              <a:rPr lang="en-US" dirty="0" smtClean="0">
                <a:solidFill>
                  <a:schemeClr val="bg1"/>
                </a:solidFill>
              </a:rPr>
              <a:t>Control Group neared “competency,” scoring 66%, on average. </a:t>
            </a:r>
          </a:p>
          <a:p>
            <a:endParaRPr lang="en-US" dirty="0">
              <a:solidFill>
                <a:schemeClr val="bg1"/>
              </a:solidFill>
            </a:endParaRPr>
          </a:p>
        </p:txBody>
      </p:sp>
      <p:sp>
        <p:nvSpPr>
          <p:cNvPr id="4" name="Footer Placeholder 3"/>
          <p:cNvSpPr>
            <a:spLocks noGrp="1"/>
          </p:cNvSpPr>
          <p:nvPr>
            <p:ph type="ftr" sz="quarter" idx="11"/>
          </p:nvPr>
        </p:nvSpPr>
        <p:spPr>
          <a:xfrm>
            <a:off x="2819400" y="6416675"/>
            <a:ext cx="3200400" cy="365125"/>
          </a:xfrm>
        </p:spPr>
        <p:txBody>
          <a:bodyPr/>
          <a:lstStyle/>
          <a:p>
            <a:r>
              <a:rPr lang="en-US" dirty="0" smtClean="0"/>
              <a:t>J. </a:t>
            </a:r>
            <a:r>
              <a:rPr lang="en-US" dirty="0" err="1" smtClean="0"/>
              <a:t>Sargeant</a:t>
            </a:r>
            <a:r>
              <a:rPr lang="en-US" dirty="0" smtClean="0"/>
              <a:t> Reynolds Community College</a:t>
            </a:r>
            <a:endParaRPr lang="en-US" dirty="0"/>
          </a:p>
        </p:txBody>
      </p:sp>
      <p:sp>
        <p:nvSpPr>
          <p:cNvPr id="5" name="Slide Number Placeholder 4"/>
          <p:cNvSpPr>
            <a:spLocks noGrp="1"/>
          </p:cNvSpPr>
          <p:nvPr>
            <p:ph type="sldNum" sz="quarter" idx="12"/>
          </p:nvPr>
        </p:nvSpPr>
        <p:spPr/>
        <p:txBody>
          <a:bodyPr/>
          <a:lstStyle/>
          <a:p>
            <a:fld id="{F58C708F-6F46-495F-A43C-7E3A4E564205}"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rot="275090">
            <a:off x="381000" y="304800"/>
            <a:ext cx="8305800" cy="6324600"/>
          </a:xfrm>
          <a:prstGeom prst="round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990600"/>
            <a:ext cx="5867399" cy="4876800"/>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solidFill>
                  <a:srgbClr val="C00000"/>
                </a:solidFill>
              </a:rPr>
              <a:t>Significant and Observable  Effects for African American Students</a:t>
            </a:r>
            <a:endParaRPr lang="en-US" sz="3200" dirty="0">
              <a:solidFill>
                <a:srgbClr val="C00000"/>
              </a:solidFill>
            </a:endParaRPr>
          </a:p>
        </p:txBody>
      </p:sp>
      <p:sp>
        <p:nvSpPr>
          <p:cNvPr id="3" name="Content Placeholder 2"/>
          <p:cNvSpPr>
            <a:spLocks noGrp="1"/>
          </p:cNvSpPr>
          <p:nvPr>
            <p:ph idx="1"/>
          </p:nvPr>
        </p:nvSpPr>
        <p:spPr/>
        <p:txBody>
          <a:bodyPr>
            <a:normAutofit/>
          </a:bodyPr>
          <a:lstStyle/>
          <a:p>
            <a:pPr marL="0" indent="0">
              <a:buNone/>
            </a:pPr>
            <a:r>
              <a:rPr lang="en-US" dirty="0" smtClean="0">
                <a:solidFill>
                  <a:schemeClr val="bg1"/>
                </a:solidFill>
              </a:rPr>
              <a:t>The most significant impact was observed upon skills development of African American students.</a:t>
            </a:r>
          </a:p>
          <a:p>
            <a:pPr marL="0" indent="0">
              <a:buNone/>
            </a:pPr>
            <a:endParaRPr lang="en-US" dirty="0">
              <a:solidFill>
                <a:schemeClr val="bg1"/>
              </a:solidFill>
            </a:endParaRPr>
          </a:p>
        </p:txBody>
      </p:sp>
      <p:sp>
        <p:nvSpPr>
          <p:cNvPr id="4" name="Footer Placeholder 3"/>
          <p:cNvSpPr>
            <a:spLocks noGrp="1"/>
          </p:cNvSpPr>
          <p:nvPr>
            <p:ph type="ftr" sz="quarter" idx="11"/>
          </p:nvPr>
        </p:nvSpPr>
        <p:spPr>
          <a:xfrm>
            <a:off x="2971800" y="6416675"/>
            <a:ext cx="3048000" cy="365125"/>
          </a:xfrm>
        </p:spPr>
        <p:txBody>
          <a:bodyPr/>
          <a:lstStyle/>
          <a:p>
            <a:r>
              <a:rPr lang="en-US" dirty="0" smtClean="0"/>
              <a:t>J. </a:t>
            </a:r>
            <a:r>
              <a:rPr lang="en-US" dirty="0" err="1" smtClean="0"/>
              <a:t>Sargeant</a:t>
            </a:r>
            <a:r>
              <a:rPr lang="en-US" dirty="0" smtClean="0"/>
              <a:t> Reynolds Community College</a:t>
            </a:r>
            <a:endParaRPr lang="en-US" dirty="0"/>
          </a:p>
        </p:txBody>
      </p:sp>
      <p:sp>
        <p:nvSpPr>
          <p:cNvPr id="5" name="Slide Number Placeholder 4"/>
          <p:cNvSpPr>
            <a:spLocks noGrp="1"/>
          </p:cNvSpPr>
          <p:nvPr>
            <p:ph type="sldNum" sz="quarter" idx="12"/>
          </p:nvPr>
        </p:nvSpPr>
        <p:spPr/>
        <p:txBody>
          <a:bodyPr/>
          <a:lstStyle/>
          <a:p>
            <a:fld id="{F58C708F-6F46-495F-A43C-7E3A4E564205}" type="slidenum">
              <a:rPr lang="en-US" smtClean="0"/>
              <a:pPr/>
              <a:t>34</a:t>
            </a:fld>
            <a:endParaRPr lang="en-US"/>
          </a:p>
        </p:txBody>
      </p:sp>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2805600"/>
            <a:ext cx="6405139" cy="3671400"/>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C00000"/>
                </a:solidFill>
              </a:rPr>
              <a:t>The Good News</a:t>
            </a:r>
            <a:endParaRPr lang="en-US" dirty="0">
              <a:solidFill>
                <a:srgbClr val="C00000"/>
              </a:solidFill>
            </a:endParaRPr>
          </a:p>
        </p:txBody>
      </p:sp>
      <p:sp>
        <p:nvSpPr>
          <p:cNvPr id="3" name="Content Placeholder 2"/>
          <p:cNvSpPr>
            <a:spLocks noGrp="1"/>
          </p:cNvSpPr>
          <p:nvPr>
            <p:ph idx="1"/>
          </p:nvPr>
        </p:nvSpPr>
        <p:spPr/>
        <p:txBody>
          <a:bodyPr>
            <a:normAutofit fontScale="77500" lnSpcReduction="20000"/>
          </a:bodyPr>
          <a:lstStyle/>
          <a:p>
            <a:pPr lvl="0"/>
            <a:r>
              <a:rPr lang="en-US" dirty="0" smtClean="0">
                <a:solidFill>
                  <a:schemeClr val="bg1"/>
                </a:solidFill>
              </a:rPr>
              <a:t>ENG112 is having a direct and significant impact on student learning outcomes in the area of information literacy.</a:t>
            </a:r>
          </a:p>
          <a:p>
            <a:endParaRPr lang="en-US" dirty="0" smtClean="0">
              <a:solidFill>
                <a:schemeClr val="bg1"/>
              </a:solidFill>
            </a:endParaRPr>
          </a:p>
          <a:p>
            <a:pPr lvl="0"/>
            <a:r>
              <a:rPr lang="en-US" dirty="0" smtClean="0">
                <a:solidFill>
                  <a:schemeClr val="bg1"/>
                </a:solidFill>
              </a:rPr>
              <a:t>The integration of online library research guides within ENG112 results in even </a:t>
            </a:r>
            <a:r>
              <a:rPr lang="en-US" b="1" dirty="0" smtClean="0">
                <a:solidFill>
                  <a:schemeClr val="bg1"/>
                </a:solidFill>
              </a:rPr>
              <a:t>more significant gains</a:t>
            </a:r>
            <a:r>
              <a:rPr lang="en-US" dirty="0" smtClean="0">
                <a:solidFill>
                  <a:schemeClr val="bg1"/>
                </a:solidFill>
              </a:rPr>
              <a:t> for students in research skills.</a:t>
            </a:r>
          </a:p>
          <a:p>
            <a:endParaRPr lang="en-US" dirty="0" smtClean="0">
              <a:solidFill>
                <a:schemeClr val="bg1"/>
              </a:solidFill>
            </a:endParaRPr>
          </a:p>
          <a:p>
            <a:pPr lvl="0"/>
            <a:r>
              <a:rPr lang="en-US" dirty="0" smtClean="0">
                <a:solidFill>
                  <a:schemeClr val="bg1"/>
                </a:solidFill>
              </a:rPr>
              <a:t>African American students begin ENG112 with a skills disadvantage when compared to Caucasian students and to students classified as “Other.” However, African American students make </a:t>
            </a:r>
          </a:p>
          <a:p>
            <a:pPr lvl="2">
              <a:buNone/>
            </a:pPr>
            <a:r>
              <a:rPr lang="en-US" sz="2600" dirty="0" smtClean="0">
                <a:solidFill>
                  <a:schemeClr val="bg1"/>
                </a:solidFill>
              </a:rPr>
              <a:t>1. the most significant gain in learning by the end of a semester, </a:t>
            </a:r>
          </a:p>
          <a:p>
            <a:pPr lvl="2">
              <a:buNone/>
            </a:pPr>
            <a:r>
              <a:rPr lang="en-US" sz="2600" dirty="0" smtClean="0">
                <a:solidFill>
                  <a:schemeClr val="bg1"/>
                </a:solidFill>
              </a:rPr>
              <a:t>2. surpass the “Other” category, and </a:t>
            </a:r>
          </a:p>
          <a:p>
            <a:pPr lvl="2">
              <a:buNone/>
            </a:pPr>
            <a:r>
              <a:rPr lang="en-US" sz="2600" dirty="0" smtClean="0">
                <a:solidFill>
                  <a:schemeClr val="bg1"/>
                </a:solidFill>
              </a:rPr>
              <a:t>3. reach very close to “competency” level by time of post-test. </a:t>
            </a:r>
          </a:p>
          <a:p>
            <a:endParaRPr lang="en-US" dirty="0">
              <a:solidFill>
                <a:schemeClr val="bg1"/>
              </a:solidFill>
            </a:endParaRPr>
          </a:p>
        </p:txBody>
      </p:sp>
      <p:sp>
        <p:nvSpPr>
          <p:cNvPr id="4" name="Footer Placeholder 3"/>
          <p:cNvSpPr>
            <a:spLocks noGrp="1"/>
          </p:cNvSpPr>
          <p:nvPr>
            <p:ph type="ftr" sz="quarter" idx="11"/>
          </p:nvPr>
        </p:nvSpPr>
        <p:spPr/>
        <p:txBody>
          <a:bodyPr/>
          <a:lstStyle/>
          <a:p>
            <a:r>
              <a:rPr lang="en-US" smtClean="0"/>
              <a:t>J. Sargeant Reynolds Community College</a:t>
            </a:r>
            <a:endParaRPr lang="en-US"/>
          </a:p>
        </p:txBody>
      </p:sp>
      <p:sp>
        <p:nvSpPr>
          <p:cNvPr id="5" name="Slide Number Placeholder 4"/>
          <p:cNvSpPr>
            <a:spLocks noGrp="1"/>
          </p:cNvSpPr>
          <p:nvPr>
            <p:ph type="sldNum" sz="quarter" idx="12"/>
          </p:nvPr>
        </p:nvSpPr>
        <p:spPr/>
        <p:txBody>
          <a:bodyPr/>
          <a:lstStyle/>
          <a:p>
            <a:fld id="{F58C708F-6F46-495F-A43C-7E3A4E564205}"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rgbClr val="C00000"/>
                </a:solidFill>
              </a:rPr>
              <a:t>What We Learned and </a:t>
            </a:r>
            <a:br>
              <a:rPr lang="en-US" dirty="0" smtClean="0">
                <a:solidFill>
                  <a:srgbClr val="C00000"/>
                </a:solidFill>
              </a:rPr>
            </a:br>
            <a:r>
              <a:rPr lang="en-US" dirty="0" smtClean="0">
                <a:solidFill>
                  <a:srgbClr val="C00000"/>
                </a:solidFill>
              </a:rPr>
              <a:t>Where We are Going</a:t>
            </a:r>
            <a:endParaRPr lang="en-US"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solidFill>
                  <a:schemeClr val="bg1"/>
                </a:solidFill>
              </a:rPr>
              <a:t>The data supports the need to initiate policy discussions now for the </a:t>
            </a:r>
            <a:r>
              <a:rPr lang="en-US" i="1" dirty="0" smtClean="0">
                <a:solidFill>
                  <a:schemeClr val="bg1"/>
                </a:solidFill>
              </a:rPr>
              <a:t>effective integration and delivery</a:t>
            </a:r>
            <a:r>
              <a:rPr lang="en-US" dirty="0" smtClean="0">
                <a:solidFill>
                  <a:schemeClr val="bg1"/>
                </a:solidFill>
              </a:rPr>
              <a:t> of information literacy skills to students throughout the curriculum.</a:t>
            </a:r>
          </a:p>
          <a:p>
            <a:pPr>
              <a:buNone/>
            </a:pPr>
            <a:endParaRPr lang="en-US" dirty="0" smtClean="0">
              <a:solidFill>
                <a:schemeClr val="bg1"/>
              </a:solidFill>
            </a:endParaRPr>
          </a:p>
          <a:p>
            <a:r>
              <a:rPr lang="en-US" dirty="0" smtClean="0">
                <a:solidFill>
                  <a:schemeClr val="bg1"/>
                </a:solidFill>
              </a:rPr>
              <a:t>English Department faculty will develop a task force to promote the systematic integration of all library research guides within all ENG112 sections.</a:t>
            </a:r>
          </a:p>
          <a:p>
            <a:endParaRPr lang="en-US" dirty="0" smtClean="0">
              <a:solidFill>
                <a:schemeClr val="bg1"/>
              </a:solidFill>
            </a:endParaRPr>
          </a:p>
          <a:p>
            <a:r>
              <a:rPr lang="en-US" dirty="0" smtClean="0">
                <a:solidFill>
                  <a:schemeClr val="bg1"/>
                </a:solidFill>
              </a:rPr>
              <a:t>Other discipline faculty are being introduced to the effective integration of the Library </a:t>
            </a:r>
            <a:r>
              <a:rPr lang="en-US" smtClean="0">
                <a:solidFill>
                  <a:schemeClr val="bg1"/>
                </a:solidFill>
              </a:rPr>
              <a:t>Research Guides.</a:t>
            </a:r>
            <a:endParaRPr lang="en-US" dirty="0" smtClean="0">
              <a:solidFill>
                <a:schemeClr val="bg1"/>
              </a:solidFill>
            </a:endParaRPr>
          </a:p>
          <a:p>
            <a:endParaRPr lang="en-US" dirty="0"/>
          </a:p>
        </p:txBody>
      </p:sp>
      <p:sp>
        <p:nvSpPr>
          <p:cNvPr id="4" name="Footer Placeholder 3"/>
          <p:cNvSpPr>
            <a:spLocks noGrp="1"/>
          </p:cNvSpPr>
          <p:nvPr>
            <p:ph type="ftr" sz="quarter" idx="11"/>
          </p:nvPr>
        </p:nvSpPr>
        <p:spPr>
          <a:xfrm>
            <a:off x="2971800" y="6416675"/>
            <a:ext cx="3048000" cy="365125"/>
          </a:xfrm>
        </p:spPr>
        <p:txBody>
          <a:bodyPr/>
          <a:lstStyle/>
          <a:p>
            <a:r>
              <a:rPr lang="en-US" dirty="0" smtClean="0"/>
              <a:t>J. </a:t>
            </a:r>
            <a:r>
              <a:rPr lang="en-US" dirty="0" err="1" smtClean="0"/>
              <a:t>Sargeant</a:t>
            </a:r>
            <a:r>
              <a:rPr lang="en-US" dirty="0" smtClean="0"/>
              <a:t> Reynolds Community College</a:t>
            </a:r>
            <a:endParaRPr lang="en-US" dirty="0"/>
          </a:p>
        </p:txBody>
      </p:sp>
      <p:sp>
        <p:nvSpPr>
          <p:cNvPr id="5" name="Slide Number Placeholder 4"/>
          <p:cNvSpPr>
            <a:spLocks noGrp="1"/>
          </p:cNvSpPr>
          <p:nvPr>
            <p:ph type="sldNum" sz="quarter" idx="12"/>
          </p:nvPr>
        </p:nvSpPr>
        <p:spPr/>
        <p:txBody>
          <a:bodyPr/>
          <a:lstStyle/>
          <a:p>
            <a:fld id="{F58C708F-6F46-495F-A43C-7E3A4E564205}" type="slidenum">
              <a:rPr lang="en-US" smtClean="0"/>
              <a:pPr/>
              <a:t>36</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rgbClr val="FF0000"/>
                </a:solidFill>
              </a:rPr>
              <a:t>Information Literacy Test Results (2003)</a:t>
            </a:r>
            <a:endParaRPr lang="en-US" dirty="0">
              <a:solidFill>
                <a:srgbClr val="FF0000"/>
              </a:solidFill>
            </a:endParaRPr>
          </a:p>
        </p:txBody>
      </p:sp>
      <p:sp>
        <p:nvSpPr>
          <p:cNvPr id="7" name="Footer Placeholder 6"/>
          <p:cNvSpPr>
            <a:spLocks noGrp="1"/>
          </p:cNvSpPr>
          <p:nvPr>
            <p:ph type="ftr" sz="quarter" idx="11"/>
          </p:nvPr>
        </p:nvSpPr>
        <p:spPr>
          <a:xfrm>
            <a:off x="2971800" y="6416675"/>
            <a:ext cx="3048000" cy="365125"/>
          </a:xfrm>
        </p:spPr>
        <p:txBody>
          <a:bodyPr/>
          <a:lstStyle/>
          <a:p>
            <a:r>
              <a:rPr lang="en-US" dirty="0" smtClean="0"/>
              <a:t>J. </a:t>
            </a:r>
            <a:r>
              <a:rPr lang="en-US" dirty="0" err="1" smtClean="0"/>
              <a:t>Sargeant</a:t>
            </a:r>
            <a:r>
              <a:rPr lang="en-US" dirty="0" smtClean="0"/>
              <a:t> Reynolds Community College</a:t>
            </a:r>
            <a:endParaRPr lang="en-US" dirty="0"/>
          </a:p>
        </p:txBody>
      </p:sp>
      <p:sp>
        <p:nvSpPr>
          <p:cNvPr id="6" name="Slide Number Placeholder 5"/>
          <p:cNvSpPr>
            <a:spLocks noGrp="1"/>
          </p:cNvSpPr>
          <p:nvPr>
            <p:ph type="sldNum" sz="quarter" idx="12"/>
          </p:nvPr>
        </p:nvSpPr>
        <p:spPr/>
        <p:txBody>
          <a:bodyPr/>
          <a:lstStyle/>
          <a:p>
            <a:fld id="{F58C708F-6F46-495F-A43C-7E3A4E564205}" type="slidenum">
              <a:rPr lang="en-US" smtClean="0"/>
              <a:pPr/>
              <a:t>4</a:t>
            </a:fld>
            <a:endParaRPr lang="en-US"/>
          </a:p>
        </p:txBody>
      </p:sp>
      <p:sp>
        <p:nvSpPr>
          <p:cNvPr id="4" name="Rectangle 3"/>
          <p:cNvSpPr/>
          <p:nvPr/>
        </p:nvSpPr>
        <p:spPr>
          <a:xfrm>
            <a:off x="1676400" y="2057400"/>
            <a:ext cx="5943600" cy="369332"/>
          </a:xfrm>
          <a:prstGeom prst="rect">
            <a:avLst/>
          </a:prstGeom>
        </p:spPr>
        <p:txBody>
          <a:bodyPr wrap="square">
            <a:spAutoFit/>
          </a:bodyPr>
          <a:lstStyle/>
          <a:p>
            <a:r>
              <a:rPr lang="en-US" dirty="0"/>
              <a:t> </a:t>
            </a:r>
            <a:endParaRPr lang="pl-PL" dirty="0"/>
          </a:p>
        </p:txBody>
      </p:sp>
      <p:graphicFrame>
        <p:nvGraphicFramePr>
          <p:cNvPr id="5" name="Table 4"/>
          <p:cNvGraphicFramePr>
            <a:graphicFrameLocks noGrp="1"/>
          </p:cNvGraphicFramePr>
          <p:nvPr>
            <p:extLst>
              <p:ext uri="{D42A27DB-BD31-4B8C-83A1-F6EECF244321}">
                <p14:modId xmlns:p14="http://schemas.microsoft.com/office/powerpoint/2010/main" val="1457734157"/>
              </p:ext>
            </p:extLst>
          </p:nvPr>
        </p:nvGraphicFramePr>
        <p:xfrm>
          <a:off x="762000" y="1828800"/>
          <a:ext cx="7391400" cy="3276598"/>
        </p:xfrm>
        <a:graphic>
          <a:graphicData uri="http://schemas.openxmlformats.org/drawingml/2006/table">
            <a:tbl>
              <a:tblPr>
                <a:tableStyleId>{5C22544A-7EE6-4342-B048-85BDC9FD1C3A}</a:tableStyleId>
              </a:tblPr>
              <a:tblGrid>
                <a:gridCol w="1600200"/>
                <a:gridCol w="1600200"/>
                <a:gridCol w="1508760"/>
                <a:gridCol w="1341120"/>
                <a:gridCol w="1341120"/>
              </a:tblGrid>
              <a:tr h="1456266">
                <a:tc>
                  <a:txBody>
                    <a:bodyPr/>
                    <a:lstStyle/>
                    <a:p>
                      <a:pPr algn="l" fontAlgn="b"/>
                      <a:r>
                        <a:rPr lang="en-US" sz="2800" i="1" u="none" strike="noStrike" dirty="0">
                          <a:effectLst/>
                        </a:rPr>
                        <a:t> </a:t>
                      </a:r>
                      <a:endParaRPr lang="en-US" sz="2800" b="0" i="1"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2400" b="1" u="none" strike="noStrike" dirty="0">
                          <a:solidFill>
                            <a:schemeClr val="accent4">
                              <a:lumMod val="50000"/>
                            </a:schemeClr>
                          </a:solidFill>
                          <a:effectLst/>
                        </a:rPr>
                        <a:t>Number tested</a:t>
                      </a:r>
                      <a:endParaRPr lang="en-US" sz="2400" b="1" i="0" u="none" strike="noStrike" dirty="0">
                        <a:solidFill>
                          <a:schemeClr val="accent4">
                            <a:lumMod val="50000"/>
                          </a:schemeClr>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rtl="0" fontAlgn="ctr"/>
                      <a:r>
                        <a:rPr lang="en-US" sz="2400" b="1" u="none" strike="noStrike" dirty="0">
                          <a:solidFill>
                            <a:schemeClr val="accent4">
                              <a:lumMod val="50000"/>
                            </a:schemeClr>
                          </a:solidFill>
                          <a:effectLst/>
                        </a:rPr>
                        <a:t>Average Score</a:t>
                      </a:r>
                      <a:endParaRPr lang="en-US" sz="2400" b="1" i="0" u="none" strike="noStrike" dirty="0">
                        <a:solidFill>
                          <a:schemeClr val="accent4">
                            <a:lumMod val="50000"/>
                          </a:schemeClr>
                        </a:solidFill>
                        <a:effectLst/>
                        <a:latin typeface="Calibri"/>
                      </a:endParaRPr>
                    </a:p>
                  </a:txBody>
                  <a:tcPr marL="9525" marR="9525" marT="9525" marB="0" anchor="ctr"/>
                </a:tc>
                <a:tc>
                  <a:txBody>
                    <a:bodyPr/>
                    <a:lstStyle/>
                    <a:p>
                      <a:pPr algn="l" rtl="0" fontAlgn="ctr"/>
                      <a:r>
                        <a:rPr lang="en-US" sz="2400" b="1" u="none" strike="noStrike" dirty="0">
                          <a:solidFill>
                            <a:schemeClr val="accent4">
                              <a:lumMod val="50000"/>
                            </a:schemeClr>
                          </a:solidFill>
                          <a:effectLst/>
                        </a:rPr>
                        <a:t>Median Score</a:t>
                      </a:r>
                      <a:endParaRPr lang="en-US" sz="2400" b="1" i="0" u="none" strike="noStrike" dirty="0">
                        <a:solidFill>
                          <a:schemeClr val="accent4">
                            <a:lumMod val="50000"/>
                          </a:schemeClr>
                        </a:solidFill>
                        <a:effectLst/>
                        <a:latin typeface="Calibri"/>
                      </a:endParaRPr>
                    </a:p>
                  </a:txBody>
                  <a:tcPr marL="9525" marR="9525" marT="9525" marB="0" anchor="ctr"/>
                </a:tc>
                <a:tc>
                  <a:txBody>
                    <a:bodyPr/>
                    <a:lstStyle/>
                    <a:p>
                      <a:pPr algn="l" rtl="0" fontAlgn="ctr"/>
                      <a:r>
                        <a:rPr lang="en-US" sz="2400" b="1" u="none" strike="noStrike" dirty="0" smtClean="0">
                          <a:solidFill>
                            <a:schemeClr val="accent4">
                              <a:lumMod val="50000"/>
                            </a:schemeClr>
                          </a:solidFill>
                          <a:effectLst/>
                        </a:rPr>
                        <a:t>Percent</a:t>
                      </a:r>
                      <a:r>
                        <a:rPr lang="en-US" sz="2400" b="1" u="none" strike="noStrike" baseline="0" dirty="0" smtClean="0">
                          <a:solidFill>
                            <a:schemeClr val="accent4">
                              <a:lumMod val="50000"/>
                            </a:schemeClr>
                          </a:solidFill>
                          <a:effectLst/>
                        </a:rPr>
                        <a:t> that </a:t>
                      </a:r>
                      <a:r>
                        <a:rPr lang="en-US" sz="2400" b="1" u="none" strike="noStrike" dirty="0" smtClean="0">
                          <a:solidFill>
                            <a:schemeClr val="accent4">
                              <a:lumMod val="50000"/>
                            </a:schemeClr>
                          </a:solidFill>
                          <a:effectLst/>
                        </a:rPr>
                        <a:t>met </a:t>
                      </a:r>
                      <a:r>
                        <a:rPr lang="en-US" sz="2400" b="1" u="none" strike="noStrike" dirty="0">
                          <a:solidFill>
                            <a:schemeClr val="accent4">
                              <a:lumMod val="50000"/>
                            </a:schemeClr>
                          </a:solidFill>
                          <a:effectLst/>
                        </a:rPr>
                        <a:t>standard</a:t>
                      </a:r>
                      <a:endParaRPr lang="en-US" sz="2400" b="1" i="0" u="none" strike="noStrike" dirty="0">
                        <a:solidFill>
                          <a:schemeClr val="accent4">
                            <a:lumMod val="50000"/>
                          </a:schemeClr>
                        </a:solidFill>
                        <a:effectLst/>
                        <a:latin typeface="Calibri"/>
                      </a:endParaRPr>
                    </a:p>
                  </a:txBody>
                  <a:tcPr marL="9525" marR="9525" marT="9525" marB="0" anchor="ctr"/>
                </a:tc>
              </a:tr>
              <a:tr h="910166">
                <a:tc>
                  <a:txBody>
                    <a:bodyPr/>
                    <a:lstStyle/>
                    <a:p>
                      <a:pPr algn="l" rtl="0" fontAlgn="ctr"/>
                      <a:r>
                        <a:rPr lang="en-US" sz="2800" b="1" u="none" strike="noStrike" dirty="0">
                          <a:solidFill>
                            <a:schemeClr val="accent4">
                              <a:lumMod val="50000"/>
                            </a:schemeClr>
                          </a:solidFill>
                          <a:effectLst/>
                        </a:rPr>
                        <a:t>VCCS</a:t>
                      </a:r>
                      <a:endParaRPr lang="en-US" sz="2800" b="1" i="0" u="none" strike="noStrike" dirty="0">
                        <a:solidFill>
                          <a:schemeClr val="accent4">
                            <a:lumMod val="50000"/>
                          </a:schemeClr>
                        </a:solidFill>
                        <a:effectLst/>
                        <a:latin typeface="Calibri"/>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l" rtl="0" fontAlgn="ctr"/>
                      <a:r>
                        <a:rPr lang="en-US" sz="2800" u="none" strike="noStrike" dirty="0">
                          <a:effectLst/>
                        </a:rPr>
                        <a:t>3,678</a:t>
                      </a:r>
                      <a:endParaRPr lang="en-US" sz="2800" b="0" i="0" u="none" strike="noStrike" dirty="0">
                        <a:solidFill>
                          <a:srgbClr val="000000"/>
                        </a:solidFill>
                        <a:effectLst/>
                        <a:latin typeface="Calibri"/>
                      </a:endParaRPr>
                    </a:p>
                  </a:txBody>
                  <a:tcPr marL="9525" marR="9525" marT="9525" marB="0" anchor="ctr"/>
                </a:tc>
                <a:tc>
                  <a:txBody>
                    <a:bodyPr/>
                    <a:lstStyle/>
                    <a:p>
                      <a:pPr algn="l" rtl="0" fontAlgn="ctr"/>
                      <a:r>
                        <a:rPr lang="en-US" sz="2800" u="none" strike="noStrike" dirty="0">
                          <a:effectLst/>
                        </a:rPr>
                        <a:t>36.4</a:t>
                      </a:r>
                      <a:endParaRPr lang="en-US" sz="2800" b="0" i="0" u="none" strike="noStrike" dirty="0">
                        <a:solidFill>
                          <a:srgbClr val="000000"/>
                        </a:solidFill>
                        <a:effectLst/>
                        <a:latin typeface="Calibri"/>
                      </a:endParaRPr>
                    </a:p>
                  </a:txBody>
                  <a:tcPr marL="9525" marR="9525" marT="9525" marB="0" anchor="ctr"/>
                </a:tc>
                <a:tc>
                  <a:txBody>
                    <a:bodyPr/>
                    <a:lstStyle/>
                    <a:p>
                      <a:pPr algn="l" rtl="0" fontAlgn="ctr"/>
                      <a:r>
                        <a:rPr lang="en-US" sz="2800" u="none" strike="noStrike" dirty="0">
                          <a:effectLst/>
                        </a:rPr>
                        <a:t>37</a:t>
                      </a:r>
                      <a:endParaRPr lang="en-US" sz="2800" b="0" i="0" u="none" strike="noStrike" dirty="0">
                        <a:solidFill>
                          <a:srgbClr val="000000"/>
                        </a:solidFill>
                        <a:effectLst/>
                        <a:latin typeface="Calibri"/>
                      </a:endParaRPr>
                    </a:p>
                  </a:txBody>
                  <a:tcPr marL="9525" marR="9525" marT="9525" marB="0" anchor="ctr"/>
                </a:tc>
                <a:tc>
                  <a:txBody>
                    <a:bodyPr/>
                    <a:lstStyle/>
                    <a:p>
                      <a:pPr algn="r" rtl="0" fontAlgn="ctr"/>
                      <a:r>
                        <a:rPr lang="en-US" sz="2800" u="none" strike="noStrike" dirty="0">
                          <a:effectLst/>
                        </a:rPr>
                        <a:t>24.40%</a:t>
                      </a:r>
                      <a:endParaRPr lang="en-US" sz="2800" b="0" i="0" u="none" strike="noStrike" dirty="0">
                        <a:solidFill>
                          <a:srgbClr val="000000"/>
                        </a:solidFill>
                        <a:effectLst/>
                        <a:latin typeface="Calibri"/>
                      </a:endParaRPr>
                    </a:p>
                  </a:txBody>
                  <a:tcPr marL="9525" marR="9525" marT="9525" marB="0" anchor="ctr">
                    <a:solidFill>
                      <a:schemeClr val="accent1">
                        <a:lumMod val="75000"/>
                      </a:schemeClr>
                    </a:solidFill>
                  </a:tcPr>
                </a:tc>
              </a:tr>
              <a:tr h="910166">
                <a:tc>
                  <a:txBody>
                    <a:bodyPr/>
                    <a:lstStyle/>
                    <a:p>
                      <a:pPr algn="l" rtl="0" fontAlgn="ctr"/>
                      <a:r>
                        <a:rPr lang="en-US" sz="2800" b="1" u="none" strike="noStrike" dirty="0">
                          <a:solidFill>
                            <a:schemeClr val="accent4">
                              <a:lumMod val="50000"/>
                            </a:schemeClr>
                          </a:solidFill>
                          <a:effectLst/>
                        </a:rPr>
                        <a:t>JSRCC</a:t>
                      </a:r>
                      <a:endParaRPr lang="en-US" sz="2800" b="1" i="0" u="none" strike="noStrike" dirty="0">
                        <a:solidFill>
                          <a:schemeClr val="accent4">
                            <a:lumMod val="50000"/>
                          </a:schemeClr>
                        </a:solidFill>
                        <a:effectLst/>
                        <a:latin typeface="Calibri"/>
                      </a:endParaRPr>
                    </a:p>
                  </a:txBody>
                  <a:tcPr marL="9525" marR="9525" marT="9525" marB="0" anchor="ctr"/>
                </a:tc>
                <a:tc>
                  <a:txBody>
                    <a:bodyPr/>
                    <a:lstStyle/>
                    <a:p>
                      <a:pPr algn="l" rtl="0" fontAlgn="ctr"/>
                      <a:r>
                        <a:rPr lang="en-US" sz="2800" u="none" strike="noStrike">
                          <a:effectLst/>
                        </a:rPr>
                        <a:t>511</a:t>
                      </a:r>
                      <a:endParaRPr lang="en-US" sz="2800" b="0" i="0" u="none" strike="noStrike">
                        <a:solidFill>
                          <a:srgbClr val="000000"/>
                        </a:solidFill>
                        <a:effectLst/>
                        <a:latin typeface="Calibri"/>
                      </a:endParaRPr>
                    </a:p>
                  </a:txBody>
                  <a:tcPr marL="9525" marR="9525" marT="9525" marB="0" anchor="ctr"/>
                </a:tc>
                <a:tc>
                  <a:txBody>
                    <a:bodyPr/>
                    <a:lstStyle/>
                    <a:p>
                      <a:pPr algn="l" rtl="0" fontAlgn="ctr"/>
                      <a:r>
                        <a:rPr lang="en-US" sz="2800" u="none" strike="noStrike">
                          <a:effectLst/>
                        </a:rPr>
                        <a:t>31.18</a:t>
                      </a:r>
                      <a:endParaRPr lang="en-US" sz="2800" b="0" i="0" u="none" strike="noStrike">
                        <a:solidFill>
                          <a:srgbClr val="000000"/>
                        </a:solidFill>
                        <a:effectLst/>
                        <a:latin typeface="Calibri"/>
                      </a:endParaRPr>
                    </a:p>
                  </a:txBody>
                  <a:tcPr marL="9525" marR="9525" marT="9525" marB="0" anchor="ctr"/>
                </a:tc>
                <a:tc>
                  <a:txBody>
                    <a:bodyPr/>
                    <a:lstStyle/>
                    <a:p>
                      <a:pPr algn="l" rtl="0" fontAlgn="ctr"/>
                      <a:r>
                        <a:rPr lang="en-US" sz="2800" u="none" strike="noStrike" dirty="0">
                          <a:effectLst/>
                        </a:rPr>
                        <a:t>31</a:t>
                      </a:r>
                      <a:endParaRPr lang="en-US" sz="2800" b="0" i="0" u="none" strike="noStrike" dirty="0">
                        <a:solidFill>
                          <a:srgbClr val="000000"/>
                        </a:solidFill>
                        <a:effectLst/>
                        <a:latin typeface="Calibri"/>
                      </a:endParaRPr>
                    </a:p>
                  </a:txBody>
                  <a:tcPr marL="9525" marR="9525" marT="9525" marB="0" anchor="ctr"/>
                </a:tc>
                <a:tc>
                  <a:txBody>
                    <a:bodyPr/>
                    <a:lstStyle/>
                    <a:p>
                      <a:pPr algn="r" rtl="0" fontAlgn="ctr"/>
                      <a:r>
                        <a:rPr lang="en-US" sz="2800" u="none" strike="noStrike" dirty="0">
                          <a:effectLst/>
                        </a:rPr>
                        <a:t>16.05%</a:t>
                      </a:r>
                      <a:endParaRPr lang="en-US" sz="2800" b="0" i="0" u="none" strike="noStrike" dirty="0">
                        <a:solidFill>
                          <a:srgbClr val="000000"/>
                        </a:solidFill>
                        <a:effectLst/>
                        <a:latin typeface="Calibri"/>
                      </a:endParaRPr>
                    </a:p>
                  </a:txBody>
                  <a:tcPr marL="9525" marR="9525" marT="9525" marB="0" anchor="ctr">
                    <a:solidFill>
                      <a:schemeClr val="accent1">
                        <a:lumMod val="75000"/>
                      </a:schemeClr>
                    </a:solidFill>
                  </a:tcPr>
                </a:tc>
              </a:tr>
            </a:tbl>
          </a:graphicData>
        </a:graphic>
      </p:graphicFrame>
    </p:spTree>
    <p:extLst>
      <p:ext uri="{BB962C8B-B14F-4D97-AF65-F5344CB8AC3E}">
        <p14:creationId xmlns:p14="http://schemas.microsoft.com/office/powerpoint/2010/main" val="3525458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Dilemmas</a:t>
            </a:r>
            <a:endParaRPr lang="en-US" dirty="0">
              <a:solidFill>
                <a:srgbClr val="FF0000"/>
              </a:solidFill>
            </a:endParaRPr>
          </a:p>
        </p:txBody>
      </p:sp>
      <p:sp>
        <p:nvSpPr>
          <p:cNvPr id="3" name="Content Placeholder 2"/>
          <p:cNvSpPr>
            <a:spLocks noGrp="1"/>
          </p:cNvSpPr>
          <p:nvPr>
            <p:ph idx="1"/>
          </p:nvPr>
        </p:nvSpPr>
        <p:spPr/>
        <p:txBody>
          <a:bodyPr>
            <a:normAutofit/>
          </a:bodyPr>
          <a:lstStyle/>
          <a:p>
            <a:pPr>
              <a:spcAft>
                <a:spcPts val="800"/>
              </a:spcAft>
            </a:pPr>
            <a:r>
              <a:rPr lang="en-US" dirty="0">
                <a:solidFill>
                  <a:schemeClr val="bg1"/>
                </a:solidFill>
              </a:rPr>
              <a:t>No institutional mandate or guidance </a:t>
            </a:r>
            <a:r>
              <a:rPr lang="en-US" dirty="0" smtClean="0">
                <a:solidFill>
                  <a:schemeClr val="bg1"/>
                </a:solidFill>
              </a:rPr>
              <a:t>was articulated on </a:t>
            </a:r>
            <a:r>
              <a:rPr lang="en-US" dirty="0">
                <a:solidFill>
                  <a:schemeClr val="bg1"/>
                </a:solidFill>
              </a:rPr>
              <a:t>how to </a:t>
            </a:r>
            <a:r>
              <a:rPr lang="en-US" dirty="0" smtClean="0">
                <a:solidFill>
                  <a:schemeClr val="bg1"/>
                </a:solidFill>
              </a:rPr>
              <a:t>map </a:t>
            </a:r>
            <a:r>
              <a:rPr lang="en-US" dirty="0">
                <a:solidFill>
                  <a:schemeClr val="bg1"/>
                </a:solidFill>
              </a:rPr>
              <a:t>information literacy </a:t>
            </a:r>
            <a:r>
              <a:rPr lang="en-US" dirty="0" smtClean="0">
                <a:solidFill>
                  <a:schemeClr val="bg1"/>
                </a:solidFill>
              </a:rPr>
              <a:t>within the curricula.</a:t>
            </a:r>
            <a:endParaRPr lang="en-US" dirty="0">
              <a:solidFill>
                <a:schemeClr val="bg1"/>
              </a:solidFill>
            </a:endParaRPr>
          </a:p>
          <a:p>
            <a:pPr lvl="0">
              <a:spcAft>
                <a:spcPts val="800"/>
              </a:spcAft>
            </a:pPr>
            <a:r>
              <a:rPr lang="en-US" dirty="0" smtClean="0">
                <a:solidFill>
                  <a:schemeClr val="bg1"/>
                </a:solidFill>
              </a:rPr>
              <a:t>Information literacy instruction is dependent upon </a:t>
            </a:r>
            <a:r>
              <a:rPr lang="en-US" dirty="0">
                <a:solidFill>
                  <a:schemeClr val="bg1"/>
                </a:solidFill>
              </a:rPr>
              <a:t>faculty </a:t>
            </a:r>
            <a:r>
              <a:rPr lang="en-US" dirty="0" smtClean="0">
                <a:solidFill>
                  <a:schemeClr val="bg1"/>
                </a:solidFill>
              </a:rPr>
              <a:t>requests.</a:t>
            </a:r>
          </a:p>
          <a:p>
            <a:pPr lvl="0">
              <a:spcAft>
                <a:spcPts val="800"/>
              </a:spcAft>
            </a:pPr>
            <a:r>
              <a:rPr lang="en-US" dirty="0" smtClean="0">
                <a:solidFill>
                  <a:schemeClr val="bg1"/>
                </a:solidFill>
              </a:rPr>
              <a:t>Limited librarians on staff are available to offer instruction across the board.</a:t>
            </a:r>
          </a:p>
          <a:p>
            <a:pPr lvl="0">
              <a:spcAft>
                <a:spcPts val="800"/>
              </a:spcAft>
            </a:pPr>
            <a:r>
              <a:rPr lang="en-US" dirty="0" smtClean="0">
                <a:solidFill>
                  <a:schemeClr val="bg1"/>
                </a:solidFill>
              </a:rPr>
              <a:t>One hour/one shot </a:t>
            </a:r>
            <a:r>
              <a:rPr lang="en-US" dirty="0">
                <a:solidFill>
                  <a:schemeClr val="bg1"/>
                </a:solidFill>
              </a:rPr>
              <a:t>library instruction </a:t>
            </a:r>
            <a:r>
              <a:rPr lang="en-US" dirty="0" smtClean="0">
                <a:solidFill>
                  <a:schemeClr val="bg1"/>
                </a:solidFill>
              </a:rPr>
              <a:t>sessions produce </a:t>
            </a:r>
            <a:r>
              <a:rPr lang="en-US" dirty="0">
                <a:solidFill>
                  <a:schemeClr val="bg1"/>
                </a:solidFill>
              </a:rPr>
              <a:t>limited </a:t>
            </a:r>
            <a:r>
              <a:rPr lang="en-US" dirty="0" smtClean="0">
                <a:solidFill>
                  <a:schemeClr val="bg1"/>
                </a:solidFill>
              </a:rPr>
              <a:t>results.</a:t>
            </a:r>
            <a:endParaRPr lang="en-US" dirty="0">
              <a:solidFill>
                <a:schemeClr val="bg1"/>
              </a:solidFill>
            </a:endParaRPr>
          </a:p>
        </p:txBody>
      </p:sp>
      <p:sp>
        <p:nvSpPr>
          <p:cNvPr id="5" name="Footer Placeholder 4"/>
          <p:cNvSpPr>
            <a:spLocks noGrp="1"/>
          </p:cNvSpPr>
          <p:nvPr>
            <p:ph type="ftr" sz="quarter" idx="11"/>
          </p:nvPr>
        </p:nvSpPr>
        <p:spPr>
          <a:xfrm>
            <a:off x="2819400" y="6416675"/>
            <a:ext cx="3200400" cy="365125"/>
          </a:xfrm>
        </p:spPr>
        <p:txBody>
          <a:bodyPr/>
          <a:lstStyle/>
          <a:p>
            <a:r>
              <a:rPr lang="en-US" dirty="0" smtClean="0"/>
              <a:t>J. </a:t>
            </a:r>
            <a:r>
              <a:rPr lang="en-US" dirty="0" err="1" smtClean="0"/>
              <a:t>Sargeant</a:t>
            </a:r>
            <a:r>
              <a:rPr lang="en-US" dirty="0" smtClean="0"/>
              <a:t> Reynolds Community College</a:t>
            </a:r>
            <a:endParaRPr lang="en-US" dirty="0"/>
          </a:p>
        </p:txBody>
      </p:sp>
      <p:sp>
        <p:nvSpPr>
          <p:cNvPr id="4" name="Slide Number Placeholder 3"/>
          <p:cNvSpPr>
            <a:spLocks noGrp="1"/>
          </p:cNvSpPr>
          <p:nvPr>
            <p:ph type="sldNum" sz="quarter" idx="12"/>
          </p:nvPr>
        </p:nvSpPr>
        <p:spPr/>
        <p:txBody>
          <a:bodyPr/>
          <a:lstStyle/>
          <a:p>
            <a:fld id="{F58C708F-6F46-495F-A43C-7E3A4E564205}" type="slidenum">
              <a:rPr lang="en-US" smtClean="0"/>
              <a:pPr/>
              <a:t>5</a:t>
            </a:fld>
            <a:endParaRPr lang="en-US"/>
          </a:p>
        </p:txBody>
      </p:sp>
    </p:spTree>
    <p:extLst>
      <p:ext uri="{BB962C8B-B14F-4D97-AF65-F5344CB8AC3E}">
        <p14:creationId xmlns:p14="http://schemas.microsoft.com/office/powerpoint/2010/main" val="1176977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l"/>
            <a:r>
              <a:rPr lang="en-US" dirty="0" smtClean="0">
                <a:solidFill>
                  <a:srgbClr val="C00000"/>
                </a:solidFill>
              </a:rPr>
              <a:t>Responsive Measure 1</a:t>
            </a:r>
            <a:endParaRPr lang="en-US" dirty="0">
              <a:solidFill>
                <a:srgbClr val="C00000"/>
              </a:solidFill>
            </a:endParaRPr>
          </a:p>
        </p:txBody>
      </p:sp>
      <p:sp>
        <p:nvSpPr>
          <p:cNvPr id="3" name="Content Placeholder 2"/>
          <p:cNvSpPr>
            <a:spLocks noGrp="1"/>
          </p:cNvSpPr>
          <p:nvPr>
            <p:ph idx="1"/>
          </p:nvPr>
        </p:nvSpPr>
        <p:spPr>
          <a:xfrm>
            <a:off x="457200" y="838200"/>
            <a:ext cx="8229600" cy="4525963"/>
          </a:xfrm>
        </p:spPr>
        <p:txBody>
          <a:bodyPr/>
          <a:lstStyle/>
          <a:p>
            <a:pPr marL="0" lvl="0" indent="0">
              <a:buNone/>
            </a:pPr>
            <a:r>
              <a:rPr lang="en-US" dirty="0" smtClean="0">
                <a:solidFill>
                  <a:schemeClr val="bg1">
                    <a:lumMod val="95000"/>
                    <a:lumOff val="5000"/>
                  </a:schemeClr>
                </a:solidFill>
              </a:rPr>
              <a:t>Enhanced instructional workshops provided upon faculty </a:t>
            </a:r>
            <a:r>
              <a:rPr lang="en-US" dirty="0">
                <a:solidFill>
                  <a:schemeClr val="bg1">
                    <a:lumMod val="95000"/>
                    <a:lumOff val="5000"/>
                  </a:schemeClr>
                </a:solidFill>
              </a:rPr>
              <a:t>request.</a:t>
            </a:r>
          </a:p>
          <a:p>
            <a:pPr marL="0" indent="0">
              <a:buNone/>
            </a:pPr>
            <a:endParaRPr lang="en-US" dirty="0"/>
          </a:p>
        </p:txBody>
      </p:sp>
      <p:sp>
        <p:nvSpPr>
          <p:cNvPr id="6" name="Footer Placeholder 5"/>
          <p:cNvSpPr>
            <a:spLocks noGrp="1"/>
          </p:cNvSpPr>
          <p:nvPr>
            <p:ph type="ftr" sz="quarter" idx="11"/>
          </p:nvPr>
        </p:nvSpPr>
        <p:spPr>
          <a:xfrm>
            <a:off x="2971800" y="6416675"/>
            <a:ext cx="3048000" cy="365125"/>
          </a:xfrm>
        </p:spPr>
        <p:txBody>
          <a:bodyPr/>
          <a:lstStyle/>
          <a:p>
            <a:r>
              <a:rPr lang="en-US" dirty="0" smtClean="0"/>
              <a:t>J. </a:t>
            </a:r>
            <a:r>
              <a:rPr lang="en-US" dirty="0" err="1" smtClean="0"/>
              <a:t>Sargeant</a:t>
            </a:r>
            <a:r>
              <a:rPr lang="en-US" dirty="0" smtClean="0"/>
              <a:t> Reynolds Community College</a:t>
            </a:r>
            <a:endParaRPr lang="en-US" dirty="0"/>
          </a:p>
        </p:txBody>
      </p:sp>
      <p:sp>
        <p:nvSpPr>
          <p:cNvPr id="5" name="Slide Number Placeholder 4"/>
          <p:cNvSpPr>
            <a:spLocks noGrp="1"/>
          </p:cNvSpPr>
          <p:nvPr>
            <p:ph type="sldNum" sz="quarter" idx="12"/>
          </p:nvPr>
        </p:nvSpPr>
        <p:spPr/>
        <p:txBody>
          <a:bodyPr/>
          <a:lstStyle/>
          <a:p>
            <a:fld id="{F58C708F-6F46-495F-A43C-7E3A4E564205}" type="slidenum">
              <a:rPr lang="en-US" smtClean="0"/>
              <a:pPr/>
              <a:t>6</a:t>
            </a:fld>
            <a:endParaRPr lang="en-US"/>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57339">
            <a:off x="2884721" y="1851522"/>
            <a:ext cx="5610225"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8904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C00000"/>
                </a:solidFill>
              </a:rPr>
              <a:t>Responsive Measure 2</a:t>
            </a:r>
            <a:endParaRPr lang="en-US" dirty="0"/>
          </a:p>
        </p:txBody>
      </p:sp>
      <p:sp>
        <p:nvSpPr>
          <p:cNvPr id="3" name="Content Placeholder 2"/>
          <p:cNvSpPr>
            <a:spLocks noGrp="1"/>
          </p:cNvSpPr>
          <p:nvPr>
            <p:ph idx="1"/>
          </p:nvPr>
        </p:nvSpPr>
        <p:spPr>
          <a:xfrm>
            <a:off x="457200" y="1371600"/>
            <a:ext cx="8229600" cy="4709160"/>
          </a:xfrm>
        </p:spPr>
        <p:txBody>
          <a:bodyPr/>
          <a:lstStyle/>
          <a:p>
            <a:pPr>
              <a:buNone/>
            </a:pPr>
            <a:r>
              <a:rPr lang="en-US" dirty="0" smtClean="0">
                <a:solidFill>
                  <a:schemeClr val="bg1">
                    <a:lumMod val="95000"/>
                    <a:lumOff val="5000"/>
                  </a:schemeClr>
                </a:solidFill>
              </a:rPr>
              <a:t>Offered students open </a:t>
            </a:r>
            <a:r>
              <a:rPr lang="en-US" dirty="0">
                <a:solidFill>
                  <a:schemeClr val="bg1">
                    <a:lumMod val="95000"/>
                    <a:lumOff val="5000"/>
                  </a:schemeClr>
                </a:solidFill>
              </a:rPr>
              <a:t>session workshops. </a:t>
            </a:r>
          </a:p>
          <a:p>
            <a:endParaRPr lang="en-US" dirty="0"/>
          </a:p>
        </p:txBody>
      </p:sp>
      <p:sp>
        <p:nvSpPr>
          <p:cNvPr id="6" name="Footer Placeholder 5"/>
          <p:cNvSpPr>
            <a:spLocks noGrp="1"/>
          </p:cNvSpPr>
          <p:nvPr>
            <p:ph type="ftr" sz="quarter" idx="11"/>
          </p:nvPr>
        </p:nvSpPr>
        <p:spPr>
          <a:xfrm>
            <a:off x="2743200" y="6416675"/>
            <a:ext cx="3276600" cy="365125"/>
          </a:xfrm>
        </p:spPr>
        <p:txBody>
          <a:bodyPr/>
          <a:lstStyle/>
          <a:p>
            <a:r>
              <a:rPr lang="en-US" dirty="0" smtClean="0"/>
              <a:t>J. </a:t>
            </a:r>
            <a:r>
              <a:rPr lang="en-US" dirty="0" err="1" smtClean="0"/>
              <a:t>Sargeant</a:t>
            </a:r>
            <a:r>
              <a:rPr lang="en-US" dirty="0" smtClean="0"/>
              <a:t> Reynolds Community College</a:t>
            </a:r>
            <a:endParaRPr lang="en-US" dirty="0"/>
          </a:p>
        </p:txBody>
      </p:sp>
      <p:sp>
        <p:nvSpPr>
          <p:cNvPr id="5" name="Slide Number Placeholder 4"/>
          <p:cNvSpPr>
            <a:spLocks noGrp="1"/>
          </p:cNvSpPr>
          <p:nvPr>
            <p:ph type="sldNum" sz="quarter" idx="12"/>
          </p:nvPr>
        </p:nvSpPr>
        <p:spPr/>
        <p:txBody>
          <a:bodyPr/>
          <a:lstStyle/>
          <a:p>
            <a:fld id="{F58C708F-6F46-495F-A43C-7E3A4E564205}" type="slidenum">
              <a:rPr lang="en-US" smtClean="0"/>
              <a:pPr/>
              <a:t>7</a:t>
            </a:fld>
            <a:endParaRPr lang="en-US"/>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1981200"/>
            <a:ext cx="6858000" cy="40657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897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C00000"/>
                </a:solidFill>
              </a:rPr>
              <a:t>Responsive Measure 3</a:t>
            </a:r>
            <a:endParaRPr lang="en-US" dirty="0"/>
          </a:p>
        </p:txBody>
      </p:sp>
      <p:sp>
        <p:nvSpPr>
          <p:cNvPr id="3" name="Content Placeholder 2"/>
          <p:cNvSpPr>
            <a:spLocks noGrp="1"/>
          </p:cNvSpPr>
          <p:nvPr>
            <p:ph idx="1"/>
          </p:nvPr>
        </p:nvSpPr>
        <p:spPr>
          <a:xfrm>
            <a:off x="471487" y="1219200"/>
            <a:ext cx="8229600" cy="4525963"/>
          </a:xfrm>
        </p:spPr>
        <p:txBody>
          <a:bodyPr/>
          <a:lstStyle/>
          <a:p>
            <a:pPr marL="0" indent="0">
              <a:buNone/>
            </a:pPr>
            <a:r>
              <a:rPr lang="en-US" dirty="0" smtClean="0">
                <a:solidFill>
                  <a:schemeClr val="bg1">
                    <a:lumMod val="95000"/>
                    <a:lumOff val="5000"/>
                  </a:schemeClr>
                </a:solidFill>
              </a:rPr>
              <a:t>Developed </a:t>
            </a:r>
            <a:r>
              <a:rPr lang="en-US" dirty="0">
                <a:solidFill>
                  <a:schemeClr val="bg1">
                    <a:lumMod val="95000"/>
                    <a:lumOff val="5000"/>
                  </a:schemeClr>
                </a:solidFill>
              </a:rPr>
              <a:t>online modules based on ACRL IL </a:t>
            </a:r>
            <a:r>
              <a:rPr lang="en-US" dirty="0" smtClean="0">
                <a:solidFill>
                  <a:schemeClr val="bg1">
                    <a:lumMod val="95000"/>
                    <a:lumOff val="5000"/>
                  </a:schemeClr>
                </a:solidFill>
              </a:rPr>
              <a:t>standards</a:t>
            </a:r>
          </a:p>
          <a:p>
            <a:pPr marL="0" indent="0">
              <a:buNone/>
            </a:pPr>
            <a:endParaRPr lang="en-US" dirty="0"/>
          </a:p>
        </p:txBody>
      </p:sp>
      <p:sp>
        <p:nvSpPr>
          <p:cNvPr id="7" name="Footer Placeholder 6"/>
          <p:cNvSpPr>
            <a:spLocks noGrp="1"/>
          </p:cNvSpPr>
          <p:nvPr>
            <p:ph type="ftr" sz="quarter" idx="11"/>
          </p:nvPr>
        </p:nvSpPr>
        <p:spPr>
          <a:xfrm>
            <a:off x="2895600" y="6492875"/>
            <a:ext cx="3048000" cy="365125"/>
          </a:xfrm>
        </p:spPr>
        <p:txBody>
          <a:bodyPr/>
          <a:lstStyle/>
          <a:p>
            <a:r>
              <a:rPr lang="en-US" dirty="0" smtClean="0"/>
              <a:t>J. </a:t>
            </a:r>
            <a:r>
              <a:rPr lang="en-US" dirty="0" err="1" smtClean="0"/>
              <a:t>Sargeant</a:t>
            </a:r>
            <a:r>
              <a:rPr lang="en-US" dirty="0" smtClean="0"/>
              <a:t> Reynolds Community College</a:t>
            </a:r>
            <a:endParaRPr lang="en-US" dirty="0"/>
          </a:p>
        </p:txBody>
      </p:sp>
      <p:sp>
        <p:nvSpPr>
          <p:cNvPr id="6" name="Slide Number Placeholder 5"/>
          <p:cNvSpPr>
            <a:spLocks noGrp="1"/>
          </p:cNvSpPr>
          <p:nvPr>
            <p:ph type="sldNum" sz="quarter" idx="12"/>
          </p:nvPr>
        </p:nvSpPr>
        <p:spPr/>
        <p:txBody>
          <a:bodyPr/>
          <a:lstStyle/>
          <a:p>
            <a:fld id="{F58C708F-6F46-495F-A43C-7E3A4E564205}" type="slidenum">
              <a:rPr lang="en-US" smtClean="0"/>
              <a:pPr/>
              <a:t>8</a:t>
            </a:fld>
            <a:endParaRPr lang="en-US"/>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2133600"/>
            <a:ext cx="6019800" cy="32956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3600" y="5334000"/>
            <a:ext cx="6019800" cy="11144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4854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C00000"/>
                </a:solidFill>
              </a:rPr>
              <a:t>Responsive Measure 4</a:t>
            </a:r>
            <a:endParaRPr lang="en-US" dirty="0"/>
          </a:p>
        </p:txBody>
      </p:sp>
      <p:sp>
        <p:nvSpPr>
          <p:cNvPr id="3" name="Content Placeholder 2"/>
          <p:cNvSpPr>
            <a:spLocks noGrp="1"/>
          </p:cNvSpPr>
          <p:nvPr>
            <p:ph idx="1"/>
          </p:nvPr>
        </p:nvSpPr>
        <p:spPr>
          <a:xfrm>
            <a:off x="381000" y="1219200"/>
            <a:ext cx="8229600" cy="4709160"/>
          </a:xfrm>
        </p:spPr>
        <p:txBody>
          <a:bodyPr/>
          <a:lstStyle/>
          <a:p>
            <a:pPr marL="0" lvl="0" indent="0">
              <a:buNone/>
            </a:pPr>
            <a:r>
              <a:rPr lang="en-US" dirty="0" smtClean="0">
                <a:solidFill>
                  <a:schemeClr val="bg1"/>
                </a:solidFill>
              </a:rPr>
              <a:t>Created course-based and assignment-specific </a:t>
            </a:r>
            <a:r>
              <a:rPr lang="en-US" dirty="0" err="1">
                <a:solidFill>
                  <a:schemeClr val="bg1"/>
                </a:solidFill>
              </a:rPr>
              <a:t>LibGuides</a:t>
            </a:r>
            <a:endParaRPr lang="en-US" dirty="0">
              <a:solidFill>
                <a:schemeClr val="bg1"/>
              </a:solidFill>
            </a:endParaRPr>
          </a:p>
          <a:p>
            <a:pPr marL="0" indent="0">
              <a:buNone/>
            </a:pPr>
            <a:endParaRPr lang="en-US" dirty="0"/>
          </a:p>
        </p:txBody>
      </p:sp>
      <p:sp>
        <p:nvSpPr>
          <p:cNvPr id="6" name="Footer Placeholder 5"/>
          <p:cNvSpPr>
            <a:spLocks noGrp="1"/>
          </p:cNvSpPr>
          <p:nvPr>
            <p:ph type="ftr" sz="quarter" idx="11"/>
          </p:nvPr>
        </p:nvSpPr>
        <p:spPr>
          <a:xfrm>
            <a:off x="2971800" y="6416675"/>
            <a:ext cx="3048000" cy="365125"/>
          </a:xfrm>
        </p:spPr>
        <p:txBody>
          <a:bodyPr/>
          <a:lstStyle/>
          <a:p>
            <a:r>
              <a:rPr lang="en-US" dirty="0" smtClean="0"/>
              <a:t>J. </a:t>
            </a:r>
            <a:r>
              <a:rPr lang="en-US" dirty="0" err="1" smtClean="0"/>
              <a:t>Sargeant</a:t>
            </a:r>
            <a:r>
              <a:rPr lang="en-US" dirty="0" smtClean="0"/>
              <a:t> Reynolds Community College</a:t>
            </a:r>
            <a:endParaRPr lang="en-US" dirty="0"/>
          </a:p>
        </p:txBody>
      </p:sp>
      <p:sp>
        <p:nvSpPr>
          <p:cNvPr id="5" name="Slide Number Placeholder 4"/>
          <p:cNvSpPr>
            <a:spLocks noGrp="1"/>
          </p:cNvSpPr>
          <p:nvPr>
            <p:ph type="sldNum" sz="quarter" idx="12"/>
          </p:nvPr>
        </p:nvSpPr>
        <p:spPr/>
        <p:txBody>
          <a:bodyPr/>
          <a:lstStyle/>
          <a:p>
            <a:fld id="{F58C708F-6F46-495F-A43C-7E3A4E564205}" type="slidenum">
              <a:rPr lang="en-US" smtClean="0"/>
              <a:pPr/>
              <a:t>9</a:t>
            </a:fld>
            <a:endParaRPr lang="en-US"/>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421570">
            <a:off x="2951579" y="2008669"/>
            <a:ext cx="5663184" cy="37547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81956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ED65F62FADFD04FABC5BBB64DBE449C" ma:contentTypeVersion="0" ma:contentTypeDescription="Create a new document." ma:contentTypeScope="" ma:versionID="14eaf680d96517ad604c71fd0e743fdd">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2E6A55-5758-4B4A-8248-B8A259F55FBB}">
  <ds:schemaRefs>
    <ds:schemaRef ds:uri="http://schemas.microsoft.com/sharepoint/v3/contenttype/forms"/>
  </ds:schemaRefs>
</ds:datastoreItem>
</file>

<file path=customXml/itemProps2.xml><?xml version="1.0" encoding="utf-8"?>
<ds:datastoreItem xmlns:ds="http://schemas.openxmlformats.org/officeDocument/2006/customXml" ds:itemID="{2B18BFD3-7789-47B8-9F3A-7D511FE44A0F}">
  <ds:schemaRefs>
    <ds:schemaRef ds:uri="http://purl.org/dc/terms/"/>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http://purl.org/dc/dcmityp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B7DF3481-DB76-415B-BC50-8367B178A9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Apex</Template>
  <TotalTime>2054</TotalTime>
  <Words>4330</Words>
  <Application>Microsoft Office PowerPoint</Application>
  <PresentationFormat>On-screen Show (4:3)</PresentationFormat>
  <Paragraphs>349</Paragraphs>
  <Slides>36</Slides>
  <Notes>35</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Apex</vt:lpstr>
      <vt:lpstr>Assessing Learning in Information Literacy: Impetus   ♦   Implementation   ♦  Impact</vt:lpstr>
      <vt:lpstr>Successful integration of information literacy across the curriculum:</vt:lpstr>
      <vt:lpstr>Impetus</vt:lpstr>
      <vt:lpstr>Information Literacy Test Results (2003)</vt:lpstr>
      <vt:lpstr>Dilemmas</vt:lpstr>
      <vt:lpstr>Responsive Measure 1</vt:lpstr>
      <vt:lpstr>Responsive Measure 2</vt:lpstr>
      <vt:lpstr>Responsive Measure 3</vt:lpstr>
      <vt:lpstr>Responsive Measure 4</vt:lpstr>
      <vt:lpstr>Responsive Measure 5</vt:lpstr>
      <vt:lpstr>Responsive Measure 6</vt:lpstr>
      <vt:lpstr>Responsive Measure 7</vt:lpstr>
      <vt:lpstr>Continuing Issues</vt:lpstr>
      <vt:lpstr>Breakthroughs</vt:lpstr>
      <vt:lpstr>Breakthroughs</vt:lpstr>
      <vt:lpstr>Managing Guidelines</vt:lpstr>
      <vt:lpstr>Modules Adopted</vt:lpstr>
      <vt:lpstr>Implementation (Part One)</vt:lpstr>
      <vt:lpstr>Collaborative Efforts: Librarians’ Perspective</vt:lpstr>
      <vt:lpstr>Collaborative Efforts: Librarians’ Perspective (continued)</vt:lpstr>
      <vt:lpstr>Implementation (Part Two)</vt:lpstr>
      <vt:lpstr>Collaborative Efforts: Faculty Perspective</vt:lpstr>
      <vt:lpstr>Collaborative Efforts:  Faculty Perspective (continued)</vt:lpstr>
      <vt:lpstr>Collaboration</vt:lpstr>
      <vt:lpstr>Pilot Student Feedback</vt:lpstr>
      <vt:lpstr>Participating ENG112 Sections Represented Varied Course Delivery Formats</vt:lpstr>
      <vt:lpstr>All JSRCC Campuses were Represented</vt:lpstr>
      <vt:lpstr>Integration</vt:lpstr>
      <vt:lpstr>Faculty Training</vt:lpstr>
      <vt:lpstr>Impact</vt:lpstr>
      <vt:lpstr>Measuring the Value of Providing Information Literacy Instruction in ENG112</vt:lpstr>
      <vt:lpstr>Students make significant improvement in IL Skills in ENG112</vt:lpstr>
      <vt:lpstr>PowerPoint Presentation</vt:lpstr>
      <vt:lpstr>Significant and Observable  Effects for African American Students</vt:lpstr>
      <vt:lpstr>The Good News</vt:lpstr>
      <vt:lpstr>What We Learned and  Where We are Going</vt:lpstr>
    </vt:vector>
  </TitlesOfParts>
  <Company>J. Sargeant Reynolds Community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Learning in Information Literacy:</dc:title>
  <dc:creator>Mary D. Woetzel</dc:creator>
  <cp:lastModifiedBy>Hong Wu</cp:lastModifiedBy>
  <cp:revision>240</cp:revision>
  <cp:lastPrinted>2012-09-14T22:48:55Z</cp:lastPrinted>
  <dcterms:created xsi:type="dcterms:W3CDTF">2012-06-20T21:56:31Z</dcterms:created>
  <dcterms:modified xsi:type="dcterms:W3CDTF">2012-09-19T12:53:10Z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0x010100CED65F62FADFD04FABC5BBB64DBE449C</vt:lpwstr>
  </property>
</Properties>
</file>