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9" r:id="rId11"/>
    <p:sldId id="270" r:id="rId12"/>
    <p:sldId id="271"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105D9-BF59-4984-8C62-46FF52AD4EDD}" type="datetimeFigureOut">
              <a:rPr lang="en-US" smtClean="0"/>
              <a:pPr/>
              <a:t>9/30/2009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83800-DE95-48C1-BF03-8B8AE5195D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083800-DE95-48C1-BF03-8B8AE5195D5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BCE11-2E49-4FF7-A5D9-FBB7D35C6D65}" type="datetimeFigureOut">
              <a:rPr lang="en-US" smtClean="0"/>
              <a:pPr/>
              <a:t>9/30/2009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B85FC-FE5A-4FFE-A9D1-6A6EE5DC789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BCE11-2E49-4FF7-A5D9-FBB7D35C6D65}" type="datetimeFigureOut">
              <a:rPr lang="en-US" smtClean="0"/>
              <a:pPr/>
              <a:t>9/30/2009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B85FC-FE5A-4FFE-A9D1-6A6EE5DC789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1676399"/>
          </a:xfrm>
        </p:spPr>
        <p:txBody>
          <a:bodyPr/>
          <a:lstStyle/>
          <a:p>
            <a:r>
              <a:rPr lang="en-US" b="1" i="1" dirty="0" smtClean="0">
                <a:solidFill>
                  <a:srgbClr val="0070C0"/>
                </a:solidFill>
              </a:rPr>
              <a:t>In-Text Parenthetical Citations</a:t>
            </a:r>
            <a:br>
              <a:rPr lang="en-US" b="1" i="1" dirty="0" smtClean="0">
                <a:solidFill>
                  <a:srgbClr val="0070C0"/>
                </a:solidFill>
              </a:rPr>
            </a:br>
            <a:r>
              <a:rPr lang="en-US" b="1" i="1" u="sng" dirty="0" smtClean="0">
                <a:solidFill>
                  <a:srgbClr val="0070C0"/>
                </a:solidFill>
              </a:rPr>
              <a:t>APA Style</a:t>
            </a:r>
            <a:endParaRPr lang="en-US" u="sng" dirty="0">
              <a:solidFill>
                <a:srgbClr val="0070C0"/>
              </a:solidFill>
            </a:endParaRPr>
          </a:p>
        </p:txBody>
      </p:sp>
      <p:sp>
        <p:nvSpPr>
          <p:cNvPr id="3" name="Subtitle 2"/>
          <p:cNvSpPr>
            <a:spLocks noGrp="1"/>
          </p:cNvSpPr>
          <p:nvPr>
            <p:ph type="subTitle" idx="1"/>
          </p:nvPr>
        </p:nvSpPr>
        <p:spPr>
          <a:xfrm>
            <a:off x="1371600" y="2514600"/>
            <a:ext cx="6400800" cy="3352800"/>
          </a:xfrm>
        </p:spPr>
        <p:txBody>
          <a:bodyPr>
            <a:normAutofit fontScale="25000" lnSpcReduction="20000"/>
          </a:bodyPr>
          <a:lstStyle/>
          <a:p>
            <a:r>
              <a:rPr lang="en-US" dirty="0"/>
              <a:t> </a:t>
            </a:r>
          </a:p>
          <a:p>
            <a:pPr algn="l"/>
            <a:r>
              <a:rPr lang="en-US" sz="11200" dirty="0" smtClean="0"/>
              <a:t> </a:t>
            </a:r>
            <a:r>
              <a:rPr lang="en-US" sz="11200" b="1" dirty="0" smtClean="0">
                <a:solidFill>
                  <a:schemeClr val="tx1"/>
                </a:solidFill>
              </a:rPr>
              <a:t>In-text parenthetical  citation indicates to the readers not only what sources author used in writing the paper but also exactly what parts of the sources author incorporated in the body of the paper. Referring the readers of paper directly to the works cited page where readers can learn more about the source itself:</a:t>
            </a:r>
            <a:endParaRPr lang="en-US" sz="112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3067051"/>
          </a:xfrm>
        </p:spPr>
        <p:txBody>
          <a:bodyPr>
            <a:noAutofit/>
          </a:bodyPr>
          <a:lstStyle/>
          <a:p>
            <a:pPr algn="l"/>
            <a:r>
              <a:rPr lang="en-US" sz="2400" dirty="0" smtClean="0"/>
              <a:t/>
            </a:r>
            <a:br>
              <a:rPr lang="en-US" sz="2400" dirty="0" smtClean="0"/>
            </a:br>
            <a:r>
              <a:rPr lang="en-US" sz="2400" dirty="0" smtClean="0"/>
              <a:t/>
            </a:r>
            <a:br>
              <a:rPr lang="en-US" sz="2400" dirty="0" smtClean="0"/>
            </a:br>
            <a:r>
              <a:rPr lang="en-US" sz="2400" b="1" dirty="0" smtClean="0">
                <a:solidFill>
                  <a:srgbClr val="FF0000"/>
                </a:solidFill>
              </a:rPr>
              <a:t>Example:</a:t>
            </a:r>
            <a:r>
              <a:rPr lang="en-US" sz="2400" dirty="0" smtClean="0"/>
              <a:t/>
            </a:r>
            <a:br>
              <a:rPr lang="en-US" sz="2400" dirty="0" smtClean="0"/>
            </a:br>
            <a:r>
              <a:rPr lang="en-US" sz="2400" dirty="0" smtClean="0"/>
              <a:t/>
            </a:r>
            <a:br>
              <a:rPr lang="en-US" sz="2400" dirty="0" smtClean="0"/>
            </a:br>
            <a:r>
              <a:rPr lang="en-US" sz="2400" dirty="0" smtClean="0"/>
              <a:t>…</a:t>
            </a:r>
            <a:r>
              <a:rPr lang="en-US" sz="2400" b="1" i="1" dirty="0" smtClean="0"/>
              <a:t> </a:t>
            </a:r>
            <a:r>
              <a:rPr lang="en-US" sz="2400" b="1" dirty="0" smtClean="0"/>
              <a:t>cyber bullying</a:t>
            </a:r>
            <a:r>
              <a:rPr lang="en-US" sz="2400" dirty="0" smtClean="0"/>
              <a:t> and the laws that prevent them in the U.S. It mentions that </a:t>
            </a:r>
            <a:r>
              <a:rPr lang="en-US" sz="2400" b="1" dirty="0" smtClean="0"/>
              <a:t>cyber bullying,</a:t>
            </a:r>
            <a:r>
              <a:rPr lang="en-US" sz="2400" dirty="0" smtClean="0"/>
              <a:t> which is defined as harassment by acquaintances through electronic means, has became a regular occurrence and has many manifestations such as in instant messengers, electronic mails or even in cellular phone messages (</a:t>
            </a:r>
            <a:r>
              <a:rPr lang="en-US" sz="2400" dirty="0" err="1" smtClean="0"/>
              <a:t>Bhat</a:t>
            </a:r>
            <a:r>
              <a:rPr lang="en-US" sz="2400" dirty="0" smtClean="0"/>
              <a:t>, 2008, July, p.53).</a:t>
            </a:r>
            <a:br>
              <a:rPr lang="en-US" sz="2400" dirty="0" smtClean="0"/>
            </a:br>
            <a:r>
              <a:rPr lang="en-US" sz="2400" dirty="0" smtClean="0"/>
              <a:t/>
            </a:r>
            <a:br>
              <a:rPr lang="en-US" sz="2400" dirty="0" smtClean="0"/>
            </a:br>
            <a:endParaRPr lang="en-US" sz="2400" dirty="0"/>
          </a:p>
        </p:txBody>
      </p:sp>
      <p:sp>
        <p:nvSpPr>
          <p:cNvPr id="3" name="Subtitle 2"/>
          <p:cNvSpPr>
            <a:spLocks noGrp="1"/>
          </p:cNvSpPr>
          <p:nvPr>
            <p:ph type="subTitle" idx="1"/>
          </p:nvPr>
        </p:nvSpPr>
        <p:spPr>
          <a:xfrm>
            <a:off x="685800" y="3352800"/>
            <a:ext cx="7467600" cy="3200400"/>
          </a:xfrm>
        </p:spPr>
        <p:txBody>
          <a:bodyPr>
            <a:normAutofit fontScale="25000" lnSpcReduction="20000"/>
          </a:bodyPr>
          <a:lstStyle/>
          <a:p>
            <a:pPr algn="l"/>
            <a:endParaRPr lang="en-US" dirty="0" smtClean="0">
              <a:solidFill>
                <a:srgbClr val="00B050"/>
              </a:solidFill>
            </a:endParaRPr>
          </a:p>
          <a:p>
            <a:pPr algn="l"/>
            <a:endParaRPr lang="en-US" sz="9600" dirty="0" smtClean="0">
              <a:solidFill>
                <a:srgbClr val="00B050"/>
              </a:solidFill>
            </a:endParaRPr>
          </a:p>
          <a:p>
            <a:pPr algn="l"/>
            <a:r>
              <a:rPr lang="en-US" sz="9600" dirty="0" smtClean="0">
                <a:solidFill>
                  <a:srgbClr val="00B050"/>
                </a:solidFill>
              </a:rPr>
              <a:t>Work Cited:</a:t>
            </a:r>
          </a:p>
          <a:p>
            <a:pPr algn="l"/>
            <a:endParaRPr lang="en-US" sz="9600" dirty="0" smtClean="0">
              <a:solidFill>
                <a:srgbClr val="00B050"/>
              </a:solidFill>
            </a:endParaRPr>
          </a:p>
          <a:p>
            <a:pPr algn="l"/>
            <a:r>
              <a:rPr lang="en-US" sz="9600" dirty="0" err="1" smtClean="0">
                <a:solidFill>
                  <a:srgbClr val="00B050"/>
                </a:solidFill>
              </a:rPr>
              <a:t>Bhat</a:t>
            </a:r>
            <a:r>
              <a:rPr lang="en-US" sz="9600" dirty="0" smtClean="0">
                <a:solidFill>
                  <a:srgbClr val="00B050"/>
                </a:solidFill>
              </a:rPr>
              <a:t>, C. (2008, July). Cyber Bullying: Overview and   </a:t>
            </a:r>
          </a:p>
          <a:p>
            <a:pPr algn="l"/>
            <a:r>
              <a:rPr lang="en-US" sz="9600" dirty="0" smtClean="0">
                <a:solidFill>
                  <a:srgbClr val="00B050"/>
                </a:solidFill>
              </a:rPr>
              <a:t>     Strategies for School </a:t>
            </a:r>
            <a:r>
              <a:rPr lang="en-US" sz="9600" dirty="0" err="1" smtClean="0">
                <a:solidFill>
                  <a:srgbClr val="00B050"/>
                </a:solidFill>
              </a:rPr>
              <a:t>Counsellors</a:t>
            </a:r>
            <a:r>
              <a:rPr lang="en-US" sz="9600" dirty="0" smtClean="0">
                <a:solidFill>
                  <a:srgbClr val="00B050"/>
                </a:solidFill>
              </a:rPr>
              <a:t>, Guidance Officers,    </a:t>
            </a:r>
          </a:p>
          <a:p>
            <a:pPr algn="l"/>
            <a:r>
              <a:rPr lang="en-US" sz="9600" dirty="0" smtClean="0">
                <a:solidFill>
                  <a:srgbClr val="00B050"/>
                </a:solidFill>
              </a:rPr>
              <a:t>       and All School Personnel. </a:t>
            </a:r>
            <a:r>
              <a:rPr lang="en-US" sz="9600" i="1" dirty="0" smtClean="0">
                <a:solidFill>
                  <a:srgbClr val="00B050"/>
                </a:solidFill>
              </a:rPr>
              <a:t>Australian Journal of  </a:t>
            </a:r>
            <a:endParaRPr lang="en-US" sz="9600" dirty="0" smtClean="0">
              <a:solidFill>
                <a:srgbClr val="00B050"/>
              </a:solidFill>
            </a:endParaRPr>
          </a:p>
          <a:p>
            <a:pPr algn="l"/>
            <a:r>
              <a:rPr lang="en-US" sz="9600" i="1" dirty="0" smtClean="0">
                <a:solidFill>
                  <a:srgbClr val="00B050"/>
                </a:solidFill>
              </a:rPr>
              <a:t>       Guidance &amp; </a:t>
            </a:r>
            <a:r>
              <a:rPr lang="en-US" sz="9600" i="1" dirty="0" err="1" smtClean="0">
                <a:solidFill>
                  <a:srgbClr val="00B050"/>
                </a:solidFill>
              </a:rPr>
              <a:t>Counselling</a:t>
            </a:r>
            <a:r>
              <a:rPr lang="en-US" sz="9600" dirty="0" smtClean="0">
                <a:solidFill>
                  <a:srgbClr val="00B050"/>
                </a:solidFill>
              </a:rPr>
              <a:t>, 18(1), 53-66. </a:t>
            </a:r>
          </a:p>
          <a:p>
            <a:pPr algn="l"/>
            <a:r>
              <a:rPr lang="en-US" sz="9600" dirty="0" smtClean="0">
                <a:solidFill>
                  <a:srgbClr val="00B050"/>
                </a:solidFill>
              </a:rPr>
              <a:t>       doi:10.1375/ajgc.18.1.53    </a:t>
            </a:r>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514599"/>
          </a:xfrm>
        </p:spPr>
        <p:txBody>
          <a:bodyPr>
            <a:normAutofit fontScale="90000"/>
          </a:bodyPr>
          <a:lstStyle/>
          <a:p>
            <a:pPr algn="l"/>
            <a:r>
              <a:rPr lang="en-GB" sz="2400" dirty="0" smtClean="0"/>
              <a:t/>
            </a:r>
            <a:br>
              <a:rPr lang="en-GB" sz="2400" dirty="0" smtClean="0"/>
            </a:br>
            <a:r>
              <a:rPr lang="en-GB" sz="2400" b="1" dirty="0" smtClean="0">
                <a:solidFill>
                  <a:srgbClr val="FF0000"/>
                </a:solidFill>
              </a:rPr>
              <a:t>Example:</a:t>
            </a:r>
            <a:r>
              <a:rPr lang="en-GB" sz="2400" dirty="0" smtClean="0"/>
              <a:t/>
            </a:r>
            <a:br>
              <a:rPr lang="en-GB" sz="2400" dirty="0" smtClean="0"/>
            </a:br>
            <a:r>
              <a:rPr lang="en-GB" sz="2400" dirty="0" smtClean="0"/>
              <a:t/>
            </a:r>
            <a:br>
              <a:rPr lang="en-GB" sz="2400" dirty="0" smtClean="0"/>
            </a:br>
            <a:r>
              <a:rPr lang="en-GB" sz="2400" dirty="0" smtClean="0"/>
              <a:t>…Cyber crime is the latest and perhaps the most complicated problem in the cyber world. “Cyber crime may be said to be those species, of which, genus is the conventional crime, and where either the computer is an object or subject of the conduct constituting crime” (</a:t>
            </a:r>
            <a:r>
              <a:rPr lang="en-GB" sz="2400" dirty="0" err="1" smtClean="0"/>
              <a:t>Pati</a:t>
            </a:r>
            <a:r>
              <a:rPr lang="en-GB" sz="2400" dirty="0" smtClean="0"/>
              <a:t>, </a:t>
            </a:r>
            <a:r>
              <a:rPr lang="en-GB" sz="2400" dirty="0" err="1" smtClean="0"/>
              <a:t>n.d</a:t>
            </a:r>
            <a:r>
              <a:rPr lang="en-GB" sz="2400" dirty="0" smtClean="0"/>
              <a:t>. par.4).</a:t>
            </a:r>
            <a:r>
              <a:rPr lang="en-US" sz="2400" dirty="0" smtClean="0"/>
              <a:t/>
            </a:r>
            <a:br>
              <a:rPr lang="en-US" sz="2400" dirty="0" smtClean="0"/>
            </a:br>
            <a:endParaRPr lang="en-US" sz="2400" dirty="0"/>
          </a:p>
        </p:txBody>
      </p:sp>
      <p:sp>
        <p:nvSpPr>
          <p:cNvPr id="3" name="Subtitle 2"/>
          <p:cNvSpPr>
            <a:spLocks noGrp="1"/>
          </p:cNvSpPr>
          <p:nvPr>
            <p:ph type="subTitle" idx="1"/>
          </p:nvPr>
        </p:nvSpPr>
        <p:spPr>
          <a:xfrm>
            <a:off x="685800" y="3505200"/>
            <a:ext cx="8001000" cy="2133600"/>
          </a:xfrm>
        </p:spPr>
        <p:txBody>
          <a:bodyPr>
            <a:normAutofit fontScale="92500" lnSpcReduction="20000"/>
          </a:bodyPr>
          <a:lstStyle/>
          <a:p>
            <a:pPr algn="l"/>
            <a:r>
              <a:rPr lang="en-US" sz="2400" dirty="0" smtClean="0">
                <a:solidFill>
                  <a:srgbClr val="00B050"/>
                </a:solidFill>
              </a:rPr>
              <a:t>Work Cited:</a:t>
            </a:r>
          </a:p>
          <a:p>
            <a:pPr algn="l"/>
            <a:endParaRPr lang="en-US" sz="2400" dirty="0" smtClean="0">
              <a:solidFill>
                <a:srgbClr val="00B050"/>
              </a:solidFill>
            </a:endParaRPr>
          </a:p>
          <a:p>
            <a:pPr algn="l"/>
            <a:r>
              <a:rPr lang="en-US" sz="2400" dirty="0" err="1" smtClean="0">
                <a:solidFill>
                  <a:srgbClr val="00B050"/>
                </a:solidFill>
              </a:rPr>
              <a:t>Pati</a:t>
            </a:r>
            <a:r>
              <a:rPr lang="en-US" sz="2400" dirty="0" smtClean="0">
                <a:solidFill>
                  <a:srgbClr val="00B050"/>
                </a:solidFill>
              </a:rPr>
              <a:t>, P. (</a:t>
            </a:r>
            <a:r>
              <a:rPr lang="en-US" sz="2400" dirty="0" err="1" smtClean="0">
                <a:solidFill>
                  <a:srgbClr val="00B050"/>
                </a:solidFill>
              </a:rPr>
              <a:t>n.d</a:t>
            </a:r>
            <a:r>
              <a:rPr lang="en-US" sz="2400" dirty="0" smtClean="0">
                <a:solidFill>
                  <a:srgbClr val="00B050"/>
                </a:solidFill>
              </a:rPr>
              <a:t>.). Cyber Crime. Retrieved Sept.12, 2009</a:t>
            </a:r>
          </a:p>
          <a:p>
            <a:pPr algn="l"/>
            <a:r>
              <a:rPr lang="en-US" sz="2400" dirty="0" smtClean="0">
                <a:solidFill>
                  <a:srgbClr val="00B050"/>
                </a:solidFill>
              </a:rPr>
              <a:t>      from http://www.naavi.org/pati/pati_cybercrimes deco3.htm</a:t>
            </a:r>
          </a:p>
          <a:p>
            <a:pPr algn="l"/>
            <a:endParaRPr lang="en-US" sz="2400" dirty="0" smtClean="0"/>
          </a:p>
          <a:p>
            <a:pPr algn="l"/>
            <a:r>
              <a:rPr lang="en-US" sz="2400" dirty="0" smtClean="0"/>
              <a: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609850"/>
          </a:xfrm>
        </p:spPr>
        <p:txBody>
          <a:bodyPr>
            <a:normAutofit fontScale="90000"/>
          </a:bodyPr>
          <a:lstStyle/>
          <a:p>
            <a:pPr algn="l"/>
            <a:r>
              <a:rPr lang="en-US" sz="3100" dirty="0" smtClean="0">
                <a:solidFill>
                  <a:srgbClr val="FF0000"/>
                </a:solidFill>
              </a:rPr>
              <a:t>Example: </a:t>
            </a:r>
            <a:r>
              <a:rPr lang="en-US" sz="3100" b="1" dirty="0" smtClean="0">
                <a:solidFill>
                  <a:srgbClr val="FF0000"/>
                </a:solidFill>
              </a:rPr>
              <a:t>eBook</a:t>
            </a:r>
            <a:r>
              <a:rPr lang="en-US" sz="2400" dirty="0" smtClean="0"/>
              <a:t/>
            </a:r>
            <a:br>
              <a:rPr lang="en-US" sz="2400" dirty="0" smtClean="0"/>
            </a:br>
            <a:r>
              <a:rPr lang="en-US" sz="2400" dirty="0" smtClean="0"/>
              <a:t/>
            </a:r>
            <a:br>
              <a:rPr lang="en-US" sz="2400" dirty="0" smtClean="0"/>
            </a:br>
            <a:r>
              <a:rPr lang="en-US" sz="2400" dirty="0" smtClean="0"/>
              <a:t>… are the clear beginnings of terrorist organizations becoming aware of the use and exploitation of information technology. It would appear that there is definitely a degree of technological skill to terrorist operations, and they must not be underestimated (</a:t>
            </a:r>
            <a:r>
              <a:rPr lang="en-US" sz="2400" dirty="0" err="1" smtClean="0"/>
              <a:t>Colarik</a:t>
            </a:r>
            <a:r>
              <a:rPr lang="en-US" sz="2400" dirty="0" smtClean="0"/>
              <a:t>, 2006, p.35).</a:t>
            </a:r>
            <a:br>
              <a:rPr lang="en-US" sz="2400" dirty="0" smtClean="0"/>
            </a:br>
            <a:endParaRPr lang="en-US" sz="2400" dirty="0"/>
          </a:p>
        </p:txBody>
      </p:sp>
      <p:sp>
        <p:nvSpPr>
          <p:cNvPr id="3" name="Subtitle 2"/>
          <p:cNvSpPr>
            <a:spLocks noGrp="1"/>
          </p:cNvSpPr>
          <p:nvPr>
            <p:ph type="subTitle" idx="1"/>
          </p:nvPr>
        </p:nvSpPr>
        <p:spPr>
          <a:xfrm>
            <a:off x="609600" y="3886200"/>
            <a:ext cx="7162800" cy="3124200"/>
          </a:xfrm>
        </p:spPr>
        <p:txBody>
          <a:bodyPr>
            <a:normAutofit fontScale="92500"/>
          </a:bodyPr>
          <a:lstStyle/>
          <a:p>
            <a:pPr algn="l"/>
            <a:r>
              <a:rPr lang="en-US" sz="2400" b="1" dirty="0" smtClean="0">
                <a:solidFill>
                  <a:srgbClr val="00B050"/>
                </a:solidFill>
              </a:rPr>
              <a:t>Work Cited:</a:t>
            </a:r>
          </a:p>
          <a:p>
            <a:pPr algn="l"/>
            <a:endParaRPr lang="en-US" sz="2400" b="1" dirty="0" smtClean="0">
              <a:solidFill>
                <a:srgbClr val="00B050"/>
              </a:solidFill>
            </a:endParaRPr>
          </a:p>
          <a:p>
            <a:pPr marL="457200" indent="-457200" algn="l">
              <a:spcBef>
                <a:spcPts val="0"/>
              </a:spcBef>
            </a:pPr>
            <a:r>
              <a:rPr lang="en-US" sz="2400" b="1" dirty="0" err="1" smtClean="0">
                <a:solidFill>
                  <a:srgbClr val="00B050"/>
                </a:solidFill>
              </a:rPr>
              <a:t>Colarik</a:t>
            </a:r>
            <a:r>
              <a:rPr lang="en-US" sz="2400" b="1" dirty="0" smtClean="0">
                <a:solidFill>
                  <a:srgbClr val="00B050"/>
                </a:solidFill>
              </a:rPr>
              <a:t>, Andrew M (2006). </a:t>
            </a:r>
            <a:r>
              <a:rPr lang="en-US" sz="2400" b="1" i="1" dirty="0" smtClean="0">
                <a:solidFill>
                  <a:srgbClr val="00B050"/>
                </a:solidFill>
              </a:rPr>
              <a:t>Cyber Terrorism: Political and  </a:t>
            </a:r>
            <a:r>
              <a:rPr lang="en-US" sz="2400" b="1" dirty="0" smtClean="0">
                <a:solidFill>
                  <a:srgbClr val="00B050"/>
                </a:solidFill>
              </a:rPr>
              <a:t>      </a:t>
            </a:r>
            <a:r>
              <a:rPr lang="en-US" sz="2400" b="1" i="1" dirty="0" smtClean="0">
                <a:solidFill>
                  <a:srgbClr val="00B050"/>
                </a:solidFill>
              </a:rPr>
              <a:t>Economic Implications </a:t>
            </a:r>
            <a:r>
              <a:rPr lang="en-US" sz="2400" b="1" dirty="0" smtClean="0">
                <a:solidFill>
                  <a:srgbClr val="00B050"/>
                </a:solidFill>
              </a:rPr>
              <a:t>[Adobe Digital version].  Retrieved from http://www.netlibrary.com/</a:t>
            </a:r>
          </a:p>
          <a:p>
            <a:pPr algn="l"/>
            <a:endParaRPr lang="en-US" sz="2400" dirty="0" smtClean="0"/>
          </a:p>
          <a:p>
            <a:pPr algn="l"/>
            <a:endParaRPr lang="en-US" sz="2400" dirty="0" smtClean="0"/>
          </a:p>
          <a:p>
            <a:pPr algn="l"/>
            <a:r>
              <a:rPr lang="en-US" sz="2400" dirty="0" smtClean="0"/>
              <a:t> </a:t>
            </a:r>
          </a:p>
          <a:p>
            <a:pPr algn="l"/>
            <a:endParaRPr lang="en-US" sz="2400" dirty="0" smtClean="0"/>
          </a:p>
          <a:p>
            <a:pPr algn="l"/>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791200"/>
          </a:xfrm>
        </p:spPr>
        <p:txBody>
          <a:bodyPr>
            <a:normAutofit/>
          </a:bodyPr>
          <a:lstStyle/>
          <a:p>
            <a:pPr algn="l"/>
            <a:r>
              <a:rPr lang="en-US" b="1" dirty="0">
                <a:solidFill>
                  <a:srgbClr val="C00000"/>
                </a:solidFill>
              </a:rPr>
              <a:t>Note: </a:t>
            </a:r>
            <a:r>
              <a:rPr lang="en-US" dirty="0"/>
              <a:t/>
            </a:r>
            <a:br>
              <a:rPr lang="en-US" dirty="0"/>
            </a:br>
            <a:r>
              <a:rPr lang="en-US" dirty="0" smtClean="0"/>
              <a:t/>
            </a:r>
            <a:br>
              <a:rPr lang="en-US" dirty="0" smtClean="0"/>
            </a:br>
            <a:r>
              <a:rPr lang="en-US" sz="3200" dirty="0" smtClean="0"/>
              <a:t>Printouts </a:t>
            </a:r>
            <a:r>
              <a:rPr lang="en-US" sz="3200" dirty="0"/>
              <a:t>from electronic sources show page numbers but printers usually do not provide the same page numbers in the original documents. General recommendation in this case is treating such sources as unknown page numbers.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867400"/>
          </a:xfrm>
        </p:spPr>
        <p:txBody>
          <a:bodyPr>
            <a:normAutofit/>
          </a:bodyPr>
          <a:lstStyle/>
          <a:p>
            <a:pPr algn="l"/>
            <a:r>
              <a:rPr lang="en-US" dirty="0">
                <a:solidFill>
                  <a:srgbClr val="FF0000"/>
                </a:solidFill>
              </a:rPr>
              <a:t>Multivolume Works:</a:t>
            </a:r>
            <a:r>
              <a:rPr lang="en-US" dirty="0"/>
              <a:t/>
            </a:r>
            <a:br>
              <a:rPr lang="en-US" dirty="0"/>
            </a:br>
            <a:r>
              <a:rPr lang="en-US" dirty="0" smtClean="0"/>
              <a:t/>
            </a:r>
            <a:br>
              <a:rPr lang="en-US" dirty="0" smtClean="0"/>
            </a:br>
            <a:r>
              <a:rPr lang="en-US" sz="3200" dirty="0" smtClean="0"/>
              <a:t>Using </a:t>
            </a:r>
            <a:r>
              <a:rPr lang="en-US" sz="3200" dirty="0"/>
              <a:t>one volume from a multivolume works, indicate the specific volume number after author’s name </a:t>
            </a:r>
            <a:r>
              <a:rPr lang="en-US" sz="3200" dirty="0" smtClean="0"/>
              <a:t> </a:t>
            </a:r>
            <a:r>
              <a:rPr lang="en-US" sz="3200" dirty="0"/>
              <a:t>and page number in the parenthetical citation.</a:t>
            </a:r>
            <a:br>
              <a:rPr lang="en-US" sz="3200" dirty="0"/>
            </a:b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867400"/>
          </a:xfrm>
        </p:spPr>
        <p:txBody>
          <a:bodyPr>
            <a:normAutofit fontScale="90000"/>
          </a:bodyPr>
          <a:lstStyle/>
          <a:p>
            <a:pPr algn="l"/>
            <a:r>
              <a:rPr lang="en-US" dirty="0" smtClean="0"/>
              <a:t/>
            </a:r>
            <a:br>
              <a:rPr lang="en-US" dirty="0" smtClean="0"/>
            </a:br>
            <a:r>
              <a:rPr lang="en-US" sz="3600" b="1" dirty="0" smtClean="0">
                <a:solidFill>
                  <a:srgbClr val="FF0000"/>
                </a:solidFill>
              </a:rPr>
              <a:t>Example:</a:t>
            </a:r>
            <a:r>
              <a:rPr lang="en-US" dirty="0" smtClean="0"/>
              <a:t/>
            </a:r>
            <a:br>
              <a:rPr lang="en-US" dirty="0" smtClean="0"/>
            </a:br>
            <a:r>
              <a:rPr lang="en-US" dirty="0" smtClean="0"/>
              <a:t/>
            </a:r>
            <a:br>
              <a:rPr lang="en-US" dirty="0" smtClean="0"/>
            </a:br>
            <a:r>
              <a:rPr lang="en-US" dirty="0" smtClean="0"/>
              <a:t>“</a:t>
            </a:r>
            <a:r>
              <a:rPr lang="en-US" sz="3200" dirty="0" smtClean="0"/>
              <a:t>Magic </a:t>
            </a:r>
            <a:r>
              <a:rPr lang="en-US" sz="3200" dirty="0"/>
              <a:t>in early Europe was integral to the various religious systems that prevailed throughout that continent and survived into the Middle Ages as </a:t>
            </a:r>
            <a:r>
              <a:rPr lang="en-US" sz="3200" dirty="0" smtClean="0"/>
              <a:t>witchcraft” </a:t>
            </a:r>
            <a:r>
              <a:rPr lang="en-US" sz="3200" dirty="0"/>
              <a:t>(</a:t>
            </a:r>
            <a:r>
              <a:rPr lang="en-US" sz="3200" dirty="0">
                <a:solidFill>
                  <a:srgbClr val="00B050"/>
                </a:solidFill>
              </a:rPr>
              <a:t>Gordon, vol. 2, p.957</a:t>
            </a:r>
            <a:r>
              <a:rPr lang="en-US" sz="3200" dirty="0" smtClean="0"/>
              <a:t>).</a:t>
            </a:r>
            <a:br>
              <a:rPr lang="en-US" sz="3200" dirty="0" smtClean="0"/>
            </a:br>
            <a:r>
              <a:rPr lang="en-US" sz="3200" dirty="0"/>
              <a:t/>
            </a:r>
            <a:br>
              <a:rPr lang="en-US" sz="3200" dirty="0"/>
            </a:br>
            <a:r>
              <a:rPr lang="en-US" sz="2700" b="1" dirty="0">
                <a:solidFill>
                  <a:srgbClr val="0070C0"/>
                </a:solidFill>
              </a:rPr>
              <a:t>Work  cited: </a:t>
            </a:r>
            <a:r>
              <a:rPr lang="en-US" sz="2700" dirty="0"/>
              <a:t/>
            </a:r>
            <a:br>
              <a:rPr lang="en-US" sz="2700" dirty="0"/>
            </a:br>
            <a:r>
              <a:rPr lang="en-US" sz="2700" b="1" dirty="0"/>
              <a:t> </a:t>
            </a:r>
            <a:r>
              <a:rPr lang="en-US" sz="2700" dirty="0"/>
              <a:t/>
            </a:r>
            <a:br>
              <a:rPr lang="en-US" sz="2700" dirty="0"/>
            </a:br>
            <a:r>
              <a:rPr lang="en-US" sz="2700" b="1" dirty="0">
                <a:solidFill>
                  <a:srgbClr val="00B050"/>
                </a:solidFill>
              </a:rPr>
              <a:t>Gordon, J. Melton ed. (2001). </a:t>
            </a:r>
            <a:r>
              <a:rPr lang="en-US" sz="2700" b="1" i="1" dirty="0">
                <a:solidFill>
                  <a:srgbClr val="00B050"/>
                </a:solidFill>
              </a:rPr>
              <a:t>Encyclopedia of occultism &amp;</a:t>
            </a:r>
            <a:r>
              <a:rPr lang="en-US" sz="2700" b="1" dirty="0">
                <a:solidFill>
                  <a:srgbClr val="00B050"/>
                </a:solidFill>
              </a:rPr>
              <a:t/>
            </a:r>
            <a:br>
              <a:rPr lang="en-US" sz="2700" b="1" dirty="0">
                <a:solidFill>
                  <a:srgbClr val="00B050"/>
                </a:solidFill>
              </a:rPr>
            </a:br>
            <a:r>
              <a:rPr lang="en-US" sz="2700" b="1" dirty="0">
                <a:solidFill>
                  <a:srgbClr val="00B050"/>
                </a:solidFill>
              </a:rPr>
              <a:t>       </a:t>
            </a:r>
            <a:r>
              <a:rPr lang="en-US" sz="2700" b="1" i="1" dirty="0">
                <a:solidFill>
                  <a:srgbClr val="00B050"/>
                </a:solidFill>
              </a:rPr>
              <a:t>Parapsychology.</a:t>
            </a:r>
            <a:r>
              <a:rPr lang="en-US" sz="2700" b="1" dirty="0">
                <a:solidFill>
                  <a:srgbClr val="00B050"/>
                </a:solidFill>
              </a:rPr>
              <a:t> 2 vols. New York: Gale Group.</a:t>
            </a:r>
            <a:r>
              <a:rPr lang="en-US" sz="2700" dirty="0"/>
              <a:t/>
            </a:r>
            <a:br>
              <a:rPr lang="en-US" sz="2700" dirty="0"/>
            </a:br>
            <a:r>
              <a:rPr lang="en-US" sz="3200" dirty="0"/>
              <a:t> </a:t>
            </a:r>
            <a:br>
              <a:rPr lang="en-US" sz="3200" dirty="0"/>
            </a:br>
            <a:r>
              <a:rPr lang="en-US" sz="3200" dirty="0"/>
              <a:t/>
            </a:r>
            <a:br>
              <a:rPr lang="en-US" sz="3200" dirty="0"/>
            </a:b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62600"/>
          </a:xfrm>
        </p:spPr>
        <p:txBody>
          <a:bodyPr>
            <a:normAutofit fontScale="90000"/>
          </a:bodyPr>
          <a:lstStyle/>
          <a:p>
            <a:pPr algn="l"/>
            <a:r>
              <a:rPr lang="en-US" dirty="0"/>
              <a:t/>
            </a:r>
            <a:br>
              <a:rPr lang="en-US" dirty="0"/>
            </a:br>
            <a:r>
              <a:rPr lang="en-US" sz="3100" dirty="0"/>
              <a:t> </a:t>
            </a:r>
            <a:br>
              <a:rPr lang="en-US" sz="3100" dirty="0"/>
            </a:br>
            <a:r>
              <a:rPr lang="en-US" sz="3100" dirty="0" smtClean="0"/>
              <a:t/>
            </a:r>
            <a:br>
              <a:rPr lang="en-US" sz="3100" dirty="0" smtClean="0"/>
            </a:br>
            <a:r>
              <a:rPr lang="en-US" sz="3100" dirty="0"/>
              <a:t/>
            </a:r>
            <a:br>
              <a:rPr lang="en-US" sz="3100" dirty="0"/>
            </a:br>
            <a:r>
              <a:rPr lang="en-US" sz="3100" b="1" dirty="0" smtClean="0">
                <a:solidFill>
                  <a:srgbClr val="C00000"/>
                </a:solidFill>
              </a:rPr>
              <a:t>Note:</a:t>
            </a:r>
            <a:r>
              <a:rPr lang="en-US" sz="3100" dirty="0" smtClean="0"/>
              <a:t/>
            </a:r>
            <a:br>
              <a:rPr lang="en-US" sz="3100" dirty="0" smtClean="0"/>
            </a:br>
            <a:r>
              <a:rPr lang="en-US" sz="3100" dirty="0"/>
              <a:t/>
            </a:r>
            <a:br>
              <a:rPr lang="en-US" sz="3100" dirty="0"/>
            </a:br>
            <a:r>
              <a:rPr lang="en-US" sz="3100" dirty="0" smtClean="0"/>
              <a:t>This </a:t>
            </a:r>
            <a:r>
              <a:rPr lang="en-US" sz="3100" dirty="0"/>
              <a:t>guide has been developed to assist you with </a:t>
            </a:r>
            <a:r>
              <a:rPr lang="en-US" sz="3100" dirty="0" smtClean="0"/>
              <a:t>APA </a:t>
            </a:r>
            <a:r>
              <a:rPr lang="en-US" sz="3100" dirty="0"/>
              <a:t>in-text </a:t>
            </a:r>
            <a:r>
              <a:rPr lang="en-US" sz="3100" dirty="0" smtClean="0"/>
              <a:t>and </a:t>
            </a:r>
            <a:r>
              <a:rPr lang="en-US" sz="3100" dirty="0"/>
              <a:t>parenthetical citation. Your research should not be limited to the scope of this guide. It is intended to be a starting point and not meant to be a comprehensive resource. For further information, check out the following </a:t>
            </a:r>
            <a:r>
              <a:rPr lang="en-US" sz="3100" dirty="0" smtClean="0"/>
              <a:t>APA  publication:</a:t>
            </a:r>
            <a:r>
              <a:rPr lang="en-US" sz="2400" dirty="0" smtClean="0"/>
              <a:t/>
            </a:r>
            <a:br>
              <a:rPr lang="en-US" sz="2400" dirty="0" smtClean="0"/>
            </a:br>
            <a:r>
              <a:rPr lang="en-US" sz="2400" dirty="0"/>
              <a:t/>
            </a:r>
            <a:br>
              <a:rPr lang="en-US" sz="2400" dirty="0"/>
            </a:br>
            <a:r>
              <a:rPr lang="en-US" sz="2200" b="1" i="1" dirty="0">
                <a:solidFill>
                  <a:srgbClr val="00B050"/>
                </a:solidFill>
              </a:rPr>
              <a:t>Publication manual of the American </a:t>
            </a:r>
            <a:r>
              <a:rPr lang="en-US" sz="2200" b="1" i="1" dirty="0" smtClean="0">
                <a:solidFill>
                  <a:srgbClr val="00B050"/>
                </a:solidFill>
              </a:rPr>
              <a:t>Psychological</a:t>
            </a:r>
            <a:r>
              <a:rPr lang="en-US" sz="2200" b="1" i="1" dirty="0">
                <a:solidFill>
                  <a:srgbClr val="00B050"/>
                </a:solidFill>
              </a:rPr>
              <a:t> </a:t>
            </a:r>
            <a:r>
              <a:rPr lang="en-US" sz="2200" b="1" i="1" dirty="0" smtClean="0">
                <a:solidFill>
                  <a:srgbClr val="00B050"/>
                </a:solidFill>
              </a:rPr>
              <a:t>Association</a:t>
            </a:r>
            <a:r>
              <a:rPr lang="en-US" sz="2200" b="1" i="1" dirty="0">
                <a:solidFill>
                  <a:srgbClr val="00B050"/>
                </a:solidFill>
              </a:rPr>
              <a:t>.</a:t>
            </a:r>
            <a:r>
              <a:rPr lang="en-US" sz="2200" b="1" dirty="0">
                <a:solidFill>
                  <a:srgbClr val="00B050"/>
                </a:solidFill>
              </a:rPr>
              <a:t> (</a:t>
            </a:r>
            <a:r>
              <a:rPr lang="en-US" sz="2200" b="1" dirty="0" smtClean="0">
                <a:solidFill>
                  <a:srgbClr val="00B050"/>
                </a:solidFill>
              </a:rPr>
              <a:t>2010).      </a:t>
            </a:r>
            <a:br>
              <a:rPr lang="en-US" sz="2200" b="1" dirty="0" smtClean="0">
                <a:solidFill>
                  <a:srgbClr val="00B050"/>
                </a:solidFill>
              </a:rPr>
            </a:br>
            <a:r>
              <a:rPr lang="en-US" sz="2200" b="1" dirty="0" smtClean="0">
                <a:solidFill>
                  <a:srgbClr val="00B050"/>
                </a:solidFill>
              </a:rPr>
              <a:t>        6</a:t>
            </a:r>
            <a:r>
              <a:rPr lang="en-US" sz="2200" b="1" baseline="30000" dirty="0" smtClean="0">
                <a:solidFill>
                  <a:srgbClr val="00B050"/>
                </a:solidFill>
              </a:rPr>
              <a:t>th</a:t>
            </a:r>
            <a:r>
              <a:rPr lang="en-US" sz="2200" b="1" dirty="0" smtClean="0">
                <a:solidFill>
                  <a:srgbClr val="00B050"/>
                </a:solidFill>
              </a:rPr>
              <a:t> ed. Washington, D.C.: American Psychological Association</a:t>
            </a:r>
            <a:r>
              <a:rPr lang="en-US" sz="2400" dirty="0" smtClean="0"/>
              <a:t>.</a:t>
            </a:r>
            <a:r>
              <a:rPr lang="en-US" sz="2400" dirty="0"/>
              <a:t/>
            </a:r>
            <a:br>
              <a:rPr lang="en-US" sz="2400" dirty="0"/>
            </a:br>
            <a:r>
              <a:rPr lang="en-US" sz="2400" dirty="0"/>
              <a:t/>
            </a:r>
            <a:br>
              <a:rPr lang="en-US" sz="2400" dirty="0"/>
            </a:br>
            <a:r>
              <a:rPr lang="en-US" sz="2400" b="1" dirty="0">
                <a:solidFill>
                  <a:srgbClr val="FF0000"/>
                </a:solidFill>
              </a:rPr>
              <a:t>       Ref. BF76.7 .P83 </a:t>
            </a:r>
            <a:r>
              <a:rPr lang="en-US" sz="2400" b="1" dirty="0" smtClean="0">
                <a:solidFill>
                  <a:srgbClr val="FF0000"/>
                </a:solidFill>
              </a:rPr>
              <a:t>2001</a:t>
            </a:r>
            <a:r>
              <a:rPr lang="en-US" sz="2400" dirty="0"/>
              <a:t/>
            </a:r>
            <a:br>
              <a:rPr lang="en-US" sz="2400" dirty="0"/>
            </a:br>
            <a:r>
              <a:rPr lang="en-US" sz="2400" dirty="0"/>
              <a:t> </a:t>
            </a:r>
            <a:br>
              <a:rPr lang="en-US" sz="2400" dirty="0"/>
            </a:br>
            <a:r>
              <a:rPr lang="en-US" sz="2400" dirty="0" smtClean="0"/>
              <a:t/>
            </a:r>
            <a:br>
              <a:rPr lang="en-US" sz="2400" dirty="0" smtClean="0"/>
            </a:br>
            <a:r>
              <a:rPr lang="en-US" sz="2400" dirty="0"/>
              <a:t/>
            </a:r>
            <a:br>
              <a:rPr lang="en-US" sz="2400" dirty="0"/>
            </a:br>
            <a:r>
              <a:rPr lang="en-US" dirty="0"/>
              <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486400"/>
          </a:xfrm>
        </p:spPr>
        <p:txBody>
          <a:bodyPr>
            <a:normAutofit fontScale="90000"/>
          </a:bodyPr>
          <a:lstStyle/>
          <a:p>
            <a:pPr algn="l"/>
            <a:r>
              <a:rPr lang="en-US" dirty="0">
                <a:solidFill>
                  <a:srgbClr val="FF0000"/>
                </a:solidFill>
              </a:rPr>
              <a:t>Example: </a:t>
            </a:r>
            <a:r>
              <a:rPr lang="en-US" dirty="0"/>
              <a:t> </a:t>
            </a:r>
            <a:br>
              <a:rPr lang="en-US" dirty="0"/>
            </a:br>
            <a:r>
              <a:rPr lang="en-US" dirty="0" smtClean="0"/>
              <a:t/>
            </a:r>
            <a:br>
              <a:rPr lang="en-US" dirty="0" smtClean="0"/>
            </a:br>
            <a:r>
              <a:rPr lang="en-US" dirty="0" smtClean="0"/>
              <a:t>“</a:t>
            </a:r>
            <a:r>
              <a:rPr lang="en-US" sz="3600" dirty="0" smtClean="0"/>
              <a:t>Asante </a:t>
            </a:r>
            <a:r>
              <a:rPr lang="en-US" sz="3600" dirty="0"/>
              <a:t>beliefs about spirits and beliefs about witchcraft are extensive, complex, and interconnected </a:t>
            </a:r>
            <a:r>
              <a:rPr lang="en-US" sz="3600" dirty="0" smtClean="0"/>
              <a:t>“(</a:t>
            </a:r>
            <a:r>
              <a:rPr lang="en-US" sz="3600" dirty="0"/>
              <a:t>Appiah, 2006,  p. 35).</a:t>
            </a:r>
            <a:r>
              <a:rPr lang="en-US" dirty="0"/>
              <a:t/>
            </a:r>
            <a:br>
              <a:rPr lang="en-US" dirty="0"/>
            </a:br>
            <a:r>
              <a:rPr lang="en-US" sz="3100" b="1" dirty="0"/>
              <a:t> </a:t>
            </a:r>
            <a:r>
              <a:rPr lang="en-US" sz="3100" b="1" dirty="0" smtClean="0"/>
              <a:t/>
            </a:r>
            <a:br>
              <a:rPr lang="en-US" sz="3100" b="1" dirty="0" smtClean="0"/>
            </a:br>
            <a:r>
              <a:rPr lang="en-US" sz="3100" b="1" dirty="0" smtClean="0">
                <a:solidFill>
                  <a:srgbClr val="0070C0"/>
                </a:solidFill>
              </a:rPr>
              <a:t>Work  </a:t>
            </a:r>
            <a:r>
              <a:rPr lang="en-US" sz="3100" b="1" dirty="0">
                <a:solidFill>
                  <a:srgbClr val="0070C0"/>
                </a:solidFill>
              </a:rPr>
              <a:t>cited: </a:t>
            </a:r>
            <a:r>
              <a:rPr lang="en-US" sz="3100" dirty="0"/>
              <a:t/>
            </a:r>
            <a:br>
              <a:rPr lang="en-US" sz="3100" dirty="0"/>
            </a:br>
            <a:r>
              <a:rPr lang="en-US" sz="3100" b="1" dirty="0"/>
              <a:t> </a:t>
            </a:r>
            <a:r>
              <a:rPr lang="en-US" sz="3100" dirty="0"/>
              <a:t/>
            </a:r>
            <a:br>
              <a:rPr lang="en-US" sz="3100" dirty="0"/>
            </a:br>
            <a:r>
              <a:rPr lang="en-US" sz="3100" b="1" dirty="0">
                <a:solidFill>
                  <a:srgbClr val="00B050"/>
                </a:solidFill>
              </a:rPr>
              <a:t>Appiah, Anthony.(2006).  </a:t>
            </a:r>
            <a:r>
              <a:rPr lang="en-US" sz="3100" b="1" i="1" dirty="0">
                <a:solidFill>
                  <a:srgbClr val="00B050"/>
                </a:solidFill>
              </a:rPr>
              <a:t>Cosmopolitanism: ethics in</a:t>
            </a:r>
            <a:r>
              <a:rPr lang="en-US" sz="3100" b="1" dirty="0">
                <a:solidFill>
                  <a:srgbClr val="00B050"/>
                </a:solidFill>
              </a:rPr>
              <a:t> </a:t>
            </a:r>
            <a:br>
              <a:rPr lang="en-US" sz="3100" b="1" dirty="0">
                <a:solidFill>
                  <a:srgbClr val="00B050"/>
                </a:solidFill>
              </a:rPr>
            </a:br>
            <a:r>
              <a:rPr lang="en-US" sz="3100" b="1" dirty="0">
                <a:solidFill>
                  <a:srgbClr val="00B050"/>
                </a:solidFill>
              </a:rPr>
              <a:t>        </a:t>
            </a:r>
            <a:r>
              <a:rPr lang="en-US" sz="3100" b="1" i="1" dirty="0">
                <a:solidFill>
                  <a:srgbClr val="00B050"/>
                </a:solidFill>
              </a:rPr>
              <a:t>a World of strangers.</a:t>
            </a:r>
            <a:r>
              <a:rPr lang="en-US" sz="3100" b="1" dirty="0">
                <a:solidFill>
                  <a:srgbClr val="00B050"/>
                </a:solidFill>
              </a:rPr>
              <a:t> New York: W.W. Norton</a:t>
            </a:r>
            <a:br>
              <a:rPr lang="en-US" sz="3100" b="1" dirty="0">
                <a:solidFill>
                  <a:srgbClr val="00B050"/>
                </a:solidFill>
              </a:rPr>
            </a:br>
            <a:r>
              <a:rPr lang="en-US" sz="3100" b="1" dirty="0">
                <a:solidFill>
                  <a:srgbClr val="00B050"/>
                </a:solidFill>
              </a:rPr>
              <a:t>        &amp; Co.,</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638800"/>
          </a:xfrm>
        </p:spPr>
        <p:txBody>
          <a:bodyPr>
            <a:normAutofit fontScale="90000"/>
          </a:bodyPr>
          <a:lstStyle/>
          <a:p>
            <a:pPr algn="l"/>
            <a:r>
              <a:rPr lang="en-US" sz="3100" dirty="0" smtClean="0"/>
              <a:t/>
            </a:r>
            <a:br>
              <a:rPr lang="en-US" sz="3100" dirty="0" smtClean="0"/>
            </a:br>
            <a:r>
              <a:rPr lang="en-US" sz="3100" dirty="0" smtClean="0"/>
              <a:t>The </a:t>
            </a:r>
            <a:r>
              <a:rPr lang="en-US" sz="3100" dirty="0"/>
              <a:t>parenthetical reference “(</a:t>
            </a:r>
            <a:r>
              <a:rPr lang="en-US" sz="3100" dirty="0" smtClean="0"/>
              <a:t>Appiah, 2006, p. </a:t>
            </a:r>
            <a:r>
              <a:rPr lang="en-US" sz="3100" dirty="0"/>
              <a:t>35)” indicates that the quotation come from page </a:t>
            </a:r>
            <a:r>
              <a:rPr lang="en-US" sz="3100" dirty="0">
                <a:solidFill>
                  <a:srgbClr val="00B0F0"/>
                </a:solidFill>
              </a:rPr>
              <a:t>35</a:t>
            </a:r>
            <a:r>
              <a:rPr lang="en-US" sz="3100" dirty="0"/>
              <a:t> of work by </a:t>
            </a:r>
            <a:r>
              <a:rPr lang="en-US" sz="3100" dirty="0">
                <a:solidFill>
                  <a:srgbClr val="00B0F0"/>
                </a:solidFill>
              </a:rPr>
              <a:t>Appiah</a:t>
            </a:r>
            <a:r>
              <a:rPr lang="en-US" sz="3100" dirty="0"/>
              <a:t>. The </a:t>
            </a:r>
            <a:r>
              <a:rPr lang="en-US" sz="3100" dirty="0" smtClean="0"/>
              <a:t>author included </a:t>
            </a:r>
            <a:r>
              <a:rPr lang="en-US" sz="3100" dirty="0"/>
              <a:t>the name</a:t>
            </a:r>
            <a:r>
              <a:rPr lang="en-US" sz="3100" dirty="0">
                <a:solidFill>
                  <a:srgbClr val="00B0F0"/>
                </a:solidFill>
              </a:rPr>
              <a:t> </a:t>
            </a:r>
            <a:r>
              <a:rPr lang="en-US" sz="3100" i="1" dirty="0">
                <a:solidFill>
                  <a:srgbClr val="00B0F0"/>
                </a:solidFill>
              </a:rPr>
              <a:t>Appiah</a:t>
            </a:r>
            <a:r>
              <a:rPr lang="en-US" sz="3100" dirty="0">
                <a:solidFill>
                  <a:srgbClr val="00B0F0"/>
                </a:solidFill>
              </a:rPr>
              <a:t> </a:t>
            </a:r>
            <a:r>
              <a:rPr lang="en-US" sz="3100" dirty="0"/>
              <a:t>in parenthetical citation to refer the readers to </a:t>
            </a:r>
            <a:r>
              <a:rPr lang="en-US" sz="3100" i="1" dirty="0">
                <a:solidFill>
                  <a:srgbClr val="00B0F0"/>
                </a:solidFill>
              </a:rPr>
              <a:t>Appiah</a:t>
            </a:r>
            <a:r>
              <a:rPr lang="en-US" sz="3100" dirty="0"/>
              <a:t> in the alphabetical list of works cited page.</a:t>
            </a:r>
            <a:br>
              <a:rPr lang="en-US" sz="3100" dirty="0"/>
            </a:br>
            <a:r>
              <a:rPr lang="en-US" sz="3100" dirty="0"/>
              <a:t> </a:t>
            </a:r>
            <a:br>
              <a:rPr lang="en-US" sz="3100" dirty="0"/>
            </a:br>
            <a:r>
              <a:rPr lang="en-US" sz="3100" dirty="0"/>
              <a:t>If a </a:t>
            </a:r>
            <a:r>
              <a:rPr lang="en-US" sz="3100" dirty="0" smtClean="0"/>
              <a:t>writer includes </a:t>
            </a:r>
            <a:r>
              <a:rPr lang="en-US" sz="3100" dirty="0"/>
              <a:t>an author’s name in a sentence, writer need not repeat the name in the parenthetical page citation. </a:t>
            </a:r>
            <a:r>
              <a:rPr lang="en-US" sz="3100" dirty="0" smtClean="0"/>
              <a:t>The </a:t>
            </a:r>
            <a:r>
              <a:rPr lang="en-US" sz="3100" b="1" i="1" dirty="0" smtClean="0"/>
              <a:t>example </a:t>
            </a:r>
            <a:r>
              <a:rPr lang="en-US" sz="3100" dirty="0" smtClean="0"/>
              <a:t>on next slide </a:t>
            </a:r>
            <a:r>
              <a:rPr lang="en-US" sz="3100" dirty="0"/>
              <a:t>indicates the author’s name </a:t>
            </a:r>
            <a:r>
              <a:rPr lang="en-US" sz="2700" b="1" dirty="0" smtClean="0">
                <a:solidFill>
                  <a:srgbClr val="00B0F0"/>
                </a:solidFill>
              </a:rPr>
              <a:t>Scales</a:t>
            </a:r>
            <a:r>
              <a:rPr lang="en-US" sz="2700" dirty="0" smtClean="0"/>
              <a:t> </a:t>
            </a:r>
            <a:r>
              <a:rPr lang="en-US" sz="3100" dirty="0"/>
              <a:t>is used in the text introducing the </a:t>
            </a:r>
            <a:r>
              <a:rPr lang="en-US" sz="2800" dirty="0"/>
              <a:t>source  material with </a:t>
            </a:r>
            <a:r>
              <a:rPr lang="en-US" sz="2800" dirty="0" smtClean="0"/>
              <a:t>the (</a:t>
            </a:r>
            <a:r>
              <a:rPr lang="en-US" sz="2800" dirty="0" smtClean="0">
                <a:solidFill>
                  <a:srgbClr val="00B0F0"/>
                </a:solidFill>
              </a:rPr>
              <a:t>2005</a:t>
            </a:r>
            <a:r>
              <a:rPr lang="en-US" sz="2800" dirty="0" smtClean="0"/>
              <a:t>) date of publication and the </a:t>
            </a:r>
            <a:r>
              <a:rPr lang="en-US" sz="2800" dirty="0"/>
              <a:t>page </a:t>
            </a:r>
            <a:r>
              <a:rPr lang="en-US" sz="2800" dirty="0" smtClean="0"/>
              <a:t>number in </a:t>
            </a:r>
            <a:r>
              <a:rPr lang="en-US" sz="2800" dirty="0"/>
              <a:t>parenthesis </a:t>
            </a:r>
            <a:r>
              <a:rPr lang="en-US" sz="2800" b="1" dirty="0" smtClean="0"/>
              <a:t>(</a:t>
            </a:r>
            <a:r>
              <a:rPr lang="en-US" sz="2800" b="1" dirty="0" smtClean="0">
                <a:solidFill>
                  <a:srgbClr val="00B0F0"/>
                </a:solidFill>
              </a:rPr>
              <a:t>p.123</a:t>
            </a:r>
            <a:r>
              <a:rPr lang="en-US" sz="2800" dirty="0"/>
              <a:t>) at the end of the statement.</a:t>
            </a:r>
            <a:br>
              <a:rPr lang="en-US" sz="2800" dirty="0"/>
            </a:br>
            <a:r>
              <a:rPr lang="en-US" sz="3100" dirty="0"/>
              <a:t/>
            </a:r>
            <a:br>
              <a:rPr lang="en-US" sz="3100" dirty="0"/>
            </a:br>
            <a:endParaRPr lang="en-US" sz="3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410200"/>
          </a:xfrm>
        </p:spPr>
        <p:txBody>
          <a:bodyPr>
            <a:normAutofit fontScale="90000"/>
          </a:bodyPr>
          <a:lstStyle/>
          <a:p>
            <a:pPr algn="l"/>
            <a:r>
              <a:rPr lang="en-US" b="1" dirty="0">
                <a:solidFill>
                  <a:srgbClr val="FF0000"/>
                </a:solidFill>
              </a:rPr>
              <a:t>Examples: </a:t>
            </a:r>
            <a:r>
              <a:rPr lang="en-US" dirty="0"/>
              <a:t/>
            </a:r>
            <a:br>
              <a:rPr lang="en-US" dirty="0"/>
            </a:br>
            <a:r>
              <a:rPr lang="en-US" dirty="0"/>
              <a:t> </a:t>
            </a:r>
            <a:br>
              <a:rPr lang="en-US" dirty="0"/>
            </a:br>
            <a:r>
              <a:rPr lang="en-US" sz="3100" b="1" dirty="0" smtClean="0">
                <a:solidFill>
                  <a:srgbClr val="00B0F0"/>
                </a:solidFill>
              </a:rPr>
              <a:t>Scales (2005) </a:t>
            </a:r>
            <a:r>
              <a:rPr lang="en-US" sz="3100" dirty="0" smtClean="0">
                <a:solidFill>
                  <a:srgbClr val="00B0F0"/>
                </a:solidFill>
              </a:rPr>
              <a:t> </a:t>
            </a:r>
            <a:r>
              <a:rPr lang="en-US" sz="3100" dirty="0" smtClean="0"/>
              <a:t>reported </a:t>
            </a:r>
            <a:r>
              <a:rPr lang="en-US" sz="3100" dirty="0"/>
              <a:t>that “Key to Omega Diet are the omega-3 and omega-6 fatty acids, both of which are needed to stay healthy” </a:t>
            </a:r>
            <a:r>
              <a:rPr lang="en-US" sz="3100" dirty="0" smtClean="0"/>
              <a:t>(</a:t>
            </a:r>
            <a:r>
              <a:rPr lang="en-US" sz="3100" dirty="0" smtClean="0">
                <a:solidFill>
                  <a:srgbClr val="0070C0"/>
                </a:solidFill>
              </a:rPr>
              <a:t>p.123</a:t>
            </a:r>
            <a:r>
              <a:rPr lang="en-US" sz="3100" dirty="0"/>
              <a:t>).</a:t>
            </a:r>
            <a:r>
              <a:rPr lang="en-US" dirty="0"/>
              <a:t/>
            </a:r>
            <a:br>
              <a:rPr lang="en-US" dirty="0"/>
            </a:br>
            <a:r>
              <a:rPr lang="en-US" dirty="0" smtClean="0"/>
              <a:t/>
            </a:r>
            <a:br>
              <a:rPr lang="en-US" dirty="0" smtClean="0"/>
            </a:br>
            <a:r>
              <a:rPr lang="en-US" sz="3100" b="1" dirty="0" smtClean="0"/>
              <a:t> </a:t>
            </a:r>
            <a:r>
              <a:rPr lang="en-US" sz="3100" b="1" dirty="0">
                <a:solidFill>
                  <a:srgbClr val="0070C0"/>
                </a:solidFill>
              </a:rPr>
              <a:t>Work  cited: </a:t>
            </a:r>
            <a:r>
              <a:rPr lang="en-US" sz="3100" dirty="0"/>
              <a:t/>
            </a:r>
            <a:br>
              <a:rPr lang="en-US" sz="3100" dirty="0"/>
            </a:br>
            <a:r>
              <a:rPr lang="en-US" sz="3100" dirty="0"/>
              <a:t> </a:t>
            </a:r>
            <a:br>
              <a:rPr lang="en-US" sz="3100" dirty="0"/>
            </a:br>
            <a:r>
              <a:rPr lang="en-US" sz="3100" b="1" dirty="0">
                <a:solidFill>
                  <a:srgbClr val="00B050"/>
                </a:solidFill>
              </a:rPr>
              <a:t>Scales, Mary Josephine. (2005</a:t>
            </a:r>
            <a:r>
              <a:rPr lang="en-US" sz="3100" b="1" i="1" dirty="0">
                <a:solidFill>
                  <a:srgbClr val="00B050"/>
                </a:solidFill>
              </a:rPr>
              <a:t>). Diets in a Nutshell.</a:t>
            </a:r>
            <a:r>
              <a:rPr lang="en-US" sz="3100" b="1" dirty="0">
                <a:solidFill>
                  <a:srgbClr val="00B050"/>
                </a:solidFill>
              </a:rPr>
              <a:t/>
            </a:r>
            <a:br>
              <a:rPr lang="en-US" sz="3100" b="1" dirty="0">
                <a:solidFill>
                  <a:srgbClr val="00B050"/>
                </a:solidFill>
              </a:rPr>
            </a:br>
            <a:r>
              <a:rPr lang="en-US" sz="3100" b="1" dirty="0">
                <a:solidFill>
                  <a:srgbClr val="00B050"/>
                </a:solidFill>
              </a:rPr>
              <a:t>      Clifton: Apex Publishers.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638800"/>
          </a:xfrm>
        </p:spPr>
        <p:txBody>
          <a:bodyPr>
            <a:normAutofit fontScale="90000"/>
          </a:bodyPr>
          <a:lstStyle/>
          <a:p>
            <a:pPr algn="l"/>
            <a:r>
              <a:rPr lang="en-US" b="1" dirty="0">
                <a:solidFill>
                  <a:srgbClr val="00B050"/>
                </a:solidFill>
              </a:rPr>
              <a:t>Unknown Author:</a:t>
            </a:r>
            <a:r>
              <a:rPr lang="en-US" dirty="0"/>
              <a:t/>
            </a:r>
            <a:br>
              <a:rPr lang="en-US" dirty="0"/>
            </a:br>
            <a:r>
              <a:rPr lang="en-US" dirty="0"/>
              <a:t> </a:t>
            </a:r>
            <a:br>
              <a:rPr lang="en-US" dirty="0"/>
            </a:br>
            <a:r>
              <a:rPr lang="en-US" sz="4000" dirty="0"/>
              <a:t>Use the complete title in a single phrase or use a short form of the title in </a:t>
            </a:r>
            <a:r>
              <a:rPr lang="en-US" sz="4000" dirty="0" smtClean="0"/>
              <a:t>parentheses and the year. Use double </a:t>
            </a:r>
            <a:r>
              <a:rPr lang="en-US" sz="4000" b="1" dirty="0" smtClean="0"/>
              <a:t>“quotation” </a:t>
            </a:r>
            <a:r>
              <a:rPr lang="en-US" sz="4000" dirty="0" smtClean="0"/>
              <a:t>mark around he title of </a:t>
            </a:r>
            <a:r>
              <a:rPr lang="en-US" sz="4000" smtClean="0"/>
              <a:t>an article</a:t>
            </a:r>
            <a:r>
              <a:rPr lang="en-US" sz="4000" dirty="0" smtClean="0"/>
              <a:t>. Title </a:t>
            </a:r>
            <a:r>
              <a:rPr lang="en-US" sz="4000" dirty="0"/>
              <a:t>of book need to be </a:t>
            </a:r>
            <a:r>
              <a:rPr lang="en-US" sz="4000" b="1" i="1" dirty="0">
                <a:solidFill>
                  <a:srgbClr val="00B050"/>
                </a:solidFill>
              </a:rPr>
              <a:t>italic</a:t>
            </a:r>
            <a:r>
              <a:rPr lang="en-US" sz="4000" dirty="0"/>
              <a:t> and title of article’s source need to be put in</a:t>
            </a:r>
            <a:r>
              <a:rPr lang="en-US" sz="4000" b="1" i="1" dirty="0"/>
              <a:t> </a:t>
            </a:r>
            <a:r>
              <a:rPr lang="en-US" sz="4000" b="1" i="1" dirty="0">
                <a:solidFill>
                  <a:srgbClr val="00B050"/>
                </a:solidFill>
              </a:rPr>
              <a:t>italic</a:t>
            </a:r>
            <a:r>
              <a:rPr lang="en-US" sz="4000" b="1" i="1" dirty="0"/>
              <a:t>.</a:t>
            </a:r>
            <a:r>
              <a:rPr lang="en-US" sz="4000" dirty="0"/>
              <a:t/>
            </a:r>
            <a:br>
              <a:rPr lang="en-US" sz="4000"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791200"/>
          </a:xfrm>
        </p:spPr>
        <p:txBody>
          <a:bodyPr>
            <a:normAutofit/>
          </a:bodyPr>
          <a:lstStyle/>
          <a:p>
            <a:pPr algn="l"/>
            <a:r>
              <a:rPr lang="en-US" sz="3200" b="1" dirty="0">
                <a:solidFill>
                  <a:srgbClr val="FF0000"/>
                </a:solidFill>
              </a:rPr>
              <a:t>Example: </a:t>
            </a:r>
            <a:r>
              <a:rPr lang="en-US" sz="3200" dirty="0"/>
              <a:t/>
            </a:r>
            <a:br>
              <a:rPr lang="en-US" sz="3200" dirty="0"/>
            </a:br>
            <a:r>
              <a:rPr lang="en-US" sz="3200" b="1" dirty="0"/>
              <a:t> </a:t>
            </a:r>
            <a:r>
              <a:rPr lang="en-US" sz="3200" dirty="0"/>
              <a:t/>
            </a:r>
            <a:br>
              <a:rPr lang="en-US" sz="3200" dirty="0"/>
            </a:br>
            <a:r>
              <a:rPr lang="en-US" sz="3200" dirty="0" smtClean="0"/>
              <a:t>“Babies </a:t>
            </a:r>
            <a:r>
              <a:rPr lang="en-US" sz="3200" dirty="0"/>
              <a:t>looked much longer in the direction from which the sounds of a novel sequence </a:t>
            </a:r>
            <a:r>
              <a:rPr lang="en-US" sz="3200" dirty="0" smtClean="0"/>
              <a:t>came” </a:t>
            </a:r>
            <a:r>
              <a:rPr lang="en-US" sz="3200" dirty="0"/>
              <a:t>(</a:t>
            </a:r>
            <a:r>
              <a:rPr lang="en-US" sz="3200" dirty="0" smtClean="0">
                <a:solidFill>
                  <a:srgbClr val="00B050"/>
                </a:solidFill>
              </a:rPr>
              <a:t>Behavior, </a:t>
            </a:r>
            <a:r>
              <a:rPr lang="en-US" sz="3200" dirty="0">
                <a:solidFill>
                  <a:srgbClr val="00B050"/>
                </a:solidFill>
              </a:rPr>
              <a:t>1999, p.2</a:t>
            </a:r>
            <a:r>
              <a:rPr lang="en-US" sz="3200" dirty="0"/>
              <a:t>).</a:t>
            </a:r>
            <a:br>
              <a:rPr lang="en-US" sz="3200" dirty="0"/>
            </a:br>
            <a:r>
              <a:rPr lang="en-US" sz="3200" dirty="0" smtClean="0"/>
              <a:t/>
            </a:r>
            <a:br>
              <a:rPr lang="en-US" sz="3200" dirty="0" smtClean="0"/>
            </a:br>
            <a:r>
              <a:rPr lang="en-US" sz="3200" dirty="0" smtClean="0"/>
              <a:t>“He </a:t>
            </a:r>
            <a:r>
              <a:rPr lang="en-US" sz="3200" dirty="0"/>
              <a:t>turned their heart to hate his people, to deal subtilly with his servants </a:t>
            </a:r>
            <a:r>
              <a:rPr lang="en-US" sz="3200" dirty="0" smtClean="0"/>
              <a:t>“(</a:t>
            </a:r>
            <a:r>
              <a:rPr lang="en-US" sz="3200" i="1" dirty="0">
                <a:solidFill>
                  <a:srgbClr val="00B050"/>
                </a:solidFill>
              </a:rPr>
              <a:t>Holy Bible</a:t>
            </a:r>
            <a:r>
              <a:rPr lang="en-US" sz="3200" dirty="0">
                <a:solidFill>
                  <a:srgbClr val="00B050"/>
                </a:solidFill>
              </a:rPr>
              <a:t>, 1975, </a:t>
            </a:r>
            <a:r>
              <a:rPr lang="en-US" sz="3200" dirty="0" smtClean="0"/>
              <a:t/>
            </a:r>
            <a:br>
              <a:rPr lang="en-US" sz="3200" dirty="0" smtClean="0"/>
            </a:br>
            <a:r>
              <a:rPr lang="en-US" sz="3200" dirty="0" smtClean="0">
                <a:solidFill>
                  <a:srgbClr val="00B050"/>
                </a:solidFill>
              </a:rPr>
              <a:t>p. 483</a:t>
            </a:r>
            <a:r>
              <a:rPr lang="en-US" sz="3200" dirty="0"/>
              <a:t>).</a:t>
            </a:r>
            <a:br>
              <a:rPr lang="en-US" sz="3200" dirty="0"/>
            </a:br>
            <a:r>
              <a:rPr lang="en-US" sz="3200" dirty="0"/>
              <a:t> </a:t>
            </a:r>
            <a:br>
              <a:rPr lang="en-US" sz="3200" dirty="0"/>
            </a:b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5486400"/>
          </a:xfrm>
        </p:spPr>
        <p:txBody>
          <a:bodyPr>
            <a:normAutofit/>
          </a:bodyPr>
          <a:lstStyle/>
          <a:p>
            <a:pPr algn="l"/>
            <a:r>
              <a:rPr lang="en-US" sz="3200" b="1" dirty="0">
                <a:solidFill>
                  <a:srgbClr val="0070C0"/>
                </a:solidFill>
              </a:rPr>
              <a:t>Work  cited: </a:t>
            </a:r>
            <a:r>
              <a:rPr lang="en-US" sz="3200" b="1" dirty="0" smtClean="0"/>
              <a:t/>
            </a:r>
            <a:br>
              <a:rPr lang="en-US" sz="3200" b="1" dirty="0" smtClean="0"/>
            </a:br>
            <a:r>
              <a:rPr lang="en-US" sz="3200" dirty="0"/>
              <a:t/>
            </a:r>
            <a:br>
              <a:rPr lang="en-US" sz="3200" dirty="0"/>
            </a:br>
            <a:r>
              <a:rPr lang="en-US" sz="3200" b="1" dirty="0">
                <a:solidFill>
                  <a:srgbClr val="00B050"/>
                </a:solidFill>
              </a:rPr>
              <a:t>Behavior. (1999).  </a:t>
            </a:r>
            <a:r>
              <a:rPr lang="en-US" sz="3200" b="1" i="1" dirty="0">
                <a:solidFill>
                  <a:srgbClr val="00B050"/>
                </a:solidFill>
              </a:rPr>
              <a:t>Science News</a:t>
            </a:r>
            <a:r>
              <a:rPr lang="en-US" sz="3200" b="1" dirty="0">
                <a:solidFill>
                  <a:srgbClr val="00B050"/>
                </a:solidFill>
              </a:rPr>
              <a:t> 155(3</a:t>
            </a:r>
            <a:r>
              <a:rPr lang="en-US" sz="3200" b="1" dirty="0" smtClean="0">
                <a:solidFill>
                  <a:srgbClr val="00B050"/>
                </a:solidFill>
              </a:rPr>
              <a:t>):2</a:t>
            </a:r>
            <a:br>
              <a:rPr lang="en-US" sz="3200" b="1" dirty="0" smtClean="0">
                <a:solidFill>
                  <a:srgbClr val="00B050"/>
                </a:solidFill>
              </a:rPr>
            </a:br>
            <a:r>
              <a:rPr lang="en-US" sz="3200" b="1" dirty="0" smtClean="0">
                <a:solidFill>
                  <a:srgbClr val="00B050"/>
                </a:solidFill>
              </a:rPr>
              <a:t> </a:t>
            </a:r>
            <a:r>
              <a:rPr lang="en-US" sz="3200" b="1" dirty="0">
                <a:solidFill>
                  <a:srgbClr val="00B050"/>
                </a:solidFill>
              </a:rPr>
              <a:t/>
            </a:r>
            <a:br>
              <a:rPr lang="en-US" sz="3200" b="1" dirty="0">
                <a:solidFill>
                  <a:srgbClr val="00B050"/>
                </a:solidFill>
              </a:rPr>
            </a:br>
            <a:r>
              <a:rPr lang="en-US" sz="3200" b="1" i="1" dirty="0">
                <a:solidFill>
                  <a:srgbClr val="00B050"/>
                </a:solidFill>
              </a:rPr>
              <a:t>The Holy Bible: Old and New Testaments</a:t>
            </a:r>
            <a:r>
              <a:rPr lang="en-US" sz="3200" b="1" dirty="0">
                <a:solidFill>
                  <a:srgbClr val="00B050"/>
                </a:solidFill>
              </a:rPr>
              <a:t> (1975).</a:t>
            </a:r>
            <a:br>
              <a:rPr lang="en-US" sz="3200" b="1" dirty="0">
                <a:solidFill>
                  <a:srgbClr val="00B050"/>
                </a:solidFill>
              </a:rPr>
            </a:br>
            <a:r>
              <a:rPr lang="en-US" sz="3200" b="1" dirty="0">
                <a:solidFill>
                  <a:srgbClr val="00B050"/>
                </a:solidFill>
              </a:rPr>
              <a:t>      Philadelphia: The National Bible Press.   </a:t>
            </a:r>
            <a:r>
              <a:rPr lang="en-US" sz="3200" dirty="0"/>
              <a:t/>
            </a:r>
            <a:br>
              <a:rPr lang="en-US" sz="3200" dirty="0"/>
            </a:b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715000"/>
          </a:xfrm>
        </p:spPr>
        <p:txBody>
          <a:bodyPr>
            <a:normAutofit fontScale="90000"/>
          </a:bodyPr>
          <a:lstStyle/>
          <a:p>
            <a:pPr algn="l"/>
            <a:r>
              <a:rPr lang="en-US" dirty="0"/>
              <a:t> </a:t>
            </a:r>
            <a:r>
              <a:rPr lang="en-US" dirty="0" smtClean="0"/>
              <a:t/>
            </a:r>
            <a:br>
              <a:rPr lang="en-US" dirty="0" smtClean="0"/>
            </a:br>
            <a:r>
              <a:rPr lang="en-US" dirty="0" smtClean="0">
                <a:solidFill>
                  <a:srgbClr val="FF0000"/>
                </a:solidFill>
              </a:rPr>
              <a:t>Electronic </a:t>
            </a:r>
            <a:r>
              <a:rPr lang="en-US" dirty="0">
                <a:solidFill>
                  <a:srgbClr val="FF0000"/>
                </a:solidFill>
              </a:rPr>
              <a:t>Resources</a:t>
            </a:r>
            <a:r>
              <a:rPr lang="en-US" dirty="0" smtClean="0">
                <a:solidFill>
                  <a:srgbClr val="FF0000"/>
                </a:solidFill>
              </a:rPr>
              <a:t>:</a:t>
            </a:r>
            <a:r>
              <a:rPr lang="en-US" dirty="0" smtClean="0"/>
              <a:t/>
            </a:r>
            <a:br>
              <a:rPr lang="en-US" dirty="0" smtClean="0"/>
            </a:br>
            <a:r>
              <a:rPr lang="en-US" dirty="0"/>
              <a:t/>
            </a:r>
            <a:br>
              <a:rPr lang="en-US" dirty="0"/>
            </a:br>
            <a:r>
              <a:rPr lang="en-US" sz="3600" dirty="0"/>
              <a:t>These resources are cited in the typical </a:t>
            </a:r>
            <a:r>
              <a:rPr lang="en-US" sz="3600" dirty="0" smtClean="0"/>
              <a:t>author-date </a:t>
            </a:r>
            <a:r>
              <a:rPr lang="en-US" sz="3600" dirty="0"/>
              <a:t>format. If the online resources do not have page number, it is best to avoid using parenthetical citations, instead incorporate author’s name or the title of the electronic sources in the works and include other location information such as screen, section and paragraph numbers: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486400"/>
          </a:xfrm>
        </p:spPr>
        <p:txBody>
          <a:bodyPr>
            <a:normAutofit/>
          </a:bodyPr>
          <a:lstStyle/>
          <a:p>
            <a:pPr algn="l"/>
            <a:r>
              <a:rPr lang="en-US" sz="3200" b="1" dirty="0" smtClean="0">
                <a:solidFill>
                  <a:srgbClr val="FF0000"/>
                </a:solidFill>
              </a:rPr>
              <a:t>Example: </a:t>
            </a:r>
            <a:r>
              <a:rPr lang="en-US" sz="3200" b="1" dirty="0" smtClean="0"/>
              <a:t/>
            </a:r>
            <a:br>
              <a:rPr lang="en-US" sz="3200" b="1" dirty="0" smtClean="0"/>
            </a:br>
            <a:r>
              <a:rPr lang="en-US" sz="2800" dirty="0" smtClean="0"/>
              <a:t/>
            </a:r>
            <a:br>
              <a:rPr lang="en-US" sz="2800" dirty="0" smtClean="0"/>
            </a:br>
            <a:r>
              <a:rPr lang="en-US" sz="2800" dirty="0" smtClean="0"/>
              <a:t>“…cyber-extortion is growing in frequency and intensity, many victims are hesitant to contact the authorities for fear that bad publicity may damage their reputation” (</a:t>
            </a:r>
            <a:r>
              <a:rPr lang="en-US" sz="2800" dirty="0" smtClean="0">
                <a:solidFill>
                  <a:srgbClr val="00B050"/>
                </a:solidFill>
              </a:rPr>
              <a:t>Gow, 2005, April</a:t>
            </a:r>
            <a:r>
              <a:rPr lang="en-US" sz="2800" dirty="0" smtClean="0"/>
              <a:t>, </a:t>
            </a:r>
            <a:r>
              <a:rPr lang="en-US" sz="2800" dirty="0" smtClean="0">
                <a:solidFill>
                  <a:srgbClr val="00B050"/>
                </a:solidFill>
              </a:rPr>
              <a:t>par 2</a:t>
            </a:r>
            <a:r>
              <a:rPr lang="en-US" sz="2800" dirty="0" smtClean="0"/>
              <a:t>).</a:t>
            </a:r>
            <a:r>
              <a:rPr lang="en-US" sz="3200" dirty="0" smtClean="0"/>
              <a:t/>
            </a:r>
            <a:br>
              <a:rPr lang="en-US" sz="3200" dirty="0" smtClean="0"/>
            </a:br>
            <a:r>
              <a:rPr lang="en-US" sz="3200" dirty="0" smtClean="0"/>
              <a:t/>
            </a:r>
            <a:br>
              <a:rPr lang="en-US" sz="3200" dirty="0" smtClean="0"/>
            </a:br>
            <a:r>
              <a:rPr lang="en-US" sz="2700" b="1" dirty="0">
                <a:solidFill>
                  <a:srgbClr val="0070C0"/>
                </a:solidFill>
              </a:rPr>
              <a:t>Work  cited: </a:t>
            </a:r>
            <a:r>
              <a:rPr lang="en-US" sz="2700" dirty="0"/>
              <a:t/>
            </a:r>
            <a:br>
              <a:rPr lang="en-US" sz="2700" dirty="0"/>
            </a:br>
            <a:r>
              <a:rPr lang="en-US" sz="2200" dirty="0"/>
              <a:t> </a:t>
            </a:r>
            <a:br>
              <a:rPr lang="en-US" sz="2200" dirty="0"/>
            </a:br>
            <a:r>
              <a:rPr lang="en-US" sz="2200" b="1" dirty="0">
                <a:solidFill>
                  <a:srgbClr val="00B050"/>
                </a:solidFill>
              </a:rPr>
              <a:t>Gow, Brad.(2005. April). The Growing Threat of Cyber- </a:t>
            </a:r>
            <a:br>
              <a:rPr lang="en-US" sz="2200" b="1" dirty="0">
                <a:solidFill>
                  <a:srgbClr val="00B050"/>
                </a:solidFill>
              </a:rPr>
            </a:br>
            <a:r>
              <a:rPr lang="en-US" sz="2200" b="1" dirty="0">
                <a:solidFill>
                  <a:srgbClr val="00B050"/>
                </a:solidFill>
              </a:rPr>
              <a:t>         extortion (Technology). </a:t>
            </a:r>
            <a:r>
              <a:rPr lang="en-US" sz="2200" b="1" i="1" dirty="0">
                <a:solidFill>
                  <a:srgbClr val="00B050"/>
                </a:solidFill>
              </a:rPr>
              <a:t>Risk Management</a:t>
            </a:r>
            <a:r>
              <a:rPr lang="en-US" sz="2200" b="1" dirty="0">
                <a:solidFill>
                  <a:srgbClr val="00B050"/>
                </a:solidFill>
              </a:rPr>
              <a:t>, </a:t>
            </a:r>
            <a:r>
              <a:rPr lang="en-US" sz="2200" b="1" dirty="0" smtClean="0">
                <a:solidFill>
                  <a:srgbClr val="00B050"/>
                </a:solidFill>
              </a:rPr>
              <a:t>52(4</a:t>
            </a:r>
            <a:r>
              <a:rPr lang="en-US" sz="2200" b="1" dirty="0">
                <a:solidFill>
                  <a:srgbClr val="00B050"/>
                </a:solidFill>
              </a:rPr>
              <a:t>),</a:t>
            </a:r>
            <a:br>
              <a:rPr lang="en-US" sz="2200" b="1" dirty="0">
                <a:solidFill>
                  <a:srgbClr val="00B050"/>
                </a:solidFill>
              </a:rPr>
            </a:br>
            <a:r>
              <a:rPr lang="en-US" sz="2200" b="1" dirty="0">
                <a:solidFill>
                  <a:srgbClr val="00B050"/>
                </a:solidFill>
              </a:rPr>
              <a:t>         </a:t>
            </a:r>
            <a:r>
              <a:rPr lang="en-US" sz="2200" b="1" dirty="0" smtClean="0">
                <a:solidFill>
                  <a:srgbClr val="00B050"/>
                </a:solidFill>
              </a:rPr>
              <a:t>1</a:t>
            </a:r>
            <a:r>
              <a:rPr lang="en-US" sz="2200" b="1" dirty="0" smtClean="0">
                <a:solidFill>
                  <a:srgbClr val="00B050"/>
                </a:solidFill>
              </a:rPr>
              <a:t>. Retrieved  from the </a:t>
            </a:r>
            <a:r>
              <a:rPr lang="en-US" sz="2200" b="1" dirty="0" smtClean="0">
                <a:solidFill>
                  <a:srgbClr val="00B0F0"/>
                </a:solidFill>
              </a:rPr>
              <a:t>Biography Resource Center </a:t>
            </a:r>
            <a:r>
              <a:rPr lang="en-US" sz="2200" b="1" dirty="0" smtClean="0">
                <a:solidFill>
                  <a:srgbClr val="00B050"/>
                </a:solidFill>
              </a:rPr>
              <a:t>database.</a:t>
            </a:r>
            <a:endParaRPr lang="en-US" sz="2200" b="1" dirty="0">
              <a:solidFill>
                <a:srgbClr val="00B05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126</Words>
  <Application>Microsoft Office PowerPoint</Application>
  <PresentationFormat>On-screen Show (4:3)</PresentationFormat>
  <Paragraphs>40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In-Text Parenthetical Citations APA Style</vt:lpstr>
      <vt:lpstr>Example:    “Asante beliefs about spirits and beliefs about witchcraft are extensive, complex, and interconnected “(Appiah, 2006,  p. 35).   Work  cited:    Appiah, Anthony.(2006).  Cosmopolitanism: ethics in          a World of strangers. New York: W.W. Norton         &amp; Co., </vt:lpstr>
      <vt:lpstr> The parenthetical reference “(Appiah, 2006, p. 35)” indicates that the quotation come from page 35 of work by Appiah. The author included the name Appiah in parenthetical citation to refer the readers to Appiah in the alphabetical list of works cited page.   If a writer includes an author’s name in a sentence, writer need not repeat the name in the parenthetical page citation. The example on next slide indicates the author’s name Scales is used in the text introducing the source  material with the (2005) date of publication and the page number in parenthesis (p.123) at the end of the statement.  </vt:lpstr>
      <vt:lpstr>Examples:    Scales (2005)  reported that “Key to Omega Diet are the omega-3 and omega-6 fatty acids, both of which are needed to stay healthy” (p.123).   Work  cited:    Scales, Mary Josephine. (2005). Diets in a Nutshell.       Clifton: Apex Publishers. </vt:lpstr>
      <vt:lpstr>Unknown Author:   Use the complete title in a single phrase or use a short form of the title in parentheses and the year. Use double “quotation” mark around he title of an article. Title of book need to be italic and title of article’s source need to be put in italic.  </vt:lpstr>
      <vt:lpstr>Example:    “Babies looked much longer in the direction from which the sounds of a novel sequence came” (Behavior, 1999, p.2).  “He turned their heart to hate his people, to deal subtilly with his servants “(Holy Bible, 1975,  p. 483).   </vt:lpstr>
      <vt:lpstr>Work  cited:   Behavior. (1999).  Science News 155(3):2   The Holy Bible: Old and New Testaments (1975).       Philadelphia: The National Bible Press.    </vt:lpstr>
      <vt:lpstr>  Electronic Resources:  These resources are cited in the typical author-date format. If the online resources do not have page number, it is best to avoid using parenthetical citations, instead incorporate author’s name or the title of the electronic sources in the works and include other location information such as screen, section and paragraph numbers: </vt:lpstr>
      <vt:lpstr>Example:   “…cyber-extortion is growing in frequency and intensity, many victims are hesitant to contact the authorities for fear that bad publicity may damage their reputation” (Gow, 2005, April, par 2).  Work  cited:    Gow, Brad.(2005. April). The Growing Threat of Cyber-           extortion (Technology). Risk Management, 52(4),          1. Retrieved  from the Biography Resource Center database.</vt:lpstr>
      <vt:lpstr>  Example:  … cyber bullying and the laws that prevent them in the U.S. It mentions that cyber bullying, which is defined as harassment by acquaintances through electronic means, has became a regular occurrence and has many manifestations such as in instant messengers, electronic mails or even in cellular phone messages (Bhat, 2008, July, p.53).  </vt:lpstr>
      <vt:lpstr> Example:  …Cyber crime is the latest and perhaps the most complicated problem in the cyber world. “Cyber crime may be said to be those species, of which, genus is the conventional crime, and where either the computer is an object or subject of the conduct constituting crime” (Pati, n.d. par.4). </vt:lpstr>
      <vt:lpstr>Example: eBook  … are the clear beginnings of terrorist organizations becoming aware of the use and exploitation of information technology. It would appear that there is definitely a degree of technological skill to terrorist operations, and they must not be underestimated (Colarik, 2006, p.35). </vt:lpstr>
      <vt:lpstr>Note:   Printouts from electronic sources show page numbers but printers usually do not provide the same page numbers in the original documents. General recommendation in this case is treating such sources as unknown page numbers.</vt:lpstr>
      <vt:lpstr>Multivolume Works:  Using one volume from a multivolume works, indicate the specific volume number after author’s name  and page number in the parenthetical citation. </vt:lpstr>
      <vt:lpstr> Example:  “Magic in early Europe was integral to the various religious systems that prevailed throughout that continent and survived into the Middle Ages as witchcraft” (Gordon, vol. 2, p.957).  Work  cited:    Gordon, J. Melton ed. (2001). Encyclopedia of occultism &amp;        Parapsychology. 2 vols. New York: Gale Group.    </vt:lpstr>
      <vt:lpstr>     Note:  This guide has been developed to assist you with APA in-text and parenthetical citation. Your research should not be limited to the scope of this guide. It is intended to be a starting point and not meant to be a comprehensive resource. For further information, check out the following APA  publication:  Publication manual of the American Psychological Association. (2010).               6th ed. Washington, D.C.: American Psychological Association.         Ref. BF76.7 .P83 2001      </vt:lpstr>
    </vt:vector>
  </TitlesOfParts>
  <Company>J. Sargeant Reynolds Community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In-Text &amp; Parenthetical Citations APA Style</dc:title>
  <dc:creator>J. Sargeant Reynolds Community College</dc:creator>
  <cp:lastModifiedBy>J. Sargeant Reynolds Community College</cp:lastModifiedBy>
  <cp:revision>47</cp:revision>
  <dcterms:created xsi:type="dcterms:W3CDTF">2007-12-11T18:47:12Z</dcterms:created>
  <dcterms:modified xsi:type="dcterms:W3CDTF">2009-09-30T17:55:01Z</dcterms:modified>
</cp:coreProperties>
</file>