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8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647538-F8F0-428F-891A-44E17232A398}" type="datetimeFigureOut">
              <a:rPr lang="en-US" smtClean="0"/>
              <a:pPr/>
              <a:t>9/10/2009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87ABF3-FC4F-4B4B-900F-9CCA6D2ED849}"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187ABF3-FC4F-4B4B-900F-9CCA6D2ED849}" type="slidenum">
              <a:rPr lang="en-US" smtClean="0"/>
              <a:pPr/>
              <a:t>13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94257A-7E31-402E-84E4-0C71B555DDB1}" type="datetimeFigureOut">
              <a:rPr lang="en-US" smtClean="0"/>
              <a:pPr/>
              <a:t>9/10/2009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B47540-334F-4B25-90B7-86010C92194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94257A-7E31-402E-84E4-0C71B555DDB1}" type="datetimeFigureOut">
              <a:rPr lang="en-US" smtClean="0"/>
              <a:pPr/>
              <a:t>9/10/2009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B47540-334F-4B25-90B7-86010C92194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94257A-7E31-402E-84E4-0C71B555DDB1}" type="datetimeFigureOut">
              <a:rPr lang="en-US" smtClean="0"/>
              <a:pPr/>
              <a:t>9/10/2009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B47540-334F-4B25-90B7-86010C92194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94257A-7E31-402E-84E4-0C71B555DDB1}" type="datetimeFigureOut">
              <a:rPr lang="en-US" smtClean="0"/>
              <a:pPr/>
              <a:t>9/10/2009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B47540-334F-4B25-90B7-86010C92194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94257A-7E31-402E-84E4-0C71B555DDB1}" type="datetimeFigureOut">
              <a:rPr lang="en-US" smtClean="0"/>
              <a:pPr/>
              <a:t>9/10/2009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B47540-334F-4B25-90B7-86010C92194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94257A-7E31-402E-84E4-0C71B555DDB1}" type="datetimeFigureOut">
              <a:rPr lang="en-US" smtClean="0"/>
              <a:pPr/>
              <a:t>9/10/2009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B47540-334F-4B25-90B7-86010C92194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94257A-7E31-402E-84E4-0C71B555DDB1}" type="datetimeFigureOut">
              <a:rPr lang="en-US" smtClean="0"/>
              <a:pPr/>
              <a:t>9/10/2009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0B47540-334F-4B25-90B7-86010C92194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94257A-7E31-402E-84E4-0C71B555DDB1}" type="datetimeFigureOut">
              <a:rPr lang="en-US" smtClean="0"/>
              <a:pPr/>
              <a:t>9/10/2009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0B47540-334F-4B25-90B7-86010C92194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4257A-7E31-402E-84E4-0C71B555DDB1}" type="datetimeFigureOut">
              <a:rPr lang="en-US" smtClean="0"/>
              <a:pPr/>
              <a:t>9/10/2009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0B47540-334F-4B25-90B7-86010C92194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94257A-7E31-402E-84E4-0C71B555DDB1}" type="datetimeFigureOut">
              <a:rPr lang="en-US" smtClean="0"/>
              <a:pPr/>
              <a:t>9/10/2009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B47540-334F-4B25-90B7-86010C92194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94257A-7E31-402E-84E4-0C71B555DDB1}" type="datetimeFigureOut">
              <a:rPr lang="en-US" smtClean="0"/>
              <a:pPr/>
              <a:t>9/10/2009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B47540-334F-4B25-90B7-86010C92194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94257A-7E31-402E-84E4-0C71B555DDB1}" type="datetimeFigureOut">
              <a:rPr lang="en-US" smtClean="0"/>
              <a:pPr/>
              <a:t>9/10/2009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B47540-334F-4B25-90B7-86010C9219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1371599"/>
          </a:xfrm>
        </p:spPr>
        <p:txBody>
          <a:bodyPr>
            <a:normAutofit fontScale="90000"/>
          </a:bodyPr>
          <a:lstStyle/>
          <a:p>
            <a:r>
              <a:rPr lang="en-US" b="1" dirty="0" smtClean="0">
                <a:solidFill>
                  <a:srgbClr val="C00000"/>
                </a:solidFill>
              </a:rPr>
              <a:t>In-Text Parenthetical Citations</a:t>
            </a:r>
            <a:r>
              <a:rPr lang="en-US" dirty="0" smtClean="0"/>
              <a:t/>
            </a:r>
            <a:br>
              <a:rPr lang="en-US" dirty="0" smtClean="0"/>
            </a:br>
            <a:r>
              <a:rPr lang="en-US" b="1" u="sng" dirty="0" smtClean="0">
                <a:solidFill>
                  <a:srgbClr val="C00000"/>
                </a:solidFill>
              </a:rPr>
              <a:t>MLA Style</a:t>
            </a:r>
            <a:endParaRPr lang="en-US" b="1" u="sng" dirty="0">
              <a:solidFill>
                <a:srgbClr val="C00000"/>
              </a:solidFill>
            </a:endParaRPr>
          </a:p>
        </p:txBody>
      </p:sp>
      <p:sp>
        <p:nvSpPr>
          <p:cNvPr id="3" name="Subtitle 2"/>
          <p:cNvSpPr>
            <a:spLocks noGrp="1"/>
          </p:cNvSpPr>
          <p:nvPr>
            <p:ph type="subTitle" idx="1"/>
          </p:nvPr>
        </p:nvSpPr>
        <p:spPr>
          <a:xfrm>
            <a:off x="1371600" y="2590800"/>
            <a:ext cx="6858000" cy="3886200"/>
          </a:xfrm>
        </p:spPr>
        <p:txBody>
          <a:bodyPr>
            <a:normAutofit fontScale="25000" lnSpcReduction="20000"/>
          </a:bodyPr>
          <a:lstStyle/>
          <a:p>
            <a:r>
              <a:rPr lang="en-US" sz="12800" b="1" dirty="0">
                <a:solidFill>
                  <a:schemeClr val="tx1"/>
                </a:solidFill>
              </a:rPr>
              <a:t>In-text </a:t>
            </a:r>
            <a:r>
              <a:rPr lang="en-US" sz="12800" b="1" dirty="0" smtClean="0">
                <a:solidFill>
                  <a:schemeClr val="tx1"/>
                </a:solidFill>
              </a:rPr>
              <a:t>parenthetical  </a:t>
            </a:r>
            <a:r>
              <a:rPr lang="en-US" sz="12800" b="1" dirty="0">
                <a:solidFill>
                  <a:schemeClr val="tx1"/>
                </a:solidFill>
              </a:rPr>
              <a:t>citation indicates to the readers not only what sources </a:t>
            </a:r>
            <a:r>
              <a:rPr lang="en-US" sz="12800" b="1" dirty="0" smtClean="0">
                <a:solidFill>
                  <a:schemeClr val="tx1"/>
                </a:solidFill>
              </a:rPr>
              <a:t>author</a:t>
            </a:r>
            <a:r>
              <a:rPr lang="en-US" sz="12800" b="1" dirty="0" smtClean="0">
                <a:solidFill>
                  <a:schemeClr val="tx1"/>
                </a:solidFill>
              </a:rPr>
              <a:t> </a:t>
            </a:r>
            <a:r>
              <a:rPr lang="en-US" sz="12800" b="1" dirty="0">
                <a:solidFill>
                  <a:schemeClr val="tx1"/>
                </a:solidFill>
              </a:rPr>
              <a:t>used in writing the paper but also exactly what parts of the sources </a:t>
            </a:r>
            <a:r>
              <a:rPr lang="en-US" sz="12800" b="1" dirty="0" smtClean="0">
                <a:solidFill>
                  <a:schemeClr val="tx1"/>
                </a:solidFill>
              </a:rPr>
              <a:t>author</a:t>
            </a:r>
            <a:r>
              <a:rPr lang="en-US" sz="12800" b="1" dirty="0" smtClean="0">
                <a:solidFill>
                  <a:schemeClr val="tx1"/>
                </a:solidFill>
              </a:rPr>
              <a:t> </a:t>
            </a:r>
            <a:r>
              <a:rPr lang="en-US" sz="12800" b="1" dirty="0">
                <a:solidFill>
                  <a:schemeClr val="tx1"/>
                </a:solidFill>
              </a:rPr>
              <a:t>incorporated in the body of the paper. Referring the readers of paper directly to the works cited page where readers can learn more about the source itself:</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791200"/>
          </a:xfrm>
        </p:spPr>
        <p:txBody>
          <a:bodyPr>
            <a:normAutofit/>
          </a:bodyPr>
          <a:lstStyle/>
          <a:p>
            <a:pPr algn="l"/>
            <a:r>
              <a:rPr lang="en-US" sz="3200" b="1" dirty="0">
                <a:solidFill>
                  <a:srgbClr val="C00000"/>
                </a:solidFill>
              </a:rPr>
              <a:t>Note:</a:t>
            </a:r>
            <a:r>
              <a:rPr lang="en-US" sz="3200" dirty="0">
                <a:solidFill>
                  <a:srgbClr val="C00000"/>
                </a:solidFill>
              </a:rPr>
              <a:t> </a:t>
            </a:r>
            <a:r>
              <a:rPr lang="en-US" sz="3200" dirty="0"/>
              <a:t/>
            </a:r>
            <a:br>
              <a:rPr lang="en-US" sz="3200" dirty="0"/>
            </a:br>
            <a:r>
              <a:rPr lang="en-US" sz="3200" dirty="0" smtClean="0"/>
              <a:t/>
            </a:r>
            <a:br>
              <a:rPr lang="en-US" sz="3200" dirty="0" smtClean="0"/>
            </a:br>
            <a:r>
              <a:rPr lang="en-US" sz="3200" dirty="0" smtClean="0"/>
              <a:t>Printouts </a:t>
            </a:r>
            <a:r>
              <a:rPr lang="en-US" sz="3200" dirty="0"/>
              <a:t>from electronic sources show page numbers but printers usually do not provide the same page numbers in the original documents. General recommendation in this case is treating such sources as unknown page numbers.</a:t>
            </a:r>
            <a:br>
              <a:rPr lang="en-US" sz="3200" dirty="0"/>
            </a:br>
            <a:r>
              <a:rPr lang="en-US" sz="3200" dirty="0" smtClean="0"/>
              <a:t/>
            </a:r>
            <a:br>
              <a:rPr lang="en-US" sz="3200" dirty="0" smtClean="0"/>
            </a:br>
            <a:r>
              <a:rPr lang="en-US" sz="3200" dirty="0"/>
              <a:t/>
            </a:r>
            <a:br>
              <a:rPr lang="en-US" sz="3200" dirty="0"/>
            </a:br>
            <a:endParaRPr lang="en-US" sz="3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68962"/>
          </a:xfrm>
        </p:spPr>
        <p:txBody>
          <a:bodyPr>
            <a:normAutofit/>
          </a:bodyPr>
          <a:lstStyle/>
          <a:p>
            <a:pPr algn="l"/>
            <a:r>
              <a:rPr lang="en-US" dirty="0">
                <a:solidFill>
                  <a:srgbClr val="FF0000"/>
                </a:solidFill>
              </a:rPr>
              <a:t>Multivolume Works:</a:t>
            </a:r>
            <a:r>
              <a:rPr lang="en-US" dirty="0"/>
              <a:t/>
            </a:r>
            <a:br>
              <a:rPr lang="en-US" dirty="0"/>
            </a:br>
            <a:r>
              <a:rPr lang="en-US" dirty="0" smtClean="0"/>
              <a:t/>
            </a:r>
            <a:br>
              <a:rPr lang="en-US" dirty="0" smtClean="0"/>
            </a:br>
            <a:r>
              <a:rPr lang="en-US" sz="3200" dirty="0" smtClean="0"/>
              <a:t>Using </a:t>
            </a:r>
            <a:r>
              <a:rPr lang="en-US" sz="3200" dirty="0"/>
              <a:t>one volume from a multivolume works, indicate the specific volume </a:t>
            </a:r>
            <a:r>
              <a:rPr lang="en-US" sz="3200" dirty="0" smtClean="0"/>
              <a:t>number after author’s name with a colon (</a:t>
            </a:r>
            <a:r>
              <a:rPr lang="en-US" sz="3200" b="1" dirty="0" smtClean="0">
                <a:solidFill>
                  <a:srgbClr val="00B050"/>
                </a:solidFill>
              </a:rPr>
              <a:t>:</a:t>
            </a:r>
            <a:r>
              <a:rPr lang="en-US" sz="3200" dirty="0" smtClean="0"/>
              <a:t>) and page number </a:t>
            </a:r>
            <a:r>
              <a:rPr lang="en-US" sz="3200" dirty="0"/>
              <a:t>in the parenthetical citation.</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5638800"/>
          </a:xfrm>
        </p:spPr>
        <p:txBody>
          <a:bodyPr>
            <a:normAutofit fontScale="90000"/>
          </a:bodyPr>
          <a:lstStyle/>
          <a:p>
            <a:pPr algn="l"/>
            <a:r>
              <a:rPr lang="en-US" b="1" dirty="0" smtClean="0"/>
              <a:t/>
            </a:r>
            <a:br>
              <a:rPr lang="en-US" b="1" dirty="0" smtClean="0"/>
            </a:br>
            <a:r>
              <a:rPr lang="en-US" b="1" dirty="0" smtClean="0">
                <a:solidFill>
                  <a:srgbClr val="FF0000"/>
                </a:solidFill>
              </a:rPr>
              <a:t>Example</a:t>
            </a:r>
            <a:r>
              <a:rPr lang="en-US" b="1" dirty="0">
                <a:solidFill>
                  <a:srgbClr val="FF0000"/>
                </a:solidFill>
              </a:rPr>
              <a:t>: </a:t>
            </a:r>
            <a:r>
              <a:rPr lang="en-US" dirty="0"/>
              <a:t/>
            </a:r>
            <a:br>
              <a:rPr lang="en-US" dirty="0"/>
            </a:br>
            <a:r>
              <a:rPr lang="en-US" dirty="0"/>
              <a:t/>
            </a:r>
            <a:br>
              <a:rPr lang="en-US" dirty="0"/>
            </a:br>
            <a:r>
              <a:rPr lang="en-US" dirty="0" smtClean="0"/>
              <a:t>“</a:t>
            </a:r>
            <a:r>
              <a:rPr lang="en-US" sz="3200" dirty="0" smtClean="0"/>
              <a:t>Magic </a:t>
            </a:r>
            <a:r>
              <a:rPr lang="en-US" sz="3200" dirty="0"/>
              <a:t>in early Europe was integral to the various religious systems that prevailed throughout that continent and survived into the Middle Ages as </a:t>
            </a:r>
            <a:r>
              <a:rPr lang="en-US" sz="3200" dirty="0" smtClean="0"/>
              <a:t>witchcraft” (</a:t>
            </a:r>
            <a:r>
              <a:rPr lang="en-US" sz="3200" dirty="0" smtClean="0">
                <a:solidFill>
                  <a:srgbClr val="00B050"/>
                </a:solidFill>
              </a:rPr>
              <a:t>Gordon </a:t>
            </a:r>
            <a:r>
              <a:rPr lang="en-US" sz="3200" dirty="0">
                <a:solidFill>
                  <a:srgbClr val="00B050"/>
                </a:solidFill>
              </a:rPr>
              <a:t>2:957</a:t>
            </a:r>
            <a:r>
              <a:rPr lang="en-US" sz="3200" dirty="0" smtClean="0"/>
              <a:t>).</a:t>
            </a:r>
            <a:br>
              <a:rPr lang="en-US" sz="3200" dirty="0" smtClean="0"/>
            </a:br>
            <a:r>
              <a:rPr lang="en-US" b="1" dirty="0" smtClean="0"/>
              <a:t> </a:t>
            </a:r>
            <a:br>
              <a:rPr lang="en-US" b="1" dirty="0" smtClean="0"/>
            </a:br>
            <a:r>
              <a:rPr lang="en-US" sz="3100" b="1" dirty="0" smtClean="0">
                <a:solidFill>
                  <a:srgbClr val="0070C0"/>
                </a:solidFill>
              </a:rPr>
              <a:t>Work cited: </a:t>
            </a:r>
            <a:r>
              <a:rPr lang="en-US" sz="3100" dirty="0" smtClean="0"/>
              <a:t/>
            </a:r>
            <a:br>
              <a:rPr lang="en-US" sz="3100" dirty="0" smtClean="0"/>
            </a:br>
            <a:r>
              <a:rPr lang="en-US" sz="3100" dirty="0" smtClean="0"/>
              <a:t> </a:t>
            </a:r>
            <a:br>
              <a:rPr lang="en-US" sz="3100" dirty="0" smtClean="0"/>
            </a:br>
            <a:r>
              <a:rPr lang="en-US" sz="2700" b="1" dirty="0" smtClean="0">
                <a:solidFill>
                  <a:srgbClr val="00B050"/>
                </a:solidFill>
              </a:rPr>
              <a:t>Gordon, J. Melton ed. </a:t>
            </a:r>
            <a:r>
              <a:rPr lang="en-US" sz="2700" b="1" i="1" dirty="0" smtClean="0">
                <a:solidFill>
                  <a:srgbClr val="00B050"/>
                </a:solidFill>
              </a:rPr>
              <a:t>Encyclopedia of Occultism &amp; </a:t>
            </a:r>
            <a:br>
              <a:rPr lang="en-US" sz="2700" b="1" i="1" dirty="0" smtClean="0">
                <a:solidFill>
                  <a:srgbClr val="00B050"/>
                </a:solidFill>
              </a:rPr>
            </a:br>
            <a:r>
              <a:rPr lang="en-US" sz="2700" b="1" dirty="0" smtClean="0">
                <a:solidFill>
                  <a:srgbClr val="00B050"/>
                </a:solidFill>
              </a:rPr>
              <a:t>       </a:t>
            </a:r>
            <a:r>
              <a:rPr lang="en-US" sz="2700" b="1" i="1" dirty="0" smtClean="0">
                <a:solidFill>
                  <a:srgbClr val="00B050"/>
                </a:solidFill>
              </a:rPr>
              <a:t>Parapsychology. </a:t>
            </a:r>
            <a:r>
              <a:rPr lang="en-US" sz="2700" b="1" dirty="0" smtClean="0">
                <a:solidFill>
                  <a:srgbClr val="00B050"/>
                </a:solidFill>
              </a:rPr>
              <a:t>2 vols. New York: Gale Group, 2001. Print.</a:t>
            </a:r>
            <a:br>
              <a:rPr lang="en-US" sz="2700" b="1" dirty="0" smtClean="0">
                <a:solidFill>
                  <a:srgbClr val="00B050"/>
                </a:solidFill>
              </a:rPr>
            </a:br>
            <a:r>
              <a:rPr lang="en-US" sz="2700" b="1" dirty="0" smtClean="0">
                <a:solidFill>
                  <a:srgbClr val="00B050"/>
                </a:solidFill>
              </a:rPr>
              <a:t>       </a:t>
            </a:r>
            <a:br>
              <a:rPr lang="en-US" sz="2700" b="1" dirty="0" smtClean="0">
                <a:solidFill>
                  <a:srgbClr val="00B050"/>
                </a:solidFill>
              </a:rPr>
            </a:br>
            <a:r>
              <a:rPr lang="en-US" sz="2700" b="1" dirty="0" smtClean="0">
                <a:solidFill>
                  <a:srgbClr val="00B050"/>
                </a:solidFill>
              </a:rPr>
              <a:t> </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867400"/>
          </a:xfrm>
        </p:spPr>
        <p:txBody>
          <a:bodyPr>
            <a:normAutofit fontScale="90000"/>
          </a:bodyPr>
          <a:lstStyle/>
          <a:p>
            <a:pPr algn="l"/>
            <a:r>
              <a:rPr lang="en-US" b="1" dirty="0" smtClean="0"/>
              <a:t/>
            </a:r>
            <a:br>
              <a:rPr lang="en-US" b="1" dirty="0" smtClean="0"/>
            </a:br>
            <a:r>
              <a:rPr lang="en-US" b="1" dirty="0"/>
              <a:t/>
            </a:r>
            <a:br>
              <a:rPr lang="en-US" b="1" dirty="0"/>
            </a:br>
            <a:r>
              <a:rPr lang="en-US" dirty="0"/>
              <a:t/>
            </a:r>
            <a:br>
              <a:rPr lang="en-US" dirty="0"/>
            </a:br>
            <a:r>
              <a:rPr lang="en-US" sz="3100" dirty="0" smtClean="0"/>
              <a:t>This PowerPoint presentation has </a:t>
            </a:r>
            <a:r>
              <a:rPr lang="en-US" sz="3100" dirty="0"/>
              <a:t>been developed to assist you with MLA </a:t>
            </a:r>
            <a:r>
              <a:rPr lang="en-US" sz="3100" dirty="0" smtClean="0"/>
              <a:t>in-text and </a:t>
            </a:r>
            <a:r>
              <a:rPr lang="en-US" sz="3100" dirty="0"/>
              <a:t>parenthetical citation. Your research should not be limited to the scope of this guide. It is intended to be a starting point and not meant to be a comprehensive resource. For further information, check out the following MLA </a:t>
            </a:r>
            <a:r>
              <a:rPr lang="en-US" sz="3100" dirty="0" smtClean="0"/>
              <a:t>Publication:</a:t>
            </a:r>
            <a:br>
              <a:rPr lang="en-US" sz="3100" dirty="0" smtClean="0"/>
            </a:br>
            <a:r>
              <a:rPr lang="en-US" sz="2700" dirty="0"/>
              <a:t> </a:t>
            </a:r>
            <a:r>
              <a:rPr lang="en-US" sz="2700" dirty="0" smtClean="0"/>
              <a:t/>
            </a:r>
            <a:br>
              <a:rPr lang="en-US" sz="2700" dirty="0" smtClean="0"/>
            </a:br>
            <a:r>
              <a:rPr lang="en-US" sz="2700" b="1" dirty="0" smtClean="0">
                <a:solidFill>
                  <a:srgbClr val="00B050"/>
                </a:solidFill>
              </a:rPr>
              <a:t>Gibaldi</a:t>
            </a:r>
            <a:r>
              <a:rPr lang="en-US" sz="2700" b="1" dirty="0">
                <a:solidFill>
                  <a:srgbClr val="00B050"/>
                </a:solidFill>
              </a:rPr>
              <a:t>, Joseph. </a:t>
            </a:r>
            <a:r>
              <a:rPr lang="en-US" sz="2700" b="1" i="1" dirty="0">
                <a:solidFill>
                  <a:srgbClr val="00B050"/>
                </a:solidFill>
              </a:rPr>
              <a:t>MLA Handbook for Writers or Research </a:t>
            </a:r>
            <a:r>
              <a:rPr lang="en-US" sz="2700" b="1" dirty="0">
                <a:solidFill>
                  <a:srgbClr val="00B050"/>
                </a:solidFill>
              </a:rPr>
              <a:t/>
            </a:r>
            <a:br>
              <a:rPr lang="en-US" sz="2700" b="1" dirty="0">
                <a:solidFill>
                  <a:srgbClr val="00B050"/>
                </a:solidFill>
              </a:rPr>
            </a:br>
            <a:r>
              <a:rPr lang="en-US" sz="2700" b="1" dirty="0">
                <a:solidFill>
                  <a:srgbClr val="00B050"/>
                </a:solidFill>
              </a:rPr>
              <a:t>        </a:t>
            </a:r>
            <a:r>
              <a:rPr lang="en-US" sz="2700" b="1" i="1" dirty="0">
                <a:solidFill>
                  <a:srgbClr val="00B050"/>
                </a:solidFill>
              </a:rPr>
              <a:t>Papers. </a:t>
            </a:r>
            <a:r>
              <a:rPr lang="en-US" sz="2700" b="1" dirty="0">
                <a:solidFill>
                  <a:srgbClr val="00B050"/>
                </a:solidFill>
              </a:rPr>
              <a:t>7</a:t>
            </a:r>
            <a:r>
              <a:rPr lang="en-US" sz="2700" b="1" baseline="30000" dirty="0" smtClean="0">
                <a:solidFill>
                  <a:srgbClr val="00B050"/>
                </a:solidFill>
              </a:rPr>
              <a:t>th</a:t>
            </a:r>
            <a:r>
              <a:rPr lang="en-US" sz="2700" b="1" dirty="0">
                <a:solidFill>
                  <a:srgbClr val="00B050"/>
                </a:solidFill>
              </a:rPr>
              <a:t>. Ed. New York: The Modern Languages</a:t>
            </a:r>
            <a:br>
              <a:rPr lang="en-US" sz="2700" b="1" dirty="0">
                <a:solidFill>
                  <a:srgbClr val="00B050"/>
                </a:solidFill>
              </a:rPr>
            </a:br>
            <a:r>
              <a:rPr lang="en-US" sz="2700" b="1" dirty="0">
                <a:solidFill>
                  <a:srgbClr val="00B050"/>
                </a:solidFill>
              </a:rPr>
              <a:t>        Association of America, </a:t>
            </a:r>
            <a:r>
              <a:rPr lang="en-US" sz="2700" b="1" dirty="0" smtClean="0">
                <a:solidFill>
                  <a:srgbClr val="00B050"/>
                </a:solidFill>
              </a:rPr>
              <a:t>2009.  Print.</a:t>
            </a:r>
            <a:r>
              <a:rPr lang="en-US" sz="2700" dirty="0"/>
              <a:t/>
            </a:r>
            <a:br>
              <a:rPr lang="en-US" sz="2700" dirty="0"/>
            </a:br>
            <a:r>
              <a:rPr lang="en-US" sz="2700" dirty="0"/>
              <a:t>      </a:t>
            </a:r>
            <a:r>
              <a:rPr lang="en-US" sz="2700" dirty="0" smtClean="0"/>
              <a:t/>
            </a:r>
            <a:br>
              <a:rPr lang="en-US" sz="2700" dirty="0" smtClean="0"/>
            </a:br>
            <a:r>
              <a:rPr lang="en-US" sz="2700" dirty="0" smtClean="0"/>
              <a:t>	 </a:t>
            </a:r>
            <a:r>
              <a:rPr lang="en-US" sz="2700" b="1" dirty="0">
                <a:solidFill>
                  <a:srgbClr val="C00000"/>
                </a:solidFill>
              </a:rPr>
              <a:t>Ref. LB2369 .G53 </a:t>
            </a:r>
            <a:r>
              <a:rPr lang="en-US" sz="2700" b="1" dirty="0" smtClean="0">
                <a:solidFill>
                  <a:srgbClr val="C00000"/>
                </a:solidFill>
              </a:rPr>
              <a:t>2009</a:t>
            </a:r>
            <a:r>
              <a:rPr lang="en-US" dirty="0"/>
              <a:t/>
            </a:r>
            <a:br>
              <a:rPr lang="en-US" dirty="0"/>
            </a:b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1904999"/>
          </a:xfrm>
        </p:spPr>
        <p:txBody>
          <a:bodyPr>
            <a:normAutofit fontScale="90000"/>
          </a:bodyPr>
          <a:lstStyle/>
          <a:p>
            <a:pPr algn="l"/>
            <a:r>
              <a:rPr lang="en-US" dirty="0" smtClean="0">
                <a:solidFill>
                  <a:srgbClr val="FF0000"/>
                </a:solidFill>
              </a:rPr>
              <a:t/>
            </a:r>
            <a:br>
              <a:rPr lang="en-US" dirty="0" smtClean="0">
                <a:solidFill>
                  <a:srgbClr val="FF0000"/>
                </a:solidFill>
              </a:rPr>
            </a:br>
            <a:r>
              <a:rPr lang="en-US" dirty="0">
                <a:solidFill>
                  <a:srgbClr val="FF0000"/>
                </a:solidFill>
              </a:rPr>
              <a:t/>
            </a:r>
            <a:br>
              <a:rPr lang="en-US" dirty="0">
                <a:solidFill>
                  <a:srgbClr val="FF0000"/>
                </a:solidFill>
              </a:rPr>
            </a:br>
            <a:r>
              <a:rPr lang="en-US" dirty="0" smtClean="0">
                <a:solidFill>
                  <a:srgbClr val="FF0000"/>
                </a:solidFill>
              </a:rPr>
              <a:t>Example</a:t>
            </a:r>
            <a:r>
              <a:rPr lang="en-US" b="1" dirty="0" smtClean="0">
                <a:solidFill>
                  <a:srgbClr val="FF0000"/>
                </a:solidFill>
              </a:rPr>
              <a:t>:</a:t>
            </a:r>
            <a:r>
              <a:rPr lang="en-US" dirty="0" smtClean="0">
                <a:solidFill>
                  <a:srgbClr val="FF0000"/>
                </a:solidFill>
              </a:rPr>
              <a:t/>
            </a:r>
            <a:br>
              <a:rPr lang="en-US" dirty="0" smtClean="0">
                <a:solidFill>
                  <a:srgbClr val="FF0000"/>
                </a:solidFill>
              </a:rPr>
            </a:br>
            <a:endParaRPr lang="en-US" dirty="0">
              <a:solidFill>
                <a:srgbClr val="FF0000"/>
              </a:solidFill>
            </a:endParaRPr>
          </a:p>
        </p:txBody>
      </p:sp>
      <p:sp>
        <p:nvSpPr>
          <p:cNvPr id="3" name="Subtitle 2"/>
          <p:cNvSpPr>
            <a:spLocks noGrp="1"/>
          </p:cNvSpPr>
          <p:nvPr>
            <p:ph type="subTitle" idx="1"/>
          </p:nvPr>
        </p:nvSpPr>
        <p:spPr>
          <a:xfrm>
            <a:off x="838200" y="914400"/>
            <a:ext cx="7315200" cy="5181600"/>
          </a:xfrm>
        </p:spPr>
        <p:txBody>
          <a:bodyPr>
            <a:normAutofit fontScale="85000" lnSpcReduction="10000"/>
          </a:bodyPr>
          <a:lstStyle/>
          <a:p>
            <a:pPr algn="l"/>
            <a:endParaRPr lang="en-US" sz="2400" b="1" dirty="0"/>
          </a:p>
          <a:p>
            <a:pPr algn="l"/>
            <a:endParaRPr lang="en-US" sz="2400" b="1" dirty="0" smtClean="0"/>
          </a:p>
          <a:p>
            <a:pPr algn="l"/>
            <a:endParaRPr lang="en-US" sz="2400" b="1" dirty="0"/>
          </a:p>
          <a:p>
            <a:pPr algn="l"/>
            <a:endParaRPr lang="en-US" sz="2400" b="1" dirty="0"/>
          </a:p>
          <a:p>
            <a:pPr algn="l"/>
            <a:r>
              <a:rPr lang="en-US" b="1" dirty="0" smtClean="0"/>
              <a:t>“Asante </a:t>
            </a:r>
            <a:r>
              <a:rPr lang="en-US" b="1" dirty="0"/>
              <a:t>beliefs about spirits and beliefs about witchcraft are extensive, complex, and interconnected </a:t>
            </a:r>
            <a:r>
              <a:rPr lang="en-US" b="1" dirty="0" smtClean="0"/>
              <a:t>”(</a:t>
            </a:r>
            <a:r>
              <a:rPr lang="en-US" b="1" dirty="0">
                <a:solidFill>
                  <a:srgbClr val="00B050"/>
                </a:solidFill>
              </a:rPr>
              <a:t>Appiah 35</a:t>
            </a:r>
            <a:r>
              <a:rPr lang="en-US" b="1" dirty="0" smtClean="0">
                <a:solidFill>
                  <a:srgbClr val="00B050"/>
                </a:solidFill>
              </a:rPr>
              <a:t>).</a:t>
            </a:r>
          </a:p>
          <a:p>
            <a:pPr algn="l"/>
            <a:endParaRPr lang="en-US" b="1" dirty="0"/>
          </a:p>
          <a:p>
            <a:pPr algn="l"/>
            <a:r>
              <a:rPr lang="en-US" b="1" dirty="0" smtClean="0">
                <a:solidFill>
                  <a:srgbClr val="0070C0"/>
                </a:solidFill>
              </a:rPr>
              <a:t>Work cited: </a:t>
            </a:r>
            <a:r>
              <a:rPr lang="en-US" dirty="0" smtClean="0">
                <a:solidFill>
                  <a:srgbClr val="0070C0"/>
                </a:solidFill>
              </a:rPr>
              <a:t/>
            </a:r>
            <a:br>
              <a:rPr lang="en-US" dirty="0" smtClean="0">
                <a:solidFill>
                  <a:srgbClr val="0070C0"/>
                </a:solidFill>
              </a:rPr>
            </a:br>
            <a:r>
              <a:rPr lang="en-US" dirty="0" smtClean="0"/>
              <a:t> </a:t>
            </a:r>
            <a:br>
              <a:rPr lang="en-US" dirty="0" smtClean="0"/>
            </a:br>
            <a:r>
              <a:rPr lang="en-US" b="1" dirty="0" smtClean="0">
                <a:solidFill>
                  <a:srgbClr val="00B0F0"/>
                </a:solidFill>
              </a:rPr>
              <a:t>Appiah, Anthony. </a:t>
            </a:r>
            <a:r>
              <a:rPr lang="en-US" b="1" i="1" dirty="0" smtClean="0">
                <a:solidFill>
                  <a:srgbClr val="00B0F0"/>
                </a:solidFill>
              </a:rPr>
              <a:t>Cosmopolitanism: Ethics in a </a:t>
            </a:r>
            <a:r>
              <a:rPr lang="en-US" b="1" dirty="0" smtClean="0">
                <a:solidFill>
                  <a:srgbClr val="00B0F0"/>
                </a:solidFill>
              </a:rPr>
              <a:t/>
            </a:r>
            <a:br>
              <a:rPr lang="en-US" b="1" dirty="0" smtClean="0">
                <a:solidFill>
                  <a:srgbClr val="00B0F0"/>
                </a:solidFill>
              </a:rPr>
            </a:br>
            <a:r>
              <a:rPr lang="en-US" b="1" dirty="0" smtClean="0">
                <a:solidFill>
                  <a:srgbClr val="00B0F0"/>
                </a:solidFill>
              </a:rPr>
              <a:t>       </a:t>
            </a:r>
            <a:r>
              <a:rPr lang="en-US" b="1" i="1" dirty="0" smtClean="0">
                <a:solidFill>
                  <a:srgbClr val="00B0F0"/>
                </a:solidFill>
              </a:rPr>
              <a:t>World of Strangers. </a:t>
            </a:r>
            <a:r>
              <a:rPr lang="en-US" b="1" dirty="0" smtClean="0">
                <a:solidFill>
                  <a:srgbClr val="00B0F0"/>
                </a:solidFill>
              </a:rPr>
              <a:t>New York: W.W. Norton &amp;    </a:t>
            </a:r>
            <a:br>
              <a:rPr lang="en-US" b="1" dirty="0" smtClean="0">
                <a:solidFill>
                  <a:srgbClr val="00B0F0"/>
                </a:solidFill>
              </a:rPr>
            </a:br>
            <a:r>
              <a:rPr lang="en-US" b="1" dirty="0" smtClean="0">
                <a:solidFill>
                  <a:srgbClr val="00B0F0"/>
                </a:solidFill>
              </a:rPr>
              <a:t>       Co., 2006. Print.</a:t>
            </a:r>
            <a:endParaRPr lang="en-US" b="1" dirty="0" smtClean="0"/>
          </a:p>
          <a:p>
            <a:pPr algn="l"/>
            <a:endParaRPr lang="en-US" sz="2400" b="1" dirty="0"/>
          </a:p>
          <a:p>
            <a:pPr algn="l"/>
            <a:endParaRPr lang="en-US" sz="2400" b="1" dirty="0" smtClean="0"/>
          </a:p>
          <a:p>
            <a:pPr algn="l"/>
            <a:endParaRPr lang="en-US" sz="2400" b="1"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97562"/>
          </a:xfrm>
        </p:spPr>
        <p:txBody>
          <a:bodyPr>
            <a:normAutofit fontScale="90000"/>
          </a:bodyPr>
          <a:lstStyle/>
          <a:p>
            <a:pPr algn="l"/>
            <a:r>
              <a:rPr lang="en-US" sz="2800" dirty="0" smtClean="0"/>
              <a:t>The parenthetical reference “(Appiah 35)” indicates that the quotation come from page</a:t>
            </a:r>
            <a:r>
              <a:rPr lang="en-US" sz="2800" b="1" dirty="0" smtClean="0">
                <a:solidFill>
                  <a:srgbClr val="00B050"/>
                </a:solidFill>
              </a:rPr>
              <a:t> 35 </a:t>
            </a:r>
            <a:r>
              <a:rPr lang="en-US" sz="2800" dirty="0" smtClean="0"/>
              <a:t>of work by Appiah. The writer included the name </a:t>
            </a:r>
            <a:r>
              <a:rPr lang="en-US" sz="2800" b="1" i="1" dirty="0" smtClean="0">
                <a:solidFill>
                  <a:srgbClr val="0070C0"/>
                </a:solidFill>
              </a:rPr>
              <a:t>Appiah</a:t>
            </a:r>
            <a:r>
              <a:rPr lang="en-US" sz="2800" b="1" dirty="0" smtClean="0"/>
              <a:t> </a:t>
            </a:r>
            <a:r>
              <a:rPr lang="en-US" sz="2800" dirty="0" smtClean="0"/>
              <a:t>in parenthetical citation to refer the readers to </a:t>
            </a:r>
            <a:r>
              <a:rPr lang="en-US" sz="2800" b="1" i="1" dirty="0" smtClean="0">
                <a:solidFill>
                  <a:srgbClr val="0070C0"/>
                </a:solidFill>
              </a:rPr>
              <a:t>Appiah</a:t>
            </a:r>
            <a:r>
              <a:rPr lang="en-US" sz="2800" dirty="0" smtClean="0"/>
              <a:t> in the alphabetical list of works cited page.</a:t>
            </a:r>
            <a:br>
              <a:rPr lang="en-US" sz="2800" dirty="0" smtClean="0"/>
            </a:br>
            <a:r>
              <a:rPr lang="en-US" sz="2800" dirty="0"/>
              <a:t/>
            </a:r>
            <a:br>
              <a:rPr lang="en-US" sz="2800" dirty="0"/>
            </a:br>
            <a:r>
              <a:rPr lang="en-US" sz="2800" dirty="0"/>
              <a:t>If a writer includes an author’s name in a sentence, writer need not repeat the name in the parenthetical page citation. The following</a:t>
            </a:r>
            <a:r>
              <a:rPr lang="en-US" sz="2800" b="1" i="1" dirty="0"/>
              <a:t> example</a:t>
            </a:r>
            <a:r>
              <a:rPr lang="en-US" sz="2800" dirty="0"/>
              <a:t> </a:t>
            </a:r>
            <a:r>
              <a:rPr lang="en-US" sz="2800" dirty="0" smtClean="0"/>
              <a:t>on the next slide indicates </a:t>
            </a:r>
            <a:r>
              <a:rPr lang="en-US" sz="2800" dirty="0"/>
              <a:t>the author’s name (</a:t>
            </a:r>
            <a:r>
              <a:rPr lang="en-US" sz="2800" b="1" dirty="0">
                <a:solidFill>
                  <a:srgbClr val="0070C0"/>
                </a:solidFill>
              </a:rPr>
              <a:t>Scales</a:t>
            </a:r>
            <a:r>
              <a:rPr lang="en-US" sz="2800" b="1" dirty="0"/>
              <a:t>)</a:t>
            </a:r>
            <a:r>
              <a:rPr lang="en-US" sz="2800" dirty="0"/>
              <a:t> is used in the text introducing the </a:t>
            </a:r>
            <a:r>
              <a:rPr lang="en-US" sz="2800" dirty="0" smtClean="0"/>
              <a:t> </a:t>
            </a:r>
            <a:r>
              <a:rPr lang="en-US" sz="2800" dirty="0"/>
              <a:t>source  material with the page number in parenthesis (</a:t>
            </a:r>
            <a:r>
              <a:rPr lang="en-US" sz="2800" b="1" dirty="0">
                <a:solidFill>
                  <a:srgbClr val="00B050"/>
                </a:solidFill>
              </a:rPr>
              <a:t>123</a:t>
            </a:r>
            <a:r>
              <a:rPr lang="en-US" sz="2800" dirty="0"/>
              <a:t>) at the end of the statement.</a:t>
            </a:r>
            <a:br>
              <a:rPr lang="en-US" sz="2800" dirty="0"/>
            </a:br>
            <a:r>
              <a:rPr lang="en-US" sz="2800" dirty="0"/>
              <a:t/>
            </a:r>
            <a:br>
              <a:rPr lang="en-US" sz="2800" dirty="0"/>
            </a:b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1"/>
            <a:ext cx="7772400" cy="914399"/>
          </a:xfrm>
        </p:spPr>
        <p:txBody>
          <a:bodyPr/>
          <a:lstStyle/>
          <a:p>
            <a:pPr algn="l"/>
            <a:r>
              <a:rPr lang="en-US" dirty="0" smtClean="0">
                <a:solidFill>
                  <a:srgbClr val="FF0000"/>
                </a:solidFill>
              </a:rPr>
              <a:t>Example:</a:t>
            </a:r>
            <a:endParaRPr lang="en-US" dirty="0">
              <a:solidFill>
                <a:srgbClr val="FF0000"/>
              </a:solidFill>
            </a:endParaRPr>
          </a:p>
        </p:txBody>
      </p:sp>
      <p:sp>
        <p:nvSpPr>
          <p:cNvPr id="3" name="Subtitle 2"/>
          <p:cNvSpPr>
            <a:spLocks noGrp="1"/>
          </p:cNvSpPr>
          <p:nvPr>
            <p:ph type="subTitle" idx="1"/>
          </p:nvPr>
        </p:nvSpPr>
        <p:spPr>
          <a:xfrm>
            <a:off x="762000" y="1676400"/>
            <a:ext cx="7696200" cy="4343400"/>
          </a:xfrm>
        </p:spPr>
        <p:txBody>
          <a:bodyPr>
            <a:normAutofit fontScale="92500" lnSpcReduction="10000"/>
          </a:bodyPr>
          <a:lstStyle/>
          <a:p>
            <a:pPr algn="l"/>
            <a:endParaRPr lang="en-US" b="1" dirty="0" smtClean="0"/>
          </a:p>
          <a:p>
            <a:pPr algn="l">
              <a:spcBef>
                <a:spcPts val="0"/>
              </a:spcBef>
            </a:pPr>
            <a:r>
              <a:rPr lang="en-US" b="1" dirty="0" smtClean="0">
                <a:solidFill>
                  <a:srgbClr val="00B050"/>
                </a:solidFill>
              </a:rPr>
              <a:t>Scales</a:t>
            </a:r>
            <a:r>
              <a:rPr lang="en-US" b="1" dirty="0" smtClean="0"/>
              <a:t> </a:t>
            </a:r>
            <a:r>
              <a:rPr lang="en-US" b="1" dirty="0"/>
              <a:t>reported that “Key to </a:t>
            </a:r>
            <a:r>
              <a:rPr lang="en-US" b="1" dirty="0" smtClean="0"/>
              <a:t>Omega Diet </a:t>
            </a:r>
            <a:r>
              <a:rPr lang="en-US" b="1" dirty="0"/>
              <a:t>are the omega-3 and omega-6 fatty acids, both of which are needed to stay healthy” (</a:t>
            </a:r>
            <a:r>
              <a:rPr lang="en-US" b="1" dirty="0">
                <a:solidFill>
                  <a:srgbClr val="00B050"/>
                </a:solidFill>
              </a:rPr>
              <a:t>123</a:t>
            </a:r>
            <a:r>
              <a:rPr lang="en-US" b="1" dirty="0" smtClean="0"/>
              <a:t>).</a:t>
            </a:r>
          </a:p>
          <a:p>
            <a:pPr algn="l">
              <a:spcBef>
                <a:spcPts val="0"/>
              </a:spcBef>
            </a:pPr>
            <a:endParaRPr lang="en-US" b="1" dirty="0"/>
          </a:p>
          <a:p>
            <a:pPr algn="l">
              <a:spcBef>
                <a:spcPts val="0"/>
              </a:spcBef>
            </a:pPr>
            <a:r>
              <a:rPr lang="en-US" b="1" dirty="0">
                <a:solidFill>
                  <a:srgbClr val="0070C0"/>
                </a:solidFill>
              </a:rPr>
              <a:t>Work cited: </a:t>
            </a:r>
            <a:endParaRPr lang="en-US" dirty="0">
              <a:solidFill>
                <a:srgbClr val="0070C0"/>
              </a:solidFill>
            </a:endParaRPr>
          </a:p>
          <a:p>
            <a:pPr algn="l">
              <a:spcBef>
                <a:spcPts val="0"/>
              </a:spcBef>
            </a:pPr>
            <a:r>
              <a:rPr lang="en-US" dirty="0"/>
              <a:t> </a:t>
            </a:r>
          </a:p>
          <a:p>
            <a:pPr algn="l">
              <a:spcBef>
                <a:spcPts val="0"/>
              </a:spcBef>
            </a:pPr>
            <a:r>
              <a:rPr lang="en-US" b="1" dirty="0">
                <a:solidFill>
                  <a:srgbClr val="00B050"/>
                </a:solidFill>
              </a:rPr>
              <a:t>Scales, Mary Josephine. </a:t>
            </a:r>
            <a:r>
              <a:rPr lang="en-US" b="1" i="1" dirty="0">
                <a:solidFill>
                  <a:srgbClr val="00B050"/>
                </a:solidFill>
              </a:rPr>
              <a:t>Diets in a </a:t>
            </a:r>
            <a:r>
              <a:rPr lang="en-US" b="1" i="1" dirty="0" smtClean="0">
                <a:solidFill>
                  <a:srgbClr val="00B050"/>
                </a:solidFill>
              </a:rPr>
              <a:t>Nutshell: a</a:t>
            </a:r>
          </a:p>
          <a:p>
            <a:pPr algn="l">
              <a:spcBef>
                <a:spcPts val="0"/>
              </a:spcBef>
            </a:pPr>
            <a:r>
              <a:rPr lang="en-US" b="1" dirty="0" smtClean="0">
                <a:solidFill>
                  <a:srgbClr val="00B050"/>
                </a:solidFill>
              </a:rPr>
              <a:t>       </a:t>
            </a:r>
            <a:r>
              <a:rPr lang="en-US" b="1" i="1" dirty="0" smtClean="0">
                <a:solidFill>
                  <a:srgbClr val="00B050"/>
                </a:solidFill>
              </a:rPr>
              <a:t>definitive guide on diets from A to Z. </a:t>
            </a:r>
          </a:p>
          <a:p>
            <a:pPr algn="l">
              <a:spcBef>
                <a:spcPts val="0"/>
              </a:spcBef>
            </a:pPr>
            <a:r>
              <a:rPr lang="en-US" b="1" dirty="0" smtClean="0">
                <a:solidFill>
                  <a:srgbClr val="00B050"/>
                </a:solidFill>
              </a:rPr>
              <a:t>       Clifton</a:t>
            </a:r>
            <a:r>
              <a:rPr lang="en-US" b="1" dirty="0">
                <a:solidFill>
                  <a:srgbClr val="00B050"/>
                </a:solidFill>
              </a:rPr>
              <a:t>: Apex Publishers, 2005</a:t>
            </a:r>
            <a:r>
              <a:rPr lang="en-US" b="1" dirty="0" smtClean="0">
                <a:solidFill>
                  <a:srgbClr val="00B050"/>
                </a:solidFill>
              </a:rPr>
              <a:t>. Print.</a:t>
            </a:r>
            <a:endParaRPr lang="en-US" b="1" dirty="0">
              <a:solidFill>
                <a:srgbClr val="00B050"/>
              </a:solidFill>
            </a:endParaRPr>
          </a:p>
          <a:p>
            <a:pPr algn="l">
              <a:spcBef>
                <a:spcPts val="0"/>
              </a:spcBef>
            </a:pPr>
            <a:endParaRPr lang="en-US" b="1" dirty="0"/>
          </a:p>
          <a:p>
            <a:pPr algn="l"/>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1362"/>
          </a:xfrm>
        </p:spPr>
        <p:txBody>
          <a:bodyPr>
            <a:normAutofit/>
          </a:bodyPr>
          <a:lstStyle/>
          <a:p>
            <a:pPr algn="l"/>
            <a:r>
              <a:rPr lang="en-US" dirty="0" smtClean="0">
                <a:solidFill>
                  <a:srgbClr val="FF0000"/>
                </a:solidFill>
              </a:rPr>
              <a:t>Unknown Author:</a:t>
            </a:r>
            <a:r>
              <a:rPr lang="en-US" dirty="0" smtClean="0"/>
              <a:t/>
            </a:r>
            <a:br>
              <a:rPr lang="en-US" dirty="0" smtClean="0"/>
            </a:br>
            <a:r>
              <a:rPr lang="en-US" dirty="0"/>
              <a:t/>
            </a:r>
            <a:br>
              <a:rPr lang="en-US" dirty="0"/>
            </a:br>
            <a:r>
              <a:rPr lang="en-US" sz="3600" dirty="0"/>
              <a:t>Use the complete title in a single phrase or use a short form of the title in parentheses. Title of books need to be </a:t>
            </a:r>
            <a:r>
              <a:rPr lang="en-US" sz="3600" i="1" dirty="0" smtClean="0">
                <a:solidFill>
                  <a:srgbClr val="00B050"/>
                </a:solidFill>
              </a:rPr>
              <a:t>Italic</a:t>
            </a:r>
            <a:r>
              <a:rPr lang="en-US" sz="3600" dirty="0" smtClean="0"/>
              <a:t> and titles of the articles need to be put in </a:t>
            </a:r>
            <a:r>
              <a:rPr lang="en-US" sz="3600" dirty="0" smtClean="0">
                <a:solidFill>
                  <a:srgbClr val="00B050"/>
                </a:solidFill>
              </a:rPr>
              <a:t>“quotation” </a:t>
            </a:r>
            <a:r>
              <a:rPr lang="en-US" sz="3600" dirty="0" smtClean="0"/>
              <a:t>mark. </a:t>
            </a:r>
            <a:r>
              <a:rPr lang="en-US" sz="3600" dirty="0"/>
              <a:t/>
            </a:r>
            <a:br>
              <a:rPr lang="en-US" sz="3600" dirty="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73762"/>
          </a:xfrm>
        </p:spPr>
        <p:txBody>
          <a:bodyPr>
            <a:normAutofit/>
          </a:bodyPr>
          <a:lstStyle/>
          <a:p>
            <a:pPr algn="l"/>
            <a:r>
              <a:rPr lang="en-US" b="1" dirty="0">
                <a:solidFill>
                  <a:srgbClr val="FF0000"/>
                </a:solidFill>
              </a:rPr>
              <a:t>Example: </a:t>
            </a:r>
            <a:r>
              <a:rPr lang="en-US" dirty="0"/>
              <a:t/>
            </a:r>
            <a:br>
              <a:rPr lang="en-US" dirty="0"/>
            </a:br>
            <a:r>
              <a:rPr lang="en-US" dirty="0"/>
              <a:t> </a:t>
            </a:r>
            <a:br>
              <a:rPr lang="en-US" dirty="0"/>
            </a:br>
            <a:r>
              <a:rPr lang="en-US" sz="3200" dirty="0" smtClean="0"/>
              <a:t>Babies </a:t>
            </a:r>
            <a:r>
              <a:rPr lang="en-US" sz="3200" dirty="0"/>
              <a:t>looked much longer in the direction from which the sounds of a novel sequence </a:t>
            </a:r>
            <a:r>
              <a:rPr lang="en-US" sz="3200" dirty="0" smtClean="0"/>
              <a:t>came” (</a:t>
            </a:r>
            <a:r>
              <a:rPr lang="en-US" sz="3200" dirty="0" smtClean="0">
                <a:solidFill>
                  <a:srgbClr val="00B050"/>
                </a:solidFill>
              </a:rPr>
              <a:t>“Behavior</a:t>
            </a:r>
            <a:r>
              <a:rPr lang="en-US" sz="3200" dirty="0">
                <a:solidFill>
                  <a:srgbClr val="00B050"/>
                </a:solidFill>
              </a:rPr>
              <a:t>” 2</a:t>
            </a:r>
            <a:r>
              <a:rPr lang="en-US" sz="3200" dirty="0"/>
              <a:t>).</a:t>
            </a:r>
            <a:br>
              <a:rPr lang="en-US" sz="3200" dirty="0"/>
            </a:br>
            <a:r>
              <a:rPr lang="en-US" sz="3200" dirty="0" smtClean="0"/>
              <a:t/>
            </a:r>
            <a:br>
              <a:rPr lang="en-US" sz="3200" dirty="0" smtClean="0"/>
            </a:br>
            <a:r>
              <a:rPr lang="en-US" sz="3200" dirty="0" smtClean="0"/>
              <a:t>“He </a:t>
            </a:r>
            <a:r>
              <a:rPr lang="en-US" sz="3200" dirty="0"/>
              <a:t>turned their heart to hate his people, to deal subtilly with his </a:t>
            </a:r>
            <a:r>
              <a:rPr lang="en-US" sz="3200" dirty="0" smtClean="0"/>
              <a:t>servants”(</a:t>
            </a:r>
            <a:r>
              <a:rPr lang="en-US" sz="3200" i="1" dirty="0" smtClean="0">
                <a:solidFill>
                  <a:srgbClr val="00B050"/>
                </a:solidFill>
              </a:rPr>
              <a:t>Holy </a:t>
            </a:r>
            <a:r>
              <a:rPr lang="en-US" sz="3200" i="1" dirty="0">
                <a:solidFill>
                  <a:srgbClr val="00B050"/>
                </a:solidFill>
              </a:rPr>
              <a:t>Bible </a:t>
            </a:r>
            <a:r>
              <a:rPr lang="en-US" sz="3200" dirty="0">
                <a:solidFill>
                  <a:srgbClr val="00B050"/>
                </a:solidFill>
              </a:rPr>
              <a:t>483</a:t>
            </a:r>
            <a:r>
              <a:rPr lang="en-US" sz="3200" dirty="0"/>
              <a:t>).</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5715000"/>
          </a:xfrm>
        </p:spPr>
        <p:txBody>
          <a:bodyPr>
            <a:normAutofit fontScale="90000"/>
          </a:bodyPr>
          <a:lstStyle/>
          <a:p>
            <a:pPr algn="l"/>
            <a:r>
              <a:rPr lang="en-US" b="1" dirty="0" smtClean="0"/>
              <a:t/>
            </a:r>
            <a:br>
              <a:rPr lang="en-US" b="1" dirty="0" smtClean="0"/>
            </a:br>
            <a:r>
              <a:rPr lang="en-US" b="1" dirty="0" smtClean="0">
                <a:solidFill>
                  <a:srgbClr val="0070C0"/>
                </a:solidFill>
              </a:rPr>
              <a:t>Work  </a:t>
            </a:r>
            <a:r>
              <a:rPr lang="en-US" b="1" dirty="0">
                <a:solidFill>
                  <a:srgbClr val="0070C0"/>
                </a:solidFill>
              </a:rPr>
              <a:t>cited: </a:t>
            </a:r>
            <a:r>
              <a:rPr lang="en-US" dirty="0"/>
              <a:t/>
            </a:r>
            <a:br>
              <a:rPr lang="en-US" dirty="0"/>
            </a:br>
            <a:r>
              <a:rPr lang="en-US" sz="3600" dirty="0" smtClean="0"/>
              <a:t/>
            </a:r>
            <a:br>
              <a:rPr lang="en-US" sz="3600" dirty="0" smtClean="0"/>
            </a:br>
            <a:r>
              <a:rPr lang="en-US" sz="3600" dirty="0" smtClean="0">
                <a:solidFill>
                  <a:srgbClr val="00B050"/>
                </a:solidFill>
              </a:rPr>
              <a:t>“</a:t>
            </a:r>
            <a:r>
              <a:rPr lang="en-US" sz="3600" dirty="0">
                <a:solidFill>
                  <a:srgbClr val="00B050"/>
                </a:solidFill>
              </a:rPr>
              <a:t>Behavior.” </a:t>
            </a:r>
            <a:r>
              <a:rPr lang="en-US" sz="3600" i="1" dirty="0">
                <a:solidFill>
                  <a:srgbClr val="00B050"/>
                </a:solidFill>
              </a:rPr>
              <a:t>Science News </a:t>
            </a:r>
            <a:r>
              <a:rPr lang="en-US" sz="3600" dirty="0">
                <a:solidFill>
                  <a:srgbClr val="00B050"/>
                </a:solidFill>
              </a:rPr>
              <a:t>155.3(1999):</a:t>
            </a:r>
            <a:r>
              <a:rPr lang="en-US" sz="3600" dirty="0" smtClean="0">
                <a:solidFill>
                  <a:srgbClr val="00B050"/>
                </a:solidFill>
              </a:rPr>
              <a:t>42. Print.</a:t>
            </a:r>
            <a:r>
              <a:rPr lang="en-US" sz="3600" dirty="0">
                <a:solidFill>
                  <a:srgbClr val="00B050"/>
                </a:solidFill>
              </a:rPr>
              <a:t/>
            </a:r>
            <a:br>
              <a:rPr lang="en-US" sz="3600" dirty="0">
                <a:solidFill>
                  <a:srgbClr val="00B050"/>
                </a:solidFill>
              </a:rPr>
            </a:br>
            <a:r>
              <a:rPr lang="en-US" sz="3600" dirty="0">
                <a:solidFill>
                  <a:srgbClr val="00B050"/>
                </a:solidFill>
              </a:rPr>
              <a:t> </a:t>
            </a:r>
            <a:br>
              <a:rPr lang="en-US" sz="3600" dirty="0">
                <a:solidFill>
                  <a:srgbClr val="00B050"/>
                </a:solidFill>
              </a:rPr>
            </a:br>
            <a:r>
              <a:rPr lang="en-US" sz="3600" i="1" dirty="0">
                <a:solidFill>
                  <a:srgbClr val="00B050"/>
                </a:solidFill>
              </a:rPr>
              <a:t>The Holy Bible: Old and New Testaments.</a:t>
            </a:r>
            <a:r>
              <a:rPr lang="en-US" sz="3600" dirty="0">
                <a:solidFill>
                  <a:srgbClr val="00B050"/>
                </a:solidFill>
              </a:rPr>
              <a:t/>
            </a:r>
            <a:br>
              <a:rPr lang="en-US" sz="3600" dirty="0">
                <a:solidFill>
                  <a:srgbClr val="00B050"/>
                </a:solidFill>
              </a:rPr>
            </a:br>
            <a:r>
              <a:rPr lang="en-US" sz="3600" dirty="0">
                <a:solidFill>
                  <a:srgbClr val="00B050"/>
                </a:solidFill>
              </a:rPr>
              <a:t>      Philadelphia: The National Bible Press,    </a:t>
            </a:r>
            <a:br>
              <a:rPr lang="en-US" sz="3600" dirty="0">
                <a:solidFill>
                  <a:srgbClr val="00B050"/>
                </a:solidFill>
              </a:rPr>
            </a:br>
            <a:r>
              <a:rPr lang="en-US" sz="3600" dirty="0">
                <a:solidFill>
                  <a:srgbClr val="00B050"/>
                </a:solidFill>
              </a:rPr>
              <a:t>      1975</a:t>
            </a:r>
            <a:r>
              <a:rPr lang="en-US" sz="3600" dirty="0" smtClean="0">
                <a:solidFill>
                  <a:srgbClr val="00B050"/>
                </a:solidFill>
              </a:rPr>
              <a:t>. Print.</a:t>
            </a:r>
            <a:r>
              <a:rPr lang="en-US" dirty="0"/>
              <a:t/>
            </a:r>
            <a:br>
              <a:rPr lang="en-US" dirty="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5410200"/>
          </a:xfrm>
        </p:spPr>
        <p:txBody>
          <a:bodyPr>
            <a:normAutofit fontScale="90000"/>
          </a:bodyPr>
          <a:lstStyle/>
          <a:p>
            <a:pPr algn="l"/>
            <a:r>
              <a:rPr lang="en-US" sz="3600" b="1" dirty="0">
                <a:solidFill>
                  <a:srgbClr val="FF0000"/>
                </a:solidFill>
              </a:rPr>
              <a:t>Electronic Resources</a:t>
            </a:r>
            <a:r>
              <a:rPr lang="en-US" sz="3600" b="1" dirty="0" smtClean="0"/>
              <a:t>:</a:t>
            </a:r>
            <a:r>
              <a:rPr lang="en-US" sz="3600" dirty="0" smtClean="0"/>
              <a:t/>
            </a:r>
            <a:br>
              <a:rPr lang="en-US" sz="3600" dirty="0" smtClean="0"/>
            </a:br>
            <a:r>
              <a:rPr lang="en-US" sz="3600" dirty="0"/>
              <a:t/>
            </a:r>
            <a:br>
              <a:rPr lang="en-US" sz="3600" dirty="0"/>
            </a:br>
            <a:r>
              <a:rPr lang="en-US" sz="3600" dirty="0"/>
              <a:t>These resources are cited in the typical author-page format. If the online resources do not have page number, it is best to avoid using parenthetical citations, instead incorporate author’s name or the title of the electronic sources in the works and include other location information such as screen, section and paragraph numbers:</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5638800"/>
          </a:xfrm>
        </p:spPr>
        <p:txBody>
          <a:bodyPr>
            <a:normAutofit fontScale="90000"/>
          </a:bodyPr>
          <a:lstStyle/>
          <a:p>
            <a:pPr algn="l"/>
            <a:r>
              <a:rPr lang="en-US" b="1" dirty="0" smtClean="0"/>
              <a:t/>
            </a:r>
            <a:br>
              <a:rPr lang="en-US" b="1" dirty="0" smtClean="0"/>
            </a:br>
            <a:r>
              <a:rPr lang="en-US" b="1" dirty="0" smtClean="0">
                <a:solidFill>
                  <a:srgbClr val="FF0000"/>
                </a:solidFill>
              </a:rPr>
              <a:t>Example</a:t>
            </a:r>
            <a:r>
              <a:rPr lang="en-US" b="1" dirty="0">
                <a:solidFill>
                  <a:srgbClr val="FF0000"/>
                </a:solidFill>
              </a:rPr>
              <a:t>: </a:t>
            </a:r>
            <a:r>
              <a:rPr lang="en-US" b="1" dirty="0" smtClean="0"/>
              <a:t/>
            </a:r>
            <a:br>
              <a:rPr lang="en-US" b="1" dirty="0" smtClean="0"/>
            </a:br>
            <a:r>
              <a:rPr lang="en-US" sz="3100" dirty="0" smtClean="0"/>
              <a:t/>
            </a:r>
            <a:br>
              <a:rPr lang="en-US" sz="3100" dirty="0" smtClean="0"/>
            </a:br>
            <a:r>
              <a:rPr lang="en-US" sz="3100" dirty="0" smtClean="0"/>
              <a:t>“…</a:t>
            </a:r>
            <a:r>
              <a:rPr lang="en-US" sz="3100" dirty="0"/>
              <a:t>cyber-extortion is growing in frequency and intensity, many victims are hesitant to contact the authorities for fear that bad publicity may damage their </a:t>
            </a:r>
            <a:r>
              <a:rPr lang="en-US" sz="3100" dirty="0" smtClean="0"/>
              <a:t>reputation”(</a:t>
            </a:r>
            <a:r>
              <a:rPr lang="en-US" sz="3100" dirty="0"/>
              <a:t>Gow, par 2</a:t>
            </a:r>
            <a:r>
              <a:rPr lang="en-US" sz="3100" dirty="0" smtClean="0"/>
              <a:t>).</a:t>
            </a:r>
            <a:br>
              <a:rPr lang="en-US" sz="3100" dirty="0" smtClean="0"/>
            </a:br>
            <a:r>
              <a:rPr lang="en-US" sz="3600" dirty="0"/>
              <a:t/>
            </a:r>
            <a:br>
              <a:rPr lang="en-US" sz="3600" dirty="0"/>
            </a:br>
            <a:r>
              <a:rPr lang="en-US" sz="2700" b="1" dirty="0" smtClean="0">
                <a:solidFill>
                  <a:srgbClr val="002060"/>
                </a:solidFill>
              </a:rPr>
              <a:t>Work cited</a:t>
            </a:r>
            <a:r>
              <a:rPr lang="en-US" sz="2700" b="1" dirty="0" smtClean="0"/>
              <a:t>: </a:t>
            </a:r>
            <a:r>
              <a:rPr lang="en-US" sz="2700" dirty="0" smtClean="0"/>
              <a:t/>
            </a:r>
            <a:br>
              <a:rPr lang="en-US" sz="2700" dirty="0" smtClean="0"/>
            </a:br>
            <a:r>
              <a:rPr lang="en-US" sz="2700" dirty="0" smtClean="0"/>
              <a:t/>
            </a:r>
            <a:br>
              <a:rPr lang="en-US" sz="2700" dirty="0" smtClean="0"/>
            </a:br>
            <a:r>
              <a:rPr lang="en-US" sz="2700" b="1" dirty="0" smtClean="0">
                <a:solidFill>
                  <a:srgbClr val="00B050"/>
                </a:solidFill>
              </a:rPr>
              <a:t>Gow, Brad. “The Growing Threat of Cyber-extortion</a:t>
            </a:r>
            <a:br>
              <a:rPr lang="en-US" sz="2700" b="1" dirty="0" smtClean="0">
                <a:solidFill>
                  <a:srgbClr val="00B050"/>
                </a:solidFill>
              </a:rPr>
            </a:br>
            <a:r>
              <a:rPr lang="en-US" sz="2700" b="1" dirty="0" smtClean="0">
                <a:solidFill>
                  <a:srgbClr val="00B050"/>
                </a:solidFill>
              </a:rPr>
              <a:t>        (Technology).” </a:t>
            </a:r>
            <a:r>
              <a:rPr lang="en-US" sz="2700" b="1" i="1" dirty="0" smtClean="0">
                <a:solidFill>
                  <a:srgbClr val="00B050"/>
                </a:solidFill>
              </a:rPr>
              <a:t>Risk Management </a:t>
            </a:r>
            <a:r>
              <a:rPr lang="en-US" sz="2700" b="1" dirty="0" smtClean="0">
                <a:solidFill>
                  <a:srgbClr val="00B050"/>
                </a:solidFill>
              </a:rPr>
              <a:t>52.4 (April 2005):</a:t>
            </a:r>
            <a:br>
              <a:rPr lang="en-US" sz="2700" b="1" dirty="0" smtClean="0">
                <a:solidFill>
                  <a:srgbClr val="00B050"/>
                </a:solidFill>
              </a:rPr>
            </a:br>
            <a:r>
              <a:rPr lang="en-US" sz="2700" b="1" dirty="0" smtClean="0">
                <a:solidFill>
                  <a:srgbClr val="00B050"/>
                </a:solidFill>
              </a:rPr>
              <a:t>        72-76. </a:t>
            </a:r>
            <a:r>
              <a:rPr lang="en-US" sz="2700" b="1" i="1" dirty="0" smtClean="0">
                <a:solidFill>
                  <a:srgbClr val="00B050"/>
                </a:solidFill>
              </a:rPr>
              <a:t>Biography Resource Center</a:t>
            </a:r>
            <a:r>
              <a:rPr lang="en-US" sz="2700" b="1" dirty="0" smtClean="0">
                <a:solidFill>
                  <a:srgbClr val="00B050"/>
                </a:solidFill>
              </a:rPr>
              <a:t>. Web.</a:t>
            </a:r>
            <a:br>
              <a:rPr lang="en-US" sz="2700" b="1" dirty="0" smtClean="0">
                <a:solidFill>
                  <a:srgbClr val="00B050"/>
                </a:solidFill>
              </a:rPr>
            </a:br>
            <a:r>
              <a:rPr lang="en-US" sz="2700" b="1" dirty="0" smtClean="0">
                <a:solidFill>
                  <a:srgbClr val="00B050"/>
                </a:solidFill>
              </a:rPr>
              <a:t>        12 Sept. 2009.</a:t>
            </a:r>
            <a:r>
              <a:rPr lang="en-US" sz="2200" dirty="0"/>
              <a:t/>
            </a:r>
            <a:br>
              <a:rPr lang="en-US" sz="2200" dirty="0"/>
            </a:br>
            <a:endParaRPr lang="en-US" sz="2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172</Words>
  <Application>Microsoft Office PowerPoint</Application>
  <PresentationFormat>On-screen Show (4:3)</PresentationFormat>
  <Paragraphs>32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In-Text Parenthetical Citations MLA Style</vt:lpstr>
      <vt:lpstr>  Example: </vt:lpstr>
      <vt:lpstr>The parenthetical reference “(Appiah 35)” indicates that the quotation come from page 35 of work by Appiah. The writer included the name Appiah in parenthetical citation to refer the readers to Appiah in the alphabetical list of works cited page.  If a writer includes an author’s name in a sentence, writer need not repeat the name in the parenthetical page citation. The following example on the next slide indicates the author’s name (Scales) is used in the text introducing the  source  material with the page number in parenthesis (123) at the end of the statement.  </vt:lpstr>
      <vt:lpstr>Example:</vt:lpstr>
      <vt:lpstr>Unknown Author:  Use the complete title in a single phrase or use a short form of the title in parentheses. Title of books need to be Italic and titles of the articles need to be put in “quotation” mark.   </vt:lpstr>
      <vt:lpstr>Example:    Babies looked much longer in the direction from which the sounds of a novel sequence came” (“Behavior” 2).  “He turned their heart to hate his people, to deal subtilly with his servants”(Holy Bible 483). </vt:lpstr>
      <vt:lpstr> Work  cited:   “Behavior.” Science News 155.3(1999):42. Print.   The Holy Bible: Old and New Testaments.       Philadelphia: The National Bible Press,           1975. Print.  </vt:lpstr>
      <vt:lpstr>Electronic Resources:  These resources are cited in the typical author-page format. If the online resources do not have page number, it is best to avoid using parenthetical citations, instead incorporate author’s name or the title of the electronic sources in the works and include other location information such as screen, section and paragraph numbers: </vt:lpstr>
      <vt:lpstr> Example:   “…cyber-extortion is growing in frequency and intensity, many victims are hesitant to contact the authorities for fear that bad publicity may damage their reputation”(Gow, par 2).  Work cited:   Gow, Brad. “The Growing Threat of Cyber-extortion         (Technology).” Risk Management 52.4 (April 2005):         72-76. Biography Resource Center. Web.         12 Sept. 2009. </vt:lpstr>
      <vt:lpstr>Note:   Printouts from electronic sources show page numbers but printers usually do not provide the same page numbers in the original documents. General recommendation in this case is treating such sources as unknown page numbers.   </vt:lpstr>
      <vt:lpstr>Multivolume Works:  Using one volume from a multivolume works, indicate the specific volume number after author’s name with a colon (:) and page number in the parenthetical citation. </vt:lpstr>
      <vt:lpstr> Example:   “Magic in early Europe was integral to the various religious systems that prevailed throughout that continent and survived into the Middle Ages as witchcraft” (Gordon 2:957).   Work cited:    Gordon, J. Melton ed. Encyclopedia of Occultism &amp;         Parapsychology. 2 vols. New York: Gale Group, 2001. Print.           </vt:lpstr>
      <vt:lpstr>   This PowerPoint presentation has been developed to assist you with MLA in-text and parenthetical citation. Your research should not be limited to the scope of this guide. It is intended to be a starting point and not meant to be a comprehensive resource. For further information, check out the following MLA Publication:   Gibaldi, Joseph. MLA Handbook for Writers or Research          Papers. 7th. Ed. New York: The Modern Languages         Association of America, 2009.  Print.          Ref. LB2369 .G53 2009  </vt:lpstr>
    </vt:vector>
  </TitlesOfParts>
  <Company>J. Sargeant Reynolds Community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In-Text &amp; Parenthetical Citations</dc:title>
  <dc:creator>J. Sargeant Reynolds Community College</dc:creator>
  <cp:lastModifiedBy>J. Sargeant Reynolds Community College</cp:lastModifiedBy>
  <cp:revision>44</cp:revision>
  <dcterms:created xsi:type="dcterms:W3CDTF">2007-12-11T14:34:39Z</dcterms:created>
  <dcterms:modified xsi:type="dcterms:W3CDTF">2009-09-10T12:05:51Z</dcterms:modified>
</cp:coreProperties>
</file>