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5" r:id="rId7"/>
    <p:sldId id="261" r:id="rId8"/>
    <p:sldId id="262" r:id="rId9"/>
    <p:sldId id="263" r:id="rId10"/>
    <p:sldId id="264" r:id="rId11"/>
    <p:sldId id="266" r:id="rId12"/>
    <p:sldId id="260" r:id="rId13"/>
    <p:sldId id="268" r:id="rId14"/>
    <p:sldId id="269" r:id="rId15"/>
    <p:sldId id="270" r:id="rId16"/>
    <p:sldId id="288" r:id="rId17"/>
    <p:sldId id="271" r:id="rId18"/>
    <p:sldId id="272" r:id="rId19"/>
    <p:sldId id="275" r:id="rId20"/>
    <p:sldId id="273" r:id="rId21"/>
    <p:sldId id="278" r:id="rId22"/>
    <p:sldId id="274" r:id="rId23"/>
    <p:sldId id="279" r:id="rId24"/>
    <p:sldId id="281" r:id="rId25"/>
    <p:sldId id="282" r:id="rId26"/>
    <p:sldId id="277" r:id="rId27"/>
    <p:sldId id="284" r:id="rId28"/>
    <p:sldId id="280" r:id="rId29"/>
    <p:sldId id="283" r:id="rId30"/>
    <p:sldId id="285" r:id="rId31"/>
    <p:sldId id="287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12CF-AE97-85E5-A004-192B976A2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Machine Learning: </a:t>
            </a:r>
            <a:br>
              <a:rPr lang="en-US" sz="3200" dirty="0"/>
            </a:br>
            <a:r>
              <a:rPr lang="en-US" sz="3200" dirty="0"/>
              <a:t>Optimizing Email Campaign Profit Margin &amp; Email Click-decision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F74F-57AD-CF63-5210-B1D4618EF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analytical approach to email campaign design</a:t>
            </a:r>
          </a:p>
          <a:p>
            <a:r>
              <a:rPr lang="en-US" dirty="0"/>
              <a:t>Blake Gilliland</a:t>
            </a:r>
          </a:p>
        </p:txBody>
      </p:sp>
    </p:spTree>
    <p:extLst>
      <p:ext uri="{BB962C8B-B14F-4D97-AF65-F5344CB8AC3E}">
        <p14:creationId xmlns:p14="http://schemas.microsoft.com/office/powerpoint/2010/main" val="37644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5246-6245-4E93-E648-65C9F165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Click Probability</a:t>
            </a:r>
            <a:br>
              <a:rPr lang="en-US" dirty="0"/>
            </a:br>
            <a:r>
              <a:rPr lang="en-US"/>
              <a:t>Campaign Type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646135-B559-8A71-1E6F-52E904DE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9" y="2248444"/>
            <a:ext cx="4613872" cy="297594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36A08A-19E4-1A13-729F-B0EAFCFCA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Campaign 1</a:t>
            </a:r>
          </a:p>
          <a:p>
            <a:pPr lvl="1"/>
            <a:r>
              <a:rPr lang="en-US" dirty="0"/>
              <a:t>New recipients only (Past Communications = 0)</a:t>
            </a:r>
          </a:p>
          <a:p>
            <a:pPr lvl="1"/>
            <a:r>
              <a:rPr lang="en-US" dirty="0"/>
              <a:t>Emails contain 0 images and only 1 link</a:t>
            </a:r>
          </a:p>
          <a:p>
            <a:pPr lvl="1"/>
            <a:r>
              <a:rPr lang="en-US" dirty="0"/>
              <a:t>Subject Hotness is always &lt; 1</a:t>
            </a:r>
          </a:p>
          <a:p>
            <a:r>
              <a:rPr lang="en-US" dirty="0"/>
              <a:t>Campaign 2</a:t>
            </a:r>
          </a:p>
          <a:p>
            <a:pPr lvl="1"/>
            <a:r>
              <a:rPr lang="en-US" dirty="0"/>
              <a:t>Not restricted to a domain</a:t>
            </a:r>
          </a:p>
          <a:p>
            <a:r>
              <a:rPr lang="en-US" dirty="0"/>
              <a:t>Campaign 3</a:t>
            </a:r>
          </a:p>
          <a:p>
            <a:pPr lvl="1"/>
            <a:r>
              <a:rPr lang="en-US" dirty="0"/>
              <a:t>Subject Hotness is always &lt;1</a:t>
            </a:r>
          </a:p>
        </p:txBody>
      </p:sp>
    </p:spTree>
    <p:extLst>
      <p:ext uri="{BB962C8B-B14F-4D97-AF65-F5344CB8AC3E}">
        <p14:creationId xmlns:p14="http://schemas.microsoft.com/office/powerpoint/2010/main" val="93779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9D72-35ED-FCE3-32C9-75A210E6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Probability:</a:t>
            </a:r>
            <a:br>
              <a:rPr lang="en-US" dirty="0"/>
            </a:br>
            <a:r>
              <a:rPr lang="en-US" sz="2800" dirty="0"/>
              <a:t>Feature Interactions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EB18-33E1-004B-F038-D5B859670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Click Rate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781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31FC-B044-D399-380B-FD24B02C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 sz="2000" dirty="0"/>
              <a:t>Past Communication</a:t>
            </a:r>
            <a:br>
              <a:rPr lang="en-US" sz="2000" dirty="0"/>
            </a:br>
            <a:r>
              <a:rPr lang="en-US" sz="2000" dirty="0"/>
              <a:t>&amp;</a:t>
            </a:r>
            <a:br>
              <a:rPr lang="en-US" sz="2000" dirty="0"/>
            </a:br>
            <a:r>
              <a:rPr lang="en-US" sz="2000" dirty="0"/>
              <a:t>Word Count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4CFD8-9DA8-C484-C91D-9A477C12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7" y="1536094"/>
            <a:ext cx="6805004" cy="46784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0" name="Content Placeholder 34">
            <a:extLst>
              <a:ext uri="{FF2B5EF4-FFF2-40B4-BE49-F238E27FC236}">
                <a16:creationId xmlns:a16="http://schemas.microsoft.com/office/drawing/2014/main" id="{6BE330B1-34A2-C051-E56E-20621750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Sensitivity to Word Count drops as recipient becomes more veteran</a:t>
            </a:r>
          </a:p>
          <a:p>
            <a:r>
              <a:rPr lang="en-US" dirty="0"/>
              <a:t>High volume in worst bins: </a:t>
            </a:r>
          </a:p>
          <a:p>
            <a:pPr lvl="1"/>
            <a:r>
              <a:rPr lang="en-US" dirty="0"/>
              <a:t>≤ 30 emails &amp; ≥ 600 words</a:t>
            </a:r>
          </a:p>
          <a:p>
            <a:pPr lvl="2"/>
            <a:r>
              <a:rPr lang="en-US" dirty="0">
                <a:sym typeface="Wingdings" pitchFamily="2" charset="2"/>
              </a:rPr>
              <a:t>38% of recipients, 9% 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3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C69D4-A0ED-35B6-87CD-F7CDCC8F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39C3E9F-9894-92E9-73B7-D7E3F795B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2FD4BE-681B-F89D-72A9-1E8CC1F67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CC8B7-4CD5-96B6-E887-6FFB858A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 sz="2000" dirty="0"/>
              <a:t>Past Communication</a:t>
            </a:r>
            <a:br>
              <a:rPr lang="en-US" sz="2000" dirty="0"/>
            </a:br>
            <a:r>
              <a:rPr lang="en-US" sz="2000" dirty="0"/>
              <a:t>&amp;</a:t>
            </a:r>
            <a:br>
              <a:rPr lang="en-US" sz="2000" dirty="0"/>
            </a:br>
            <a:r>
              <a:rPr lang="en-US" sz="2000" dirty="0"/>
              <a:t>Subject Hotness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1D5501-EEEA-891A-1F23-C0F27A2B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itle 1">
            <a:extLst>
              <a:ext uri="{FF2B5EF4-FFF2-40B4-BE49-F238E27FC236}">
                <a16:creationId xmlns:a16="http://schemas.microsoft.com/office/drawing/2014/main" id="{B135201E-89E2-BFD7-DA3A-07AF18F97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0" name="Content Placeholder 34">
            <a:extLst>
              <a:ext uri="{FF2B5EF4-FFF2-40B4-BE49-F238E27FC236}">
                <a16:creationId xmlns:a16="http://schemas.microsoft.com/office/drawing/2014/main" id="{143D6034-4E68-2C4B-30F9-3C77B1B15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Sensitivity to Subject Hotness drops as recipient becomes more veteran</a:t>
            </a:r>
          </a:p>
          <a:p>
            <a:r>
              <a:rPr lang="en-US" dirty="0"/>
              <a:t>Low ’Hotness’ only does well for higher email counts</a:t>
            </a:r>
          </a:p>
          <a:p>
            <a:r>
              <a:rPr lang="en-US" dirty="0"/>
              <a:t>New recipients respond better to hotter subjects</a:t>
            </a:r>
          </a:p>
          <a:p>
            <a:r>
              <a:rPr lang="en-US" dirty="0"/>
              <a:t>High volume in worst bins: </a:t>
            </a:r>
          </a:p>
          <a:p>
            <a:pPr lvl="1"/>
            <a:r>
              <a:rPr lang="en-US" dirty="0"/>
              <a:t>35% of recipients in &lt;4 hotness, &lt;30 emails </a:t>
            </a:r>
            <a:r>
              <a:rPr lang="en-US" dirty="0">
                <a:sym typeface="Wingdings" pitchFamily="2" charset="2"/>
              </a:rPr>
              <a:t> 10% CR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87C69-A4DD-665D-B93E-999644CF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8" y="758151"/>
            <a:ext cx="6936510" cy="53416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10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16907-03ED-8892-893F-92D7181C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Word Count</a:t>
            </a:r>
            <a:br>
              <a:rPr lang="en-US" sz="2800" dirty="0"/>
            </a:br>
            <a:r>
              <a:rPr lang="en-US" sz="2800" dirty="0"/>
              <a:t>&amp;</a:t>
            </a:r>
            <a:br>
              <a:rPr lang="en-US" sz="2800" dirty="0"/>
            </a:br>
            <a:r>
              <a:rPr lang="en-US" sz="2800" dirty="0"/>
              <a:t>Total Links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05C664-CE6F-02A3-6B2D-D434FC8B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2" y="919124"/>
            <a:ext cx="6511637" cy="53558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5B6DAE6-ADE7-D360-355F-4EB4C4DC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Links-per-Word Count</a:t>
            </a:r>
          </a:p>
          <a:p>
            <a:pPr lvl="1"/>
            <a:r>
              <a:rPr lang="en-US" dirty="0"/>
              <a:t>Higher ratio </a:t>
            </a:r>
            <a:r>
              <a:rPr lang="en-US" dirty="0">
                <a:sym typeface="Wingdings" pitchFamily="2" charset="2"/>
              </a:rPr>
              <a:t> Better CR</a:t>
            </a:r>
          </a:p>
          <a:p>
            <a:r>
              <a:rPr lang="en-US" dirty="0">
                <a:sym typeface="Wingdings" pitchFamily="2" charset="2"/>
              </a:rPr>
              <a:t>Smaller sample sizes for higher probability groups, but trend is clear</a:t>
            </a:r>
          </a:p>
          <a:p>
            <a:r>
              <a:rPr lang="en-US" dirty="0">
                <a:sym typeface="Wingdings" pitchFamily="2" charset="2"/>
              </a:rPr>
              <a:t>Plurality closer to dark blue than orange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471D59-B4A6-A47B-076A-36FC549B6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2A5BBF-1F2E-3258-BDC4-AD8FB16EA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94A1D-D396-FB4C-9BE8-96BA7BFB1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C5380-1374-FCCC-2535-964F14BF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Campaign Type</a:t>
            </a:r>
            <a:br>
              <a:rPr lang="en-US" sz="2800" dirty="0"/>
            </a:br>
            <a:r>
              <a:rPr lang="en-US" sz="2800" dirty="0"/>
              <a:t>&amp;</a:t>
            </a:r>
            <a:br>
              <a:rPr lang="en-US" sz="2800" dirty="0"/>
            </a:br>
            <a:r>
              <a:rPr lang="en-US" sz="2800" dirty="0"/>
              <a:t>Word Count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8DEEA3-2606-BCD7-0A85-51930C9E9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3AB49FB7-BB85-4A8D-CC0F-33A9FFE87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5D31C0F-320F-198F-5AE5-8032D47B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Campaign Type is highly interactive with many features and behave uniquely between them</a:t>
            </a:r>
          </a:p>
          <a:p>
            <a:r>
              <a:rPr lang="en-US" dirty="0"/>
              <a:t>Camp-2 is overall poor but do well for low Word Counts </a:t>
            </a:r>
          </a:p>
          <a:p>
            <a:pPr lvl="1"/>
            <a:r>
              <a:rPr lang="en-US" dirty="0"/>
              <a:t>43% of recipients are ≥500 words and in Camp-2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~9% CR</a:t>
            </a:r>
          </a:p>
          <a:p>
            <a:r>
              <a:rPr lang="en-US" dirty="0"/>
              <a:t>Camp-1 is anomalous</a:t>
            </a:r>
          </a:p>
          <a:p>
            <a:pPr lvl="1"/>
            <a:r>
              <a:rPr lang="en-US" dirty="0"/>
              <a:t>All brand new recipients</a:t>
            </a:r>
          </a:p>
          <a:p>
            <a:r>
              <a:rPr lang="en-US" dirty="0"/>
              <a:t>Camp-3 is responsible for high CR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74657-EC03-06C1-B099-45F963D6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5" y="1262759"/>
            <a:ext cx="6947864" cy="43324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60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DE64-4FEB-6185-7080-38D00950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r>
              <a:rPr lang="en-US" sz="2400" dirty="0"/>
              <a:t>Campaign Type</a:t>
            </a:r>
            <a:br>
              <a:rPr lang="en-US" sz="2400" dirty="0"/>
            </a:br>
            <a:r>
              <a:rPr lang="en-US" sz="2400" dirty="0"/>
              <a:t>&amp;</a:t>
            </a:r>
            <a:br>
              <a:rPr lang="en-US" sz="2400" dirty="0"/>
            </a:br>
            <a:r>
              <a:rPr lang="en-US" sz="2400" dirty="0"/>
              <a:t>Subject Hotness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BF2CDE-35D9-4B83-8A27-7417A116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B8A987-6618-4D33-A702-A399F6C2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344FC9-2E16-45B0-8F64-1F4DAECFC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376C3D-DC44-4615-08D2-057EEA12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52"/>
          <a:stretch/>
        </p:blipFill>
        <p:spPr>
          <a:xfrm>
            <a:off x="1635739" y="2174242"/>
            <a:ext cx="4613872" cy="312435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35DB3C-A4A8-E62D-5AE1-CCBD211F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Recall we had observed negative trend for Subject Hotness and Click Rate</a:t>
            </a:r>
          </a:p>
          <a:p>
            <a:r>
              <a:rPr lang="en-US" dirty="0"/>
              <a:t>Trend is </a:t>
            </a:r>
            <a:r>
              <a:rPr lang="en-US" i="1" dirty="0"/>
              <a:t>opposite </a:t>
            </a:r>
            <a:r>
              <a:rPr lang="en-US" dirty="0"/>
              <a:t>initial indication due to Campaign Types</a:t>
            </a:r>
          </a:p>
          <a:p>
            <a:r>
              <a:rPr lang="en-US" dirty="0"/>
              <a:t>Ends up being strongest interactive signal in ML model</a:t>
            </a:r>
          </a:p>
        </p:txBody>
      </p:sp>
    </p:spTree>
    <p:extLst>
      <p:ext uri="{BB962C8B-B14F-4D97-AF65-F5344CB8AC3E}">
        <p14:creationId xmlns:p14="http://schemas.microsoft.com/office/powerpoint/2010/main" val="230685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915A7-DA46-C6A0-BABC-5C4503B7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Email Type</a:t>
            </a:r>
            <a:br>
              <a:rPr lang="en-US" sz="2800" dirty="0"/>
            </a:br>
            <a:r>
              <a:rPr lang="en-US" sz="2800" dirty="0"/>
              <a:t>&amp;</a:t>
            </a:r>
            <a:br>
              <a:rPr lang="en-US" sz="2800" dirty="0"/>
            </a:br>
            <a:r>
              <a:rPr lang="en-US" sz="2800" dirty="0"/>
              <a:t>Word Count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DD95EC-71C4-3439-87A9-DC54D7F1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8" y="1696692"/>
            <a:ext cx="5761020" cy="35286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D64258-9E6C-4697-B3C5-841E86E4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ET-1 has a higher CR than ET-2 generally, but is exacerbated by Word Count</a:t>
            </a:r>
          </a:p>
          <a:p>
            <a:pPr lvl="1"/>
            <a:r>
              <a:rPr lang="en-US" dirty="0"/>
              <a:t>Particularly for WC &lt;300</a:t>
            </a:r>
          </a:p>
        </p:txBody>
      </p:sp>
    </p:spTree>
    <p:extLst>
      <p:ext uri="{BB962C8B-B14F-4D97-AF65-F5344CB8AC3E}">
        <p14:creationId xmlns:p14="http://schemas.microsoft.com/office/powerpoint/2010/main" val="90456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ED0A-9EFD-40C2-A9C8-27392248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Takeaways: Email Design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1353-B980-7D26-4839-251D4104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Reducing Word Count improves Click Rate across the board and is the easiest quick win</a:t>
            </a:r>
          </a:p>
          <a:p>
            <a:r>
              <a:rPr lang="en-US" dirty="0"/>
              <a:t>Establishing a loyal customer base results in long-term click rate success</a:t>
            </a:r>
          </a:p>
          <a:p>
            <a:pPr lvl="1"/>
            <a:r>
              <a:rPr lang="en-US" dirty="0"/>
              <a:t>Outside the scope of this project, but an obvious emphasis for any retail business</a:t>
            </a:r>
          </a:p>
          <a:p>
            <a:r>
              <a:rPr lang="en-US" dirty="0"/>
              <a:t>Choosing the right Campaign Type</a:t>
            </a:r>
          </a:p>
          <a:p>
            <a:pPr lvl="1"/>
            <a:r>
              <a:rPr lang="en-US" dirty="0"/>
              <a:t>How much control do we have on the Campaign Type? Seasonal? Our discretion? Special event?</a:t>
            </a:r>
          </a:p>
          <a:p>
            <a:pPr lvl="1"/>
            <a:r>
              <a:rPr lang="en-US" dirty="0"/>
              <a:t>Learn from Campaign 2</a:t>
            </a:r>
          </a:p>
          <a:p>
            <a:pPr lvl="2"/>
            <a:r>
              <a:rPr lang="en-US" dirty="0"/>
              <a:t>Hotter subjects </a:t>
            </a:r>
            <a:r>
              <a:rPr lang="en-US" dirty="0">
                <a:sym typeface="Wingdings" pitchFamily="2" charset="2"/>
              </a:rPr>
              <a:t> more clicks</a:t>
            </a:r>
          </a:p>
          <a:p>
            <a:r>
              <a:rPr lang="en-US" dirty="0">
                <a:sym typeface="Wingdings" pitchFamily="2" charset="2"/>
              </a:rPr>
              <a:t>Choosing the Email Type</a:t>
            </a:r>
          </a:p>
          <a:p>
            <a:pPr lvl="1"/>
            <a:r>
              <a:rPr lang="en-US" dirty="0">
                <a:sym typeface="Wingdings" pitchFamily="2" charset="2"/>
              </a:rPr>
              <a:t>Do we control Email Type?</a:t>
            </a:r>
          </a:p>
          <a:p>
            <a:pPr lvl="2"/>
            <a:r>
              <a:rPr lang="en-US" dirty="0">
                <a:sym typeface="Wingdings" pitchFamily="2" charset="2"/>
              </a:rPr>
              <a:t>Type 1 should be emphasized especially for fewer word counts</a:t>
            </a:r>
          </a:p>
          <a:p>
            <a:r>
              <a:rPr lang="en-US" dirty="0">
                <a:sym typeface="Wingdings" pitchFamily="2" charset="2"/>
              </a:rPr>
              <a:t>Choosing the Email Source Type</a:t>
            </a:r>
          </a:p>
          <a:p>
            <a:pPr lvl="1"/>
            <a:r>
              <a:rPr lang="en-US" dirty="0">
                <a:sym typeface="Wingdings" pitchFamily="2" charset="2"/>
              </a:rPr>
              <a:t>Do we control the email source? Are these 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party vendors or internal systems?</a:t>
            </a:r>
          </a:p>
          <a:p>
            <a:pPr lvl="2"/>
            <a:r>
              <a:rPr lang="en-US" dirty="0">
                <a:sym typeface="Wingdings" pitchFamily="2" charset="2"/>
              </a:rPr>
              <a:t>Those receiving from Source-1 can tolerate more words if necessary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6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1198-9163-B4BF-6B62-296F2E4D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</a:t>
            </a:r>
            <a:br>
              <a:rPr lang="en-US" dirty="0"/>
            </a:br>
            <a:r>
              <a:rPr lang="en-US" dirty="0"/>
              <a:t>Optimizing Profit Margin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5BD6-6456-A8A1-0202-53593397F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insights from Click Rate analysis to predict click decision and optimize profit margin</a:t>
            </a:r>
          </a:p>
        </p:txBody>
      </p:sp>
    </p:spTree>
    <p:extLst>
      <p:ext uri="{BB962C8B-B14F-4D97-AF65-F5344CB8AC3E}">
        <p14:creationId xmlns:p14="http://schemas.microsoft.com/office/powerpoint/2010/main" val="21715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6575-3C14-8701-3BA2-E3888BFC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68B0-0842-26B3-74DF-AA7D888B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Question:  Can we systematically optimize profit for email campaigns?</a:t>
            </a:r>
          </a:p>
          <a:p>
            <a:pPr lvl="1"/>
            <a:r>
              <a:rPr lang="en-US" dirty="0"/>
              <a:t>Emails always cost money, but people rarely click. Can we tip the scales in our favor?</a:t>
            </a:r>
          </a:p>
          <a:p>
            <a:pPr lvl="1"/>
            <a:r>
              <a:rPr lang="en-US" dirty="0"/>
              <a:t>Who clicks most often, and why? Can we design better emails to improve click probability?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Systematically maximize the </a:t>
            </a:r>
            <a:r>
              <a:rPr lang="en-US" u="sng" dirty="0"/>
              <a:t>probability of a click </a:t>
            </a:r>
            <a:r>
              <a:rPr lang="en-US" dirty="0"/>
              <a:t>and </a:t>
            </a:r>
            <a:r>
              <a:rPr lang="en-US" u="sng" dirty="0"/>
              <a:t>ROI of a sent email</a:t>
            </a:r>
          </a:p>
          <a:p>
            <a:r>
              <a:rPr lang="en-US" dirty="0"/>
              <a:t>Recommendations &amp; Next Steps</a:t>
            </a:r>
          </a:p>
          <a:p>
            <a:pPr lvl="1"/>
            <a:r>
              <a:rPr lang="en-US" dirty="0"/>
              <a:t>Consideration for alternative approaches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Enhancements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590A-0262-6123-9F84-2E03796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Success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DDB7-B497-3D91-E384-6E0CECC0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good predictive model for our use case? </a:t>
            </a:r>
          </a:p>
          <a:p>
            <a:pPr lvl="1"/>
            <a:r>
              <a:rPr lang="en-US" dirty="0"/>
              <a:t>Primary focus is </a:t>
            </a:r>
            <a:r>
              <a:rPr lang="en-US" i="1" u="sng" dirty="0"/>
              <a:t>cost savings</a:t>
            </a:r>
            <a:r>
              <a:rPr lang="en-US" i="1" dirty="0"/>
              <a:t>, </a:t>
            </a:r>
            <a:r>
              <a:rPr lang="en-US" dirty="0"/>
              <a:t>secondary is revenue generation. Why?</a:t>
            </a:r>
            <a:endParaRPr lang="en-US" u="sng" dirty="0"/>
          </a:p>
          <a:p>
            <a:r>
              <a:rPr lang="en-US" dirty="0"/>
              <a:t>Things to consider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Better than random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If we can be better than random chance at knowing who will click (or more importantly, who </a:t>
            </a:r>
            <a:r>
              <a:rPr lang="en-US" i="1" dirty="0"/>
              <a:t>won’t </a:t>
            </a:r>
            <a:r>
              <a:rPr lang="en-US" dirty="0"/>
              <a:t>click), we will make more money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Stability and reliability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What happens as time passes?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Interpretability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Can we understand </a:t>
            </a:r>
            <a:r>
              <a:rPr lang="en-US" i="1" dirty="0"/>
              <a:t>why </a:t>
            </a:r>
            <a:r>
              <a:rPr lang="en-US" dirty="0"/>
              <a:t>the model is better than random chance? (</a:t>
            </a:r>
            <a:r>
              <a:rPr lang="en-US" dirty="0" err="1"/>
              <a:t>ie</a:t>
            </a:r>
            <a:r>
              <a:rPr lang="en-US" dirty="0"/>
              <a:t> what features matter?)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15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6872-5E94-D8F2-68C3-8F8DF423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Profitability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A5177D-7378-B5B1-DA2F-50022722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how to optimize profit margin using classification</a:t>
            </a:r>
          </a:p>
          <a:p>
            <a:pPr lvl="1"/>
            <a:r>
              <a:rPr lang="en-US" dirty="0"/>
              <a:t>TP = True Positives</a:t>
            </a:r>
          </a:p>
          <a:p>
            <a:pPr lvl="1"/>
            <a:r>
              <a:rPr lang="en-US" dirty="0"/>
              <a:t>FP = False Positives</a:t>
            </a:r>
          </a:p>
          <a:p>
            <a:pPr lvl="1"/>
            <a:r>
              <a:rPr lang="en-US" dirty="0" err="1"/>
              <a:t>R_Click</a:t>
            </a:r>
            <a:r>
              <a:rPr lang="en-US" dirty="0"/>
              <a:t> = Revenue per Click</a:t>
            </a:r>
          </a:p>
          <a:p>
            <a:pPr lvl="1"/>
            <a:r>
              <a:rPr lang="en-US" dirty="0" err="1"/>
              <a:t>C_Email</a:t>
            </a:r>
            <a:r>
              <a:rPr lang="en-US" dirty="0"/>
              <a:t> = Cost per Email</a:t>
            </a:r>
          </a:p>
          <a:p>
            <a:r>
              <a:rPr lang="en-US" dirty="0"/>
              <a:t>How do we use this equation in practice?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1F1174-2E92-9E51-D229-568F4197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92" y="2755900"/>
            <a:ext cx="4495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5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B4F3-A207-62A1-5775-9E86C0A8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BB1B0F-5CEC-19EB-9844-42A86A3DE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919555"/>
              </p:ext>
            </p:extLst>
          </p:nvPr>
        </p:nvGraphicFramePr>
        <p:xfrm>
          <a:off x="1302589" y="2016125"/>
          <a:ext cx="975276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60">
                  <a:extLst>
                    <a:ext uri="{9D8B030D-6E8A-4147-A177-3AD203B41FA5}">
                      <a16:colId xmlns:a16="http://schemas.microsoft.com/office/drawing/2014/main" val="548418064"/>
                    </a:ext>
                  </a:extLst>
                </a:gridCol>
                <a:gridCol w="1625460">
                  <a:extLst>
                    <a:ext uri="{9D8B030D-6E8A-4147-A177-3AD203B41FA5}">
                      <a16:colId xmlns:a16="http://schemas.microsoft.com/office/drawing/2014/main" val="2985231437"/>
                    </a:ext>
                  </a:extLst>
                </a:gridCol>
                <a:gridCol w="1625460">
                  <a:extLst>
                    <a:ext uri="{9D8B030D-6E8A-4147-A177-3AD203B41FA5}">
                      <a16:colId xmlns:a16="http://schemas.microsoft.com/office/drawing/2014/main" val="2662690002"/>
                    </a:ext>
                  </a:extLst>
                </a:gridCol>
                <a:gridCol w="1625460">
                  <a:extLst>
                    <a:ext uri="{9D8B030D-6E8A-4147-A177-3AD203B41FA5}">
                      <a16:colId xmlns:a16="http://schemas.microsoft.com/office/drawing/2014/main" val="87352992"/>
                    </a:ext>
                  </a:extLst>
                </a:gridCol>
                <a:gridCol w="1625460">
                  <a:extLst>
                    <a:ext uri="{9D8B030D-6E8A-4147-A177-3AD203B41FA5}">
                      <a16:colId xmlns:a16="http://schemas.microsoft.com/office/drawing/2014/main" val="3270036705"/>
                    </a:ext>
                  </a:extLst>
                </a:gridCol>
                <a:gridCol w="1625460">
                  <a:extLst>
                    <a:ext uri="{9D8B030D-6E8A-4147-A177-3AD203B41FA5}">
                      <a16:colId xmlns:a16="http://schemas.microsoft.com/office/drawing/2014/main" val="4079763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Profit Margin/Email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P(Click)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2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3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HistGradientBoost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0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0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33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0D16-8439-98FB-8ECF-12FD4E85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Choosing a model: </a:t>
            </a:r>
            <a:br>
              <a:rPr lang="en-US" dirty="0"/>
            </a:br>
            <a:r>
              <a:rPr lang="en-US" dirty="0"/>
              <a:t>variability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3BC5784-7153-FF94-D8B8-D055DCAD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9" y="2265746"/>
            <a:ext cx="4613872" cy="29413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873A-0FC4-333E-4751-D3A5E043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For our main 3 model candidates we observe differences in model stability</a:t>
            </a:r>
          </a:p>
          <a:p>
            <a:r>
              <a:rPr lang="en-US" dirty="0"/>
              <a:t>XGBoost is least variable indicating higher stability, all while maximizing performance relative to other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1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57D4C2-F8C5-8050-4D03-A6E6771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sz="2500"/>
              <a:t>Choosing a Model: </a:t>
            </a:r>
            <a:br>
              <a:rPr lang="en-US" sz="2500"/>
            </a:br>
            <a:r>
              <a:rPr lang="en-US" sz="2500"/>
              <a:t>Stability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E69328D-39EF-456A-C2B3-1FD83C90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2" b="-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209C-AB44-4AFB-8575-2C29AC89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How do we trade off Added Cost (TN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FP’s) with Gained Revenue (FN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TP’s)?</a:t>
            </a:r>
          </a:p>
          <a:p>
            <a:r>
              <a:rPr lang="en-US" dirty="0"/>
              <a:t>Area-Under-Curve maximized for XGBoost, indicating optimal tradeoff</a:t>
            </a:r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5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165EC-7B33-26F7-5F0E-7D5AC86B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ROI Impact:</a:t>
            </a:r>
            <a:br>
              <a:rPr lang="en-US" dirty="0"/>
            </a:br>
            <a:r>
              <a:rPr lang="en-US" dirty="0"/>
              <a:t>Cost  vs Revenue</a:t>
            </a:r>
            <a:br>
              <a:rPr lang="en-US" dirty="0"/>
            </a:b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B46CE3-4BDE-C406-F802-3794D057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-7311"/>
            <a:ext cx="3934249" cy="3056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D55E2-EA00-984F-649C-4B7D377B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3061412"/>
            <a:ext cx="3934249" cy="305687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04E52D0-20C3-F6B6-DF3E-4BE222B6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Chance (top graphic):</a:t>
            </a:r>
          </a:p>
          <a:p>
            <a:pPr lvl="1"/>
            <a:r>
              <a:rPr lang="en-US" dirty="0"/>
              <a:t>False Negatives: $808 in unseen revenue</a:t>
            </a:r>
          </a:p>
          <a:p>
            <a:pPr lvl="1"/>
            <a:r>
              <a:rPr lang="en-US" dirty="0"/>
              <a:t>TP + FP: Breaking even on profit </a:t>
            </a:r>
          </a:p>
          <a:p>
            <a:r>
              <a:rPr lang="en-US" dirty="0"/>
              <a:t>ML Model (bottom graphic)</a:t>
            </a:r>
          </a:p>
          <a:p>
            <a:pPr lvl="1"/>
            <a:r>
              <a:rPr lang="en-US" dirty="0"/>
              <a:t>FN</a:t>
            </a:r>
            <a:r>
              <a:rPr lang="en-US" dirty="0">
                <a:sym typeface="Wingdings" pitchFamily="2" charset="2"/>
              </a:rPr>
              <a:t>TP:</a:t>
            </a:r>
          </a:p>
          <a:p>
            <a:pPr lvl="2"/>
            <a:r>
              <a:rPr lang="en-US" dirty="0"/>
              <a:t>Converting false negatives to true positives generates revenue - $545 gained from prior</a:t>
            </a:r>
          </a:p>
          <a:p>
            <a:pPr lvl="1"/>
            <a:r>
              <a:rPr lang="en-US" dirty="0"/>
              <a:t>FN/FP Tradeoff</a:t>
            </a:r>
          </a:p>
          <a:p>
            <a:pPr lvl="2"/>
            <a:r>
              <a:rPr lang="en-US" dirty="0"/>
              <a:t>More FP’s, but is offset by gained revenue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4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2399E0-2D4B-FA50-8ED3-AAC839DF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dirty="0"/>
              <a:t>Cumulative Gains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CB270-9F54-0647-3CC7-23A38708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29" y="1170389"/>
            <a:ext cx="4960442" cy="39311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7CC4-8B81-6C1C-0934-8C70C499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dirty="0"/>
              <a:t>Note how much faster we can accumulate clicks (</a:t>
            </a:r>
            <a:r>
              <a:rPr lang="en-US" dirty="0" err="1"/>
              <a:t>ie</a:t>
            </a:r>
            <a:r>
              <a:rPr lang="en-US" dirty="0"/>
              <a:t> revenue) using our model</a:t>
            </a:r>
          </a:p>
          <a:p>
            <a:r>
              <a:rPr lang="en-US" dirty="0"/>
              <a:t>80% of the clicks gained by 50% of the emails sent</a:t>
            </a:r>
          </a:p>
          <a:p>
            <a:pPr lvl="1"/>
            <a:r>
              <a:rPr lang="en-US" dirty="0"/>
              <a:t>Profit margin driven by ability to not waste cost on people highly unlikely to click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4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4B67-3CD7-1A82-24C5-EE15BB47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Optimization Curve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926A8-F791-823E-84D8-FFA553CF6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9" y="2242676"/>
            <a:ext cx="4613872" cy="298748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92CFD8-ECAC-B95A-A24A-2C3ADC36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Decision thresholds inform the model the minimum probability needed to be classified as a Click</a:t>
            </a:r>
          </a:p>
          <a:p>
            <a:r>
              <a:rPr lang="en-US" dirty="0"/>
              <a:t>We optimize profit at 17% with a margin of $.052/email</a:t>
            </a:r>
          </a:p>
          <a:p>
            <a:pPr lvl="1"/>
            <a:r>
              <a:rPr lang="en-US" dirty="0"/>
              <a:t>Graph shows18% would have optimized </a:t>
            </a:r>
            <a:r>
              <a:rPr lang="en-US" i="1" dirty="0"/>
              <a:t>test</a:t>
            </a:r>
            <a:r>
              <a:rPr lang="en-US" dirty="0"/>
              <a:t> set</a:t>
            </a:r>
          </a:p>
          <a:p>
            <a:pPr lvl="2"/>
            <a:r>
              <a:rPr lang="en-US" dirty="0"/>
              <a:t>Indicates strong model performance on unseen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85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27CD-5D75-8B0A-BEC8-F3C3096A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Expected Profit</a:t>
            </a:r>
            <a:br>
              <a:rPr lang="en-US" dirty="0"/>
            </a:br>
            <a:r>
              <a:rPr lang="en-US" sz="2400" dirty="0"/>
              <a:t>Why threshold matters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C97B0-5BB2-B104-4EE8-2809D56BC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93009"/>
            <a:ext cx="9604375" cy="1969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D935D-0CE2-A7C7-2B2C-526BC7ED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865722"/>
            <a:ext cx="9604370" cy="19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4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485-5B01-5F90-0552-CA7FBEB4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SHAP: </a:t>
            </a:r>
            <a:br>
              <a:rPr lang="en-US" dirty="0"/>
            </a:br>
            <a:r>
              <a:rPr lang="en-US" dirty="0"/>
              <a:t>Feature Importances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8DBBC9-4FE3-5469-D99B-394C10E7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9" y="2242676"/>
            <a:ext cx="4613872" cy="298748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D2117C-9181-314C-C352-54BB43E7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SHAP values tell us how different features impact classification decision</a:t>
            </a:r>
          </a:p>
          <a:p>
            <a:r>
              <a:rPr lang="en-US" dirty="0"/>
              <a:t>Communication history and the Campaign Type=2 are strongest indicators</a:t>
            </a:r>
          </a:p>
          <a:p>
            <a:r>
              <a:rPr lang="en-US" dirty="0"/>
              <a:t>Total Images and other Campaign Types less indicative</a:t>
            </a:r>
          </a:p>
          <a:p>
            <a:r>
              <a:rPr lang="en-US" dirty="0"/>
              <a:t>Note we did not use all features from data set</a:t>
            </a:r>
          </a:p>
        </p:txBody>
      </p:sp>
    </p:spTree>
    <p:extLst>
      <p:ext uri="{BB962C8B-B14F-4D97-AF65-F5344CB8AC3E}">
        <p14:creationId xmlns:p14="http://schemas.microsoft.com/office/powerpoint/2010/main" val="54477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7273-FBEC-7989-16CE-69AE8945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E094-63B3-9AF0-2947-81835163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en-US" sz="1000" dirty="0"/>
              <a:t>Results Summary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Brief lookahead at our results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000" dirty="0"/>
              <a:t>Analysis Deep Dive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Understanding our Data + Click Rate Patterns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Look at CR disparities across individual features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Visualize feature interactivity pertaining to CR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Machine Learning: Comparing models and understanding lift from baseline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What is our goal with ML in the context of this problem?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How do we define success when building a predictive model?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Comparing model performance: Feature importance, Profit Margin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000" dirty="0"/>
              <a:t>Conclusion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Next Steps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Implementation</a:t>
            </a:r>
          </a:p>
          <a:p>
            <a:pPr marL="742950" lvl="1" indent="-285750">
              <a:buFont typeface="+mj-lt"/>
              <a:buAutoNum type="romanUcPeriod"/>
            </a:pPr>
            <a:r>
              <a:rPr lang="en-US" sz="1000" dirty="0"/>
              <a:t>Follow up thoughts</a:t>
            </a:r>
          </a:p>
        </p:txBody>
      </p:sp>
    </p:spTree>
    <p:extLst>
      <p:ext uri="{BB962C8B-B14F-4D97-AF65-F5344CB8AC3E}">
        <p14:creationId xmlns:p14="http://schemas.microsoft.com/office/powerpoint/2010/main" val="2120966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28EF9-8D61-F917-C700-FF896F78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SHAP: Interactions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34A2C-A6F8-23CF-0136-BA1ADDA3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8" y="861344"/>
            <a:ext cx="5761020" cy="51993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6D252E-322C-A227-FFA3-97469AC1E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Strong interactions between Campaign Type=2 and numeric features</a:t>
            </a:r>
          </a:p>
          <a:p>
            <a:pPr lvl="1"/>
            <a:r>
              <a:rPr lang="en-US" dirty="0"/>
              <a:t>Recall probability heatmaps!</a:t>
            </a:r>
          </a:p>
        </p:txBody>
      </p:sp>
    </p:spTree>
    <p:extLst>
      <p:ext uri="{BB962C8B-B14F-4D97-AF65-F5344CB8AC3E}">
        <p14:creationId xmlns:p14="http://schemas.microsoft.com/office/powerpoint/2010/main" val="1389284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51A-5D13-ACF0-32DD-03C90FDD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FC4C9-E651-B318-6D79-551749DC2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Steps, Recommendations, Follow Ups</a:t>
            </a:r>
          </a:p>
        </p:txBody>
      </p:sp>
    </p:spTree>
    <p:extLst>
      <p:ext uri="{BB962C8B-B14F-4D97-AF65-F5344CB8AC3E}">
        <p14:creationId xmlns:p14="http://schemas.microsoft.com/office/powerpoint/2010/main" val="3911632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957A-26EE-2E32-2F3B-F78A10B0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ED1E-84BC-4B40-0AF0-2D7EAB1F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Use XGBoost model to determine who should be sent an email based on collected data</a:t>
            </a:r>
          </a:p>
          <a:p>
            <a:pPr lvl="1"/>
            <a:r>
              <a:rPr lang="en-US" dirty="0"/>
              <a:t>Monitor performance of model by collecting click data and observing performance across campaigns</a:t>
            </a:r>
          </a:p>
          <a:p>
            <a:pPr lvl="1"/>
            <a:r>
              <a:rPr lang="en-US" dirty="0"/>
              <a:t>Improve email design strategy by following the indicated interactivity between features we can control such as Word Count, Source, Type, Subject Hotness, and Campaign</a:t>
            </a:r>
          </a:p>
          <a:p>
            <a:r>
              <a:rPr lang="en-US" dirty="0"/>
              <a:t>Next Steps &amp; Reflections</a:t>
            </a:r>
          </a:p>
          <a:p>
            <a:pPr lvl="1"/>
            <a:r>
              <a:rPr lang="en-US" dirty="0"/>
              <a:t>We should investigate further whether these models really are the best for this use case</a:t>
            </a:r>
          </a:p>
          <a:p>
            <a:pPr lvl="1"/>
            <a:r>
              <a:rPr lang="en-US" dirty="0"/>
              <a:t>Could there be alternative feature engineering methods to extract more signal to boost performance?</a:t>
            </a:r>
          </a:p>
          <a:p>
            <a:pPr lvl="1"/>
            <a:r>
              <a:rPr lang="en-US" dirty="0"/>
              <a:t>What other data would be useful to enhance predictive power?</a:t>
            </a:r>
          </a:p>
          <a:p>
            <a:pPr lvl="2"/>
            <a:r>
              <a:rPr lang="en-US" dirty="0"/>
              <a:t>Historical data on recipient interaction with emails or our product more generally</a:t>
            </a:r>
          </a:p>
          <a:p>
            <a:pPr lvl="2"/>
            <a:r>
              <a:rPr lang="en-US" dirty="0"/>
              <a:t>Time series information on time of year emails are sent</a:t>
            </a:r>
          </a:p>
          <a:p>
            <a:pPr lvl="2"/>
            <a:r>
              <a:rPr lang="en-US" dirty="0"/>
              <a:t>Demographic information on who are receiving the emails (so long it follows compliance)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FBBE-F3AB-9812-805D-A6D35380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Results Summary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9B412765-F662-3618-FD3C-B82D7478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Becoming profitable with ML Model</a:t>
            </a:r>
          </a:p>
          <a:p>
            <a:pPr lvl="1"/>
            <a:r>
              <a:rPr lang="en-US" dirty="0"/>
              <a:t>Assume current state breaks even</a:t>
            </a:r>
          </a:p>
          <a:p>
            <a:pPr lvl="2"/>
            <a:r>
              <a:rPr lang="en-US" dirty="0"/>
              <a:t>70k emails: $3.5k with ML vs </a:t>
            </a:r>
            <a:r>
              <a:rPr lang="en-US" dirty="0">
                <a:sym typeface="Wingdings" pitchFamily="2" charset="2"/>
              </a:rPr>
              <a:t>$0 baseline</a:t>
            </a:r>
          </a:p>
          <a:p>
            <a:pPr lvl="2"/>
            <a:r>
              <a:rPr lang="en-US" dirty="0">
                <a:sym typeface="Wingdings" pitchFamily="2" charset="2"/>
              </a:rPr>
              <a:t>ML: +$.052/email vs $0/email baseline</a:t>
            </a:r>
          </a:p>
          <a:p>
            <a:pPr lvl="2"/>
            <a:r>
              <a:rPr lang="en-US" dirty="0"/>
              <a:t>67% increase in revenue vs baseline</a:t>
            </a:r>
          </a:p>
          <a:p>
            <a:pPr lvl="1"/>
            <a:r>
              <a:rPr lang="en-US" dirty="0">
                <a:sym typeface="Wingdings" pitchFamily="2" charset="2"/>
              </a:rPr>
              <a:t>Enhance click-rate with enhanced email design strategy</a:t>
            </a:r>
          </a:p>
          <a:p>
            <a:pPr lvl="2"/>
            <a:r>
              <a:rPr lang="en-US" dirty="0"/>
              <a:t>Reduce Word-Count</a:t>
            </a:r>
          </a:p>
          <a:p>
            <a:pPr lvl="2"/>
            <a:r>
              <a:rPr lang="en-US" dirty="0"/>
              <a:t>Strengthen base of returning customers</a:t>
            </a:r>
          </a:p>
          <a:p>
            <a:pPr lvl="2"/>
            <a:r>
              <a:rPr lang="en-US" dirty="0"/>
              <a:t>Take advantage of feature interactivity</a:t>
            </a:r>
          </a:p>
          <a:p>
            <a:pPr lvl="1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B47344A-EF3D-0EAA-EB07-8410B8B2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80" b="-1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9FF447-745A-7D4A-85E9-91F66856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/>
              <a:t>Data overview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97120D-AF50-A216-A8BD-ED91ACC5D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29" y="940968"/>
            <a:ext cx="4960442" cy="438999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00EF-81C2-C1C1-A589-77CB0ED2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19.6% overall click rate for 68k emails sent</a:t>
            </a:r>
          </a:p>
          <a:p>
            <a:pPr>
              <a:lnSpc>
                <a:spcPct val="110000"/>
              </a:lnSpc>
            </a:pPr>
            <a:r>
              <a:rPr lang="en-US" sz="1500"/>
              <a:t>Key data points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About the Recipient</a:t>
            </a:r>
          </a:p>
          <a:p>
            <a:pPr lvl="2">
              <a:lnSpc>
                <a:spcPct val="110000"/>
              </a:lnSpc>
            </a:pPr>
            <a:r>
              <a:rPr lang="en-US" sz="1500"/>
              <a:t>Historical activity</a:t>
            </a:r>
          </a:p>
          <a:p>
            <a:pPr lvl="2">
              <a:lnSpc>
                <a:spcPct val="110000"/>
              </a:lnSpc>
            </a:pPr>
            <a:r>
              <a:rPr lang="en-US" sz="1500"/>
              <a:t>Location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About the Email</a:t>
            </a:r>
          </a:p>
          <a:p>
            <a:pPr lvl="2">
              <a:lnSpc>
                <a:spcPct val="110000"/>
              </a:lnSpc>
            </a:pPr>
            <a:r>
              <a:rPr lang="en-US" sz="1500"/>
              <a:t>Campaign category</a:t>
            </a:r>
          </a:p>
          <a:p>
            <a:pPr lvl="2">
              <a:lnSpc>
                <a:spcPct val="110000"/>
              </a:lnSpc>
            </a:pPr>
            <a:r>
              <a:rPr lang="en-US" sz="1500"/>
              <a:t>Type and Source</a:t>
            </a:r>
          </a:p>
          <a:p>
            <a:pPr lvl="2">
              <a:lnSpc>
                <a:spcPct val="110000"/>
              </a:lnSpc>
            </a:pPr>
            <a:r>
              <a:rPr lang="en-US" sz="1500"/>
              <a:t>Content</a:t>
            </a:r>
          </a:p>
          <a:p>
            <a:pPr lvl="2">
              <a:lnSpc>
                <a:spcPct val="110000"/>
              </a:lnSpc>
            </a:pPr>
            <a:r>
              <a:rPr lang="en-US" sz="1500"/>
              <a:t>Time Sent</a:t>
            </a:r>
          </a:p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4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C2BF-F9A3-1396-F933-FAEA3191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Rate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1FC1A-5721-7421-AE61-3E0939BCC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noteworthy Click Rates across individual features.</a:t>
            </a:r>
          </a:p>
        </p:txBody>
      </p:sp>
    </p:spTree>
    <p:extLst>
      <p:ext uri="{BB962C8B-B14F-4D97-AF65-F5344CB8AC3E}">
        <p14:creationId xmlns:p14="http://schemas.microsoft.com/office/powerpoint/2010/main" val="10444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2134DB-4942-A780-4A84-61EC1D2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Click Probability: </a:t>
            </a:r>
            <a:br>
              <a:rPr lang="en-US"/>
            </a:br>
            <a:r>
              <a:rPr lang="en-US"/>
              <a:t>Word Count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530CD5-0FA5-7A24-DA8D-91C6ECD6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Word Count on its own is highly related to click decision</a:t>
            </a:r>
          </a:p>
          <a:p>
            <a:r>
              <a:rPr lang="en-US" dirty="0"/>
              <a:t>600+ words </a:t>
            </a:r>
            <a:r>
              <a:rPr lang="en-US" dirty="0">
                <a:sym typeface="Wingdings" pitchFamily="2" charset="2"/>
              </a:rPr>
              <a:t> Worse than guessing (≤ 20%)</a:t>
            </a:r>
          </a:p>
          <a:p>
            <a:r>
              <a:rPr lang="en-US" dirty="0">
                <a:sym typeface="Wingdings" pitchFamily="2" charset="2"/>
              </a:rPr>
              <a:t>High proportion of observations with 600+ words (35.6k, 52%)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C7FBA-76B0-4F69-D2E3-3DFB8217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337804"/>
            <a:ext cx="4960442" cy="35963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6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148A-900C-BC01-BFDF-046D1224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Click Probability:</a:t>
            </a:r>
            <a:br>
              <a:rPr lang="en-US" dirty="0"/>
            </a:br>
            <a:r>
              <a:rPr lang="en-US" sz="2400" dirty="0"/>
              <a:t>Past Communications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graph of a bar graph&#10;&#10;AI-generated content may be incorrect.">
            <a:extLst>
              <a:ext uri="{FF2B5EF4-FFF2-40B4-BE49-F238E27FC236}">
                <a16:creationId xmlns:a16="http://schemas.microsoft.com/office/drawing/2014/main" id="{93222FC6-6D03-EFD3-2119-173C0AD1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38" y="2174242"/>
            <a:ext cx="4447474" cy="312435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F4F470-DEDF-718B-61F3-17F87C41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New recipients most likely to click, but this is related to a single Campaign Type (1)</a:t>
            </a:r>
          </a:p>
          <a:p>
            <a:r>
              <a:rPr lang="en-US" dirty="0"/>
              <a:t>Not strictly within our control</a:t>
            </a:r>
          </a:p>
          <a:p>
            <a:r>
              <a:rPr lang="en-US" dirty="0"/>
              <a:t>40+ past emails </a:t>
            </a:r>
            <a:r>
              <a:rPr lang="en-US" dirty="0">
                <a:sym typeface="Wingdings" pitchFamily="2" charset="2"/>
              </a:rPr>
              <a:t> ≥ 30% click rate</a:t>
            </a:r>
            <a:endParaRPr lang="en-US" dirty="0"/>
          </a:p>
          <a:p>
            <a:r>
              <a:rPr lang="en-US" dirty="0"/>
              <a:t>~40% of recipients ≤ 20% click rate</a:t>
            </a:r>
          </a:p>
        </p:txBody>
      </p:sp>
    </p:spTree>
    <p:extLst>
      <p:ext uri="{BB962C8B-B14F-4D97-AF65-F5344CB8AC3E}">
        <p14:creationId xmlns:p14="http://schemas.microsoft.com/office/powerpoint/2010/main" val="184540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3923-463D-75D8-9E76-1CD3A574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Click Probability:</a:t>
            </a:r>
            <a:br>
              <a:rPr lang="en-US" dirty="0"/>
            </a:br>
            <a:r>
              <a:rPr lang="en-US"/>
              <a:t>Subject Hotness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BF2CDE-35D9-4B83-8A27-7417A116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B8A987-6618-4D33-A702-A399F6C2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344FC9-2E16-45B0-8F64-1F4DAECFC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31EAC6-AFDB-29ED-354B-ABAD3177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7" r="3" b="3"/>
          <a:stretch/>
        </p:blipFill>
        <p:spPr>
          <a:xfrm>
            <a:off x="1635739" y="2174242"/>
            <a:ext cx="4613872" cy="312435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A942D0-93F8-5690-4DCA-AB51DD9E2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i="1" dirty="0"/>
              <a:t>Seems</a:t>
            </a:r>
            <a:r>
              <a:rPr lang="en-US" dirty="0"/>
              <a:t> like little ROI for ‘hotter’ subjects overall</a:t>
            </a:r>
          </a:p>
          <a:p>
            <a:pPr lvl="1"/>
            <a:r>
              <a:rPr lang="en-US" dirty="0"/>
              <a:t>Will soon learn how Campaign Type impacts this entire picture</a:t>
            </a:r>
          </a:p>
          <a:p>
            <a:r>
              <a:rPr lang="en-US" dirty="0"/>
              <a:t>40% of recipients between [1,4) hotness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≤15% CR</a:t>
            </a:r>
          </a:p>
        </p:txBody>
      </p:sp>
    </p:spTree>
    <p:extLst>
      <p:ext uri="{BB962C8B-B14F-4D97-AF65-F5344CB8AC3E}">
        <p14:creationId xmlns:p14="http://schemas.microsoft.com/office/powerpoint/2010/main" val="25419321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375</TotalTime>
  <Words>1521</Words>
  <Application>Microsoft Macintosh PowerPoint</Application>
  <PresentationFormat>Widescreen</PresentationFormat>
  <Paragraphs>224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Gill Sans MT</vt:lpstr>
      <vt:lpstr>Wingdings</vt:lpstr>
      <vt:lpstr>Gallery</vt:lpstr>
      <vt:lpstr>Machine Learning:  Optimizing Email Campaign Profit Margin &amp; Email Click-decision</vt:lpstr>
      <vt:lpstr>Objectives &amp; Topics</vt:lpstr>
      <vt:lpstr>Agenda</vt:lpstr>
      <vt:lpstr>Results Summary</vt:lpstr>
      <vt:lpstr>Data overview</vt:lpstr>
      <vt:lpstr>Click Rate Patterns</vt:lpstr>
      <vt:lpstr>Click Probability:  Word Count</vt:lpstr>
      <vt:lpstr>Click Probability: Past Communications</vt:lpstr>
      <vt:lpstr>Click Probability: Subject Hotness</vt:lpstr>
      <vt:lpstr>Click Probability Campaign Type</vt:lpstr>
      <vt:lpstr>Click Probability: Feature Interactions</vt:lpstr>
      <vt:lpstr>Past Communication &amp; Word Count</vt:lpstr>
      <vt:lpstr>Past Communication &amp; Subject Hotness</vt:lpstr>
      <vt:lpstr>Word Count &amp; Total Links</vt:lpstr>
      <vt:lpstr>Campaign Type &amp; Word Count</vt:lpstr>
      <vt:lpstr>Campaign Type &amp; Subject Hotness</vt:lpstr>
      <vt:lpstr>Email Type &amp; Word Count</vt:lpstr>
      <vt:lpstr>Takeaways: Email Design Enhancements</vt:lpstr>
      <vt:lpstr>Machine Learning: Optimizing Profit Margin</vt:lpstr>
      <vt:lpstr>Defining Success for Machine Learning</vt:lpstr>
      <vt:lpstr>Optimizing Profitability</vt:lpstr>
      <vt:lpstr>Comparing Model Performance</vt:lpstr>
      <vt:lpstr>Choosing a model:  variability</vt:lpstr>
      <vt:lpstr>Choosing a Model:  Stability</vt:lpstr>
      <vt:lpstr>ROI Impact: Cost  vs Revenue </vt:lpstr>
      <vt:lpstr>Cumulative Gains</vt:lpstr>
      <vt:lpstr>Optimization Curve</vt:lpstr>
      <vt:lpstr>Probability and Expected Profit Why threshold matters</vt:lpstr>
      <vt:lpstr>SHAP:  Feature Importances</vt:lpstr>
      <vt:lpstr>SHAP: Interactions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Blake Gilliland</dc:creator>
  <cp:lastModifiedBy>Blake Gilliland</cp:lastModifiedBy>
  <cp:revision>1</cp:revision>
  <dcterms:created xsi:type="dcterms:W3CDTF">2025-03-12T15:06:48Z</dcterms:created>
  <dcterms:modified xsi:type="dcterms:W3CDTF">2025-03-12T21:21:51Z</dcterms:modified>
</cp:coreProperties>
</file>