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76" r:id="rId4"/>
    <p:sldId id="258" r:id="rId5"/>
    <p:sldId id="259" r:id="rId6"/>
    <p:sldId id="265" r:id="rId7"/>
    <p:sldId id="261" r:id="rId8"/>
    <p:sldId id="262" r:id="rId9"/>
    <p:sldId id="263" r:id="rId10"/>
    <p:sldId id="264" r:id="rId11"/>
    <p:sldId id="266" r:id="rId12"/>
    <p:sldId id="260" r:id="rId13"/>
    <p:sldId id="268" r:id="rId14"/>
    <p:sldId id="269" r:id="rId15"/>
    <p:sldId id="270" r:id="rId16"/>
    <p:sldId id="289" r:id="rId17"/>
    <p:sldId id="288" r:id="rId18"/>
    <p:sldId id="271" r:id="rId19"/>
    <p:sldId id="272" r:id="rId20"/>
    <p:sldId id="275" r:id="rId21"/>
    <p:sldId id="273" r:id="rId22"/>
    <p:sldId id="278" r:id="rId23"/>
    <p:sldId id="284" r:id="rId24"/>
    <p:sldId id="274" r:id="rId25"/>
    <p:sldId id="280" r:id="rId26"/>
    <p:sldId id="279" r:id="rId27"/>
    <p:sldId id="281" r:id="rId28"/>
    <p:sldId id="282" r:id="rId29"/>
    <p:sldId id="277" r:id="rId30"/>
    <p:sldId id="283"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86929"/>
  </p:normalViewPr>
  <p:slideViewPr>
    <p:cSldViewPr snapToGrid="0">
      <p:cViewPr varScale="1">
        <p:scale>
          <a:sx n="94" d="100"/>
          <a:sy n="94" d="100"/>
        </p:scale>
        <p:origin x="11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31B33-455D-D048-8BC7-F567AA703FF5}" type="datetimeFigureOut">
              <a:rPr lang="en-US" smtClean="0"/>
              <a:t>3/12/25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AF15A-54DC-8443-B25D-67E754D52BC9}" type="slidenum">
              <a:rPr lang="en-US" smtClean="0"/>
              <a:t>‹#›</a:t>
            </a:fld>
            <a:endParaRPr lang="en-US"/>
          </a:p>
        </p:txBody>
      </p:sp>
    </p:spTree>
    <p:extLst>
      <p:ext uri="{BB962C8B-B14F-4D97-AF65-F5344CB8AC3E}">
        <p14:creationId xmlns:p14="http://schemas.microsoft.com/office/powerpoint/2010/main" val="195737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2</a:t>
            </a:fld>
            <a:endParaRPr lang="en-US"/>
          </a:p>
        </p:txBody>
      </p:sp>
    </p:spTree>
    <p:extLst>
      <p:ext uri="{BB962C8B-B14F-4D97-AF65-F5344CB8AC3E}">
        <p14:creationId xmlns:p14="http://schemas.microsoft.com/office/powerpoint/2010/main" val="340793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16</a:t>
            </a:fld>
            <a:endParaRPr lang="en-US"/>
          </a:p>
        </p:txBody>
      </p:sp>
    </p:spTree>
    <p:extLst>
      <p:ext uri="{BB962C8B-B14F-4D97-AF65-F5344CB8AC3E}">
        <p14:creationId xmlns:p14="http://schemas.microsoft.com/office/powerpoint/2010/main" val="4273372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Reducing Word Count improves Click Rate across the board and is the easiest quick win</a:t>
            </a:r>
          </a:p>
          <a:p>
            <a:endParaRPr lang="en-US" dirty="0"/>
          </a:p>
          <a:p>
            <a:r>
              <a:rPr lang="en-US" dirty="0"/>
              <a:t>Establishing a loyal customer base results in long-term click rate success</a:t>
            </a:r>
          </a:p>
          <a:p>
            <a:pPr lvl="1"/>
            <a:r>
              <a:rPr lang="en-US" dirty="0"/>
              <a:t>Outside the scope of this project, but an obvious emphasis for any retail business</a:t>
            </a:r>
          </a:p>
          <a:p>
            <a:endParaRPr lang="en-US" dirty="0"/>
          </a:p>
          <a:p>
            <a:r>
              <a:rPr lang="en-US" dirty="0"/>
              <a:t>Choosing the right Campaign Type</a:t>
            </a:r>
          </a:p>
          <a:p>
            <a:pPr lvl="1"/>
            <a:r>
              <a:rPr lang="en-US" dirty="0"/>
              <a:t>How much control do we have on the Campaign Type? Seasonal? Our discretion? Special event?</a:t>
            </a:r>
          </a:p>
          <a:p>
            <a:pPr lvl="1"/>
            <a:r>
              <a:rPr lang="en-US" dirty="0"/>
              <a:t>Learn from Campaign 2</a:t>
            </a:r>
          </a:p>
          <a:p>
            <a:pPr lvl="2"/>
            <a:r>
              <a:rPr lang="en-US" dirty="0"/>
              <a:t>Hotter subjects </a:t>
            </a:r>
            <a:r>
              <a:rPr lang="en-US" dirty="0">
                <a:sym typeface="Wingdings" pitchFamily="2" charset="2"/>
              </a:rPr>
              <a:t> more clicks</a:t>
            </a:r>
          </a:p>
          <a:p>
            <a:endParaRPr lang="en-US" dirty="0">
              <a:sym typeface="Wingdings" pitchFamily="2" charset="2"/>
            </a:endParaRPr>
          </a:p>
          <a:p>
            <a:r>
              <a:rPr lang="en-US" dirty="0">
                <a:sym typeface="Wingdings" pitchFamily="2" charset="2"/>
              </a:rPr>
              <a:t>Choosing the Email Type</a:t>
            </a:r>
          </a:p>
          <a:p>
            <a:r>
              <a:rPr lang="en-US" dirty="0">
                <a:sym typeface="Wingdings" pitchFamily="2" charset="2"/>
              </a:rPr>
              <a:t>          Not useful for prediction but certainly has differences in CTR, and interacts with word count and past communication, </a:t>
            </a:r>
          </a:p>
          <a:p>
            <a:pPr lvl="1"/>
            <a:r>
              <a:rPr lang="en-US" dirty="0">
                <a:sym typeface="Wingdings" pitchFamily="2" charset="2"/>
              </a:rPr>
              <a:t>Do we control Email Type?</a:t>
            </a:r>
          </a:p>
          <a:p>
            <a:pPr lvl="2"/>
            <a:r>
              <a:rPr lang="en-US" dirty="0">
                <a:sym typeface="Wingdings" pitchFamily="2" charset="2"/>
              </a:rPr>
              <a:t>Type 1 should be emphasized especially for fewer word counts</a:t>
            </a:r>
          </a:p>
          <a:p>
            <a:endParaRPr lang="en-US" dirty="0">
              <a:sym typeface="Wingdings" pitchFamily="2" charset="2"/>
            </a:endParaRPr>
          </a:p>
          <a:p>
            <a:r>
              <a:rPr lang="en-US" dirty="0">
                <a:sym typeface="Wingdings" pitchFamily="2" charset="2"/>
              </a:rPr>
              <a:t>Choosing the Email Source Type</a:t>
            </a:r>
          </a:p>
          <a:p>
            <a:r>
              <a:rPr lang="en-US" dirty="0">
                <a:sym typeface="Wingdings" pitchFamily="2" charset="2"/>
              </a:rPr>
              <a:t>          Not useful for prediction but certainly has differences in CTR, and interacts with past communication, </a:t>
            </a:r>
          </a:p>
          <a:p>
            <a:pPr lvl="1"/>
            <a:r>
              <a:rPr lang="en-US" dirty="0">
                <a:sym typeface="Wingdings" pitchFamily="2" charset="2"/>
              </a:rPr>
              <a:t>Do we control the email source? Are these 3</a:t>
            </a:r>
            <a:r>
              <a:rPr lang="en-US" baseline="30000" dirty="0">
                <a:sym typeface="Wingdings" pitchFamily="2" charset="2"/>
              </a:rPr>
              <a:t>rd</a:t>
            </a:r>
            <a:r>
              <a:rPr lang="en-US" dirty="0">
                <a:sym typeface="Wingdings" pitchFamily="2" charset="2"/>
              </a:rPr>
              <a:t> party vendors or internal systems?</a:t>
            </a:r>
          </a:p>
          <a:p>
            <a:pPr lvl="2"/>
            <a:r>
              <a:rPr lang="en-US" dirty="0">
                <a:sym typeface="Wingdings" pitchFamily="2" charset="2"/>
              </a:rPr>
              <a:t>Those receiving from Source-1 can tolerate more words if necessary</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19</a:t>
            </a:fld>
            <a:endParaRPr lang="en-US"/>
          </a:p>
        </p:txBody>
      </p:sp>
    </p:spTree>
    <p:extLst>
      <p:ext uri="{BB962C8B-B14F-4D97-AF65-F5344CB8AC3E}">
        <p14:creationId xmlns:p14="http://schemas.microsoft.com/office/powerpoint/2010/main" val="9958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consider</a:t>
            </a:r>
          </a:p>
          <a:p>
            <a:pPr marL="800100" lvl="1" indent="-342900">
              <a:buFont typeface="+mj-lt"/>
              <a:buAutoNum type="arabicPeriod"/>
            </a:pPr>
            <a:r>
              <a:rPr lang="en-US" dirty="0"/>
              <a:t>Better than random</a:t>
            </a:r>
          </a:p>
          <a:p>
            <a:pPr marL="1257300" lvl="2" indent="-342900">
              <a:buFont typeface="+mj-lt"/>
              <a:buAutoNum type="arabicPeriod"/>
            </a:pPr>
            <a:r>
              <a:rPr lang="en-US" dirty="0"/>
              <a:t>If we can be better than random chance at knowing who will click (or more importantly, who </a:t>
            </a:r>
            <a:r>
              <a:rPr lang="en-US" i="1" dirty="0"/>
              <a:t>won’t </a:t>
            </a:r>
            <a:r>
              <a:rPr lang="en-US" dirty="0"/>
              <a:t>click), we will make more money</a:t>
            </a:r>
          </a:p>
          <a:p>
            <a:pPr marL="800100" lvl="1" indent="-342900">
              <a:buFont typeface="+mj-lt"/>
              <a:buAutoNum type="arabicPeriod"/>
            </a:pPr>
            <a:r>
              <a:rPr lang="en-US" dirty="0"/>
              <a:t>Stability and reliability</a:t>
            </a:r>
          </a:p>
          <a:p>
            <a:pPr marL="1257300" lvl="2" indent="-342900">
              <a:buFont typeface="+mj-lt"/>
              <a:buAutoNum type="arabicPeriod"/>
            </a:pPr>
            <a:r>
              <a:rPr lang="en-US" dirty="0"/>
              <a:t>What happens to our model as time passes? </a:t>
            </a:r>
          </a:p>
          <a:p>
            <a:pPr marL="1257300" lvl="2" indent="-342900">
              <a:buFont typeface="+mj-lt"/>
              <a:buAutoNum type="arabicPeriod"/>
            </a:pPr>
            <a:r>
              <a:rPr lang="en-US" dirty="0"/>
              <a:t>How does the model do with strictly unseen data?</a:t>
            </a:r>
          </a:p>
          <a:p>
            <a:pPr marL="800100" lvl="1" indent="-342900">
              <a:buFont typeface="+mj-lt"/>
              <a:buAutoNum type="arabicPeriod"/>
            </a:pPr>
            <a:r>
              <a:rPr lang="en-US" dirty="0"/>
              <a:t>Interpretability</a:t>
            </a:r>
          </a:p>
          <a:p>
            <a:pPr marL="1257300" lvl="2" indent="-342900">
              <a:buFont typeface="+mj-lt"/>
              <a:buAutoNum type="arabicPeriod"/>
            </a:pPr>
            <a:r>
              <a:rPr lang="en-US" dirty="0"/>
              <a:t>Can we understand </a:t>
            </a:r>
            <a:r>
              <a:rPr lang="en-US" i="1" dirty="0"/>
              <a:t>why </a:t>
            </a:r>
            <a:r>
              <a:rPr lang="en-US" dirty="0"/>
              <a:t>the model is better than random chance? (</a:t>
            </a:r>
            <a:r>
              <a:rPr lang="en-US" dirty="0" err="1"/>
              <a:t>ie</a:t>
            </a:r>
            <a:r>
              <a:rPr lang="en-US" dirty="0"/>
              <a:t> what features matter?)</a:t>
            </a:r>
          </a:p>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21</a:t>
            </a:fld>
            <a:endParaRPr lang="en-US"/>
          </a:p>
        </p:txBody>
      </p:sp>
    </p:spTree>
    <p:extLst>
      <p:ext uri="{BB962C8B-B14F-4D97-AF65-F5344CB8AC3E}">
        <p14:creationId xmlns:p14="http://schemas.microsoft.com/office/powerpoint/2010/main" val="440993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divide by the total number of emails sent, not by the total number of emails </a:t>
            </a:r>
            <a:r>
              <a:rPr lang="en-US" i="1" dirty="0"/>
              <a:t>predicted </a:t>
            </a:r>
            <a:r>
              <a:rPr lang="en-US" i="0" dirty="0"/>
              <a:t>to be sent or else we would just simply always predict an email to be sent. Need the threat of FN’s to be incorporated into decision or else we won’t see a critical point on our profit curve.</a:t>
            </a:r>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22</a:t>
            </a:fld>
            <a:endParaRPr lang="en-US"/>
          </a:p>
        </p:txBody>
      </p:sp>
    </p:spTree>
    <p:extLst>
      <p:ext uri="{BB962C8B-B14F-4D97-AF65-F5344CB8AC3E}">
        <p14:creationId xmlns:p14="http://schemas.microsoft.com/office/powerpoint/2010/main" val="201368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equation from previous slide allows us to create a function which will have a critical point where profit per email is maximized. </a:t>
            </a:r>
          </a:p>
          <a:p>
            <a:pPr marL="628650" lvl="1" indent="-171450">
              <a:buFont typeface="Arial" panose="020B0604020202020204" pitchFamily="34" charset="0"/>
              <a:buChar char="•"/>
            </a:pPr>
            <a:r>
              <a:rPr lang="en-US" dirty="0"/>
              <a:t>The independent variable is the level of certainty we prefer when classifying the observation from the data. </a:t>
            </a:r>
          </a:p>
          <a:p>
            <a:pPr marL="628650" lvl="1" indent="-171450">
              <a:buFont typeface="Arial" panose="020B0604020202020204" pitchFamily="34" charset="0"/>
              <a:buChar char="•"/>
            </a:pPr>
            <a:r>
              <a:rPr lang="en-US" dirty="0"/>
              <a:t>The classifier we use is the one that gives us the best PR-AUC, which we look at later on </a:t>
            </a:r>
          </a:p>
          <a:p>
            <a:pPr marL="628650" lvl="1" indent="-171450">
              <a:buFont typeface="Arial" panose="020B0604020202020204" pitchFamily="34" charset="0"/>
              <a:buChar char="•"/>
            </a:pPr>
            <a:r>
              <a:rPr lang="en-US" dirty="0"/>
              <a:t>This critical point shows us how much more money we could make per email by using ML instead of randomly guessing.</a:t>
            </a:r>
          </a:p>
        </p:txBody>
      </p:sp>
      <p:sp>
        <p:nvSpPr>
          <p:cNvPr id="4" name="Slide Number Placeholder 3"/>
          <p:cNvSpPr>
            <a:spLocks noGrp="1"/>
          </p:cNvSpPr>
          <p:nvPr>
            <p:ph type="sldNum" sz="quarter" idx="5"/>
          </p:nvPr>
        </p:nvSpPr>
        <p:spPr/>
        <p:txBody>
          <a:bodyPr/>
          <a:lstStyle/>
          <a:p>
            <a:fld id="{3EAAF15A-54DC-8443-B25D-67E754D52BC9}" type="slidenum">
              <a:rPr lang="en-US" smtClean="0"/>
              <a:t>23</a:t>
            </a:fld>
            <a:endParaRPr lang="en-US"/>
          </a:p>
        </p:txBody>
      </p:sp>
    </p:spTree>
    <p:extLst>
      <p:ext uri="{BB962C8B-B14F-4D97-AF65-F5344CB8AC3E}">
        <p14:creationId xmlns:p14="http://schemas.microsoft.com/office/powerpoint/2010/main" val="302790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24</a:t>
            </a:fld>
            <a:endParaRPr lang="en-US"/>
          </a:p>
        </p:txBody>
      </p:sp>
    </p:spTree>
    <p:extLst>
      <p:ext uri="{BB962C8B-B14F-4D97-AF65-F5344CB8AC3E}">
        <p14:creationId xmlns:p14="http://schemas.microsoft.com/office/powerpoint/2010/main" val="3746782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Comparing best vs worst tuned models</a:t>
            </a:r>
          </a:p>
        </p:txBody>
      </p:sp>
      <p:sp>
        <p:nvSpPr>
          <p:cNvPr id="4" name="Slide Number Placeholder 3"/>
          <p:cNvSpPr>
            <a:spLocks noGrp="1"/>
          </p:cNvSpPr>
          <p:nvPr>
            <p:ph type="sldNum" sz="quarter" idx="5"/>
          </p:nvPr>
        </p:nvSpPr>
        <p:spPr/>
        <p:txBody>
          <a:bodyPr/>
          <a:lstStyle/>
          <a:p>
            <a:fld id="{3EAAF15A-54DC-8443-B25D-67E754D52BC9}" type="slidenum">
              <a:rPr lang="en-US" smtClean="0"/>
              <a:t>25</a:t>
            </a:fld>
            <a:endParaRPr lang="en-US"/>
          </a:p>
        </p:txBody>
      </p:sp>
    </p:spTree>
    <p:extLst>
      <p:ext uri="{BB962C8B-B14F-4D97-AF65-F5344CB8AC3E}">
        <p14:creationId xmlns:p14="http://schemas.microsoft.com/office/powerpoint/2010/main" val="15723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Recommendations</a:t>
            </a:r>
          </a:p>
          <a:p>
            <a:pPr lvl="1"/>
            <a:r>
              <a:rPr lang="en-US" dirty="0"/>
              <a:t>Use XGBoost model to determine who should be sent an email based on collected data</a:t>
            </a:r>
          </a:p>
          <a:p>
            <a:pPr lvl="1"/>
            <a:r>
              <a:rPr lang="en-US" dirty="0"/>
              <a:t>Monitor performance of model by collecting click data and observing performance across campaigns</a:t>
            </a:r>
          </a:p>
          <a:p>
            <a:pPr lvl="1"/>
            <a:r>
              <a:rPr lang="en-US" dirty="0"/>
              <a:t>Improve email design strategy (with intent of improving CTR) by following the indicated interactivity between features we can control such as Word Count, Source, Type, Subject Hotness, and Campaign Type</a:t>
            </a:r>
          </a:p>
          <a:p>
            <a:pPr lvl="1"/>
            <a:r>
              <a:rPr lang="en-US" dirty="0"/>
              <a:t>Investigate how we can organically increase volume in higher ‘past communication’ bins</a:t>
            </a:r>
          </a:p>
          <a:p>
            <a:pPr lvl="1"/>
            <a:r>
              <a:rPr lang="en-US" dirty="0"/>
              <a:t>Conduct AB tests to see if Past Communication and Hotness are related (since we don’t have observations of high hotness + high past communication, only low hotness + high past comm)</a:t>
            </a:r>
          </a:p>
          <a:p>
            <a:r>
              <a:rPr lang="en-US" dirty="0"/>
              <a:t>Next Steps &amp; Reflections</a:t>
            </a:r>
          </a:p>
          <a:p>
            <a:pPr lvl="1"/>
            <a:r>
              <a:rPr lang="en-US" dirty="0"/>
              <a:t>We should investigate further whether these models really are the best for this use case. </a:t>
            </a:r>
          </a:p>
          <a:p>
            <a:pPr lvl="1"/>
            <a:r>
              <a:rPr lang="en-US" dirty="0"/>
              <a:t>	Could there be alternative feature engineering methods to extract more signal to boost performance?</a:t>
            </a:r>
          </a:p>
          <a:p>
            <a:pPr lvl="1"/>
            <a:r>
              <a:rPr lang="en-US" dirty="0"/>
              <a:t>	What other algorithms best suit this data?</a:t>
            </a:r>
          </a:p>
          <a:p>
            <a:pPr lvl="1"/>
            <a:r>
              <a:rPr lang="en-US" dirty="0"/>
              <a:t>	Could we use more advanced hyper parameter tuning techniques like Bayesian search instead of random search?</a:t>
            </a:r>
          </a:p>
          <a:p>
            <a:pPr lvl="1"/>
            <a:r>
              <a:rPr lang="en-US" dirty="0"/>
              <a:t>What other data would be useful to enhance predictive power?</a:t>
            </a:r>
          </a:p>
          <a:p>
            <a:pPr lvl="2"/>
            <a:r>
              <a:rPr lang="en-US" dirty="0"/>
              <a:t>Historical data on recipient interaction with emails or our product more generally</a:t>
            </a:r>
          </a:p>
          <a:p>
            <a:pPr lvl="2"/>
            <a:r>
              <a:rPr lang="en-US" dirty="0"/>
              <a:t>Time series information on time of year emails are sent</a:t>
            </a:r>
          </a:p>
          <a:p>
            <a:pPr lvl="2"/>
            <a:r>
              <a:rPr lang="en-US" dirty="0"/>
              <a:t>Demographic information on who are receiving the emails (so long it follows compliance)</a:t>
            </a:r>
          </a:p>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32</a:t>
            </a:fld>
            <a:endParaRPr lang="en-US"/>
          </a:p>
        </p:txBody>
      </p:sp>
    </p:spTree>
    <p:extLst>
      <p:ext uri="{BB962C8B-B14F-4D97-AF65-F5344CB8AC3E}">
        <p14:creationId xmlns:p14="http://schemas.microsoft.com/office/powerpoint/2010/main" val="347878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3</a:t>
            </a:fld>
            <a:endParaRPr lang="en-US"/>
          </a:p>
        </p:txBody>
      </p:sp>
    </p:spTree>
    <p:extLst>
      <p:ext uri="{BB962C8B-B14F-4D97-AF65-F5344CB8AC3E}">
        <p14:creationId xmlns:p14="http://schemas.microsoft.com/office/powerpoint/2010/main" val="155341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67.4% increase in revenue comes from the fact that we converted 726 False Negatives to True Positives out of 1077 FN’s</a:t>
            </a:r>
          </a:p>
          <a:p>
            <a:pPr marL="171450" indent="-171450">
              <a:buFont typeface="Arial" panose="020B0604020202020204" pitchFamily="34" charset="0"/>
              <a:buChar char="•"/>
            </a:pPr>
            <a:r>
              <a:rPr lang="en-US" dirty="0"/>
              <a:t>Relatively marginal difference between tuned models, but this can mean millions at high volumes of emails or clicks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4</a:t>
            </a:fld>
            <a:endParaRPr lang="en-US"/>
          </a:p>
        </p:txBody>
      </p:sp>
    </p:spTree>
    <p:extLst>
      <p:ext uri="{BB962C8B-B14F-4D97-AF65-F5344CB8AC3E}">
        <p14:creationId xmlns:p14="http://schemas.microsoft.com/office/powerpoint/2010/main" val="329745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5</a:t>
            </a:fld>
            <a:endParaRPr lang="en-US"/>
          </a:p>
        </p:txBody>
      </p:sp>
    </p:spTree>
    <p:extLst>
      <p:ext uri="{BB962C8B-B14F-4D97-AF65-F5344CB8AC3E}">
        <p14:creationId xmlns:p14="http://schemas.microsoft.com/office/powerpoint/2010/main" val="123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a:t>
            </a:r>
          </a:p>
          <a:p>
            <a:pPr marL="628650" lvl="1" indent="-171450">
              <a:buFont typeface="Arial" panose="020B0604020202020204" pitchFamily="34" charset="0"/>
              <a:buChar char="•"/>
            </a:pPr>
            <a:r>
              <a:rPr lang="en-US" dirty="0"/>
              <a:t>Does not imply we should not send emails to people with few past communications. Rather, suggests that we should think about how we can boost voluntary subscriptions, or whatever it is that identifies the higher volume group (</a:t>
            </a:r>
            <a:r>
              <a:rPr lang="en-US" dirty="0" err="1"/>
              <a:t>ie</a:t>
            </a:r>
            <a:r>
              <a:rPr lang="en-US" dirty="0"/>
              <a:t> get people to </a:t>
            </a:r>
            <a:r>
              <a:rPr lang="en-US" i="1" dirty="0"/>
              <a:t>want</a:t>
            </a:r>
            <a:r>
              <a:rPr lang="en-US" i="0" dirty="0"/>
              <a:t> to receive emails)</a:t>
            </a:r>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8</a:t>
            </a:fld>
            <a:endParaRPr lang="en-US"/>
          </a:p>
        </p:txBody>
      </p:sp>
    </p:spTree>
    <p:extLst>
      <p:ext uri="{BB962C8B-B14F-4D97-AF65-F5344CB8AC3E}">
        <p14:creationId xmlns:p14="http://schemas.microsoft.com/office/powerpoint/2010/main" val="918621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9</a:t>
            </a:fld>
            <a:endParaRPr lang="en-US"/>
          </a:p>
        </p:txBody>
      </p:sp>
    </p:spTree>
    <p:extLst>
      <p:ext uri="{BB962C8B-B14F-4D97-AF65-F5344CB8AC3E}">
        <p14:creationId xmlns:p14="http://schemas.microsoft.com/office/powerpoint/2010/main" val="102633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F15A-54DC-8443-B25D-67E754D52BC9}" type="slidenum">
              <a:rPr lang="en-US" smtClean="0"/>
              <a:t>12</a:t>
            </a:fld>
            <a:endParaRPr lang="en-US"/>
          </a:p>
        </p:txBody>
      </p:sp>
    </p:spTree>
    <p:extLst>
      <p:ext uri="{BB962C8B-B14F-4D97-AF65-F5344CB8AC3E}">
        <p14:creationId xmlns:p14="http://schemas.microsoft.com/office/powerpoint/2010/main" val="381201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a:t>
            </a:r>
          </a:p>
          <a:p>
            <a:pPr marL="628650" lvl="1" indent="-171450">
              <a:buFont typeface="Arial" panose="020B0604020202020204" pitchFamily="34" charset="0"/>
              <a:buChar char="•"/>
            </a:pPr>
            <a:r>
              <a:rPr lang="en-US" dirty="0"/>
              <a:t>We don’t send hot emails to veteran recipients</a:t>
            </a:r>
          </a:p>
          <a:p>
            <a:pPr marL="171450" lvl="0" indent="-171450">
              <a:buFont typeface="Arial" panose="020B0604020202020204" pitchFamily="34" charset="0"/>
              <a:buChar char="•"/>
            </a:pPr>
            <a:r>
              <a:rPr lang="en-US" dirty="0"/>
              <a:t>Takeaway:</a:t>
            </a:r>
          </a:p>
          <a:p>
            <a:pPr marL="628650" lvl="1" indent="-171450">
              <a:buFont typeface="Arial" panose="020B0604020202020204" pitchFamily="34" charset="0"/>
              <a:buChar char="•"/>
            </a:pPr>
            <a:r>
              <a:rPr lang="en-US" dirty="0"/>
              <a:t>Make sure rookie recipients are getting hot subjects only (4+, TPC &lt; 30)</a:t>
            </a:r>
          </a:p>
          <a:p>
            <a:pPr marL="628650" lvl="1" indent="-171450">
              <a:buFont typeface="Arial" panose="020B0604020202020204" pitchFamily="34" charset="0"/>
              <a:buChar char="•"/>
            </a:pPr>
            <a:r>
              <a:rPr lang="en-US" dirty="0"/>
              <a:t>For vets, it could make sense to only send hot emails, but would require a controlled test since we don’t seem to have a lot of data</a:t>
            </a:r>
          </a:p>
        </p:txBody>
      </p:sp>
      <p:sp>
        <p:nvSpPr>
          <p:cNvPr id="4" name="Slide Number Placeholder 3"/>
          <p:cNvSpPr>
            <a:spLocks noGrp="1"/>
          </p:cNvSpPr>
          <p:nvPr>
            <p:ph type="sldNum" sz="quarter" idx="5"/>
          </p:nvPr>
        </p:nvSpPr>
        <p:spPr/>
        <p:txBody>
          <a:bodyPr/>
          <a:lstStyle/>
          <a:p>
            <a:fld id="{3EAAF15A-54DC-8443-B25D-67E754D52BC9}" type="slidenum">
              <a:rPr lang="en-US" smtClean="0"/>
              <a:t>13</a:t>
            </a:fld>
            <a:endParaRPr lang="en-US"/>
          </a:p>
        </p:txBody>
      </p:sp>
    </p:spTree>
    <p:extLst>
      <p:ext uri="{BB962C8B-B14F-4D97-AF65-F5344CB8AC3E}">
        <p14:creationId xmlns:p14="http://schemas.microsoft.com/office/powerpoint/2010/main" val="146362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Emphasize that lower word counts will always be a better option</a:t>
            </a:r>
          </a:p>
          <a:p>
            <a:pPr marL="171450" indent="-171450">
              <a:buFont typeface="Arial" panose="020B0604020202020204" pitchFamily="34" charset="0"/>
              <a:buChar char="•"/>
            </a:pPr>
            <a:r>
              <a:rPr lang="en-US" dirty="0"/>
              <a:t>Can note that Camp-3 is less sensitive to word count than Camp-2, so some scenarios may exist where it makes sense to send higher word counts</a:t>
            </a:r>
          </a:p>
        </p:txBody>
      </p:sp>
      <p:sp>
        <p:nvSpPr>
          <p:cNvPr id="4" name="Slide Number Placeholder 3"/>
          <p:cNvSpPr>
            <a:spLocks noGrp="1"/>
          </p:cNvSpPr>
          <p:nvPr>
            <p:ph type="sldNum" sz="quarter" idx="5"/>
          </p:nvPr>
        </p:nvSpPr>
        <p:spPr/>
        <p:txBody>
          <a:bodyPr/>
          <a:lstStyle/>
          <a:p>
            <a:fld id="{3EAAF15A-54DC-8443-B25D-67E754D52BC9}" type="slidenum">
              <a:rPr lang="en-US" smtClean="0"/>
              <a:t>15</a:t>
            </a:fld>
            <a:endParaRPr lang="en-US"/>
          </a:p>
        </p:txBody>
      </p:sp>
    </p:spTree>
    <p:extLst>
      <p:ext uri="{BB962C8B-B14F-4D97-AF65-F5344CB8AC3E}">
        <p14:creationId xmlns:p14="http://schemas.microsoft.com/office/powerpoint/2010/main" val="400464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3/12/25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3/12/25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12CF-AE97-85E5-A004-192B976A2129}"/>
              </a:ext>
            </a:extLst>
          </p:cNvPr>
          <p:cNvSpPr>
            <a:spLocks noGrp="1"/>
          </p:cNvSpPr>
          <p:nvPr>
            <p:ph type="ctrTitle"/>
          </p:nvPr>
        </p:nvSpPr>
        <p:spPr/>
        <p:txBody>
          <a:bodyPr>
            <a:normAutofit/>
          </a:bodyPr>
          <a:lstStyle/>
          <a:p>
            <a:r>
              <a:rPr lang="en-US" sz="3200" dirty="0"/>
              <a:t>Machine Learning: </a:t>
            </a:r>
            <a:br>
              <a:rPr lang="en-US" sz="3200" dirty="0"/>
            </a:br>
            <a:r>
              <a:rPr lang="en-US" sz="3200" dirty="0"/>
              <a:t>Optimizing Email Campaign Profit Margin &amp; Email Click-decision</a:t>
            </a:r>
          </a:p>
        </p:txBody>
      </p:sp>
      <p:sp>
        <p:nvSpPr>
          <p:cNvPr id="3" name="Subtitle 2">
            <a:extLst>
              <a:ext uri="{FF2B5EF4-FFF2-40B4-BE49-F238E27FC236}">
                <a16:creationId xmlns:a16="http://schemas.microsoft.com/office/drawing/2014/main" id="{C059F74F-57AD-CF63-5210-B1D4618EF016}"/>
              </a:ext>
            </a:extLst>
          </p:cNvPr>
          <p:cNvSpPr>
            <a:spLocks noGrp="1"/>
          </p:cNvSpPr>
          <p:nvPr>
            <p:ph type="subTitle" idx="1"/>
          </p:nvPr>
        </p:nvSpPr>
        <p:spPr/>
        <p:txBody>
          <a:bodyPr/>
          <a:lstStyle/>
          <a:p>
            <a:r>
              <a:rPr lang="en-US" dirty="0"/>
              <a:t>An analytical approach to email campaign design</a:t>
            </a:r>
          </a:p>
          <a:p>
            <a:r>
              <a:rPr lang="en-US" dirty="0"/>
              <a:t>Blake Gilliland</a:t>
            </a:r>
          </a:p>
        </p:txBody>
      </p:sp>
    </p:spTree>
    <p:extLst>
      <p:ext uri="{BB962C8B-B14F-4D97-AF65-F5344CB8AC3E}">
        <p14:creationId xmlns:p14="http://schemas.microsoft.com/office/powerpoint/2010/main" val="37644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5246-6245-4E93-E648-65C9F165C935}"/>
              </a:ext>
            </a:extLst>
          </p:cNvPr>
          <p:cNvSpPr>
            <a:spLocks noGrp="1"/>
          </p:cNvSpPr>
          <p:nvPr>
            <p:ph type="title"/>
          </p:nvPr>
        </p:nvSpPr>
        <p:spPr>
          <a:xfrm>
            <a:off x="1451579" y="804519"/>
            <a:ext cx="9603275" cy="1049235"/>
          </a:xfrm>
        </p:spPr>
        <p:txBody>
          <a:bodyPr>
            <a:normAutofit/>
          </a:bodyPr>
          <a:lstStyle/>
          <a:p>
            <a:r>
              <a:rPr lang="en-US" dirty="0"/>
              <a:t>CTR:</a:t>
            </a:r>
            <a:br>
              <a:rPr lang="en-US" dirty="0"/>
            </a:br>
            <a:r>
              <a:rPr lang="en-US" dirty="0"/>
              <a:t>Campaign Type</a:t>
            </a:r>
          </a:p>
        </p:txBody>
      </p:sp>
      <p:grpSp>
        <p:nvGrpSpPr>
          <p:cNvPr id="11" name="Group 10">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2" name="Rectangle 11">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F8646135-B559-8A71-1E6F-52E904DE902E}"/>
              </a:ext>
            </a:extLst>
          </p:cNvPr>
          <p:cNvPicPr>
            <a:picLocks noChangeAspect="1"/>
          </p:cNvPicPr>
          <p:nvPr/>
        </p:nvPicPr>
        <p:blipFill>
          <a:blip r:embed="rId2"/>
          <a:stretch>
            <a:fillRect/>
          </a:stretch>
        </p:blipFill>
        <p:spPr>
          <a:xfrm>
            <a:off x="1635739" y="2248444"/>
            <a:ext cx="4613872" cy="2975947"/>
          </a:xfrm>
          <a:prstGeom prst="rect">
            <a:avLst/>
          </a:prstGeom>
        </p:spPr>
      </p:pic>
      <p:sp>
        <p:nvSpPr>
          <p:cNvPr id="8" name="Content Placeholder 7">
            <a:extLst>
              <a:ext uri="{FF2B5EF4-FFF2-40B4-BE49-F238E27FC236}">
                <a16:creationId xmlns:a16="http://schemas.microsoft.com/office/drawing/2014/main" id="{8F36A08A-19E4-1A13-729F-B0EAFCFCA72A}"/>
              </a:ext>
            </a:extLst>
          </p:cNvPr>
          <p:cNvSpPr>
            <a:spLocks noGrp="1"/>
          </p:cNvSpPr>
          <p:nvPr>
            <p:ph idx="1"/>
          </p:nvPr>
        </p:nvSpPr>
        <p:spPr>
          <a:xfrm>
            <a:off x="6903337" y="2015734"/>
            <a:ext cx="4158849" cy="3450613"/>
          </a:xfrm>
        </p:spPr>
        <p:txBody>
          <a:bodyPr>
            <a:normAutofit fontScale="92500" lnSpcReduction="20000"/>
          </a:bodyPr>
          <a:lstStyle/>
          <a:p>
            <a:r>
              <a:rPr lang="en-US" dirty="0"/>
              <a:t>Campaign 1</a:t>
            </a:r>
          </a:p>
          <a:p>
            <a:pPr lvl="1"/>
            <a:r>
              <a:rPr lang="en-US" dirty="0"/>
              <a:t>New recipients only (Past Communications = 0)</a:t>
            </a:r>
          </a:p>
          <a:p>
            <a:pPr lvl="1"/>
            <a:r>
              <a:rPr lang="en-US" dirty="0"/>
              <a:t>Emails contain 0 images and only 1 link</a:t>
            </a:r>
          </a:p>
          <a:p>
            <a:pPr lvl="1"/>
            <a:r>
              <a:rPr lang="en-US" dirty="0"/>
              <a:t>Subject Hotness is always &lt; 1</a:t>
            </a:r>
          </a:p>
          <a:p>
            <a:r>
              <a:rPr lang="en-US" dirty="0"/>
              <a:t>Campaign 2</a:t>
            </a:r>
          </a:p>
          <a:p>
            <a:pPr lvl="1"/>
            <a:r>
              <a:rPr lang="en-US" dirty="0"/>
              <a:t>Not restricted to a domain</a:t>
            </a:r>
          </a:p>
          <a:p>
            <a:r>
              <a:rPr lang="en-US" dirty="0"/>
              <a:t>Campaign 3</a:t>
            </a:r>
          </a:p>
          <a:p>
            <a:pPr lvl="1"/>
            <a:r>
              <a:rPr lang="en-US" dirty="0"/>
              <a:t>Subject Hotness is always &lt;1</a:t>
            </a:r>
          </a:p>
        </p:txBody>
      </p:sp>
    </p:spTree>
    <p:extLst>
      <p:ext uri="{BB962C8B-B14F-4D97-AF65-F5344CB8AC3E}">
        <p14:creationId xmlns:p14="http://schemas.microsoft.com/office/powerpoint/2010/main" val="93779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9D72-35ED-FCE3-32C9-75A210E6CE64}"/>
              </a:ext>
            </a:extLst>
          </p:cNvPr>
          <p:cNvSpPr>
            <a:spLocks noGrp="1"/>
          </p:cNvSpPr>
          <p:nvPr>
            <p:ph type="title"/>
          </p:nvPr>
        </p:nvSpPr>
        <p:spPr/>
        <p:txBody>
          <a:bodyPr/>
          <a:lstStyle/>
          <a:p>
            <a:r>
              <a:rPr lang="en-US" dirty="0"/>
              <a:t>CTR:</a:t>
            </a:r>
            <a:br>
              <a:rPr lang="en-US" dirty="0"/>
            </a:br>
            <a:r>
              <a:rPr lang="en-US" sz="2800" dirty="0"/>
              <a:t>Feature Interactions</a:t>
            </a:r>
            <a:endParaRPr lang="en-US" dirty="0"/>
          </a:p>
        </p:txBody>
      </p:sp>
      <p:sp>
        <p:nvSpPr>
          <p:cNvPr id="3" name="Text Placeholder 2">
            <a:extLst>
              <a:ext uri="{FF2B5EF4-FFF2-40B4-BE49-F238E27FC236}">
                <a16:creationId xmlns:a16="http://schemas.microsoft.com/office/drawing/2014/main" id="{70A9EB18-33E1-004B-F038-D5B8596706FE}"/>
              </a:ext>
            </a:extLst>
          </p:cNvPr>
          <p:cNvSpPr>
            <a:spLocks noGrp="1"/>
          </p:cNvSpPr>
          <p:nvPr>
            <p:ph type="body" idx="1"/>
          </p:nvPr>
        </p:nvSpPr>
        <p:spPr/>
        <p:txBody>
          <a:bodyPr/>
          <a:lstStyle/>
          <a:p>
            <a:r>
              <a:rPr lang="en-US" dirty="0"/>
              <a:t>Looking at CTR between features</a:t>
            </a:r>
          </a:p>
        </p:txBody>
      </p:sp>
    </p:spTree>
    <p:extLst>
      <p:ext uri="{BB962C8B-B14F-4D97-AF65-F5344CB8AC3E}">
        <p14:creationId xmlns:p14="http://schemas.microsoft.com/office/powerpoint/2010/main" val="781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86331FC-B044-D399-380B-FD24B02C4ED9}"/>
              </a:ext>
            </a:extLst>
          </p:cNvPr>
          <p:cNvSpPr>
            <a:spLocks noGrp="1"/>
          </p:cNvSpPr>
          <p:nvPr>
            <p:ph type="title"/>
          </p:nvPr>
        </p:nvSpPr>
        <p:spPr>
          <a:xfrm>
            <a:off x="7555992" y="707475"/>
            <a:ext cx="3157577" cy="1312001"/>
          </a:xfrm>
        </p:spPr>
        <p:txBody>
          <a:bodyPr vert="horz" lIns="91440" tIns="45720" rIns="91440" bIns="0" rtlCol="0" anchor="t">
            <a:normAutofit/>
          </a:bodyPr>
          <a:lstStyle/>
          <a:p>
            <a:r>
              <a:rPr lang="en-US" sz="2000" dirty="0"/>
              <a:t>Past Communication</a:t>
            </a:r>
            <a:br>
              <a:rPr lang="en-US" sz="2000" dirty="0"/>
            </a:br>
            <a:r>
              <a:rPr lang="en-US" sz="2000" dirty="0"/>
              <a:t>&amp;</a:t>
            </a:r>
            <a:br>
              <a:rPr lang="en-US" sz="2000" dirty="0"/>
            </a:br>
            <a:r>
              <a:rPr lang="en-US" sz="2000" dirty="0"/>
              <a:t>Word Count</a:t>
            </a:r>
          </a:p>
        </p:txBody>
      </p:sp>
      <p:cxnSp>
        <p:nvCxnSpPr>
          <p:cNvPr id="53" name="Straight Connector 5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 name="Picture 5">
            <a:extLst>
              <a:ext uri="{FF2B5EF4-FFF2-40B4-BE49-F238E27FC236}">
                <a16:creationId xmlns:a16="http://schemas.microsoft.com/office/drawing/2014/main" id="{EDF4CFD8-9DA8-C484-C91D-9A477C121149}"/>
              </a:ext>
            </a:extLst>
          </p:cNvPr>
          <p:cNvPicPr>
            <a:picLocks noChangeAspect="1"/>
          </p:cNvPicPr>
          <p:nvPr/>
        </p:nvPicPr>
        <p:blipFill>
          <a:blip r:embed="rId3"/>
          <a:stretch>
            <a:fillRect/>
          </a:stretch>
        </p:blipFill>
        <p:spPr>
          <a:xfrm>
            <a:off x="229215" y="1089780"/>
            <a:ext cx="6805004" cy="467843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0" name="Content Placeholder 34">
            <a:extLst>
              <a:ext uri="{FF2B5EF4-FFF2-40B4-BE49-F238E27FC236}">
                <a16:creationId xmlns:a16="http://schemas.microsoft.com/office/drawing/2014/main" id="{6BE330B1-34A2-C051-E56E-206217504045}"/>
              </a:ext>
            </a:extLst>
          </p:cNvPr>
          <p:cNvSpPr>
            <a:spLocks noGrp="1"/>
          </p:cNvSpPr>
          <p:nvPr>
            <p:ph idx="1"/>
          </p:nvPr>
        </p:nvSpPr>
        <p:spPr>
          <a:xfrm>
            <a:off x="7554138" y="2273608"/>
            <a:ext cx="3159432" cy="3940925"/>
          </a:xfrm>
        </p:spPr>
        <p:txBody>
          <a:bodyPr>
            <a:normAutofit/>
          </a:bodyPr>
          <a:lstStyle/>
          <a:p>
            <a:r>
              <a:rPr lang="en-US" dirty="0"/>
              <a:t>Sensitivity to Word Count drops as recipient becomes more veteran</a:t>
            </a:r>
          </a:p>
          <a:p>
            <a:r>
              <a:rPr lang="en-US" dirty="0"/>
              <a:t>High volume in worst bins: </a:t>
            </a:r>
          </a:p>
          <a:p>
            <a:pPr lvl="1"/>
            <a:r>
              <a:rPr lang="en-US" dirty="0"/>
              <a:t>≤ 30 emails &amp; ≥ 600 words</a:t>
            </a:r>
          </a:p>
          <a:p>
            <a:pPr lvl="2"/>
            <a:r>
              <a:rPr lang="en-US" dirty="0">
                <a:sym typeface="Wingdings" pitchFamily="2" charset="2"/>
              </a:rPr>
              <a:t>38% of recipients, 9% CR</a:t>
            </a:r>
            <a:endParaRPr lang="en-US" dirty="0"/>
          </a:p>
        </p:txBody>
      </p:sp>
    </p:spTree>
    <p:extLst>
      <p:ext uri="{BB962C8B-B14F-4D97-AF65-F5344CB8AC3E}">
        <p14:creationId xmlns:p14="http://schemas.microsoft.com/office/powerpoint/2010/main" val="391753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903C69D4-A0ED-35B6-87CD-F7CDCC8F9ADD}"/>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39C3E9F-9894-92E9-73B7-D7E3F795B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92FD4BE-681B-F89D-72A9-1E8CC1F67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1DCC8B7-4CD5-96B6-E887-6FFB858A67B3}"/>
              </a:ext>
            </a:extLst>
          </p:cNvPr>
          <p:cNvSpPr>
            <a:spLocks noGrp="1"/>
          </p:cNvSpPr>
          <p:nvPr>
            <p:ph type="title"/>
          </p:nvPr>
        </p:nvSpPr>
        <p:spPr>
          <a:xfrm>
            <a:off x="7555992" y="707475"/>
            <a:ext cx="3157577" cy="1312001"/>
          </a:xfrm>
        </p:spPr>
        <p:txBody>
          <a:bodyPr vert="horz" lIns="91440" tIns="45720" rIns="91440" bIns="0" rtlCol="0" anchor="t">
            <a:normAutofit/>
          </a:bodyPr>
          <a:lstStyle/>
          <a:p>
            <a:r>
              <a:rPr lang="en-US" sz="2000" dirty="0"/>
              <a:t>Past Communication</a:t>
            </a:r>
            <a:br>
              <a:rPr lang="en-US" sz="2000" dirty="0"/>
            </a:br>
            <a:r>
              <a:rPr lang="en-US" sz="2000" dirty="0"/>
              <a:t>&amp;</a:t>
            </a:r>
            <a:br>
              <a:rPr lang="en-US" sz="2000" dirty="0"/>
            </a:br>
            <a:r>
              <a:rPr lang="en-US" sz="2000" dirty="0"/>
              <a:t>Subject Hotness</a:t>
            </a:r>
          </a:p>
        </p:txBody>
      </p:sp>
      <p:cxnSp>
        <p:nvCxnSpPr>
          <p:cNvPr id="53" name="Straight Connector 52">
            <a:extLst>
              <a:ext uri="{FF2B5EF4-FFF2-40B4-BE49-F238E27FC236}">
                <a16:creationId xmlns:a16="http://schemas.microsoft.com/office/drawing/2014/main" id="{7D1D5501-EEEA-891A-1F23-C0F27A2B8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5" name="Title 1">
            <a:extLst>
              <a:ext uri="{FF2B5EF4-FFF2-40B4-BE49-F238E27FC236}">
                <a16:creationId xmlns:a16="http://schemas.microsoft.com/office/drawing/2014/main" id="{B135201E-89E2-BFD7-DA3A-07AF18F97C8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80" name="Content Placeholder 34">
            <a:extLst>
              <a:ext uri="{FF2B5EF4-FFF2-40B4-BE49-F238E27FC236}">
                <a16:creationId xmlns:a16="http://schemas.microsoft.com/office/drawing/2014/main" id="{143D6034-4E68-2C4B-30F9-3C77B1B156FC}"/>
              </a:ext>
            </a:extLst>
          </p:cNvPr>
          <p:cNvSpPr>
            <a:spLocks noGrp="1"/>
          </p:cNvSpPr>
          <p:nvPr>
            <p:ph idx="1"/>
          </p:nvPr>
        </p:nvSpPr>
        <p:spPr>
          <a:xfrm>
            <a:off x="7554138" y="2273608"/>
            <a:ext cx="3159432" cy="3940925"/>
          </a:xfrm>
        </p:spPr>
        <p:txBody>
          <a:bodyPr>
            <a:normAutofit/>
          </a:bodyPr>
          <a:lstStyle/>
          <a:p>
            <a:r>
              <a:rPr lang="en-US" dirty="0"/>
              <a:t>Hot emails don’t typically get sent to veteran recipients</a:t>
            </a:r>
          </a:p>
          <a:p>
            <a:r>
              <a:rPr lang="en-US" dirty="0"/>
              <a:t>New recipients respond better to hotter subjects</a:t>
            </a:r>
          </a:p>
          <a:p>
            <a:r>
              <a:rPr lang="en-US" dirty="0"/>
              <a:t>High volume in worst bins: </a:t>
            </a:r>
          </a:p>
          <a:p>
            <a:pPr lvl="1"/>
            <a:r>
              <a:rPr lang="en-US" dirty="0"/>
              <a:t>35% of recipients in &lt;4 hotness, &lt;30 emails </a:t>
            </a:r>
            <a:r>
              <a:rPr lang="en-US" dirty="0">
                <a:sym typeface="Wingdings" pitchFamily="2" charset="2"/>
              </a:rPr>
              <a:t> 10% CR</a:t>
            </a:r>
            <a:endParaRPr lang="en-US" dirty="0"/>
          </a:p>
        </p:txBody>
      </p:sp>
      <p:pic>
        <p:nvPicPr>
          <p:cNvPr id="4" name="Picture 3">
            <a:extLst>
              <a:ext uri="{FF2B5EF4-FFF2-40B4-BE49-F238E27FC236}">
                <a16:creationId xmlns:a16="http://schemas.microsoft.com/office/drawing/2014/main" id="{56387C69-A4DD-665D-B93E-999644CF3FDF}"/>
              </a:ext>
            </a:extLst>
          </p:cNvPr>
          <p:cNvPicPr>
            <a:picLocks noChangeAspect="1"/>
          </p:cNvPicPr>
          <p:nvPr/>
        </p:nvPicPr>
        <p:blipFill>
          <a:blip r:embed="rId3"/>
          <a:stretch>
            <a:fillRect/>
          </a:stretch>
        </p:blipFill>
        <p:spPr>
          <a:xfrm>
            <a:off x="307888" y="758151"/>
            <a:ext cx="6936510" cy="53416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4310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E916907-03ED-8892-893F-92D7181CC915}"/>
              </a:ext>
            </a:extLst>
          </p:cNvPr>
          <p:cNvSpPr>
            <a:spLocks noGrp="1"/>
          </p:cNvSpPr>
          <p:nvPr>
            <p:ph type="title"/>
          </p:nvPr>
        </p:nvSpPr>
        <p:spPr>
          <a:xfrm>
            <a:off x="7555992" y="707475"/>
            <a:ext cx="3157577" cy="1312001"/>
          </a:xfrm>
        </p:spPr>
        <p:txBody>
          <a:bodyPr anchor="t">
            <a:normAutofit/>
          </a:bodyPr>
          <a:lstStyle/>
          <a:p>
            <a:r>
              <a:rPr lang="en-US" sz="2800" dirty="0"/>
              <a:t>Word Count</a:t>
            </a:r>
            <a:br>
              <a:rPr lang="en-US" sz="2800" dirty="0"/>
            </a:br>
            <a:r>
              <a:rPr lang="en-US" sz="2800" dirty="0"/>
              <a:t>&amp;</a:t>
            </a:r>
            <a:br>
              <a:rPr lang="en-US" sz="2800" dirty="0"/>
            </a:br>
            <a:r>
              <a:rPr lang="en-US" sz="2800" dirty="0"/>
              <a:t>Total Links</a:t>
            </a:r>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Content Placeholder 3">
            <a:extLst>
              <a:ext uri="{FF2B5EF4-FFF2-40B4-BE49-F238E27FC236}">
                <a16:creationId xmlns:a16="http://schemas.microsoft.com/office/drawing/2014/main" id="{F405C664-CE6F-02A3-6B2D-D434FC8B137D}"/>
              </a:ext>
            </a:extLst>
          </p:cNvPr>
          <p:cNvPicPr>
            <a:picLocks noChangeAspect="1"/>
          </p:cNvPicPr>
          <p:nvPr/>
        </p:nvPicPr>
        <p:blipFill>
          <a:blip r:embed="rId2"/>
          <a:stretch>
            <a:fillRect/>
          </a:stretch>
        </p:blipFill>
        <p:spPr>
          <a:xfrm>
            <a:off x="323272" y="919124"/>
            <a:ext cx="6511637" cy="53558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Content Placeholder 7">
            <a:extLst>
              <a:ext uri="{FF2B5EF4-FFF2-40B4-BE49-F238E27FC236}">
                <a16:creationId xmlns:a16="http://schemas.microsoft.com/office/drawing/2014/main" id="{D5B6DAE6-ADE7-D360-355F-4EB4C4DC6A89}"/>
              </a:ext>
            </a:extLst>
          </p:cNvPr>
          <p:cNvSpPr>
            <a:spLocks noGrp="1"/>
          </p:cNvSpPr>
          <p:nvPr>
            <p:ph idx="1"/>
          </p:nvPr>
        </p:nvSpPr>
        <p:spPr>
          <a:xfrm>
            <a:off x="7554138" y="2273608"/>
            <a:ext cx="3159432" cy="3940925"/>
          </a:xfrm>
        </p:spPr>
        <p:txBody>
          <a:bodyPr>
            <a:normAutofit/>
          </a:bodyPr>
          <a:lstStyle/>
          <a:p>
            <a:r>
              <a:rPr lang="en-US" dirty="0"/>
              <a:t>Links-per-Word Count</a:t>
            </a:r>
          </a:p>
          <a:p>
            <a:pPr lvl="1"/>
            <a:r>
              <a:rPr lang="en-US" dirty="0"/>
              <a:t>Higher ratio </a:t>
            </a:r>
            <a:r>
              <a:rPr lang="en-US" dirty="0">
                <a:sym typeface="Wingdings" pitchFamily="2" charset="2"/>
              </a:rPr>
              <a:t> Better CR</a:t>
            </a:r>
          </a:p>
          <a:p>
            <a:r>
              <a:rPr lang="en-US" dirty="0">
                <a:sym typeface="Wingdings" pitchFamily="2" charset="2"/>
              </a:rPr>
              <a:t>Smaller sample sizes for higher probability groups, but trend is clear</a:t>
            </a:r>
          </a:p>
          <a:p>
            <a:r>
              <a:rPr lang="en-US" dirty="0">
                <a:sym typeface="Wingdings" pitchFamily="2" charset="2"/>
              </a:rPr>
              <a:t>Plurality closer to dark blue than orange</a:t>
            </a:r>
            <a:endParaRPr lang="en-US" dirty="0"/>
          </a:p>
        </p:txBody>
      </p:sp>
    </p:spTree>
    <p:extLst>
      <p:ext uri="{BB962C8B-B14F-4D97-AF65-F5344CB8AC3E}">
        <p14:creationId xmlns:p14="http://schemas.microsoft.com/office/powerpoint/2010/main" val="205031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47471D59-B4A6-A47B-076A-36FC549B6AB5}"/>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2A5BBF-1F2E-3258-BDC4-AD8FB16EA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94A1D-D396-FB4C-9BE8-96BA7BFB1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D5C5380-1374-FCCC-2535-964F14BFC1C3}"/>
              </a:ext>
            </a:extLst>
          </p:cNvPr>
          <p:cNvSpPr>
            <a:spLocks noGrp="1"/>
          </p:cNvSpPr>
          <p:nvPr>
            <p:ph type="title"/>
          </p:nvPr>
        </p:nvSpPr>
        <p:spPr>
          <a:xfrm>
            <a:off x="7555992" y="707475"/>
            <a:ext cx="3157577" cy="1312001"/>
          </a:xfrm>
        </p:spPr>
        <p:txBody>
          <a:bodyPr anchor="t">
            <a:normAutofit/>
          </a:bodyPr>
          <a:lstStyle/>
          <a:p>
            <a:r>
              <a:rPr lang="en-US" sz="2800" dirty="0"/>
              <a:t>Campaign Type</a:t>
            </a:r>
            <a:br>
              <a:rPr lang="en-US" sz="2800" dirty="0"/>
            </a:br>
            <a:r>
              <a:rPr lang="en-US" sz="2800" dirty="0"/>
              <a:t>&amp;</a:t>
            </a:r>
            <a:br>
              <a:rPr lang="en-US" sz="2800" dirty="0"/>
            </a:br>
            <a:r>
              <a:rPr lang="en-US" sz="2800" dirty="0"/>
              <a:t>Word Count</a:t>
            </a:r>
          </a:p>
        </p:txBody>
      </p:sp>
      <p:cxnSp>
        <p:nvCxnSpPr>
          <p:cNvPr id="15" name="Straight Connector 14">
            <a:extLst>
              <a:ext uri="{FF2B5EF4-FFF2-40B4-BE49-F238E27FC236}">
                <a16:creationId xmlns:a16="http://schemas.microsoft.com/office/drawing/2014/main" id="{2A8DEEA3-2606-BCD7-0A85-51930C9E9F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3AB49FB7-BB85-4A8D-CC0F-33A9FFE877D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10" name="Content Placeholder 7">
            <a:extLst>
              <a:ext uri="{FF2B5EF4-FFF2-40B4-BE49-F238E27FC236}">
                <a16:creationId xmlns:a16="http://schemas.microsoft.com/office/drawing/2014/main" id="{85D31C0F-320F-198F-5AE5-8032D47B0146}"/>
              </a:ext>
            </a:extLst>
          </p:cNvPr>
          <p:cNvSpPr>
            <a:spLocks noGrp="1"/>
          </p:cNvSpPr>
          <p:nvPr>
            <p:ph idx="1"/>
          </p:nvPr>
        </p:nvSpPr>
        <p:spPr>
          <a:xfrm>
            <a:off x="7554138" y="2273608"/>
            <a:ext cx="3159432" cy="3940925"/>
          </a:xfrm>
        </p:spPr>
        <p:txBody>
          <a:bodyPr>
            <a:normAutofit fontScale="77500" lnSpcReduction="20000"/>
          </a:bodyPr>
          <a:lstStyle/>
          <a:p>
            <a:r>
              <a:rPr lang="en-US" dirty="0"/>
              <a:t>Campaign Type is highly interactive with many features and behave uniquely between them</a:t>
            </a:r>
          </a:p>
          <a:p>
            <a:r>
              <a:rPr lang="en-US" dirty="0"/>
              <a:t>Camp-2 is overall poor but does well for low Word Counts </a:t>
            </a:r>
          </a:p>
          <a:p>
            <a:pPr lvl="1"/>
            <a:r>
              <a:rPr lang="en-US" dirty="0"/>
              <a:t>43% of recipients are ≥500 words and in Camp-2 </a:t>
            </a:r>
            <a:r>
              <a:rPr lang="en-US" dirty="0">
                <a:sym typeface="Wingdings" pitchFamily="2" charset="2"/>
              </a:rPr>
              <a:t> </a:t>
            </a:r>
            <a:r>
              <a:rPr lang="en-US" dirty="0"/>
              <a:t>~9% CR</a:t>
            </a:r>
          </a:p>
          <a:p>
            <a:r>
              <a:rPr lang="en-US" dirty="0"/>
              <a:t>Camp-3 is highly likely to click, just has been lower volume</a:t>
            </a:r>
          </a:p>
          <a:p>
            <a:pPr lvl="1"/>
            <a:r>
              <a:rPr lang="en-US" dirty="0"/>
              <a:t>Also has most volume in higher word count bins</a:t>
            </a:r>
          </a:p>
        </p:txBody>
      </p:sp>
      <p:pic>
        <p:nvPicPr>
          <p:cNvPr id="6" name="Picture 5">
            <a:extLst>
              <a:ext uri="{FF2B5EF4-FFF2-40B4-BE49-F238E27FC236}">
                <a16:creationId xmlns:a16="http://schemas.microsoft.com/office/drawing/2014/main" id="{CDC74657-EC03-06C1-B099-45F963D68958}"/>
              </a:ext>
            </a:extLst>
          </p:cNvPr>
          <p:cNvPicPr>
            <a:picLocks noChangeAspect="1"/>
          </p:cNvPicPr>
          <p:nvPr/>
        </p:nvPicPr>
        <p:blipFill>
          <a:blip r:embed="rId3"/>
          <a:stretch>
            <a:fillRect/>
          </a:stretch>
        </p:blipFill>
        <p:spPr>
          <a:xfrm>
            <a:off x="291925" y="1262759"/>
            <a:ext cx="6947864" cy="43324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568602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00F29BE-CC26-EC40-57CF-A2C241C5F6E6}"/>
              </a:ext>
            </a:extLst>
          </p:cNvPr>
          <p:cNvSpPr>
            <a:spLocks noGrp="1"/>
          </p:cNvSpPr>
          <p:nvPr>
            <p:ph type="title"/>
          </p:nvPr>
        </p:nvSpPr>
        <p:spPr>
          <a:xfrm>
            <a:off x="7555992" y="707475"/>
            <a:ext cx="3157577" cy="1312001"/>
          </a:xfrm>
        </p:spPr>
        <p:txBody>
          <a:bodyPr anchor="t">
            <a:normAutofit fontScale="90000"/>
          </a:bodyPr>
          <a:lstStyle/>
          <a:p>
            <a:r>
              <a:rPr lang="en-US" sz="2800" dirty="0"/>
              <a:t>Campaign Type</a:t>
            </a:r>
            <a:br>
              <a:rPr lang="en-US" sz="2800" dirty="0"/>
            </a:br>
            <a:r>
              <a:rPr lang="en-US" sz="2800" dirty="0"/>
              <a:t>&amp;</a:t>
            </a:r>
            <a:br>
              <a:rPr lang="en-US" sz="2800" dirty="0"/>
            </a:br>
            <a:r>
              <a:rPr lang="en-US" sz="2800" dirty="0"/>
              <a:t>Past Communications</a:t>
            </a:r>
          </a:p>
        </p:txBody>
      </p:sp>
      <p:cxnSp>
        <p:nvCxnSpPr>
          <p:cNvPr id="29" name="Straight Connector 28">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Content Placeholder 3">
            <a:extLst>
              <a:ext uri="{FF2B5EF4-FFF2-40B4-BE49-F238E27FC236}">
                <a16:creationId xmlns:a16="http://schemas.microsoft.com/office/drawing/2014/main" id="{8199F686-7CF5-0FE7-AD48-F6D9E97DB212}"/>
              </a:ext>
            </a:extLst>
          </p:cNvPr>
          <p:cNvPicPr>
            <a:picLocks noChangeAspect="1"/>
          </p:cNvPicPr>
          <p:nvPr/>
        </p:nvPicPr>
        <p:blipFill>
          <a:blip r:embed="rId3"/>
          <a:stretch>
            <a:fillRect/>
          </a:stretch>
        </p:blipFill>
        <p:spPr>
          <a:xfrm>
            <a:off x="397164" y="1008662"/>
            <a:ext cx="6500204" cy="44038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1" name="Content Placeholder 7">
            <a:extLst>
              <a:ext uri="{FF2B5EF4-FFF2-40B4-BE49-F238E27FC236}">
                <a16:creationId xmlns:a16="http://schemas.microsoft.com/office/drawing/2014/main" id="{E110F0B5-7E0C-1704-3BC3-0A319C757C78}"/>
              </a:ext>
            </a:extLst>
          </p:cNvPr>
          <p:cNvSpPr>
            <a:spLocks noGrp="1"/>
          </p:cNvSpPr>
          <p:nvPr>
            <p:ph idx="1"/>
          </p:nvPr>
        </p:nvSpPr>
        <p:spPr>
          <a:xfrm>
            <a:off x="7554138" y="2273608"/>
            <a:ext cx="3159432" cy="3940925"/>
          </a:xfrm>
        </p:spPr>
        <p:txBody>
          <a:bodyPr>
            <a:normAutofit/>
          </a:bodyPr>
          <a:lstStyle/>
          <a:p>
            <a:r>
              <a:rPr lang="en-US" dirty="0"/>
              <a:t>Separation across past communication bins</a:t>
            </a:r>
          </a:p>
          <a:p>
            <a:r>
              <a:rPr lang="en-US" dirty="0"/>
              <a:t>Camp-3 highly sensitive to past email volume</a:t>
            </a:r>
          </a:p>
          <a:p>
            <a:pPr lvl="1"/>
            <a:r>
              <a:rPr lang="en-US" dirty="0"/>
              <a:t>CTR over doubles after 30 emails </a:t>
            </a:r>
          </a:p>
          <a:p>
            <a:endParaRPr lang="en-US" dirty="0"/>
          </a:p>
        </p:txBody>
      </p:sp>
    </p:spTree>
    <p:extLst>
      <p:ext uri="{BB962C8B-B14F-4D97-AF65-F5344CB8AC3E}">
        <p14:creationId xmlns:p14="http://schemas.microsoft.com/office/powerpoint/2010/main" val="3233097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DE64-4FEB-6185-7080-38D0095095B9}"/>
              </a:ext>
            </a:extLst>
          </p:cNvPr>
          <p:cNvSpPr>
            <a:spLocks noGrp="1"/>
          </p:cNvSpPr>
          <p:nvPr>
            <p:ph type="title"/>
          </p:nvPr>
        </p:nvSpPr>
        <p:spPr>
          <a:xfrm>
            <a:off x="1451579" y="804519"/>
            <a:ext cx="9603275" cy="1049235"/>
          </a:xfrm>
        </p:spPr>
        <p:txBody>
          <a:bodyPr>
            <a:noAutofit/>
          </a:bodyPr>
          <a:lstStyle/>
          <a:p>
            <a:r>
              <a:rPr lang="en-US" sz="2400" dirty="0"/>
              <a:t>Campaign Type</a:t>
            </a:r>
            <a:br>
              <a:rPr lang="en-US" sz="2400" dirty="0"/>
            </a:br>
            <a:r>
              <a:rPr lang="en-US" sz="2400" dirty="0"/>
              <a:t>&amp;</a:t>
            </a:r>
            <a:br>
              <a:rPr lang="en-US" sz="2400" dirty="0"/>
            </a:br>
            <a:r>
              <a:rPr lang="en-US" sz="2400" dirty="0"/>
              <a:t>Subject Hotness</a:t>
            </a:r>
          </a:p>
        </p:txBody>
      </p:sp>
      <p:grpSp>
        <p:nvGrpSpPr>
          <p:cNvPr id="11" name="Group 10">
            <a:extLst>
              <a:ext uri="{FF2B5EF4-FFF2-40B4-BE49-F238E27FC236}">
                <a16:creationId xmlns:a16="http://schemas.microsoft.com/office/drawing/2014/main" id="{9BBF2CDE-35D9-4B83-8A27-7417A11623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2" name="Rectangle 11">
              <a:extLst>
                <a:ext uri="{FF2B5EF4-FFF2-40B4-BE49-F238E27FC236}">
                  <a16:creationId xmlns:a16="http://schemas.microsoft.com/office/drawing/2014/main" id="{86B8A987-6618-4D33-A702-A399F6C29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344FC9-2E16-45B0-8F64-1F4DAECFC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E0376C3D-DC44-4615-08D2-057EEA1269C8}"/>
              </a:ext>
            </a:extLst>
          </p:cNvPr>
          <p:cNvPicPr>
            <a:picLocks noChangeAspect="1"/>
          </p:cNvPicPr>
          <p:nvPr/>
        </p:nvPicPr>
        <p:blipFill>
          <a:blip r:embed="rId2"/>
          <a:srcRect r="3" b="52"/>
          <a:stretch/>
        </p:blipFill>
        <p:spPr>
          <a:xfrm>
            <a:off x="1635739" y="2174242"/>
            <a:ext cx="4613872" cy="3124351"/>
          </a:xfrm>
          <a:prstGeom prst="rect">
            <a:avLst/>
          </a:prstGeom>
        </p:spPr>
      </p:pic>
      <p:sp>
        <p:nvSpPr>
          <p:cNvPr id="8" name="Content Placeholder 7">
            <a:extLst>
              <a:ext uri="{FF2B5EF4-FFF2-40B4-BE49-F238E27FC236}">
                <a16:creationId xmlns:a16="http://schemas.microsoft.com/office/drawing/2014/main" id="{5635DB3C-A4A8-E62D-5AE1-CCBD211FC528}"/>
              </a:ext>
            </a:extLst>
          </p:cNvPr>
          <p:cNvSpPr>
            <a:spLocks noGrp="1"/>
          </p:cNvSpPr>
          <p:nvPr>
            <p:ph idx="1"/>
          </p:nvPr>
        </p:nvSpPr>
        <p:spPr>
          <a:xfrm>
            <a:off x="6903337" y="2015734"/>
            <a:ext cx="4158849" cy="3450613"/>
          </a:xfrm>
        </p:spPr>
        <p:txBody>
          <a:bodyPr>
            <a:normAutofit/>
          </a:bodyPr>
          <a:lstStyle/>
          <a:p>
            <a:r>
              <a:rPr lang="en-US" dirty="0"/>
              <a:t>Camp-2 is only campaign with different subject </a:t>
            </a:r>
            <a:r>
              <a:rPr lang="en-US" dirty="0" err="1"/>
              <a:t>hotnesses</a:t>
            </a:r>
            <a:endParaRPr lang="en-US" dirty="0"/>
          </a:p>
          <a:p>
            <a:r>
              <a:rPr lang="en-US" dirty="0"/>
              <a:t>Subject hotness doing well univariately for low scores may be related to Campaign Type</a:t>
            </a:r>
          </a:p>
          <a:p>
            <a:pPr lvl="1"/>
            <a:r>
              <a:rPr lang="en-US" dirty="0"/>
              <a:t>Implies hotter is better for Camp-2</a:t>
            </a:r>
          </a:p>
          <a:p>
            <a:pPr lvl="1"/>
            <a:r>
              <a:rPr lang="en-US" dirty="0"/>
              <a:t>Would this hold generally?</a:t>
            </a:r>
          </a:p>
          <a:p>
            <a:endParaRPr lang="en-US" dirty="0"/>
          </a:p>
          <a:p>
            <a:endParaRPr lang="en-US" dirty="0"/>
          </a:p>
          <a:p>
            <a:endParaRPr lang="en-US" dirty="0"/>
          </a:p>
        </p:txBody>
      </p:sp>
    </p:spTree>
    <p:extLst>
      <p:ext uri="{BB962C8B-B14F-4D97-AF65-F5344CB8AC3E}">
        <p14:creationId xmlns:p14="http://schemas.microsoft.com/office/powerpoint/2010/main" val="23068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65915A7-DA46-C6A0-BABC-5C4503B760AC}"/>
              </a:ext>
            </a:extLst>
          </p:cNvPr>
          <p:cNvSpPr>
            <a:spLocks noGrp="1"/>
          </p:cNvSpPr>
          <p:nvPr>
            <p:ph type="title"/>
          </p:nvPr>
        </p:nvSpPr>
        <p:spPr>
          <a:xfrm>
            <a:off x="7555992" y="707475"/>
            <a:ext cx="3157577" cy="1312001"/>
          </a:xfrm>
        </p:spPr>
        <p:txBody>
          <a:bodyPr anchor="t">
            <a:normAutofit/>
          </a:bodyPr>
          <a:lstStyle/>
          <a:p>
            <a:r>
              <a:rPr lang="en-US" sz="2800" dirty="0"/>
              <a:t>Email Type</a:t>
            </a:r>
            <a:br>
              <a:rPr lang="en-US" sz="2800" dirty="0"/>
            </a:br>
            <a:r>
              <a:rPr lang="en-US" sz="2800" dirty="0"/>
              <a:t>&amp;</a:t>
            </a:r>
            <a:br>
              <a:rPr lang="en-US" sz="2800" dirty="0"/>
            </a:br>
            <a:r>
              <a:rPr lang="en-US" sz="2800" dirty="0"/>
              <a:t>Word Count</a:t>
            </a:r>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Content Placeholder 3">
            <a:extLst>
              <a:ext uri="{FF2B5EF4-FFF2-40B4-BE49-F238E27FC236}">
                <a16:creationId xmlns:a16="http://schemas.microsoft.com/office/drawing/2014/main" id="{7EDD95EC-71C4-3439-87A9-DC54D7F12C12}"/>
              </a:ext>
            </a:extLst>
          </p:cNvPr>
          <p:cNvPicPr>
            <a:picLocks noChangeAspect="1"/>
          </p:cNvPicPr>
          <p:nvPr/>
        </p:nvPicPr>
        <p:blipFill>
          <a:blip r:embed="rId2"/>
          <a:stretch>
            <a:fillRect/>
          </a:stretch>
        </p:blipFill>
        <p:spPr>
          <a:xfrm>
            <a:off x="1136348" y="1696692"/>
            <a:ext cx="5761020" cy="35286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Content Placeholder 7">
            <a:extLst>
              <a:ext uri="{FF2B5EF4-FFF2-40B4-BE49-F238E27FC236}">
                <a16:creationId xmlns:a16="http://schemas.microsoft.com/office/drawing/2014/main" id="{41D64258-9E6C-4697-B3C5-841E86E4E60A}"/>
              </a:ext>
            </a:extLst>
          </p:cNvPr>
          <p:cNvSpPr>
            <a:spLocks noGrp="1"/>
          </p:cNvSpPr>
          <p:nvPr>
            <p:ph idx="1"/>
          </p:nvPr>
        </p:nvSpPr>
        <p:spPr>
          <a:xfrm>
            <a:off x="7554138" y="2273608"/>
            <a:ext cx="3159432" cy="3940925"/>
          </a:xfrm>
        </p:spPr>
        <p:txBody>
          <a:bodyPr>
            <a:normAutofit/>
          </a:bodyPr>
          <a:lstStyle/>
          <a:p>
            <a:r>
              <a:rPr lang="en-US" dirty="0"/>
              <a:t>ET-1 has a higher CR than ET-2 generally, but is exacerbated by Word Count</a:t>
            </a:r>
          </a:p>
          <a:p>
            <a:pPr lvl="1"/>
            <a:r>
              <a:rPr lang="en-US" dirty="0"/>
              <a:t>Particularly for WC &lt;300</a:t>
            </a:r>
          </a:p>
        </p:txBody>
      </p:sp>
    </p:spTree>
    <p:extLst>
      <p:ext uri="{BB962C8B-B14F-4D97-AF65-F5344CB8AC3E}">
        <p14:creationId xmlns:p14="http://schemas.microsoft.com/office/powerpoint/2010/main" val="90456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ED0A-9EFD-40C2-A9C8-273922485621}"/>
              </a:ext>
            </a:extLst>
          </p:cNvPr>
          <p:cNvSpPr>
            <a:spLocks noGrp="1"/>
          </p:cNvSpPr>
          <p:nvPr>
            <p:ph type="title"/>
          </p:nvPr>
        </p:nvSpPr>
        <p:spPr/>
        <p:txBody>
          <a:bodyPr/>
          <a:lstStyle/>
          <a:p>
            <a:r>
              <a:rPr lang="en-US" dirty="0"/>
              <a:t>Takeaways: Email Design Enhancements</a:t>
            </a:r>
          </a:p>
        </p:txBody>
      </p:sp>
      <p:sp>
        <p:nvSpPr>
          <p:cNvPr id="3" name="Content Placeholder 2">
            <a:extLst>
              <a:ext uri="{FF2B5EF4-FFF2-40B4-BE49-F238E27FC236}">
                <a16:creationId xmlns:a16="http://schemas.microsoft.com/office/drawing/2014/main" id="{EA111353-B980-7D26-4839-251D41046747}"/>
              </a:ext>
            </a:extLst>
          </p:cNvPr>
          <p:cNvSpPr>
            <a:spLocks noGrp="1"/>
          </p:cNvSpPr>
          <p:nvPr>
            <p:ph idx="1"/>
          </p:nvPr>
        </p:nvSpPr>
        <p:spPr/>
        <p:txBody>
          <a:bodyPr>
            <a:normAutofit/>
          </a:bodyPr>
          <a:lstStyle/>
          <a:p>
            <a:r>
              <a:rPr lang="en-US" dirty="0"/>
              <a:t>Reducing Word Count improves Click Rate across the board and is the easiest quick win</a:t>
            </a:r>
          </a:p>
          <a:p>
            <a:r>
              <a:rPr lang="en-US" dirty="0"/>
              <a:t>Establishing a loyal customer base results in long-term click rate success</a:t>
            </a:r>
          </a:p>
          <a:p>
            <a:r>
              <a:rPr lang="en-US" dirty="0"/>
              <a:t>Choosing the right Campaign Type</a:t>
            </a:r>
          </a:p>
          <a:p>
            <a:r>
              <a:rPr lang="en-US" dirty="0">
                <a:sym typeface="Wingdings" pitchFamily="2" charset="2"/>
              </a:rPr>
              <a:t>Choosing the Email Type/Email Source Type</a:t>
            </a:r>
            <a:endParaRPr lang="en-US" dirty="0"/>
          </a:p>
        </p:txBody>
      </p:sp>
    </p:spTree>
    <p:extLst>
      <p:ext uri="{BB962C8B-B14F-4D97-AF65-F5344CB8AC3E}">
        <p14:creationId xmlns:p14="http://schemas.microsoft.com/office/powerpoint/2010/main" val="71916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6575-3C14-8701-3BA2-E3888BFCF902}"/>
              </a:ext>
            </a:extLst>
          </p:cNvPr>
          <p:cNvSpPr>
            <a:spLocks noGrp="1"/>
          </p:cNvSpPr>
          <p:nvPr>
            <p:ph type="title"/>
          </p:nvPr>
        </p:nvSpPr>
        <p:spPr/>
        <p:txBody>
          <a:bodyPr/>
          <a:lstStyle/>
          <a:p>
            <a:r>
              <a:rPr lang="en-US" dirty="0"/>
              <a:t>Objectives &amp; Topics</a:t>
            </a:r>
          </a:p>
        </p:txBody>
      </p:sp>
      <p:sp>
        <p:nvSpPr>
          <p:cNvPr id="3" name="Content Placeholder 2">
            <a:extLst>
              <a:ext uri="{FF2B5EF4-FFF2-40B4-BE49-F238E27FC236}">
                <a16:creationId xmlns:a16="http://schemas.microsoft.com/office/drawing/2014/main" id="{019568B0-0842-26B3-74DF-AA7D888B4B51}"/>
              </a:ext>
            </a:extLst>
          </p:cNvPr>
          <p:cNvSpPr>
            <a:spLocks noGrp="1"/>
          </p:cNvSpPr>
          <p:nvPr>
            <p:ph idx="1"/>
          </p:nvPr>
        </p:nvSpPr>
        <p:spPr/>
        <p:txBody>
          <a:bodyPr>
            <a:normAutofit fontScale="92500" lnSpcReduction="10000"/>
          </a:bodyPr>
          <a:lstStyle/>
          <a:p>
            <a:r>
              <a:rPr lang="en-US" dirty="0"/>
              <a:t>Question:  Can we systematically optimize profit for email campaigns?</a:t>
            </a:r>
          </a:p>
          <a:p>
            <a:pPr lvl="1"/>
            <a:r>
              <a:rPr lang="en-US" dirty="0"/>
              <a:t>Emails always cost money, but people rarely click. Can we tip the scales in our favor?</a:t>
            </a:r>
          </a:p>
          <a:p>
            <a:pPr lvl="1"/>
            <a:r>
              <a:rPr lang="en-US" dirty="0"/>
              <a:t>Who clicks most often, and why? Can we design better emails to improve click probability?</a:t>
            </a:r>
          </a:p>
          <a:p>
            <a:r>
              <a:rPr lang="en-US" dirty="0"/>
              <a:t>Goal:</a:t>
            </a:r>
          </a:p>
          <a:p>
            <a:pPr lvl="1"/>
            <a:r>
              <a:rPr lang="en-US" dirty="0"/>
              <a:t>Systematically maximize the </a:t>
            </a:r>
            <a:r>
              <a:rPr lang="en-US" u="sng" dirty="0"/>
              <a:t>probability of a click </a:t>
            </a:r>
            <a:r>
              <a:rPr lang="en-US" dirty="0"/>
              <a:t>and </a:t>
            </a:r>
            <a:r>
              <a:rPr lang="en-US" u="sng" dirty="0"/>
              <a:t>ROI of a sent email</a:t>
            </a:r>
          </a:p>
          <a:p>
            <a:r>
              <a:rPr lang="en-US" dirty="0"/>
              <a:t>Recommendations &amp; Next Steps</a:t>
            </a:r>
          </a:p>
          <a:p>
            <a:pPr lvl="1"/>
            <a:r>
              <a:rPr lang="en-US" dirty="0"/>
              <a:t>Consideration for alternative approaches</a:t>
            </a:r>
          </a:p>
          <a:p>
            <a:pPr lvl="1"/>
            <a:r>
              <a:rPr lang="en-US" dirty="0"/>
              <a:t>Implementation</a:t>
            </a:r>
          </a:p>
          <a:p>
            <a:pPr lvl="1"/>
            <a:r>
              <a:rPr lang="en-US" dirty="0"/>
              <a:t>Enhancements</a:t>
            </a:r>
          </a:p>
          <a:p>
            <a:pPr lvl="1"/>
            <a:endParaRPr lang="en-US" dirty="0"/>
          </a:p>
        </p:txBody>
      </p:sp>
    </p:spTree>
    <p:extLst>
      <p:ext uri="{BB962C8B-B14F-4D97-AF65-F5344CB8AC3E}">
        <p14:creationId xmlns:p14="http://schemas.microsoft.com/office/powerpoint/2010/main" val="1334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1198-9163-B4BF-6B62-296F2E4D7E25}"/>
              </a:ext>
            </a:extLst>
          </p:cNvPr>
          <p:cNvSpPr>
            <a:spLocks noGrp="1"/>
          </p:cNvSpPr>
          <p:nvPr>
            <p:ph type="title"/>
          </p:nvPr>
        </p:nvSpPr>
        <p:spPr/>
        <p:txBody>
          <a:bodyPr/>
          <a:lstStyle/>
          <a:p>
            <a:r>
              <a:rPr lang="en-US" dirty="0"/>
              <a:t>Machine Learning:</a:t>
            </a:r>
            <a:br>
              <a:rPr lang="en-US" dirty="0"/>
            </a:br>
            <a:r>
              <a:rPr lang="en-US" dirty="0"/>
              <a:t>Optimizing Profit Margin</a:t>
            </a:r>
          </a:p>
        </p:txBody>
      </p:sp>
      <p:sp>
        <p:nvSpPr>
          <p:cNvPr id="3" name="Text Placeholder 2">
            <a:extLst>
              <a:ext uri="{FF2B5EF4-FFF2-40B4-BE49-F238E27FC236}">
                <a16:creationId xmlns:a16="http://schemas.microsoft.com/office/drawing/2014/main" id="{EB615BD6-6456-A8A1-0202-53593397F386}"/>
              </a:ext>
            </a:extLst>
          </p:cNvPr>
          <p:cNvSpPr>
            <a:spLocks noGrp="1"/>
          </p:cNvSpPr>
          <p:nvPr>
            <p:ph type="body" idx="1"/>
          </p:nvPr>
        </p:nvSpPr>
        <p:spPr/>
        <p:txBody>
          <a:bodyPr/>
          <a:lstStyle/>
          <a:p>
            <a:r>
              <a:rPr lang="en-US" dirty="0"/>
              <a:t>Using the insights from Click Rate analysis to predict click decision and optimize profit margin</a:t>
            </a:r>
          </a:p>
        </p:txBody>
      </p:sp>
    </p:spTree>
    <p:extLst>
      <p:ext uri="{BB962C8B-B14F-4D97-AF65-F5344CB8AC3E}">
        <p14:creationId xmlns:p14="http://schemas.microsoft.com/office/powerpoint/2010/main" val="217156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590A-0262-6123-9F84-2E03796093E6}"/>
              </a:ext>
            </a:extLst>
          </p:cNvPr>
          <p:cNvSpPr>
            <a:spLocks noGrp="1"/>
          </p:cNvSpPr>
          <p:nvPr>
            <p:ph type="title"/>
          </p:nvPr>
        </p:nvSpPr>
        <p:spPr/>
        <p:txBody>
          <a:bodyPr/>
          <a:lstStyle/>
          <a:p>
            <a:r>
              <a:rPr lang="en-US" dirty="0"/>
              <a:t>Defining Success for Machine Learning</a:t>
            </a:r>
          </a:p>
        </p:txBody>
      </p:sp>
      <p:sp>
        <p:nvSpPr>
          <p:cNvPr id="3" name="Content Placeholder 2">
            <a:extLst>
              <a:ext uri="{FF2B5EF4-FFF2-40B4-BE49-F238E27FC236}">
                <a16:creationId xmlns:a16="http://schemas.microsoft.com/office/drawing/2014/main" id="{152CDDB7-B497-3D91-E384-6E0CECC04B80}"/>
              </a:ext>
            </a:extLst>
          </p:cNvPr>
          <p:cNvSpPr>
            <a:spLocks noGrp="1"/>
          </p:cNvSpPr>
          <p:nvPr>
            <p:ph idx="1"/>
          </p:nvPr>
        </p:nvSpPr>
        <p:spPr/>
        <p:txBody>
          <a:bodyPr>
            <a:normAutofit/>
          </a:bodyPr>
          <a:lstStyle/>
          <a:p>
            <a:r>
              <a:rPr lang="en-US" dirty="0"/>
              <a:t>What is a good predictive model for our use case? </a:t>
            </a:r>
          </a:p>
          <a:p>
            <a:pPr lvl="1"/>
            <a:r>
              <a:rPr lang="en-US" dirty="0"/>
              <a:t>Primary focus revenue generation + cost savings (</a:t>
            </a:r>
            <a:r>
              <a:rPr lang="en-US" dirty="0" err="1"/>
              <a:t>ie</a:t>
            </a:r>
            <a:r>
              <a:rPr lang="en-US" dirty="0"/>
              <a:t> profit), not necessarily F1</a:t>
            </a:r>
            <a:endParaRPr lang="en-US" u="sng" dirty="0"/>
          </a:p>
          <a:p>
            <a:r>
              <a:rPr lang="en-US" dirty="0"/>
              <a:t>Things to consider</a:t>
            </a:r>
          </a:p>
          <a:p>
            <a:pPr marL="800100" lvl="1" indent="-342900">
              <a:buFont typeface="+mj-lt"/>
              <a:buAutoNum type="arabicPeriod"/>
            </a:pPr>
            <a:r>
              <a:rPr lang="en-US" dirty="0"/>
              <a:t>Better than random?</a:t>
            </a:r>
          </a:p>
          <a:p>
            <a:pPr marL="800100" lvl="1" indent="-342900">
              <a:buFont typeface="+mj-lt"/>
              <a:buAutoNum type="arabicPeriod"/>
            </a:pPr>
            <a:r>
              <a:rPr lang="en-US" dirty="0"/>
              <a:t>Stability and reliability</a:t>
            </a:r>
          </a:p>
          <a:p>
            <a:pPr marL="800100" lvl="1" indent="-342900">
              <a:buFont typeface="+mj-lt"/>
              <a:buAutoNum type="arabicPeriod"/>
            </a:pPr>
            <a:r>
              <a:rPr lang="en-US" dirty="0"/>
              <a:t>Interpretability</a:t>
            </a:r>
          </a:p>
          <a:p>
            <a:pPr marL="800100" lvl="1" indent="-342900">
              <a:buFont typeface="+mj-lt"/>
              <a:buAutoNum type="arabicPeriod"/>
            </a:pPr>
            <a:endParaRPr lang="en-US" dirty="0"/>
          </a:p>
        </p:txBody>
      </p:sp>
    </p:spTree>
    <p:extLst>
      <p:ext uri="{BB962C8B-B14F-4D97-AF65-F5344CB8AC3E}">
        <p14:creationId xmlns:p14="http://schemas.microsoft.com/office/powerpoint/2010/main" val="216011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6872-5E94-D8F2-68C3-8F8DF4231442}"/>
              </a:ext>
            </a:extLst>
          </p:cNvPr>
          <p:cNvSpPr>
            <a:spLocks noGrp="1"/>
          </p:cNvSpPr>
          <p:nvPr>
            <p:ph type="title"/>
          </p:nvPr>
        </p:nvSpPr>
        <p:spPr/>
        <p:txBody>
          <a:bodyPr/>
          <a:lstStyle/>
          <a:p>
            <a:r>
              <a:rPr lang="en-US" dirty="0"/>
              <a:t>Optimizing Profitability</a:t>
            </a:r>
          </a:p>
        </p:txBody>
      </p:sp>
      <p:sp>
        <p:nvSpPr>
          <p:cNvPr id="8" name="Content Placeholder 7">
            <a:extLst>
              <a:ext uri="{FF2B5EF4-FFF2-40B4-BE49-F238E27FC236}">
                <a16:creationId xmlns:a16="http://schemas.microsoft.com/office/drawing/2014/main" id="{F5A5177D-7378-B5B1-DA2F-50022722B95A}"/>
              </a:ext>
            </a:extLst>
          </p:cNvPr>
          <p:cNvSpPr>
            <a:spLocks noGrp="1"/>
          </p:cNvSpPr>
          <p:nvPr>
            <p:ph idx="1"/>
          </p:nvPr>
        </p:nvSpPr>
        <p:spPr/>
        <p:txBody>
          <a:bodyPr/>
          <a:lstStyle/>
          <a:p>
            <a:r>
              <a:rPr lang="en-US" dirty="0"/>
              <a:t>Defining how to optimize profit margin using classification</a:t>
            </a:r>
          </a:p>
          <a:p>
            <a:pPr lvl="1"/>
            <a:r>
              <a:rPr lang="en-US" dirty="0"/>
              <a:t>TP = True Positives</a:t>
            </a:r>
          </a:p>
          <a:p>
            <a:pPr lvl="1"/>
            <a:r>
              <a:rPr lang="en-US" dirty="0"/>
              <a:t>FP = False Positives</a:t>
            </a:r>
          </a:p>
          <a:p>
            <a:pPr lvl="1"/>
            <a:r>
              <a:rPr lang="en-US" dirty="0" err="1"/>
              <a:t>R_Click</a:t>
            </a:r>
            <a:r>
              <a:rPr lang="en-US" dirty="0"/>
              <a:t> = Revenue per Click</a:t>
            </a:r>
          </a:p>
          <a:p>
            <a:pPr lvl="1"/>
            <a:r>
              <a:rPr lang="en-US" dirty="0" err="1"/>
              <a:t>C_Email</a:t>
            </a:r>
            <a:r>
              <a:rPr lang="en-US" dirty="0"/>
              <a:t> = Cost per Email</a:t>
            </a:r>
          </a:p>
          <a:p>
            <a:r>
              <a:rPr lang="en-US" dirty="0"/>
              <a:t>How do we use this equation in practice?</a:t>
            </a:r>
          </a:p>
          <a:p>
            <a:pPr lvl="1"/>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951F1174-2E92-9E51-D229-568F4197C663}"/>
              </a:ext>
            </a:extLst>
          </p:cNvPr>
          <p:cNvPicPr>
            <a:picLocks noChangeAspect="1"/>
          </p:cNvPicPr>
          <p:nvPr/>
        </p:nvPicPr>
        <p:blipFill>
          <a:blip r:embed="rId3"/>
          <a:stretch>
            <a:fillRect/>
          </a:stretch>
        </p:blipFill>
        <p:spPr>
          <a:xfrm>
            <a:off x="5651892" y="2755900"/>
            <a:ext cx="4495800" cy="673100"/>
          </a:xfrm>
          <a:prstGeom prst="rect">
            <a:avLst/>
          </a:prstGeom>
        </p:spPr>
      </p:pic>
    </p:spTree>
    <p:extLst>
      <p:ext uri="{BB962C8B-B14F-4D97-AF65-F5344CB8AC3E}">
        <p14:creationId xmlns:p14="http://schemas.microsoft.com/office/powerpoint/2010/main" val="2534451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4B67-3CD7-1A82-24C5-EE15BB476759}"/>
              </a:ext>
            </a:extLst>
          </p:cNvPr>
          <p:cNvSpPr>
            <a:spLocks noGrp="1"/>
          </p:cNvSpPr>
          <p:nvPr>
            <p:ph type="title"/>
          </p:nvPr>
        </p:nvSpPr>
        <p:spPr>
          <a:xfrm>
            <a:off x="1451579" y="804519"/>
            <a:ext cx="9603275" cy="1049235"/>
          </a:xfrm>
        </p:spPr>
        <p:txBody>
          <a:bodyPr>
            <a:normAutofit/>
          </a:bodyPr>
          <a:lstStyle/>
          <a:p>
            <a:r>
              <a:rPr lang="en-US" dirty="0"/>
              <a:t>Optimization Curve</a:t>
            </a:r>
          </a:p>
        </p:txBody>
      </p:sp>
      <p:grpSp>
        <p:nvGrpSpPr>
          <p:cNvPr id="18" name="Group 17">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9" name="Rectangle 18">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EB3057A-9B4E-1944-E11C-47303B054354}"/>
              </a:ext>
            </a:extLst>
          </p:cNvPr>
          <p:cNvPicPr>
            <a:picLocks noChangeAspect="1"/>
          </p:cNvPicPr>
          <p:nvPr/>
        </p:nvPicPr>
        <p:blipFill>
          <a:blip r:embed="rId3"/>
          <a:stretch>
            <a:fillRect/>
          </a:stretch>
        </p:blipFill>
        <p:spPr>
          <a:xfrm>
            <a:off x="1635739" y="2242676"/>
            <a:ext cx="4613872" cy="2987482"/>
          </a:xfrm>
          <a:prstGeom prst="rect">
            <a:avLst/>
          </a:prstGeom>
        </p:spPr>
      </p:pic>
      <p:sp>
        <p:nvSpPr>
          <p:cNvPr id="8" name="Content Placeholder 7">
            <a:extLst>
              <a:ext uri="{FF2B5EF4-FFF2-40B4-BE49-F238E27FC236}">
                <a16:creationId xmlns:a16="http://schemas.microsoft.com/office/drawing/2014/main" id="{0E92CFD8-ECAC-B95A-A24A-2C3ADC36A717}"/>
              </a:ext>
            </a:extLst>
          </p:cNvPr>
          <p:cNvSpPr>
            <a:spLocks noGrp="1"/>
          </p:cNvSpPr>
          <p:nvPr>
            <p:ph idx="1"/>
          </p:nvPr>
        </p:nvSpPr>
        <p:spPr>
          <a:xfrm>
            <a:off x="6903337" y="2015734"/>
            <a:ext cx="4158849" cy="3450613"/>
          </a:xfrm>
        </p:spPr>
        <p:txBody>
          <a:bodyPr>
            <a:normAutofit/>
          </a:bodyPr>
          <a:lstStyle/>
          <a:p>
            <a:r>
              <a:rPr lang="en-US" dirty="0"/>
              <a:t>Decision thresholds inform the model the minimum probability needed to be classified as a Click</a:t>
            </a:r>
          </a:p>
          <a:p>
            <a:r>
              <a:rPr lang="en-US" dirty="0"/>
              <a:t>We optimize profit at 17% with a margin of $.052/email</a:t>
            </a:r>
          </a:p>
        </p:txBody>
      </p:sp>
    </p:spTree>
    <p:extLst>
      <p:ext uri="{BB962C8B-B14F-4D97-AF65-F5344CB8AC3E}">
        <p14:creationId xmlns:p14="http://schemas.microsoft.com/office/powerpoint/2010/main" val="3861785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B4F3-A207-62A1-5775-9E86C0A8807D}"/>
              </a:ext>
            </a:extLst>
          </p:cNvPr>
          <p:cNvSpPr>
            <a:spLocks noGrp="1"/>
          </p:cNvSpPr>
          <p:nvPr>
            <p:ph type="title"/>
          </p:nvPr>
        </p:nvSpPr>
        <p:spPr/>
        <p:txBody>
          <a:bodyPr/>
          <a:lstStyle/>
          <a:p>
            <a:r>
              <a:rPr lang="en-US" dirty="0"/>
              <a:t>Comparing Model Performance</a:t>
            </a:r>
          </a:p>
        </p:txBody>
      </p:sp>
      <p:graphicFrame>
        <p:nvGraphicFramePr>
          <p:cNvPr id="4" name="Content Placeholder 3">
            <a:extLst>
              <a:ext uri="{FF2B5EF4-FFF2-40B4-BE49-F238E27FC236}">
                <a16:creationId xmlns:a16="http://schemas.microsoft.com/office/drawing/2014/main" id="{76BB1B0F-5CEC-19EB-9844-42A86A3DEB39}"/>
              </a:ext>
            </a:extLst>
          </p:cNvPr>
          <p:cNvGraphicFramePr>
            <a:graphicFrameLocks noGrp="1"/>
          </p:cNvGraphicFramePr>
          <p:nvPr>
            <p:ph idx="1"/>
            <p:extLst>
              <p:ext uri="{D42A27DB-BD31-4B8C-83A1-F6EECF244321}">
                <p14:modId xmlns:p14="http://schemas.microsoft.com/office/powerpoint/2010/main" val="2332827953"/>
              </p:ext>
            </p:extLst>
          </p:nvPr>
        </p:nvGraphicFramePr>
        <p:xfrm>
          <a:off x="1451579" y="2016125"/>
          <a:ext cx="9603774" cy="2494280"/>
        </p:xfrm>
        <a:graphic>
          <a:graphicData uri="http://schemas.openxmlformats.org/drawingml/2006/table">
            <a:tbl>
              <a:tblPr firstRow="1" bandRow="1">
                <a:tableStyleId>{5C22544A-7EE6-4342-B048-85BDC9FD1C3A}</a:tableStyleId>
              </a:tblPr>
              <a:tblGrid>
                <a:gridCol w="2293107">
                  <a:extLst>
                    <a:ext uri="{9D8B030D-6E8A-4147-A177-3AD203B41FA5}">
                      <a16:colId xmlns:a16="http://schemas.microsoft.com/office/drawing/2014/main" val="548418064"/>
                    </a:ext>
                  </a:extLst>
                </a:gridCol>
                <a:gridCol w="2318657">
                  <a:extLst>
                    <a:ext uri="{9D8B030D-6E8A-4147-A177-3AD203B41FA5}">
                      <a16:colId xmlns:a16="http://schemas.microsoft.com/office/drawing/2014/main" val="2985231437"/>
                    </a:ext>
                  </a:extLst>
                </a:gridCol>
                <a:gridCol w="1262743">
                  <a:extLst>
                    <a:ext uri="{9D8B030D-6E8A-4147-A177-3AD203B41FA5}">
                      <a16:colId xmlns:a16="http://schemas.microsoft.com/office/drawing/2014/main" val="2662690002"/>
                    </a:ext>
                  </a:extLst>
                </a:gridCol>
                <a:gridCol w="914400">
                  <a:extLst>
                    <a:ext uri="{9D8B030D-6E8A-4147-A177-3AD203B41FA5}">
                      <a16:colId xmlns:a16="http://schemas.microsoft.com/office/drawing/2014/main" val="87352992"/>
                    </a:ext>
                  </a:extLst>
                </a:gridCol>
                <a:gridCol w="1214238">
                  <a:extLst>
                    <a:ext uri="{9D8B030D-6E8A-4147-A177-3AD203B41FA5}">
                      <a16:colId xmlns:a16="http://schemas.microsoft.com/office/drawing/2014/main" val="3270036705"/>
                    </a:ext>
                  </a:extLst>
                </a:gridCol>
                <a:gridCol w="1600629">
                  <a:extLst>
                    <a:ext uri="{9D8B030D-6E8A-4147-A177-3AD203B41FA5}">
                      <a16:colId xmlns:a16="http://schemas.microsoft.com/office/drawing/2014/main" val="4079763393"/>
                    </a:ext>
                  </a:extLst>
                </a:gridCol>
              </a:tblGrid>
              <a:tr h="370840">
                <a:tc>
                  <a:txBody>
                    <a:bodyPr/>
                    <a:lstStyle/>
                    <a:p>
                      <a:r>
                        <a:rPr lang="en-US" dirty="0"/>
                        <a:t>Model</a:t>
                      </a:r>
                    </a:p>
                  </a:txBody>
                  <a:tcPr/>
                </a:tc>
                <a:tc>
                  <a:txBody>
                    <a:bodyPr/>
                    <a:lstStyle/>
                    <a:p>
                      <a:r>
                        <a:rPr lang="en-US" dirty="0"/>
                        <a:t>Added Profit Margin per Email</a:t>
                      </a:r>
                    </a:p>
                  </a:txBody>
                  <a:tcPr/>
                </a:tc>
                <a:tc>
                  <a:txBody>
                    <a:bodyPr/>
                    <a:lstStyle/>
                    <a:p>
                      <a:r>
                        <a:rPr lang="en-US" dirty="0"/>
                        <a:t>Avg Precision</a:t>
                      </a:r>
                    </a:p>
                  </a:txBody>
                  <a:tcPr/>
                </a:tc>
                <a:tc>
                  <a:txBody>
                    <a:bodyPr/>
                    <a:lstStyle/>
                    <a:p>
                      <a:r>
                        <a:rPr lang="en-US" dirty="0"/>
                        <a:t>F1</a:t>
                      </a:r>
                    </a:p>
                  </a:txBody>
                  <a:tcPr/>
                </a:tc>
                <a:tc>
                  <a:txBody>
                    <a:bodyPr/>
                    <a:lstStyle/>
                    <a:p>
                      <a:r>
                        <a:rPr lang="en-US" dirty="0"/>
                        <a:t>Recall</a:t>
                      </a:r>
                    </a:p>
                  </a:txBody>
                  <a:tcPr/>
                </a:tc>
                <a:tc>
                  <a:txBody>
                    <a:bodyPr/>
                    <a:lstStyle/>
                    <a:p>
                      <a:r>
                        <a:rPr lang="en-US" dirty="0"/>
                        <a:t>Precision</a:t>
                      </a:r>
                    </a:p>
                  </a:txBody>
                  <a:tcPr/>
                </a:tc>
                <a:extLst>
                  <a:ext uri="{0D108BD9-81ED-4DB2-BD59-A6C34878D82A}">
                    <a16:rowId xmlns:a16="http://schemas.microsoft.com/office/drawing/2014/main" val="1681722034"/>
                  </a:ext>
                </a:extLst>
              </a:tr>
              <a:tr h="370840">
                <a:tc>
                  <a:txBody>
                    <a:bodyPr/>
                    <a:lstStyle/>
                    <a:p>
                      <a:r>
                        <a:rPr lang="en-US" dirty="0"/>
                        <a:t>Random</a:t>
                      </a:r>
                    </a:p>
                  </a:txBody>
                  <a:tcPr/>
                </a:tc>
                <a:tc>
                  <a:txBody>
                    <a:bodyPr/>
                    <a:lstStyle/>
                    <a:p>
                      <a:r>
                        <a:rPr lang="en-US" dirty="0"/>
                        <a:t>$0.00</a:t>
                      </a:r>
                    </a:p>
                  </a:txBody>
                  <a:tcPr/>
                </a:tc>
                <a:tc>
                  <a:txBody>
                    <a:bodyPr/>
                    <a:lstStyle/>
                    <a:p>
                      <a:r>
                        <a:rPr lang="en-US" dirty="0"/>
                        <a:t>19.7%</a:t>
                      </a:r>
                    </a:p>
                  </a:txBody>
                  <a:tcPr/>
                </a:tc>
                <a:tc>
                  <a:txBody>
                    <a:bodyPr/>
                    <a:lstStyle/>
                    <a:p>
                      <a:r>
                        <a:rPr lang="en-US" dirty="0"/>
                        <a:t>19%</a:t>
                      </a:r>
                    </a:p>
                  </a:txBody>
                  <a:tcPr/>
                </a:tc>
                <a:tc>
                  <a:txBody>
                    <a:bodyPr/>
                    <a:lstStyle/>
                    <a:p>
                      <a:r>
                        <a:rPr lang="en-US" dirty="0"/>
                        <a:t>19%</a:t>
                      </a:r>
                    </a:p>
                  </a:txBody>
                  <a:tcPr/>
                </a:tc>
                <a:tc>
                  <a:txBody>
                    <a:bodyPr/>
                    <a:lstStyle/>
                    <a:p>
                      <a:r>
                        <a:rPr lang="en-US" dirty="0"/>
                        <a:t>19%</a:t>
                      </a:r>
                    </a:p>
                  </a:txBody>
                  <a:tcPr/>
                </a:tc>
                <a:extLst>
                  <a:ext uri="{0D108BD9-81ED-4DB2-BD59-A6C34878D82A}">
                    <a16:rowId xmlns:a16="http://schemas.microsoft.com/office/drawing/2014/main" val="648535070"/>
                  </a:ext>
                </a:extLst>
              </a:tr>
              <a:tr h="370840">
                <a:tc>
                  <a:txBody>
                    <a:bodyPr/>
                    <a:lstStyle/>
                    <a:p>
                      <a:r>
                        <a:rPr lang="en-US" dirty="0"/>
                        <a:t>Logistic Regression</a:t>
                      </a:r>
                    </a:p>
                  </a:txBody>
                  <a:tcPr/>
                </a:tc>
                <a:tc>
                  <a:txBody>
                    <a:bodyPr/>
                    <a:lstStyle/>
                    <a:p>
                      <a:r>
                        <a:rPr lang="en-US" dirty="0"/>
                        <a:t>$.049</a:t>
                      </a:r>
                    </a:p>
                  </a:txBody>
                  <a:tcPr/>
                </a:tc>
                <a:tc>
                  <a:txBody>
                    <a:bodyPr/>
                    <a:lstStyle/>
                    <a:p>
                      <a:r>
                        <a:rPr lang="en-US" dirty="0"/>
                        <a:t>49.3%</a:t>
                      </a:r>
                    </a:p>
                  </a:txBody>
                  <a:tcPr/>
                </a:tc>
                <a:tc>
                  <a:txBody>
                    <a:bodyPr/>
                    <a:lstStyle/>
                    <a:p>
                      <a:r>
                        <a:rPr lang="en-US" dirty="0"/>
                        <a:t>49%</a:t>
                      </a:r>
                    </a:p>
                  </a:txBody>
                  <a:tcPr/>
                </a:tc>
                <a:tc>
                  <a:txBody>
                    <a:bodyPr/>
                    <a:lstStyle/>
                    <a:p>
                      <a:r>
                        <a:rPr lang="en-US" dirty="0"/>
                        <a:t>75%</a:t>
                      </a:r>
                    </a:p>
                  </a:txBody>
                  <a:tcPr/>
                </a:tc>
                <a:tc>
                  <a:txBody>
                    <a:bodyPr/>
                    <a:lstStyle/>
                    <a:p>
                      <a:r>
                        <a:rPr lang="en-US" dirty="0"/>
                        <a:t>36%</a:t>
                      </a:r>
                    </a:p>
                  </a:txBody>
                  <a:tcPr/>
                </a:tc>
                <a:extLst>
                  <a:ext uri="{0D108BD9-81ED-4DB2-BD59-A6C34878D82A}">
                    <a16:rowId xmlns:a16="http://schemas.microsoft.com/office/drawing/2014/main" val="3264834312"/>
                  </a:ext>
                </a:extLst>
              </a:tr>
              <a:tr h="370840">
                <a:tc>
                  <a:txBody>
                    <a:bodyPr/>
                    <a:lstStyle/>
                    <a:p>
                      <a:r>
                        <a:rPr lang="en-US" dirty="0"/>
                        <a:t>Random Forest</a:t>
                      </a:r>
                    </a:p>
                  </a:txBody>
                  <a:tcPr/>
                </a:tc>
                <a:tc>
                  <a:txBody>
                    <a:bodyPr/>
                    <a:lstStyle/>
                    <a:p>
                      <a:r>
                        <a:rPr lang="en-US" dirty="0"/>
                        <a:t>$.052</a:t>
                      </a:r>
                    </a:p>
                  </a:txBody>
                  <a:tcPr/>
                </a:tc>
                <a:tc>
                  <a:txBody>
                    <a:bodyPr/>
                    <a:lstStyle/>
                    <a:p>
                      <a:r>
                        <a:rPr lang="en-US" dirty="0"/>
                        <a:t>52.4%</a:t>
                      </a:r>
                    </a:p>
                  </a:txBody>
                  <a:tcPr/>
                </a:tc>
                <a:tc>
                  <a:txBody>
                    <a:bodyPr/>
                    <a:lstStyle/>
                    <a:p>
                      <a:r>
                        <a:rPr lang="en-US" dirty="0"/>
                        <a:t>50%</a:t>
                      </a:r>
                    </a:p>
                  </a:txBody>
                  <a:tcPr/>
                </a:tc>
                <a:tc>
                  <a:txBody>
                    <a:bodyPr/>
                    <a:lstStyle/>
                    <a:p>
                      <a:r>
                        <a:rPr lang="en-US" dirty="0"/>
                        <a:t>72%</a:t>
                      </a:r>
                    </a:p>
                  </a:txBody>
                  <a:tcPr/>
                </a:tc>
                <a:tc>
                  <a:txBody>
                    <a:bodyPr/>
                    <a:lstStyle/>
                    <a:p>
                      <a:r>
                        <a:rPr lang="en-US" dirty="0"/>
                        <a:t>39%</a:t>
                      </a:r>
                    </a:p>
                  </a:txBody>
                  <a:tcPr/>
                </a:tc>
                <a:extLst>
                  <a:ext uri="{0D108BD9-81ED-4DB2-BD59-A6C34878D82A}">
                    <a16:rowId xmlns:a16="http://schemas.microsoft.com/office/drawing/2014/main" val="253659501"/>
                  </a:ext>
                </a:extLst>
              </a:tr>
              <a:tr h="370840">
                <a:tc>
                  <a:txBody>
                    <a:bodyPr/>
                    <a:lstStyle/>
                    <a:p>
                      <a:r>
                        <a:rPr lang="en-US" dirty="0" err="1"/>
                        <a:t>HistGradientBoost</a:t>
                      </a:r>
                      <a:endParaRPr lang="en-US" dirty="0"/>
                    </a:p>
                  </a:txBody>
                  <a:tcPr/>
                </a:tc>
                <a:tc>
                  <a:txBody>
                    <a:bodyPr/>
                    <a:lstStyle/>
                    <a:p>
                      <a:r>
                        <a:rPr lang="en-US" dirty="0"/>
                        <a:t>$.050</a:t>
                      </a:r>
                    </a:p>
                  </a:txBody>
                  <a:tcPr/>
                </a:tc>
                <a:tc>
                  <a:txBody>
                    <a:bodyPr/>
                    <a:lstStyle/>
                    <a:p>
                      <a:r>
                        <a:rPr lang="en-US" dirty="0"/>
                        <a:t>53.4%</a:t>
                      </a:r>
                    </a:p>
                  </a:txBody>
                  <a:tcPr/>
                </a:tc>
                <a:tc>
                  <a:txBody>
                    <a:bodyPr/>
                    <a:lstStyle/>
                    <a:p>
                      <a:r>
                        <a:rPr lang="en-US" dirty="0"/>
                        <a:t>50%</a:t>
                      </a:r>
                    </a:p>
                  </a:txBody>
                  <a:tcPr/>
                </a:tc>
                <a:tc>
                  <a:txBody>
                    <a:bodyPr/>
                    <a:lstStyle/>
                    <a:p>
                      <a:r>
                        <a:rPr lang="en-US" dirty="0"/>
                        <a:t>72%</a:t>
                      </a:r>
                    </a:p>
                  </a:txBody>
                  <a:tcPr/>
                </a:tc>
                <a:tc>
                  <a:txBody>
                    <a:bodyPr/>
                    <a:lstStyle/>
                    <a:p>
                      <a:r>
                        <a:rPr lang="en-US" dirty="0"/>
                        <a:t>38%</a:t>
                      </a:r>
                    </a:p>
                  </a:txBody>
                  <a:tcPr/>
                </a:tc>
                <a:extLst>
                  <a:ext uri="{0D108BD9-81ED-4DB2-BD59-A6C34878D82A}">
                    <a16:rowId xmlns:a16="http://schemas.microsoft.com/office/drawing/2014/main" val="2800606435"/>
                  </a:ext>
                </a:extLst>
              </a:tr>
              <a:tr h="370840">
                <a:tc>
                  <a:txBody>
                    <a:bodyPr/>
                    <a:lstStyle/>
                    <a:p>
                      <a:r>
                        <a:rPr lang="en-US" dirty="0"/>
                        <a:t>XGBoost</a:t>
                      </a:r>
                    </a:p>
                  </a:txBody>
                  <a:tcPr/>
                </a:tc>
                <a:tc>
                  <a:txBody>
                    <a:bodyPr/>
                    <a:lstStyle/>
                    <a:p>
                      <a:r>
                        <a:rPr lang="en-US" dirty="0"/>
                        <a:t>$.052</a:t>
                      </a:r>
                    </a:p>
                  </a:txBody>
                  <a:tcPr/>
                </a:tc>
                <a:tc>
                  <a:txBody>
                    <a:bodyPr/>
                    <a:lstStyle/>
                    <a:p>
                      <a:r>
                        <a:rPr lang="en-US" dirty="0"/>
                        <a:t>53.9%</a:t>
                      </a:r>
                    </a:p>
                  </a:txBody>
                  <a:tcPr/>
                </a:tc>
                <a:tc>
                  <a:txBody>
                    <a:bodyPr/>
                    <a:lstStyle/>
                    <a:p>
                      <a:r>
                        <a:rPr lang="en-US" dirty="0"/>
                        <a:t>51%</a:t>
                      </a:r>
                    </a:p>
                  </a:txBody>
                  <a:tcPr/>
                </a:tc>
                <a:tc>
                  <a:txBody>
                    <a:bodyPr/>
                    <a:lstStyle/>
                    <a:p>
                      <a:r>
                        <a:rPr lang="en-US" dirty="0"/>
                        <a:t>74%</a:t>
                      </a:r>
                    </a:p>
                  </a:txBody>
                  <a:tcPr/>
                </a:tc>
                <a:tc>
                  <a:txBody>
                    <a:bodyPr/>
                    <a:lstStyle/>
                    <a:p>
                      <a:r>
                        <a:rPr lang="en-US" dirty="0"/>
                        <a:t>38%</a:t>
                      </a:r>
                    </a:p>
                  </a:txBody>
                  <a:tcPr/>
                </a:tc>
                <a:extLst>
                  <a:ext uri="{0D108BD9-81ED-4DB2-BD59-A6C34878D82A}">
                    <a16:rowId xmlns:a16="http://schemas.microsoft.com/office/drawing/2014/main" val="1130509842"/>
                  </a:ext>
                </a:extLst>
              </a:tr>
            </a:tbl>
          </a:graphicData>
        </a:graphic>
      </p:graphicFrame>
    </p:spTree>
    <p:extLst>
      <p:ext uri="{BB962C8B-B14F-4D97-AF65-F5344CB8AC3E}">
        <p14:creationId xmlns:p14="http://schemas.microsoft.com/office/powerpoint/2010/main" val="3149337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27CD-5D75-8B0A-BEC8-F3C3096AFEC1}"/>
              </a:ext>
            </a:extLst>
          </p:cNvPr>
          <p:cNvSpPr>
            <a:spLocks noGrp="1"/>
          </p:cNvSpPr>
          <p:nvPr>
            <p:ph type="title"/>
          </p:nvPr>
        </p:nvSpPr>
        <p:spPr/>
        <p:txBody>
          <a:bodyPr/>
          <a:lstStyle/>
          <a:p>
            <a:r>
              <a:rPr lang="en-US" dirty="0"/>
              <a:t>Decision Thresholds</a:t>
            </a:r>
          </a:p>
        </p:txBody>
      </p:sp>
      <p:pic>
        <p:nvPicPr>
          <p:cNvPr id="4" name="Content Placeholder 3">
            <a:extLst>
              <a:ext uri="{FF2B5EF4-FFF2-40B4-BE49-F238E27FC236}">
                <a16:creationId xmlns:a16="http://schemas.microsoft.com/office/drawing/2014/main" id="{3EDC97B0-5BB2-B104-4EE8-2809D56BCE9D}"/>
              </a:ext>
            </a:extLst>
          </p:cNvPr>
          <p:cNvPicPr>
            <a:picLocks noGrp="1" noChangeAspect="1"/>
          </p:cNvPicPr>
          <p:nvPr>
            <p:ph idx="1"/>
          </p:nvPr>
        </p:nvPicPr>
        <p:blipFill>
          <a:blip r:embed="rId3"/>
          <a:stretch>
            <a:fillRect/>
          </a:stretch>
        </p:blipFill>
        <p:spPr>
          <a:xfrm>
            <a:off x="940863" y="1893009"/>
            <a:ext cx="10310274" cy="2113821"/>
          </a:xfrm>
          <a:prstGeom prst="rect">
            <a:avLst/>
          </a:prstGeom>
        </p:spPr>
      </p:pic>
      <p:pic>
        <p:nvPicPr>
          <p:cNvPr id="8" name="Picture 7">
            <a:extLst>
              <a:ext uri="{FF2B5EF4-FFF2-40B4-BE49-F238E27FC236}">
                <a16:creationId xmlns:a16="http://schemas.microsoft.com/office/drawing/2014/main" id="{9BB50DB1-D5D2-40C2-E4BA-39116DCDD1F4}"/>
              </a:ext>
            </a:extLst>
          </p:cNvPr>
          <p:cNvPicPr>
            <a:picLocks noChangeAspect="1"/>
          </p:cNvPicPr>
          <p:nvPr/>
        </p:nvPicPr>
        <p:blipFill>
          <a:blip r:embed="rId4"/>
          <a:stretch>
            <a:fillRect/>
          </a:stretch>
        </p:blipFill>
        <p:spPr>
          <a:xfrm>
            <a:off x="940863" y="4006830"/>
            <a:ext cx="10310274" cy="2113821"/>
          </a:xfrm>
          <a:prstGeom prst="rect">
            <a:avLst/>
          </a:prstGeom>
        </p:spPr>
      </p:pic>
    </p:spTree>
    <p:extLst>
      <p:ext uri="{BB962C8B-B14F-4D97-AF65-F5344CB8AC3E}">
        <p14:creationId xmlns:p14="http://schemas.microsoft.com/office/powerpoint/2010/main" val="327904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0" name="Group 19">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1" name="Rectangle 20">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9B20D16-8439-98FB-8ECF-12FD4E85D92C}"/>
              </a:ext>
            </a:extLst>
          </p:cNvPr>
          <p:cNvSpPr>
            <a:spLocks noGrp="1"/>
          </p:cNvSpPr>
          <p:nvPr>
            <p:ph type="title"/>
          </p:nvPr>
        </p:nvSpPr>
        <p:spPr>
          <a:xfrm>
            <a:off x="7218030" y="804520"/>
            <a:ext cx="3520367" cy="1049235"/>
          </a:xfrm>
        </p:spPr>
        <p:txBody>
          <a:bodyPr>
            <a:normAutofit/>
          </a:bodyPr>
          <a:lstStyle/>
          <a:p>
            <a:r>
              <a:rPr lang="en-US" sz="2500"/>
              <a:t>Choosing a model: </a:t>
            </a:r>
            <a:br>
              <a:rPr lang="en-US" sz="2500"/>
            </a:br>
            <a:r>
              <a:rPr lang="en-US" sz="2500"/>
              <a:t>variability</a:t>
            </a:r>
          </a:p>
        </p:txBody>
      </p:sp>
      <p:pic>
        <p:nvPicPr>
          <p:cNvPr id="6" name="Picture 5" descr="A graph with different colored boxes&#10;&#10;AI-generated content may be incorrect.">
            <a:extLst>
              <a:ext uri="{FF2B5EF4-FFF2-40B4-BE49-F238E27FC236}">
                <a16:creationId xmlns:a16="http://schemas.microsoft.com/office/drawing/2014/main" id="{0818FD5F-66E8-A324-49CB-8E91C161AFE6}"/>
              </a:ext>
            </a:extLst>
          </p:cNvPr>
          <p:cNvPicPr>
            <a:picLocks noChangeAspect="1"/>
          </p:cNvPicPr>
          <p:nvPr/>
        </p:nvPicPr>
        <p:blipFill>
          <a:blip r:embed="rId2"/>
          <a:stretch>
            <a:fillRect/>
          </a:stretch>
        </p:blipFill>
        <p:spPr>
          <a:xfrm>
            <a:off x="1271223" y="1511415"/>
            <a:ext cx="4825148" cy="3076031"/>
          </a:xfrm>
          <a:prstGeom prst="rect">
            <a:avLst/>
          </a:prstGeom>
        </p:spPr>
      </p:pic>
      <p:sp>
        <p:nvSpPr>
          <p:cNvPr id="3" name="Content Placeholder 2">
            <a:extLst>
              <a:ext uri="{FF2B5EF4-FFF2-40B4-BE49-F238E27FC236}">
                <a16:creationId xmlns:a16="http://schemas.microsoft.com/office/drawing/2014/main" id="{CF62873A-0FC4-333E-4751-D3A5E04330E3}"/>
              </a:ext>
            </a:extLst>
          </p:cNvPr>
          <p:cNvSpPr>
            <a:spLocks noGrp="1"/>
          </p:cNvSpPr>
          <p:nvPr>
            <p:ph idx="1"/>
          </p:nvPr>
        </p:nvSpPr>
        <p:spPr>
          <a:xfrm>
            <a:off x="7218029" y="2015732"/>
            <a:ext cx="3520368" cy="3450613"/>
          </a:xfrm>
        </p:spPr>
        <p:txBody>
          <a:bodyPr>
            <a:normAutofit/>
          </a:bodyPr>
          <a:lstStyle/>
          <a:p>
            <a:r>
              <a:rPr lang="en-US" dirty="0"/>
              <a:t>For our main 4 model candidates we observe differences in model stability</a:t>
            </a:r>
          </a:p>
          <a:p>
            <a:r>
              <a:rPr lang="en-US" dirty="0"/>
              <a:t>XGBoost is least variable indicating higher stability, all while maximizing performance relative to other models</a:t>
            </a:r>
          </a:p>
          <a:p>
            <a:endParaRPr lang="en-US" dirty="0"/>
          </a:p>
        </p:txBody>
      </p:sp>
      <p:pic>
        <p:nvPicPr>
          <p:cNvPr id="28" name="Picture 27">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14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E57D4C2-F8C5-8050-4D03-A6E67715FBE2}"/>
              </a:ext>
            </a:extLst>
          </p:cNvPr>
          <p:cNvSpPr>
            <a:spLocks noGrp="1"/>
          </p:cNvSpPr>
          <p:nvPr>
            <p:ph type="title"/>
          </p:nvPr>
        </p:nvSpPr>
        <p:spPr>
          <a:xfrm>
            <a:off x="7218030" y="804520"/>
            <a:ext cx="3520367" cy="1049235"/>
          </a:xfrm>
        </p:spPr>
        <p:txBody>
          <a:bodyPr>
            <a:normAutofit/>
          </a:bodyPr>
          <a:lstStyle/>
          <a:p>
            <a:r>
              <a:rPr lang="en-US" sz="2500"/>
              <a:t>Choosing a Model: </a:t>
            </a:r>
            <a:br>
              <a:rPr lang="en-US" sz="2500"/>
            </a:br>
            <a:r>
              <a:rPr lang="en-US" sz="2500"/>
              <a:t>Stability</a:t>
            </a:r>
          </a:p>
        </p:txBody>
      </p:sp>
      <p:sp>
        <p:nvSpPr>
          <p:cNvPr id="37" name="Rectangle 36">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9" name="Group 38">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40" name="Rectangle 39">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A graph of a graph&#10;&#10;AI-generated content may be incorrect.">
            <a:extLst>
              <a:ext uri="{FF2B5EF4-FFF2-40B4-BE49-F238E27FC236}">
                <a16:creationId xmlns:a16="http://schemas.microsoft.com/office/drawing/2014/main" id="{FEDE7171-2EBE-4066-2768-886A092A90ED}"/>
              </a:ext>
            </a:extLst>
          </p:cNvPr>
          <p:cNvPicPr>
            <a:picLocks noChangeAspect="1"/>
          </p:cNvPicPr>
          <p:nvPr/>
        </p:nvPicPr>
        <p:blipFill>
          <a:blip r:embed="rId2"/>
          <a:srcRect r="1092" b="-1"/>
          <a:stretch/>
        </p:blipFill>
        <p:spPr>
          <a:xfrm>
            <a:off x="1271223" y="1116345"/>
            <a:ext cx="4825148" cy="3866172"/>
          </a:xfrm>
          <a:prstGeom prst="rect">
            <a:avLst/>
          </a:prstGeom>
        </p:spPr>
      </p:pic>
      <p:sp>
        <p:nvSpPr>
          <p:cNvPr id="3" name="Content Placeholder 2">
            <a:extLst>
              <a:ext uri="{FF2B5EF4-FFF2-40B4-BE49-F238E27FC236}">
                <a16:creationId xmlns:a16="http://schemas.microsoft.com/office/drawing/2014/main" id="{7CA4209C-AB44-4AFB-8575-2C29AC89E58E}"/>
              </a:ext>
            </a:extLst>
          </p:cNvPr>
          <p:cNvSpPr>
            <a:spLocks noGrp="1"/>
          </p:cNvSpPr>
          <p:nvPr>
            <p:ph idx="1"/>
          </p:nvPr>
        </p:nvSpPr>
        <p:spPr>
          <a:xfrm>
            <a:off x="7218029" y="2015732"/>
            <a:ext cx="3520368" cy="3450613"/>
          </a:xfrm>
        </p:spPr>
        <p:txBody>
          <a:bodyPr>
            <a:normAutofit/>
          </a:bodyPr>
          <a:lstStyle/>
          <a:p>
            <a:r>
              <a:rPr lang="en-US" dirty="0"/>
              <a:t>How do we trade off Added Cost (TN</a:t>
            </a:r>
            <a:r>
              <a:rPr lang="en-US" dirty="0">
                <a:sym typeface="Wingdings" pitchFamily="2" charset="2"/>
              </a:rPr>
              <a:t></a:t>
            </a:r>
            <a:r>
              <a:rPr lang="en-US" dirty="0"/>
              <a:t>FP’s) with Gained Revenue (FN</a:t>
            </a:r>
            <a:r>
              <a:rPr lang="en-US" dirty="0">
                <a:sym typeface="Wingdings" pitchFamily="2" charset="2"/>
              </a:rPr>
              <a:t></a:t>
            </a:r>
            <a:r>
              <a:rPr lang="en-US" dirty="0"/>
              <a:t>TP’s)?</a:t>
            </a:r>
          </a:p>
          <a:p>
            <a:r>
              <a:rPr lang="en-US" dirty="0"/>
              <a:t>Area-Under-Curve maximized for XGBoost, indicating optimal tradeoff</a:t>
            </a:r>
          </a:p>
          <a:p>
            <a:endParaRPr lang="en-US" dirty="0"/>
          </a:p>
        </p:txBody>
      </p:sp>
      <p:pic>
        <p:nvPicPr>
          <p:cNvPr id="43" name="Picture 42">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65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C2165EC-7B33-26F7-5F0E-7D5AC86B5BEC}"/>
              </a:ext>
            </a:extLst>
          </p:cNvPr>
          <p:cNvSpPr>
            <a:spLocks noGrp="1"/>
          </p:cNvSpPr>
          <p:nvPr>
            <p:ph type="title"/>
          </p:nvPr>
        </p:nvSpPr>
        <p:spPr>
          <a:xfrm>
            <a:off x="5196457" y="804519"/>
            <a:ext cx="5550357" cy="1049235"/>
          </a:xfrm>
        </p:spPr>
        <p:txBody>
          <a:bodyPr>
            <a:normAutofit fontScale="90000"/>
          </a:bodyPr>
          <a:lstStyle/>
          <a:p>
            <a:r>
              <a:rPr lang="en-US" dirty="0"/>
              <a:t>ROI Impact:</a:t>
            </a:r>
            <a:br>
              <a:rPr lang="en-US" dirty="0"/>
            </a:br>
            <a:r>
              <a:rPr lang="en-US" dirty="0"/>
              <a:t>Cost  vs Revenue</a:t>
            </a:r>
            <a:br>
              <a:rPr lang="en-US" dirty="0"/>
            </a:br>
            <a:endParaRPr lang="en-US" dirty="0"/>
          </a:p>
        </p:txBody>
      </p:sp>
      <p:sp>
        <p:nvSpPr>
          <p:cNvPr id="16" name="Rectangle 15">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Content Placeholder 3">
            <a:extLst>
              <a:ext uri="{FF2B5EF4-FFF2-40B4-BE49-F238E27FC236}">
                <a16:creationId xmlns:a16="http://schemas.microsoft.com/office/drawing/2014/main" id="{9AB46CE3-4BDE-C406-F802-3794D0575E1D}"/>
              </a:ext>
            </a:extLst>
          </p:cNvPr>
          <p:cNvPicPr>
            <a:picLocks noChangeAspect="1"/>
          </p:cNvPicPr>
          <p:nvPr/>
        </p:nvPicPr>
        <p:blipFill>
          <a:blip r:embed="rId2"/>
          <a:stretch>
            <a:fillRect/>
          </a:stretch>
        </p:blipFill>
        <p:spPr>
          <a:xfrm>
            <a:off x="692727" y="-7311"/>
            <a:ext cx="4299687" cy="3056869"/>
          </a:xfrm>
          <a:prstGeom prst="rect">
            <a:avLst/>
          </a:prstGeom>
        </p:spPr>
      </p:pic>
      <p:pic>
        <p:nvPicPr>
          <p:cNvPr id="5" name="Picture 4">
            <a:extLst>
              <a:ext uri="{FF2B5EF4-FFF2-40B4-BE49-F238E27FC236}">
                <a16:creationId xmlns:a16="http://schemas.microsoft.com/office/drawing/2014/main" id="{7B8D55E2-EA00-984F-649C-4B7D377B2C21}"/>
              </a:ext>
            </a:extLst>
          </p:cNvPr>
          <p:cNvPicPr>
            <a:picLocks noChangeAspect="1"/>
          </p:cNvPicPr>
          <p:nvPr/>
        </p:nvPicPr>
        <p:blipFill>
          <a:blip r:embed="rId3"/>
          <a:stretch>
            <a:fillRect/>
          </a:stretch>
        </p:blipFill>
        <p:spPr>
          <a:xfrm>
            <a:off x="692727" y="3061412"/>
            <a:ext cx="4299687" cy="3056870"/>
          </a:xfrm>
          <a:prstGeom prst="rect">
            <a:avLst/>
          </a:prstGeom>
        </p:spPr>
      </p:pic>
      <p:sp>
        <p:nvSpPr>
          <p:cNvPr id="11" name="Content Placeholder 8">
            <a:extLst>
              <a:ext uri="{FF2B5EF4-FFF2-40B4-BE49-F238E27FC236}">
                <a16:creationId xmlns:a16="http://schemas.microsoft.com/office/drawing/2014/main" id="{404E52D0-20C3-F6B6-DF3E-4BE222B629D8}"/>
              </a:ext>
            </a:extLst>
          </p:cNvPr>
          <p:cNvSpPr>
            <a:spLocks noGrp="1"/>
          </p:cNvSpPr>
          <p:nvPr>
            <p:ph idx="1"/>
          </p:nvPr>
        </p:nvSpPr>
        <p:spPr>
          <a:xfrm>
            <a:off x="5196457" y="2015732"/>
            <a:ext cx="5550357" cy="3450613"/>
          </a:xfrm>
        </p:spPr>
        <p:txBody>
          <a:bodyPr>
            <a:normAutofit lnSpcReduction="10000"/>
          </a:bodyPr>
          <a:lstStyle/>
          <a:p>
            <a:r>
              <a:rPr lang="en-US" dirty="0"/>
              <a:t>Random Chance (top graphic):</a:t>
            </a:r>
          </a:p>
          <a:p>
            <a:pPr lvl="1"/>
            <a:r>
              <a:rPr lang="en-US" dirty="0"/>
              <a:t>False Negatives: $808 in unseen revenue</a:t>
            </a:r>
          </a:p>
          <a:p>
            <a:pPr lvl="1"/>
            <a:r>
              <a:rPr lang="en-US" dirty="0"/>
              <a:t>TP + FP: Breaking even on profit </a:t>
            </a:r>
          </a:p>
          <a:p>
            <a:r>
              <a:rPr lang="en-US" dirty="0"/>
              <a:t>ML Model (bottom graphic)</a:t>
            </a:r>
          </a:p>
          <a:p>
            <a:pPr lvl="1"/>
            <a:r>
              <a:rPr lang="en-US" dirty="0"/>
              <a:t>FN</a:t>
            </a:r>
            <a:r>
              <a:rPr lang="en-US" dirty="0">
                <a:sym typeface="Wingdings" pitchFamily="2" charset="2"/>
              </a:rPr>
              <a:t>TP:</a:t>
            </a:r>
          </a:p>
          <a:p>
            <a:pPr lvl="2"/>
            <a:r>
              <a:rPr lang="en-US" dirty="0"/>
              <a:t>Converting false negatives to true positives generates revenue - $545 gained from prior</a:t>
            </a:r>
          </a:p>
          <a:p>
            <a:pPr lvl="1"/>
            <a:r>
              <a:rPr lang="en-US" dirty="0"/>
              <a:t>FN/FP Tradeoff</a:t>
            </a:r>
          </a:p>
          <a:p>
            <a:pPr lvl="2"/>
            <a:r>
              <a:rPr lang="en-US" dirty="0"/>
              <a:t>More FP’s, but is offset by gained revenue</a:t>
            </a:r>
          </a:p>
          <a:p>
            <a:pPr lvl="1"/>
            <a:endParaRPr lang="en-US" dirty="0"/>
          </a:p>
          <a:p>
            <a:pPr lvl="1"/>
            <a:endParaRPr lang="en-US" dirty="0"/>
          </a:p>
        </p:txBody>
      </p:sp>
      <p:pic>
        <p:nvPicPr>
          <p:cNvPr id="18" name="Picture 17">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644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45" name="Group 4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46" name="Rectangle 4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92399E0-2D4B-FA50-8ED3-AAC839DFA566}"/>
              </a:ext>
            </a:extLst>
          </p:cNvPr>
          <p:cNvSpPr>
            <a:spLocks noGrp="1"/>
          </p:cNvSpPr>
          <p:nvPr>
            <p:ph type="title"/>
          </p:nvPr>
        </p:nvSpPr>
        <p:spPr>
          <a:xfrm>
            <a:off x="7218030" y="804520"/>
            <a:ext cx="3520367" cy="1049235"/>
          </a:xfrm>
        </p:spPr>
        <p:txBody>
          <a:bodyPr>
            <a:normAutofit/>
          </a:bodyPr>
          <a:lstStyle/>
          <a:p>
            <a:r>
              <a:rPr lang="en-US" dirty="0"/>
              <a:t>Cumulative Gains</a:t>
            </a:r>
          </a:p>
        </p:txBody>
      </p:sp>
      <p:pic>
        <p:nvPicPr>
          <p:cNvPr id="6" name="Picture 5">
            <a:extLst>
              <a:ext uri="{FF2B5EF4-FFF2-40B4-BE49-F238E27FC236}">
                <a16:creationId xmlns:a16="http://schemas.microsoft.com/office/drawing/2014/main" id="{C26D4008-95E4-08A7-6010-61BFC154C34F}"/>
              </a:ext>
            </a:extLst>
          </p:cNvPr>
          <p:cNvPicPr>
            <a:picLocks noChangeAspect="1"/>
          </p:cNvPicPr>
          <p:nvPr/>
        </p:nvPicPr>
        <p:blipFill>
          <a:blip r:embed="rId2"/>
          <a:stretch>
            <a:fillRect/>
          </a:stretch>
        </p:blipFill>
        <p:spPr>
          <a:xfrm>
            <a:off x="1271223" y="1137466"/>
            <a:ext cx="4825148" cy="3823930"/>
          </a:xfrm>
          <a:prstGeom prst="rect">
            <a:avLst/>
          </a:prstGeom>
        </p:spPr>
      </p:pic>
      <p:sp>
        <p:nvSpPr>
          <p:cNvPr id="3" name="Content Placeholder 2">
            <a:extLst>
              <a:ext uri="{FF2B5EF4-FFF2-40B4-BE49-F238E27FC236}">
                <a16:creationId xmlns:a16="http://schemas.microsoft.com/office/drawing/2014/main" id="{72C97CC4-8B81-6C1C-0934-8C70C499403B}"/>
              </a:ext>
            </a:extLst>
          </p:cNvPr>
          <p:cNvSpPr>
            <a:spLocks noGrp="1"/>
          </p:cNvSpPr>
          <p:nvPr>
            <p:ph idx="1"/>
          </p:nvPr>
        </p:nvSpPr>
        <p:spPr>
          <a:xfrm>
            <a:off x="7218029" y="2015732"/>
            <a:ext cx="3520368" cy="3450613"/>
          </a:xfrm>
        </p:spPr>
        <p:txBody>
          <a:bodyPr>
            <a:normAutofit/>
          </a:bodyPr>
          <a:lstStyle/>
          <a:p>
            <a:r>
              <a:rPr lang="en-US" dirty="0"/>
              <a:t>Click Accumulation:</a:t>
            </a:r>
          </a:p>
          <a:p>
            <a:pPr lvl="1"/>
            <a:r>
              <a:rPr lang="en-US" dirty="0"/>
              <a:t>Model gains clicks with fewer emails sent</a:t>
            </a:r>
          </a:p>
          <a:p>
            <a:r>
              <a:rPr lang="en-US" dirty="0"/>
              <a:t>80% of the clicks gained by 50% of the emails sent</a:t>
            </a:r>
          </a:p>
        </p:txBody>
      </p:sp>
      <p:pic>
        <p:nvPicPr>
          <p:cNvPr id="53" name="Picture 5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94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7273-FBEC-7989-16CE-69AE8945CB0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935E094-63B3-9AF0-2947-8183516376E8}"/>
              </a:ext>
            </a:extLst>
          </p:cNvPr>
          <p:cNvSpPr>
            <a:spLocks noGrp="1"/>
          </p:cNvSpPr>
          <p:nvPr>
            <p:ph idx="1"/>
          </p:nvPr>
        </p:nvSpPr>
        <p:spPr/>
        <p:txBody>
          <a:bodyPr>
            <a:noAutofit/>
          </a:bodyPr>
          <a:lstStyle/>
          <a:p>
            <a:pPr marL="285750" indent="-285750">
              <a:buFont typeface="+mj-lt"/>
              <a:buAutoNum type="romanUcPeriod"/>
            </a:pPr>
            <a:r>
              <a:rPr lang="en-US" sz="1000" dirty="0"/>
              <a:t>Results Summary</a:t>
            </a:r>
          </a:p>
          <a:p>
            <a:pPr marL="742950" lvl="1" indent="-285750">
              <a:buFont typeface="+mj-lt"/>
              <a:buAutoNum type="romanUcPeriod"/>
            </a:pPr>
            <a:r>
              <a:rPr lang="en-US" sz="1000" dirty="0"/>
              <a:t>Brief lookahead at our results</a:t>
            </a:r>
          </a:p>
          <a:p>
            <a:pPr marL="285750" indent="-285750">
              <a:buFont typeface="+mj-lt"/>
              <a:buAutoNum type="romanUcPeriod"/>
            </a:pPr>
            <a:r>
              <a:rPr lang="en-US" sz="1000" dirty="0"/>
              <a:t>Analysis Deep Dive</a:t>
            </a:r>
          </a:p>
          <a:p>
            <a:pPr marL="742950" lvl="1" indent="-285750">
              <a:buFont typeface="+mj-lt"/>
              <a:buAutoNum type="romanUcPeriod"/>
            </a:pPr>
            <a:r>
              <a:rPr lang="en-US" sz="1000" dirty="0"/>
              <a:t>Understanding our Data + Click Rate Patterns</a:t>
            </a:r>
          </a:p>
          <a:p>
            <a:pPr marL="1200150" lvl="2" indent="-285750">
              <a:buFont typeface="+mj-lt"/>
              <a:buAutoNum type="romanUcPeriod"/>
            </a:pPr>
            <a:r>
              <a:rPr lang="en-US" sz="1000" dirty="0"/>
              <a:t>Look at CR disparities across individual features</a:t>
            </a:r>
          </a:p>
          <a:p>
            <a:pPr marL="1200150" lvl="2" indent="-285750">
              <a:buFont typeface="+mj-lt"/>
              <a:buAutoNum type="romanUcPeriod"/>
            </a:pPr>
            <a:r>
              <a:rPr lang="en-US" sz="1000" dirty="0"/>
              <a:t>Visualize feature interactivity pertaining to CR</a:t>
            </a:r>
          </a:p>
          <a:p>
            <a:pPr marL="742950" lvl="1" indent="-285750">
              <a:buFont typeface="+mj-lt"/>
              <a:buAutoNum type="romanUcPeriod"/>
            </a:pPr>
            <a:r>
              <a:rPr lang="en-US" sz="1000" dirty="0"/>
              <a:t>Machine Learning: Comparing models and understanding lift from baseline</a:t>
            </a:r>
          </a:p>
          <a:p>
            <a:pPr marL="1200150" lvl="2" indent="-285750">
              <a:buFont typeface="+mj-lt"/>
              <a:buAutoNum type="romanUcPeriod"/>
            </a:pPr>
            <a:r>
              <a:rPr lang="en-US" sz="1000" dirty="0"/>
              <a:t>What is our goal with ML in the context of this problem?</a:t>
            </a:r>
          </a:p>
          <a:p>
            <a:pPr marL="1200150" lvl="2" indent="-285750">
              <a:buFont typeface="+mj-lt"/>
              <a:buAutoNum type="romanUcPeriod"/>
            </a:pPr>
            <a:r>
              <a:rPr lang="en-US" sz="1000" dirty="0"/>
              <a:t>How do we define success when building a predictive model?</a:t>
            </a:r>
          </a:p>
          <a:p>
            <a:pPr marL="1200150" lvl="2" indent="-285750">
              <a:buFont typeface="+mj-lt"/>
              <a:buAutoNum type="romanUcPeriod"/>
            </a:pPr>
            <a:r>
              <a:rPr lang="en-US" sz="1000" dirty="0"/>
              <a:t>Comparing model performance: Feature importance, Profit Margin</a:t>
            </a:r>
          </a:p>
          <a:p>
            <a:pPr marL="285750" indent="-285750">
              <a:buFont typeface="+mj-lt"/>
              <a:buAutoNum type="romanUcPeriod"/>
            </a:pPr>
            <a:r>
              <a:rPr lang="en-US" sz="1000" dirty="0"/>
              <a:t>Conclusion</a:t>
            </a:r>
          </a:p>
          <a:p>
            <a:pPr marL="742950" lvl="1" indent="-285750">
              <a:buFont typeface="+mj-lt"/>
              <a:buAutoNum type="romanUcPeriod"/>
            </a:pPr>
            <a:r>
              <a:rPr lang="en-US" sz="1000" dirty="0"/>
              <a:t>Next Steps</a:t>
            </a:r>
          </a:p>
          <a:p>
            <a:pPr marL="742950" lvl="1" indent="-285750">
              <a:buFont typeface="+mj-lt"/>
              <a:buAutoNum type="romanUcPeriod"/>
            </a:pPr>
            <a:r>
              <a:rPr lang="en-US" sz="1000" dirty="0"/>
              <a:t>Implementation</a:t>
            </a:r>
          </a:p>
          <a:p>
            <a:pPr marL="742950" lvl="1" indent="-285750">
              <a:buFont typeface="+mj-lt"/>
              <a:buAutoNum type="romanUcPeriod"/>
            </a:pPr>
            <a:r>
              <a:rPr lang="en-US" sz="1000" dirty="0"/>
              <a:t>Follow up thoughts</a:t>
            </a:r>
          </a:p>
        </p:txBody>
      </p:sp>
    </p:spTree>
    <p:extLst>
      <p:ext uri="{BB962C8B-B14F-4D97-AF65-F5344CB8AC3E}">
        <p14:creationId xmlns:p14="http://schemas.microsoft.com/office/powerpoint/2010/main" val="2120966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2485-5B01-5F90-0552-CA7FBEB4E36B}"/>
              </a:ext>
            </a:extLst>
          </p:cNvPr>
          <p:cNvSpPr>
            <a:spLocks noGrp="1"/>
          </p:cNvSpPr>
          <p:nvPr>
            <p:ph type="title"/>
          </p:nvPr>
        </p:nvSpPr>
        <p:spPr>
          <a:xfrm>
            <a:off x="1451579" y="804519"/>
            <a:ext cx="9603275" cy="1049235"/>
          </a:xfrm>
        </p:spPr>
        <p:txBody>
          <a:bodyPr>
            <a:normAutofit/>
          </a:bodyPr>
          <a:lstStyle/>
          <a:p>
            <a:r>
              <a:rPr lang="en-US" dirty="0"/>
              <a:t>SHAP: </a:t>
            </a:r>
            <a:br>
              <a:rPr lang="en-US" dirty="0"/>
            </a:br>
            <a:r>
              <a:rPr lang="en-US" dirty="0"/>
              <a:t>Feature Importances</a:t>
            </a:r>
          </a:p>
        </p:txBody>
      </p:sp>
      <p:grpSp>
        <p:nvGrpSpPr>
          <p:cNvPr id="24" name="Group 23">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25" name="Rectangle 24">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58DBBC9-4FE3-5469-D99B-394C10E7FD17}"/>
              </a:ext>
            </a:extLst>
          </p:cNvPr>
          <p:cNvPicPr>
            <a:picLocks noChangeAspect="1"/>
          </p:cNvPicPr>
          <p:nvPr/>
        </p:nvPicPr>
        <p:blipFill>
          <a:blip r:embed="rId2"/>
          <a:stretch>
            <a:fillRect/>
          </a:stretch>
        </p:blipFill>
        <p:spPr>
          <a:xfrm>
            <a:off x="1635739" y="2242676"/>
            <a:ext cx="4613872" cy="2987482"/>
          </a:xfrm>
          <a:prstGeom prst="rect">
            <a:avLst/>
          </a:prstGeom>
        </p:spPr>
      </p:pic>
      <p:sp>
        <p:nvSpPr>
          <p:cNvPr id="8" name="Content Placeholder 7">
            <a:extLst>
              <a:ext uri="{FF2B5EF4-FFF2-40B4-BE49-F238E27FC236}">
                <a16:creationId xmlns:a16="http://schemas.microsoft.com/office/drawing/2014/main" id="{A9D2117C-9181-314C-C352-54BB43E7BB7C}"/>
              </a:ext>
            </a:extLst>
          </p:cNvPr>
          <p:cNvSpPr>
            <a:spLocks noGrp="1"/>
          </p:cNvSpPr>
          <p:nvPr>
            <p:ph idx="1"/>
          </p:nvPr>
        </p:nvSpPr>
        <p:spPr>
          <a:xfrm>
            <a:off x="6903337" y="2015734"/>
            <a:ext cx="4158849" cy="3450613"/>
          </a:xfrm>
        </p:spPr>
        <p:txBody>
          <a:bodyPr>
            <a:normAutofit fontScale="92500" lnSpcReduction="10000"/>
          </a:bodyPr>
          <a:lstStyle/>
          <a:p>
            <a:r>
              <a:rPr lang="en-US" dirty="0"/>
              <a:t>SHAP values tell us how different features impact classification decision</a:t>
            </a:r>
          </a:p>
          <a:p>
            <a:r>
              <a:rPr lang="en-US" dirty="0"/>
              <a:t>Communication history and the Campaign Type=2 are strongest indicators</a:t>
            </a:r>
          </a:p>
          <a:p>
            <a:r>
              <a:rPr lang="en-US" dirty="0"/>
              <a:t>Total Images and other Campaign Types less indicative</a:t>
            </a:r>
          </a:p>
          <a:p>
            <a:r>
              <a:rPr lang="en-US" dirty="0"/>
              <a:t>Note we did not use all features from data set!</a:t>
            </a:r>
          </a:p>
        </p:txBody>
      </p:sp>
    </p:spTree>
    <p:extLst>
      <p:ext uri="{BB962C8B-B14F-4D97-AF65-F5344CB8AC3E}">
        <p14:creationId xmlns:p14="http://schemas.microsoft.com/office/powerpoint/2010/main" val="544774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EC28EF9-8D61-F917-C700-FF896F78E5DF}"/>
              </a:ext>
            </a:extLst>
          </p:cNvPr>
          <p:cNvSpPr>
            <a:spLocks noGrp="1"/>
          </p:cNvSpPr>
          <p:nvPr>
            <p:ph type="title"/>
          </p:nvPr>
        </p:nvSpPr>
        <p:spPr>
          <a:xfrm>
            <a:off x="7555992" y="707475"/>
            <a:ext cx="3157577" cy="1312001"/>
          </a:xfrm>
        </p:spPr>
        <p:txBody>
          <a:bodyPr anchor="t">
            <a:normAutofit/>
          </a:bodyPr>
          <a:lstStyle/>
          <a:p>
            <a:r>
              <a:rPr lang="en-US" sz="2800"/>
              <a:t>SHAP: Interactions</a:t>
            </a:r>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Content Placeholder 3">
            <a:extLst>
              <a:ext uri="{FF2B5EF4-FFF2-40B4-BE49-F238E27FC236}">
                <a16:creationId xmlns:a16="http://schemas.microsoft.com/office/drawing/2014/main" id="{A5434A2C-A6F8-23CF-0136-BA1ADDA37D72}"/>
              </a:ext>
            </a:extLst>
          </p:cNvPr>
          <p:cNvPicPr>
            <a:picLocks noChangeAspect="1"/>
          </p:cNvPicPr>
          <p:nvPr/>
        </p:nvPicPr>
        <p:blipFill>
          <a:blip r:embed="rId2"/>
          <a:stretch>
            <a:fillRect/>
          </a:stretch>
        </p:blipFill>
        <p:spPr>
          <a:xfrm>
            <a:off x="1136348" y="861344"/>
            <a:ext cx="5761020" cy="51993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Content Placeholder 7">
            <a:extLst>
              <a:ext uri="{FF2B5EF4-FFF2-40B4-BE49-F238E27FC236}">
                <a16:creationId xmlns:a16="http://schemas.microsoft.com/office/drawing/2014/main" id="{106D252E-322C-A227-FFA3-97469AC1E7AE}"/>
              </a:ext>
            </a:extLst>
          </p:cNvPr>
          <p:cNvSpPr>
            <a:spLocks noGrp="1"/>
          </p:cNvSpPr>
          <p:nvPr>
            <p:ph idx="1"/>
          </p:nvPr>
        </p:nvSpPr>
        <p:spPr>
          <a:xfrm>
            <a:off x="7554138" y="2273608"/>
            <a:ext cx="3159432" cy="3940925"/>
          </a:xfrm>
        </p:spPr>
        <p:txBody>
          <a:bodyPr>
            <a:normAutofit/>
          </a:bodyPr>
          <a:lstStyle/>
          <a:p>
            <a:r>
              <a:rPr lang="en-US" dirty="0"/>
              <a:t>Strong interactions between Campaign Type=2 and numeric features</a:t>
            </a:r>
          </a:p>
          <a:p>
            <a:pPr lvl="1"/>
            <a:r>
              <a:rPr lang="en-US" dirty="0"/>
              <a:t>Recall probability heatmaps!</a:t>
            </a:r>
          </a:p>
        </p:txBody>
      </p:sp>
    </p:spTree>
    <p:extLst>
      <p:ext uri="{BB962C8B-B14F-4D97-AF65-F5344CB8AC3E}">
        <p14:creationId xmlns:p14="http://schemas.microsoft.com/office/powerpoint/2010/main" val="1389284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57A-26EE-2E32-2F3B-F78A10B05D3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CCAED1E-84BC-4B40-0AF0-2D7EAB1FFF3E}"/>
              </a:ext>
            </a:extLst>
          </p:cNvPr>
          <p:cNvSpPr>
            <a:spLocks noGrp="1"/>
          </p:cNvSpPr>
          <p:nvPr>
            <p:ph idx="1"/>
          </p:nvPr>
        </p:nvSpPr>
        <p:spPr/>
        <p:txBody>
          <a:bodyPr>
            <a:normAutofit/>
          </a:bodyPr>
          <a:lstStyle/>
          <a:p>
            <a:r>
              <a:rPr lang="en-US" dirty="0"/>
              <a:t>Recommendations</a:t>
            </a:r>
          </a:p>
          <a:p>
            <a:pPr lvl="1"/>
            <a:r>
              <a:rPr lang="en-US" dirty="0"/>
              <a:t>Use XGBoost model </a:t>
            </a:r>
          </a:p>
          <a:p>
            <a:pPr lvl="1"/>
            <a:r>
              <a:rPr lang="en-US" dirty="0"/>
              <a:t>Monitor performance of model </a:t>
            </a:r>
          </a:p>
          <a:p>
            <a:pPr lvl="1"/>
            <a:r>
              <a:rPr lang="en-US" dirty="0"/>
              <a:t>Improve email design strategy </a:t>
            </a:r>
          </a:p>
          <a:p>
            <a:pPr lvl="1"/>
            <a:endParaRPr lang="en-US" dirty="0"/>
          </a:p>
          <a:p>
            <a:r>
              <a:rPr lang="en-US" dirty="0"/>
              <a:t>Next Steps &amp; Reflections</a:t>
            </a:r>
          </a:p>
          <a:p>
            <a:pPr lvl="1"/>
            <a:r>
              <a:rPr lang="en-US" dirty="0"/>
              <a:t>Investigate whether these models </a:t>
            </a:r>
            <a:r>
              <a:rPr lang="en-US" i="1" dirty="0"/>
              <a:t>really</a:t>
            </a:r>
            <a:r>
              <a:rPr lang="en-US" dirty="0"/>
              <a:t> are optimal </a:t>
            </a:r>
          </a:p>
          <a:p>
            <a:pPr lvl="1"/>
            <a:r>
              <a:rPr lang="en-US" dirty="0"/>
              <a:t>What other data would be useful to enhance predictive power?</a:t>
            </a:r>
          </a:p>
        </p:txBody>
      </p:sp>
    </p:spTree>
    <p:extLst>
      <p:ext uri="{BB962C8B-B14F-4D97-AF65-F5344CB8AC3E}">
        <p14:creationId xmlns:p14="http://schemas.microsoft.com/office/powerpoint/2010/main" val="1787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FBBE-F3AB-9812-805D-A6D353803F45}"/>
              </a:ext>
            </a:extLst>
          </p:cNvPr>
          <p:cNvSpPr>
            <a:spLocks noGrp="1"/>
          </p:cNvSpPr>
          <p:nvPr>
            <p:ph type="title"/>
          </p:nvPr>
        </p:nvSpPr>
        <p:spPr>
          <a:xfrm>
            <a:off x="1451579" y="804519"/>
            <a:ext cx="9603275" cy="1049235"/>
          </a:xfrm>
        </p:spPr>
        <p:txBody>
          <a:bodyPr>
            <a:normAutofit/>
          </a:bodyPr>
          <a:lstStyle/>
          <a:p>
            <a:r>
              <a:rPr lang="en-US" dirty="0"/>
              <a:t>Results Summary</a:t>
            </a:r>
          </a:p>
        </p:txBody>
      </p:sp>
      <p:sp>
        <p:nvSpPr>
          <p:cNvPr id="26" name="Content Placeholder 7">
            <a:extLst>
              <a:ext uri="{FF2B5EF4-FFF2-40B4-BE49-F238E27FC236}">
                <a16:creationId xmlns:a16="http://schemas.microsoft.com/office/drawing/2014/main" id="{9B412765-F662-3618-FD3C-B82D7478AE0F}"/>
              </a:ext>
            </a:extLst>
          </p:cNvPr>
          <p:cNvSpPr>
            <a:spLocks noGrp="1"/>
          </p:cNvSpPr>
          <p:nvPr>
            <p:ph idx="1"/>
          </p:nvPr>
        </p:nvSpPr>
        <p:spPr>
          <a:xfrm>
            <a:off x="1451579" y="2015734"/>
            <a:ext cx="4158849" cy="3450613"/>
          </a:xfrm>
        </p:spPr>
        <p:txBody>
          <a:bodyPr>
            <a:normAutofit fontScale="85000" lnSpcReduction="20000"/>
          </a:bodyPr>
          <a:lstStyle/>
          <a:p>
            <a:r>
              <a:rPr lang="en-US" dirty="0"/>
              <a:t>Becoming profitable with ML Model</a:t>
            </a:r>
          </a:p>
          <a:p>
            <a:pPr lvl="1"/>
            <a:r>
              <a:rPr lang="en-US" dirty="0"/>
              <a:t>Assume current state breaks even</a:t>
            </a:r>
          </a:p>
          <a:p>
            <a:pPr lvl="2"/>
            <a:r>
              <a:rPr lang="en-US" dirty="0"/>
              <a:t>70k emails: $3.5k with ML vs </a:t>
            </a:r>
            <a:r>
              <a:rPr lang="en-US" dirty="0">
                <a:sym typeface="Wingdings" pitchFamily="2" charset="2"/>
              </a:rPr>
              <a:t>$0 baseline</a:t>
            </a:r>
          </a:p>
          <a:p>
            <a:pPr lvl="2"/>
            <a:r>
              <a:rPr lang="en-US" dirty="0">
                <a:sym typeface="Wingdings" pitchFamily="2" charset="2"/>
              </a:rPr>
              <a:t>ML: +$.052/email vs $0/email baseline</a:t>
            </a:r>
          </a:p>
          <a:p>
            <a:pPr lvl="2"/>
            <a:r>
              <a:rPr lang="en-US" dirty="0"/>
              <a:t>67.4% increase in revenue vs baseline</a:t>
            </a:r>
          </a:p>
          <a:p>
            <a:pPr lvl="1"/>
            <a:r>
              <a:rPr lang="en-US" dirty="0">
                <a:sym typeface="Wingdings" pitchFamily="2" charset="2"/>
              </a:rPr>
              <a:t>Enhance click-rate with enhanced email design strategy</a:t>
            </a:r>
          </a:p>
          <a:p>
            <a:pPr lvl="2"/>
            <a:r>
              <a:rPr lang="en-US" dirty="0"/>
              <a:t>Reduce Word-Count</a:t>
            </a:r>
          </a:p>
          <a:p>
            <a:pPr lvl="2"/>
            <a:r>
              <a:rPr lang="en-US" dirty="0"/>
              <a:t>Strengthen base of returning customers</a:t>
            </a:r>
          </a:p>
          <a:p>
            <a:pPr lvl="2"/>
            <a:r>
              <a:rPr lang="en-US" dirty="0"/>
              <a:t>Take advantage of feature interactivity</a:t>
            </a:r>
          </a:p>
          <a:p>
            <a:pPr lvl="1"/>
            <a:endParaRPr lang="en-US" dirty="0"/>
          </a:p>
        </p:txBody>
      </p:sp>
      <p:grpSp>
        <p:nvGrpSpPr>
          <p:cNvPr id="31" name="Group 30">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32" name="Rectangle 31">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B47344A-EF3D-0EAA-EB07-8410B8B254F5}"/>
              </a:ext>
            </a:extLst>
          </p:cNvPr>
          <p:cNvPicPr>
            <a:picLocks noChangeAspect="1"/>
          </p:cNvPicPr>
          <p:nvPr/>
        </p:nvPicPr>
        <p:blipFill>
          <a:blip r:embed="rId3"/>
          <a:srcRect r="4380" b="-1"/>
          <a:stretch/>
        </p:blipFill>
        <p:spPr>
          <a:xfrm>
            <a:off x="6277257" y="2174242"/>
            <a:ext cx="4613872" cy="31243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325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29FF447-745A-7D4A-85E9-91F66856091E}"/>
              </a:ext>
            </a:extLst>
          </p:cNvPr>
          <p:cNvSpPr>
            <a:spLocks noGrp="1"/>
          </p:cNvSpPr>
          <p:nvPr>
            <p:ph type="title"/>
          </p:nvPr>
        </p:nvSpPr>
        <p:spPr>
          <a:xfrm>
            <a:off x="6579648" y="804520"/>
            <a:ext cx="4158749" cy="1049235"/>
          </a:xfrm>
        </p:spPr>
        <p:txBody>
          <a:bodyPr>
            <a:normAutofit/>
          </a:bodyPr>
          <a:lstStyle/>
          <a:p>
            <a:r>
              <a:rPr lang="en-US"/>
              <a:t>Data overview</a:t>
            </a:r>
          </a:p>
        </p:txBody>
      </p:sp>
      <p:sp>
        <p:nvSpPr>
          <p:cNvPr id="71" name="Rectangle 70">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BB97120D-AF50-A216-A8BD-ED91ACC5D343}"/>
              </a:ext>
            </a:extLst>
          </p:cNvPr>
          <p:cNvPicPr>
            <a:picLocks noChangeAspect="1"/>
          </p:cNvPicPr>
          <p:nvPr/>
        </p:nvPicPr>
        <p:blipFill>
          <a:blip r:embed="rId3"/>
          <a:stretch>
            <a:fillRect/>
          </a:stretch>
        </p:blipFill>
        <p:spPr>
          <a:xfrm>
            <a:off x="1130029" y="940968"/>
            <a:ext cx="4960442" cy="43899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Content Placeholder 2">
            <a:extLst>
              <a:ext uri="{FF2B5EF4-FFF2-40B4-BE49-F238E27FC236}">
                <a16:creationId xmlns:a16="http://schemas.microsoft.com/office/drawing/2014/main" id="{86FD00EF-81C2-C1C1-A589-77CB0ED233BD}"/>
              </a:ext>
            </a:extLst>
          </p:cNvPr>
          <p:cNvSpPr>
            <a:spLocks noGrp="1"/>
          </p:cNvSpPr>
          <p:nvPr>
            <p:ph idx="1"/>
          </p:nvPr>
        </p:nvSpPr>
        <p:spPr>
          <a:xfrm>
            <a:off x="6579647" y="2015732"/>
            <a:ext cx="4158750" cy="3450613"/>
          </a:xfrm>
        </p:spPr>
        <p:txBody>
          <a:bodyPr>
            <a:normAutofit/>
          </a:bodyPr>
          <a:lstStyle/>
          <a:p>
            <a:pPr>
              <a:lnSpc>
                <a:spcPct val="110000"/>
              </a:lnSpc>
            </a:pPr>
            <a:r>
              <a:rPr lang="en-US" sz="1500" dirty="0"/>
              <a:t>19.6% overall click rate for 68k emails sent</a:t>
            </a:r>
          </a:p>
          <a:p>
            <a:pPr>
              <a:lnSpc>
                <a:spcPct val="110000"/>
              </a:lnSpc>
            </a:pPr>
            <a:r>
              <a:rPr lang="en-US" sz="1500" dirty="0"/>
              <a:t>Key data points</a:t>
            </a:r>
          </a:p>
          <a:p>
            <a:pPr lvl="1">
              <a:lnSpc>
                <a:spcPct val="110000"/>
              </a:lnSpc>
            </a:pPr>
            <a:r>
              <a:rPr lang="en-US" sz="1500" dirty="0"/>
              <a:t>About the Recipient</a:t>
            </a:r>
          </a:p>
          <a:p>
            <a:pPr lvl="2">
              <a:lnSpc>
                <a:spcPct val="110000"/>
              </a:lnSpc>
            </a:pPr>
            <a:r>
              <a:rPr lang="en-US" sz="1500" dirty="0"/>
              <a:t>Historical volume</a:t>
            </a:r>
          </a:p>
          <a:p>
            <a:pPr lvl="2">
              <a:lnSpc>
                <a:spcPct val="110000"/>
              </a:lnSpc>
            </a:pPr>
            <a:r>
              <a:rPr lang="en-US" sz="1500" dirty="0"/>
              <a:t>Location</a:t>
            </a:r>
          </a:p>
          <a:p>
            <a:pPr lvl="1">
              <a:lnSpc>
                <a:spcPct val="110000"/>
              </a:lnSpc>
            </a:pPr>
            <a:r>
              <a:rPr lang="en-US" sz="1500" dirty="0"/>
              <a:t>About the Email</a:t>
            </a:r>
          </a:p>
          <a:p>
            <a:pPr lvl="2">
              <a:lnSpc>
                <a:spcPct val="110000"/>
              </a:lnSpc>
            </a:pPr>
            <a:r>
              <a:rPr lang="en-US" sz="1500" dirty="0"/>
              <a:t>Campaign category</a:t>
            </a:r>
          </a:p>
          <a:p>
            <a:pPr lvl="2">
              <a:lnSpc>
                <a:spcPct val="110000"/>
              </a:lnSpc>
            </a:pPr>
            <a:r>
              <a:rPr lang="en-US" sz="1500" dirty="0"/>
              <a:t>Type and Source</a:t>
            </a:r>
          </a:p>
          <a:p>
            <a:pPr lvl="2">
              <a:lnSpc>
                <a:spcPct val="110000"/>
              </a:lnSpc>
            </a:pPr>
            <a:r>
              <a:rPr lang="en-US" sz="1500" dirty="0"/>
              <a:t>Content</a:t>
            </a:r>
          </a:p>
          <a:p>
            <a:pPr lvl="2">
              <a:lnSpc>
                <a:spcPct val="110000"/>
              </a:lnSpc>
            </a:pPr>
            <a:r>
              <a:rPr lang="en-US" sz="1500" dirty="0"/>
              <a:t>Time Sent</a:t>
            </a:r>
          </a:p>
          <a:p>
            <a:pPr>
              <a:lnSpc>
                <a:spcPct val="110000"/>
              </a:lnSpc>
            </a:pPr>
            <a:endParaRPr lang="en-US" sz="1500" dirty="0"/>
          </a:p>
          <a:p>
            <a:pPr>
              <a:lnSpc>
                <a:spcPct val="110000"/>
              </a:lnSpc>
            </a:pPr>
            <a:endParaRPr lang="en-US" sz="1500" dirty="0"/>
          </a:p>
        </p:txBody>
      </p:sp>
      <p:pic>
        <p:nvPicPr>
          <p:cNvPr id="73" name="Picture 72">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04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C2BF-F9A3-1396-F933-FAEA319105D0}"/>
              </a:ext>
            </a:extLst>
          </p:cNvPr>
          <p:cNvSpPr>
            <a:spLocks noGrp="1"/>
          </p:cNvSpPr>
          <p:nvPr>
            <p:ph type="title"/>
          </p:nvPr>
        </p:nvSpPr>
        <p:spPr/>
        <p:txBody>
          <a:bodyPr/>
          <a:lstStyle/>
          <a:p>
            <a:r>
              <a:rPr lang="en-US" dirty="0"/>
              <a:t>Click Through Rate Patterns</a:t>
            </a:r>
          </a:p>
        </p:txBody>
      </p:sp>
      <p:sp>
        <p:nvSpPr>
          <p:cNvPr id="3" name="Text Placeholder 2">
            <a:extLst>
              <a:ext uri="{FF2B5EF4-FFF2-40B4-BE49-F238E27FC236}">
                <a16:creationId xmlns:a16="http://schemas.microsoft.com/office/drawing/2014/main" id="{8DF1FC1A-5721-7421-AE61-3E0939BCC247}"/>
              </a:ext>
            </a:extLst>
          </p:cNvPr>
          <p:cNvSpPr>
            <a:spLocks noGrp="1"/>
          </p:cNvSpPr>
          <p:nvPr>
            <p:ph type="body" idx="1"/>
          </p:nvPr>
        </p:nvSpPr>
        <p:spPr/>
        <p:txBody>
          <a:bodyPr/>
          <a:lstStyle/>
          <a:p>
            <a:r>
              <a:rPr lang="en-US" dirty="0"/>
              <a:t>Looking at CTR across individual features</a:t>
            </a:r>
          </a:p>
        </p:txBody>
      </p:sp>
    </p:spTree>
    <p:extLst>
      <p:ext uri="{BB962C8B-B14F-4D97-AF65-F5344CB8AC3E}">
        <p14:creationId xmlns:p14="http://schemas.microsoft.com/office/powerpoint/2010/main" val="104448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12134DB-4942-A780-4A84-61EC1D28D0E2}"/>
              </a:ext>
            </a:extLst>
          </p:cNvPr>
          <p:cNvSpPr>
            <a:spLocks noGrp="1"/>
          </p:cNvSpPr>
          <p:nvPr>
            <p:ph type="title"/>
          </p:nvPr>
        </p:nvSpPr>
        <p:spPr>
          <a:xfrm>
            <a:off x="1451580" y="804520"/>
            <a:ext cx="4176511" cy="1049235"/>
          </a:xfrm>
        </p:spPr>
        <p:txBody>
          <a:bodyPr>
            <a:normAutofit/>
          </a:bodyPr>
          <a:lstStyle/>
          <a:p>
            <a:r>
              <a:rPr lang="en-US" dirty="0"/>
              <a:t>CTR: </a:t>
            </a:r>
            <a:br>
              <a:rPr lang="en-US" dirty="0"/>
            </a:br>
            <a:r>
              <a:rPr lang="en-US" dirty="0"/>
              <a:t>Word Count</a:t>
            </a:r>
          </a:p>
        </p:txBody>
      </p:sp>
      <p:sp>
        <p:nvSpPr>
          <p:cNvPr id="24" name="Rectangle 2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DE530CD5-0FA5-7A24-DA8D-91C6ECD67C2E}"/>
              </a:ext>
            </a:extLst>
          </p:cNvPr>
          <p:cNvSpPr>
            <a:spLocks noGrp="1"/>
          </p:cNvSpPr>
          <p:nvPr>
            <p:ph idx="1"/>
          </p:nvPr>
        </p:nvSpPr>
        <p:spPr>
          <a:xfrm>
            <a:off x="1451581" y="2015732"/>
            <a:ext cx="4172212" cy="3450613"/>
          </a:xfrm>
        </p:spPr>
        <p:txBody>
          <a:bodyPr>
            <a:normAutofit/>
          </a:bodyPr>
          <a:lstStyle/>
          <a:p>
            <a:r>
              <a:rPr lang="en-US" dirty="0"/>
              <a:t>Word Count on its own is highly related to click decision</a:t>
            </a:r>
          </a:p>
          <a:p>
            <a:r>
              <a:rPr lang="en-US" dirty="0"/>
              <a:t>600+ words </a:t>
            </a:r>
            <a:r>
              <a:rPr lang="en-US" dirty="0">
                <a:sym typeface="Wingdings" pitchFamily="2" charset="2"/>
              </a:rPr>
              <a:t> Worse than guessing (≤ 20%)</a:t>
            </a:r>
          </a:p>
          <a:p>
            <a:r>
              <a:rPr lang="en-US" dirty="0">
                <a:sym typeface="Wingdings" pitchFamily="2" charset="2"/>
              </a:rPr>
              <a:t>High proportion of observations with 600+ words (35.6k, 52%) </a:t>
            </a:r>
            <a:endParaRPr lang="en-US" dirty="0"/>
          </a:p>
        </p:txBody>
      </p:sp>
      <p:pic>
        <p:nvPicPr>
          <p:cNvPr id="5" name="Picture 4">
            <a:extLst>
              <a:ext uri="{FF2B5EF4-FFF2-40B4-BE49-F238E27FC236}">
                <a16:creationId xmlns:a16="http://schemas.microsoft.com/office/drawing/2014/main" id="{EEFC7FBA-76B0-4F69-D2E3-3DFB8217BE4F}"/>
              </a:ext>
            </a:extLst>
          </p:cNvPr>
          <p:cNvPicPr>
            <a:picLocks noChangeAspect="1"/>
          </p:cNvPicPr>
          <p:nvPr/>
        </p:nvPicPr>
        <p:blipFill>
          <a:blip r:embed="rId2"/>
          <a:stretch>
            <a:fillRect/>
          </a:stretch>
        </p:blipFill>
        <p:spPr>
          <a:xfrm>
            <a:off x="6094411" y="1337804"/>
            <a:ext cx="4960442" cy="35963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6" name="Picture 2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66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148A-900C-BC01-BFDF-046D122447B1}"/>
              </a:ext>
            </a:extLst>
          </p:cNvPr>
          <p:cNvSpPr>
            <a:spLocks noGrp="1"/>
          </p:cNvSpPr>
          <p:nvPr>
            <p:ph type="title"/>
          </p:nvPr>
        </p:nvSpPr>
        <p:spPr>
          <a:xfrm>
            <a:off x="1451579" y="804519"/>
            <a:ext cx="9603275" cy="1049235"/>
          </a:xfrm>
        </p:spPr>
        <p:txBody>
          <a:bodyPr>
            <a:normAutofit/>
          </a:bodyPr>
          <a:lstStyle/>
          <a:p>
            <a:r>
              <a:rPr lang="en-US" dirty="0"/>
              <a:t>CTR:</a:t>
            </a:r>
            <a:br>
              <a:rPr lang="en-US" dirty="0"/>
            </a:br>
            <a:r>
              <a:rPr lang="en-US" sz="2400" dirty="0"/>
              <a:t>Past Communications</a:t>
            </a:r>
          </a:p>
        </p:txBody>
      </p:sp>
      <p:grpSp>
        <p:nvGrpSpPr>
          <p:cNvPr id="25" name="Group 24">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26" name="Rectangle 25">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A graph of a bar graph&#10;&#10;AI-generated content may be incorrect.">
            <a:extLst>
              <a:ext uri="{FF2B5EF4-FFF2-40B4-BE49-F238E27FC236}">
                <a16:creationId xmlns:a16="http://schemas.microsoft.com/office/drawing/2014/main" id="{93222FC6-6D03-EFD3-2119-173C0AD13FEF}"/>
              </a:ext>
            </a:extLst>
          </p:cNvPr>
          <p:cNvPicPr>
            <a:picLocks noChangeAspect="1"/>
          </p:cNvPicPr>
          <p:nvPr/>
        </p:nvPicPr>
        <p:blipFill>
          <a:blip r:embed="rId3"/>
          <a:stretch>
            <a:fillRect/>
          </a:stretch>
        </p:blipFill>
        <p:spPr>
          <a:xfrm>
            <a:off x="1718938" y="2174242"/>
            <a:ext cx="4447474" cy="3124351"/>
          </a:xfrm>
          <a:prstGeom prst="rect">
            <a:avLst/>
          </a:prstGeom>
        </p:spPr>
      </p:pic>
      <p:sp>
        <p:nvSpPr>
          <p:cNvPr id="8" name="Content Placeholder 7">
            <a:extLst>
              <a:ext uri="{FF2B5EF4-FFF2-40B4-BE49-F238E27FC236}">
                <a16:creationId xmlns:a16="http://schemas.microsoft.com/office/drawing/2014/main" id="{5CF4F470-DEDF-718B-61F3-17F87C4198C5}"/>
              </a:ext>
            </a:extLst>
          </p:cNvPr>
          <p:cNvSpPr>
            <a:spLocks noGrp="1"/>
          </p:cNvSpPr>
          <p:nvPr>
            <p:ph idx="1"/>
          </p:nvPr>
        </p:nvSpPr>
        <p:spPr>
          <a:xfrm>
            <a:off x="6903337" y="2015734"/>
            <a:ext cx="4158849" cy="3450613"/>
          </a:xfrm>
        </p:spPr>
        <p:txBody>
          <a:bodyPr>
            <a:normAutofit/>
          </a:bodyPr>
          <a:lstStyle/>
          <a:p>
            <a:r>
              <a:rPr lang="en-US" dirty="0"/>
              <a:t>New recipients most likely to click, but this is related to a single Campaign Type (1)</a:t>
            </a:r>
          </a:p>
          <a:p>
            <a:r>
              <a:rPr lang="en-US" dirty="0"/>
              <a:t>Not strictly within our control</a:t>
            </a:r>
          </a:p>
          <a:p>
            <a:r>
              <a:rPr lang="en-US" dirty="0"/>
              <a:t>40+ past emails </a:t>
            </a:r>
            <a:r>
              <a:rPr lang="en-US" dirty="0">
                <a:sym typeface="Wingdings" pitchFamily="2" charset="2"/>
              </a:rPr>
              <a:t> ≥ 30% click rate</a:t>
            </a:r>
            <a:endParaRPr lang="en-US" dirty="0"/>
          </a:p>
          <a:p>
            <a:r>
              <a:rPr lang="en-US" dirty="0"/>
              <a:t>~40% of recipients ≤ 20% click rate</a:t>
            </a:r>
          </a:p>
        </p:txBody>
      </p:sp>
    </p:spTree>
    <p:extLst>
      <p:ext uri="{BB962C8B-B14F-4D97-AF65-F5344CB8AC3E}">
        <p14:creationId xmlns:p14="http://schemas.microsoft.com/office/powerpoint/2010/main" val="184540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3923-463D-75D8-9E76-1CD3A574CFE8}"/>
              </a:ext>
            </a:extLst>
          </p:cNvPr>
          <p:cNvSpPr>
            <a:spLocks noGrp="1"/>
          </p:cNvSpPr>
          <p:nvPr>
            <p:ph type="title"/>
          </p:nvPr>
        </p:nvSpPr>
        <p:spPr>
          <a:xfrm>
            <a:off x="1451579" y="804519"/>
            <a:ext cx="9603275" cy="1049235"/>
          </a:xfrm>
        </p:spPr>
        <p:txBody>
          <a:bodyPr>
            <a:normAutofit/>
          </a:bodyPr>
          <a:lstStyle/>
          <a:p>
            <a:r>
              <a:rPr lang="en-US" dirty="0"/>
              <a:t>CTR:</a:t>
            </a:r>
            <a:br>
              <a:rPr lang="en-US" dirty="0"/>
            </a:br>
            <a:r>
              <a:rPr lang="en-US" dirty="0"/>
              <a:t>Subject Hotness</a:t>
            </a:r>
          </a:p>
        </p:txBody>
      </p:sp>
      <p:grpSp>
        <p:nvGrpSpPr>
          <p:cNvPr id="11" name="Group 10">
            <a:extLst>
              <a:ext uri="{FF2B5EF4-FFF2-40B4-BE49-F238E27FC236}">
                <a16:creationId xmlns:a16="http://schemas.microsoft.com/office/drawing/2014/main" id="{9BBF2CDE-35D9-4B83-8A27-7417A11623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2" name="Rectangle 11">
              <a:extLst>
                <a:ext uri="{FF2B5EF4-FFF2-40B4-BE49-F238E27FC236}">
                  <a16:creationId xmlns:a16="http://schemas.microsoft.com/office/drawing/2014/main" id="{86B8A987-6618-4D33-A702-A399F6C29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344FC9-2E16-45B0-8F64-1F4DAECFC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EA31EAC6-AFDB-29ED-354B-ABAD3177DBEF}"/>
              </a:ext>
            </a:extLst>
          </p:cNvPr>
          <p:cNvPicPr>
            <a:picLocks noChangeAspect="1"/>
          </p:cNvPicPr>
          <p:nvPr/>
        </p:nvPicPr>
        <p:blipFill>
          <a:blip r:embed="rId3"/>
          <a:srcRect t="417" r="3" b="3"/>
          <a:stretch/>
        </p:blipFill>
        <p:spPr>
          <a:xfrm>
            <a:off x="1635739" y="2174242"/>
            <a:ext cx="4613872" cy="3124351"/>
          </a:xfrm>
          <a:prstGeom prst="rect">
            <a:avLst/>
          </a:prstGeom>
        </p:spPr>
      </p:pic>
      <p:sp>
        <p:nvSpPr>
          <p:cNvPr id="8" name="Content Placeholder 7">
            <a:extLst>
              <a:ext uri="{FF2B5EF4-FFF2-40B4-BE49-F238E27FC236}">
                <a16:creationId xmlns:a16="http://schemas.microsoft.com/office/drawing/2014/main" id="{53A942D0-93F8-5690-4DCA-AB51DD9E2DF1}"/>
              </a:ext>
            </a:extLst>
          </p:cNvPr>
          <p:cNvSpPr>
            <a:spLocks noGrp="1"/>
          </p:cNvSpPr>
          <p:nvPr>
            <p:ph idx="1"/>
          </p:nvPr>
        </p:nvSpPr>
        <p:spPr>
          <a:xfrm>
            <a:off x="6903337" y="2015734"/>
            <a:ext cx="4158849" cy="3450613"/>
          </a:xfrm>
        </p:spPr>
        <p:txBody>
          <a:bodyPr>
            <a:normAutofit/>
          </a:bodyPr>
          <a:lstStyle/>
          <a:p>
            <a:r>
              <a:rPr lang="en-US" i="1" dirty="0"/>
              <a:t>Seems</a:t>
            </a:r>
            <a:r>
              <a:rPr lang="en-US" dirty="0"/>
              <a:t> like little ROI for ‘hotter’ subjects overall</a:t>
            </a:r>
          </a:p>
          <a:p>
            <a:pPr lvl="1"/>
            <a:r>
              <a:rPr lang="en-US" dirty="0"/>
              <a:t>Will soon learn how Campaign Type impacts this entire picture</a:t>
            </a:r>
          </a:p>
          <a:p>
            <a:r>
              <a:rPr lang="en-US" dirty="0"/>
              <a:t>40% of recipients between [1,4) hotness </a:t>
            </a:r>
            <a:r>
              <a:rPr lang="en-US" dirty="0">
                <a:sym typeface="Wingdings" pitchFamily="2" charset="2"/>
              </a:rPr>
              <a:t></a:t>
            </a:r>
            <a:r>
              <a:rPr lang="en-US" dirty="0"/>
              <a:t> ≤15% CR</a:t>
            </a:r>
          </a:p>
        </p:txBody>
      </p:sp>
    </p:spTree>
    <p:extLst>
      <p:ext uri="{BB962C8B-B14F-4D97-AF65-F5344CB8AC3E}">
        <p14:creationId xmlns:p14="http://schemas.microsoft.com/office/powerpoint/2010/main" val="25419321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11867</TotalTime>
  <Words>2063</Words>
  <Application>Microsoft Macintosh PowerPoint</Application>
  <PresentationFormat>Widescreen</PresentationFormat>
  <Paragraphs>286</Paragraphs>
  <Slides>32</Slides>
  <Notes>17</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Arial</vt:lpstr>
      <vt:lpstr>Gill Sans MT</vt:lpstr>
      <vt:lpstr>Wingdings</vt:lpstr>
      <vt:lpstr>Gallery</vt:lpstr>
      <vt:lpstr>Machine Learning:  Optimizing Email Campaign Profit Margin &amp; Email Click-decision</vt:lpstr>
      <vt:lpstr>Objectives &amp; Topics</vt:lpstr>
      <vt:lpstr>Agenda</vt:lpstr>
      <vt:lpstr>Results Summary</vt:lpstr>
      <vt:lpstr>Data overview</vt:lpstr>
      <vt:lpstr>Click Through Rate Patterns</vt:lpstr>
      <vt:lpstr>CTR:  Word Count</vt:lpstr>
      <vt:lpstr>CTR: Past Communications</vt:lpstr>
      <vt:lpstr>CTR: Subject Hotness</vt:lpstr>
      <vt:lpstr>CTR: Campaign Type</vt:lpstr>
      <vt:lpstr>CTR: Feature Interactions</vt:lpstr>
      <vt:lpstr>Past Communication &amp; Word Count</vt:lpstr>
      <vt:lpstr>Past Communication &amp; Subject Hotness</vt:lpstr>
      <vt:lpstr>Word Count &amp; Total Links</vt:lpstr>
      <vt:lpstr>Campaign Type &amp; Word Count</vt:lpstr>
      <vt:lpstr>Campaign Type &amp; Past Communications</vt:lpstr>
      <vt:lpstr>Campaign Type &amp; Subject Hotness</vt:lpstr>
      <vt:lpstr>Email Type &amp; Word Count</vt:lpstr>
      <vt:lpstr>Takeaways: Email Design Enhancements</vt:lpstr>
      <vt:lpstr>Machine Learning: Optimizing Profit Margin</vt:lpstr>
      <vt:lpstr>Defining Success for Machine Learning</vt:lpstr>
      <vt:lpstr>Optimizing Profitability</vt:lpstr>
      <vt:lpstr>Optimization Curve</vt:lpstr>
      <vt:lpstr>Comparing Model Performance</vt:lpstr>
      <vt:lpstr>Decision Thresholds</vt:lpstr>
      <vt:lpstr>Choosing a model:  variability</vt:lpstr>
      <vt:lpstr>Choosing a Model:  Stability</vt:lpstr>
      <vt:lpstr>ROI Impact: Cost  vs Revenue </vt:lpstr>
      <vt:lpstr>Cumulative Gains</vt:lpstr>
      <vt:lpstr>SHAP:  Feature Importances</vt:lpstr>
      <vt:lpstr>SHAP: Interactions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Gilliland</dc:creator>
  <cp:lastModifiedBy>Blake Gilliland</cp:lastModifiedBy>
  <cp:revision>2</cp:revision>
  <dcterms:created xsi:type="dcterms:W3CDTF">2025-03-12T15:06:48Z</dcterms:created>
  <dcterms:modified xsi:type="dcterms:W3CDTF">2025-03-20T20:54:38Z</dcterms:modified>
</cp:coreProperties>
</file>