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269" r:id="rId3"/>
    <p:sldId id="278" r:id="rId4"/>
    <p:sldId id="276" r:id="rId5"/>
    <p:sldId id="294" r:id="rId6"/>
    <p:sldId id="295" r:id="rId7"/>
    <p:sldId id="296" r:id="rId8"/>
    <p:sldId id="297" r:id="rId9"/>
    <p:sldId id="288" r:id="rId10"/>
    <p:sldId id="264" r:id="rId11"/>
    <p:sldId id="262" r:id="rId12"/>
    <p:sldId id="292" r:id="rId13"/>
    <p:sldId id="293" r:id="rId14"/>
    <p:sldId id="290" r:id="rId15"/>
    <p:sldId id="289" r:id="rId16"/>
    <p:sldId id="291" r:id="rId17"/>
    <p:sldId id="270" r:id="rId18"/>
    <p:sldId id="300" r:id="rId19"/>
    <p:sldId id="274" r:id="rId20"/>
    <p:sldId id="279" r:id="rId21"/>
    <p:sldId id="298" r:id="rId22"/>
    <p:sldId id="299" r:id="rId23"/>
    <p:sldId id="267" r:id="rId24"/>
  </p:sldIdLst>
  <p:sldSz cx="9144000" cy="5143500" type="screen16x9"/>
  <p:notesSz cx="6858000" cy="9144000"/>
  <p:embeddedFontLst>
    <p:embeddedFont>
      <p:font typeface="Roboto" panose="02000000000000000000" pitchFamily="2" charset="0"/>
      <p:regular r:id="rId26"/>
      <p:bold r:id="rId27"/>
      <p:italic r:id="rId28"/>
      <p:boldItalic r:id="rId29"/>
    </p:embeddedFont>
    <p:embeddedFont>
      <p:font typeface="Roboto Medium" panose="02000000000000000000" pitchFamily="2" charset="0"/>
      <p:regular r:id="rId30"/>
      <p:bold r:id="rId31"/>
      <p:italic r:id="rId32"/>
      <p:boldItalic r:id="rId33"/>
    </p:embeddedFont>
    <p:embeddedFont>
      <p:font typeface="Roboto SemiBold" panose="020B0600070205080204" charset="0"/>
      <p:regular r:id="rId34"/>
      <p:bold r:id="rId35"/>
      <p:italic r:id="rId36"/>
      <p:boldItalic r:id="rId37"/>
    </p:embeddedFont>
    <p:embeddedFont>
      <p:font typeface="メイリオ" panose="020B0604030504040204" pitchFamily="50" charset="-128"/>
      <p:regular r:id="rId38"/>
      <p:bold r:id="rId39"/>
      <p:italic r:id="rId40"/>
      <p:boldItalic r:id="rId41"/>
    </p:embeddedFont>
    <p:embeddedFont>
      <p:font typeface="メイリオ" panose="020B0604030504040204" pitchFamily="50" charset="-128"/>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jOE41xdqgqQ7O8adufczBjGgF04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ho Hirashit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93C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8447D3-FFEF-46EF-989A-6AE307276502}">
  <a:tblStyle styleId="{8A8447D3-FFEF-46EF-989A-6AE307276502}"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949" autoAdjust="0"/>
  </p:normalViewPr>
  <p:slideViewPr>
    <p:cSldViewPr snapToGrid="0">
      <p:cViewPr varScale="1">
        <p:scale>
          <a:sx n="70" d="100"/>
          <a:sy n="70" d="100"/>
        </p:scale>
        <p:origin x="10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9.fntdata"/><Relationship Id="rId42" Type="http://customschemas.google.com/relationships/presentationmetadata" Target="metadata"/><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846F33EF-5742-F729-E20F-737BDD267305}"/>
            </a:ext>
          </a:extLst>
        </p:cNvPr>
        <p:cNvGrpSpPr/>
        <p:nvPr/>
      </p:nvGrpSpPr>
      <p:grpSpPr>
        <a:xfrm>
          <a:off x="0" y="0"/>
          <a:ext cx="0" cy="0"/>
          <a:chOff x="0" y="0"/>
          <a:chExt cx="0" cy="0"/>
        </a:xfrm>
      </p:grpSpPr>
      <p:sp>
        <p:nvSpPr>
          <p:cNvPr id="192" name="Google Shape;192;g35e8d927869_1_0:notes">
            <a:extLst>
              <a:ext uri="{FF2B5EF4-FFF2-40B4-BE49-F238E27FC236}">
                <a16:creationId xmlns:a16="http://schemas.microsoft.com/office/drawing/2014/main" id="{75EFA87F-C134-68EC-DD34-518E4C8BC2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5e8d927869_1_0:notes">
            <a:extLst>
              <a:ext uri="{FF2B5EF4-FFF2-40B4-BE49-F238E27FC236}">
                <a16:creationId xmlns:a16="http://schemas.microsoft.com/office/drawing/2014/main" id="{4B9AF5E4-C00F-D80B-4C72-CA223A396C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0616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87E9C9A-1A04-923A-23B0-1E29B1E966BE}"/>
            </a:ext>
          </a:extLst>
        </p:cNvPr>
        <p:cNvGrpSpPr/>
        <p:nvPr/>
      </p:nvGrpSpPr>
      <p:grpSpPr>
        <a:xfrm>
          <a:off x="0" y="0"/>
          <a:ext cx="0" cy="0"/>
          <a:chOff x="0" y="0"/>
          <a:chExt cx="0" cy="0"/>
        </a:xfrm>
      </p:grpSpPr>
      <p:sp>
        <p:nvSpPr>
          <p:cNvPr id="192" name="Google Shape;192;g35e8d927869_1_0:notes">
            <a:extLst>
              <a:ext uri="{FF2B5EF4-FFF2-40B4-BE49-F238E27FC236}">
                <a16:creationId xmlns:a16="http://schemas.microsoft.com/office/drawing/2014/main" id="{54AF277E-4AB6-B2DF-B657-4753BFF4D3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5e8d927869_1_0:notes">
            <a:extLst>
              <a:ext uri="{FF2B5EF4-FFF2-40B4-BE49-F238E27FC236}">
                <a16:creationId xmlns:a16="http://schemas.microsoft.com/office/drawing/2014/main" id="{F7F89E41-EA03-0FDD-D1DD-A740AE32852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42133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4B276C9A-B536-0AEB-AE19-0C5C68E14F5C}"/>
            </a:ext>
          </a:extLst>
        </p:cNvPr>
        <p:cNvGrpSpPr/>
        <p:nvPr/>
      </p:nvGrpSpPr>
      <p:grpSpPr>
        <a:xfrm>
          <a:off x="0" y="0"/>
          <a:ext cx="0" cy="0"/>
          <a:chOff x="0" y="0"/>
          <a:chExt cx="0" cy="0"/>
        </a:xfrm>
      </p:grpSpPr>
      <p:sp>
        <p:nvSpPr>
          <p:cNvPr id="192" name="Google Shape;192;g35e8d927869_1_0:notes">
            <a:extLst>
              <a:ext uri="{FF2B5EF4-FFF2-40B4-BE49-F238E27FC236}">
                <a16:creationId xmlns:a16="http://schemas.microsoft.com/office/drawing/2014/main" id="{E1C475A5-FA6F-D6BB-02CA-46A4A9ACD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5e8d927869_1_0:notes">
            <a:extLst>
              <a:ext uri="{FF2B5EF4-FFF2-40B4-BE49-F238E27FC236}">
                <a16:creationId xmlns:a16="http://schemas.microsoft.com/office/drawing/2014/main" id="{F0B7ADF3-2452-A3E9-1CC9-72A6E2B5166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3382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21CF4C8E-0BFD-8BB2-5C10-357BBD047E07}"/>
            </a:ext>
          </a:extLst>
        </p:cNvPr>
        <p:cNvGrpSpPr/>
        <p:nvPr/>
      </p:nvGrpSpPr>
      <p:grpSpPr>
        <a:xfrm>
          <a:off x="0" y="0"/>
          <a:ext cx="0" cy="0"/>
          <a:chOff x="0" y="0"/>
          <a:chExt cx="0" cy="0"/>
        </a:xfrm>
      </p:grpSpPr>
      <p:sp>
        <p:nvSpPr>
          <p:cNvPr id="192" name="Google Shape;192;g35e8d927869_1_0:notes">
            <a:extLst>
              <a:ext uri="{FF2B5EF4-FFF2-40B4-BE49-F238E27FC236}">
                <a16:creationId xmlns:a16="http://schemas.microsoft.com/office/drawing/2014/main" id="{80985139-0919-BF95-485D-BCDCD35CBE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5e8d927869_1_0:notes">
            <a:extLst>
              <a:ext uri="{FF2B5EF4-FFF2-40B4-BE49-F238E27FC236}">
                <a16:creationId xmlns:a16="http://schemas.microsoft.com/office/drawing/2014/main" id="{D0568248-198E-2112-0F03-22294FE2A5A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45663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11693D03-BFA2-F3AE-BA8E-E8FCA04E9867}"/>
            </a:ext>
          </a:extLst>
        </p:cNvPr>
        <p:cNvGrpSpPr/>
        <p:nvPr/>
      </p:nvGrpSpPr>
      <p:grpSpPr>
        <a:xfrm>
          <a:off x="0" y="0"/>
          <a:ext cx="0" cy="0"/>
          <a:chOff x="0" y="0"/>
          <a:chExt cx="0" cy="0"/>
        </a:xfrm>
      </p:grpSpPr>
      <p:sp>
        <p:nvSpPr>
          <p:cNvPr id="192" name="Google Shape;192;g35e8d927869_1_0:notes">
            <a:extLst>
              <a:ext uri="{FF2B5EF4-FFF2-40B4-BE49-F238E27FC236}">
                <a16:creationId xmlns:a16="http://schemas.microsoft.com/office/drawing/2014/main" id="{19C1CF44-3848-D7E3-5F2E-BA64998F64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5e8d927869_1_0:notes">
            <a:extLst>
              <a:ext uri="{FF2B5EF4-FFF2-40B4-BE49-F238E27FC236}">
                <a16:creationId xmlns:a16="http://schemas.microsoft.com/office/drawing/2014/main" id="{62B42899-FB2C-C1AB-A2CA-4837B907A55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402925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830002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29ef4d834e_0_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29ef4d834e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580034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a:t>Japan has a highly active retail investor base, with over 12 million accounts registered at crypto exchanges as of early 2025.</a:t>
            </a:r>
          </a:p>
          <a:p>
            <a:r>
              <a:rPr kumimoji="1" lang="en-US" altLang="ja-JP" dirty="0"/>
              <a:t>The market includes both spot and margin trading, with monthly volumes exceeding JPY 3.4 trillion (approx. USD 23 billion).</a:t>
            </a:r>
          </a:p>
          <a:p>
            <a:r>
              <a:rPr kumimoji="1" lang="en-US" altLang="ja-JP" dirty="0"/>
              <a:t>Popular exchanges include </a:t>
            </a:r>
            <a:r>
              <a:rPr kumimoji="1" lang="en-US" altLang="ja-JP" dirty="0" err="1"/>
              <a:t>bitFlyer</a:t>
            </a:r>
            <a:r>
              <a:rPr kumimoji="1" lang="en-US" altLang="ja-JP" dirty="0"/>
              <a:t>, </a:t>
            </a:r>
            <a:r>
              <a:rPr kumimoji="1" lang="en-US" altLang="ja-JP" dirty="0" err="1"/>
              <a:t>Coincheck</a:t>
            </a:r>
            <a:r>
              <a:rPr kumimoji="1" lang="en-US" altLang="ja-JP" dirty="0"/>
              <a:t>, and </a:t>
            </a:r>
            <a:r>
              <a:rPr kumimoji="1" lang="en-US" altLang="ja-JP" dirty="0" err="1"/>
              <a:t>bitbank</a:t>
            </a:r>
            <a:r>
              <a:rPr kumimoji="1" lang="en-US" altLang="ja-JP" dirty="0"/>
              <a:t>, which offer a wide range of crypto assets and user-friendly interfaces.</a:t>
            </a:r>
            <a:endParaRPr kumimoji="1" lang="ja-JP" altLang="en-US" dirty="0"/>
          </a:p>
        </p:txBody>
      </p:sp>
    </p:spTree>
    <p:extLst>
      <p:ext uri="{BB962C8B-B14F-4D97-AF65-F5344CB8AC3E}">
        <p14:creationId xmlns:p14="http://schemas.microsoft.com/office/powerpoint/2010/main" val="3514715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381000" y="685800"/>
            <a:ext cx="6096000" cy="3429000"/>
          </a:xfrm>
        </p:spPr>
      </p:sp>
      <p:sp>
        <p:nvSpPr>
          <p:cNvPr id="3" name="ノート プレースホルダー 2"/>
          <p:cNvSpPr>
            <a:spLocks noGrp="1"/>
          </p:cNvSpPr>
          <p:nvPr>
            <p:ph type="body" idx="1"/>
          </p:nvPr>
        </p:nvSpPr>
        <p:spPr/>
        <p:txBody>
          <a:bodyPr/>
          <a:lstStyle/>
          <a:p>
            <a:r>
              <a:rPr kumimoji="1" lang="en-US" altLang="ja-JP" dirty="0"/>
              <a:t>Japan’s domestic Virtual Asset Service Providers (VASPs) operate under one of the most stringent regulatory frameworks in the world, contributing to a high level of trust and stability in the country’s crypto ecosystem.</a:t>
            </a:r>
            <a:endParaRPr kumimoji="1" lang="ja-JP" altLang="en-US" dirty="0"/>
          </a:p>
        </p:txBody>
      </p:sp>
    </p:spTree>
    <p:extLst>
      <p:ext uri="{BB962C8B-B14F-4D97-AF65-F5344CB8AC3E}">
        <p14:creationId xmlns:p14="http://schemas.microsoft.com/office/powerpoint/2010/main" val="789295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7f0a30009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7f0a30009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Japan is recognized as one of the most proactive countries in the regulation and development of cryptocurrency markets. The country has established a comprehensive legal framework that balances innovation with investor protection, making it a unique environment for crypto trading.</a:t>
            </a:r>
          </a:p>
          <a:p>
            <a:pPr marL="0" lvl="0" indent="0" algn="l" rtl="0">
              <a:spcBef>
                <a:spcPts val="0"/>
              </a:spcBef>
              <a:spcAft>
                <a:spcPts val="0"/>
              </a:spcAft>
              <a:buNone/>
            </a:pPr>
            <a:r>
              <a:rPr lang="en-US" dirty="0"/>
              <a:t>Cryptocurrencies were officially recognized as legal payment methods in Japan in 2017 through amendments to the Payment Services Act (PSA) and the Financial Instruments and Exchange Act (FIEA). All cryptocurrency exchanges must register with the Financial Services Agency (FSA) and comply with strict Anti-Money Laundering (AML) and Know Your Customer (KYC) requirements.</a:t>
            </a:r>
          </a:p>
          <a:p>
            <a:pPr marL="0" lvl="0" indent="0" algn="l" rtl="0">
              <a:spcBef>
                <a:spcPts val="0"/>
              </a:spcBef>
              <a:spcAft>
                <a:spcPts val="0"/>
              </a:spcAft>
              <a:buNone/>
            </a:pPr>
            <a:r>
              <a:rPr lang="en-US" dirty="0"/>
              <a:t>Japan has introduced one of the world’s earliest stablecoin regulations, allowing only banks, trust companies, and licensed fund transfer providers to issue stablecoins. These issuers must ensure redemption at par and maintain price stability. It mandates foreign stablecoin issuers to maintain collateral assets such as bank deposits or government bonds in the account in Japan, and limit non-deposit assets (e.g., short-term bonds) to 50% of reserves.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a:extLst>
            <a:ext uri="{FF2B5EF4-FFF2-40B4-BE49-F238E27FC236}">
              <a16:creationId xmlns:a16="http://schemas.microsoft.com/office/drawing/2014/main" id="{275CB5CA-F986-2E20-30BE-EAC06461FF9B}"/>
            </a:ext>
          </a:extLst>
        </p:cNvPr>
        <p:cNvGrpSpPr/>
        <p:nvPr/>
      </p:nvGrpSpPr>
      <p:grpSpPr>
        <a:xfrm>
          <a:off x="0" y="0"/>
          <a:ext cx="0" cy="0"/>
          <a:chOff x="0" y="0"/>
          <a:chExt cx="0" cy="0"/>
        </a:xfrm>
      </p:grpSpPr>
      <p:sp>
        <p:nvSpPr>
          <p:cNvPr id="151" name="Google Shape;151;g329ef4d834e_0_87:notes">
            <a:extLst>
              <a:ext uri="{FF2B5EF4-FFF2-40B4-BE49-F238E27FC236}">
                <a16:creationId xmlns:a16="http://schemas.microsoft.com/office/drawing/2014/main" id="{29E40352-2375-A539-34DF-687219567B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29ef4d834e_0_87:notes">
            <a:extLst>
              <a:ext uri="{FF2B5EF4-FFF2-40B4-BE49-F238E27FC236}">
                <a16:creationId xmlns:a16="http://schemas.microsoft.com/office/drawing/2014/main" id="{B309F605-3299-61B6-D154-7DB5D809ED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526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35e8b65d9a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7" name="Google Shape;207;g35e8b65d9a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5e8d92786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5e8d92786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pic>
        <p:nvPicPr>
          <p:cNvPr id="10" name="Google Shape;10;p9"/>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sp>
        <p:nvSpPr>
          <p:cNvPr id="11" name="Google Shape;11;p9"/>
          <p:cNvSpPr txBox="1">
            <a:spLocks noGrp="1"/>
          </p:cNvSpPr>
          <p:nvPr>
            <p:ph type="ctrTitle"/>
          </p:nvPr>
        </p:nvSpPr>
        <p:spPr>
          <a:xfrm>
            <a:off x="373950" y="1415350"/>
            <a:ext cx="8097900" cy="1525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1pPr>
            <a:lvl2pPr lvl="1"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2pPr>
            <a:lvl3pPr lvl="2"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3pPr>
            <a:lvl4pPr lvl="3"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4pPr>
            <a:lvl5pPr lvl="4"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5pPr>
            <a:lvl6pPr lvl="5"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6pPr>
            <a:lvl7pPr lvl="6"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7pPr>
            <a:lvl8pPr lvl="7"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8pPr>
            <a:lvl9pPr lvl="8"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9pPr>
          </a:lstStyle>
          <a:p>
            <a:endParaRPr/>
          </a:p>
        </p:txBody>
      </p:sp>
      <p:sp>
        <p:nvSpPr>
          <p:cNvPr id="12" name="Google Shape;12;p9"/>
          <p:cNvSpPr txBox="1">
            <a:spLocks noGrp="1"/>
          </p:cNvSpPr>
          <p:nvPr>
            <p:ph type="subTitle" idx="1"/>
          </p:nvPr>
        </p:nvSpPr>
        <p:spPr>
          <a:xfrm>
            <a:off x="373950" y="4228575"/>
            <a:ext cx="7302900" cy="4686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666666"/>
              </a:buClr>
              <a:buSzPts val="1600"/>
              <a:buFont typeface="Roboto SemiBold"/>
              <a:buNone/>
              <a:defRPr sz="1600">
                <a:solidFill>
                  <a:srgbClr val="666666"/>
                </a:solidFill>
                <a:latin typeface="Roboto SemiBold"/>
                <a:ea typeface="Roboto SemiBold"/>
                <a:cs typeface="Roboto SemiBold"/>
                <a:sym typeface="Roboto SemiBold"/>
              </a:defRPr>
            </a:lvl1pPr>
            <a:lvl2pPr lvl="1" algn="l">
              <a:lnSpc>
                <a:spcPct val="100000"/>
              </a:lnSpc>
              <a:spcBef>
                <a:spcPts val="0"/>
              </a:spcBef>
              <a:spcAft>
                <a:spcPts val="0"/>
              </a:spcAft>
              <a:buClr>
                <a:srgbClr val="666666"/>
              </a:buClr>
              <a:buSzPts val="1600"/>
              <a:buFont typeface="Roboto SemiBold"/>
              <a:buNone/>
              <a:defRPr sz="1600">
                <a:solidFill>
                  <a:srgbClr val="666666"/>
                </a:solidFill>
                <a:latin typeface="Roboto SemiBold"/>
                <a:ea typeface="Roboto SemiBold"/>
                <a:cs typeface="Roboto SemiBold"/>
                <a:sym typeface="Roboto SemiBold"/>
              </a:defRPr>
            </a:lvl2pPr>
            <a:lvl3pPr lvl="2" algn="l">
              <a:lnSpc>
                <a:spcPct val="100000"/>
              </a:lnSpc>
              <a:spcBef>
                <a:spcPts val="0"/>
              </a:spcBef>
              <a:spcAft>
                <a:spcPts val="0"/>
              </a:spcAft>
              <a:buClr>
                <a:srgbClr val="666666"/>
              </a:buClr>
              <a:buSzPts val="1600"/>
              <a:buFont typeface="Roboto SemiBold"/>
              <a:buNone/>
              <a:defRPr sz="1600">
                <a:solidFill>
                  <a:srgbClr val="666666"/>
                </a:solidFill>
                <a:latin typeface="Roboto SemiBold"/>
                <a:ea typeface="Roboto SemiBold"/>
                <a:cs typeface="Roboto SemiBold"/>
                <a:sym typeface="Roboto SemiBold"/>
              </a:defRPr>
            </a:lvl3pPr>
            <a:lvl4pPr lvl="3" algn="l">
              <a:lnSpc>
                <a:spcPct val="100000"/>
              </a:lnSpc>
              <a:spcBef>
                <a:spcPts val="0"/>
              </a:spcBef>
              <a:spcAft>
                <a:spcPts val="0"/>
              </a:spcAft>
              <a:buClr>
                <a:srgbClr val="666666"/>
              </a:buClr>
              <a:buSzPts val="1600"/>
              <a:buFont typeface="Roboto SemiBold"/>
              <a:buNone/>
              <a:defRPr sz="1600">
                <a:solidFill>
                  <a:srgbClr val="666666"/>
                </a:solidFill>
                <a:latin typeface="Roboto SemiBold"/>
                <a:ea typeface="Roboto SemiBold"/>
                <a:cs typeface="Roboto SemiBold"/>
                <a:sym typeface="Roboto SemiBold"/>
              </a:defRPr>
            </a:lvl4pPr>
            <a:lvl5pPr lvl="4" algn="l">
              <a:lnSpc>
                <a:spcPct val="100000"/>
              </a:lnSpc>
              <a:spcBef>
                <a:spcPts val="0"/>
              </a:spcBef>
              <a:spcAft>
                <a:spcPts val="0"/>
              </a:spcAft>
              <a:buClr>
                <a:srgbClr val="666666"/>
              </a:buClr>
              <a:buSzPts val="1600"/>
              <a:buFont typeface="Roboto SemiBold"/>
              <a:buNone/>
              <a:defRPr sz="1600">
                <a:solidFill>
                  <a:srgbClr val="666666"/>
                </a:solidFill>
                <a:latin typeface="Roboto SemiBold"/>
                <a:ea typeface="Roboto SemiBold"/>
                <a:cs typeface="Roboto SemiBold"/>
                <a:sym typeface="Roboto SemiBold"/>
              </a:defRPr>
            </a:lvl5pPr>
            <a:lvl6pPr lvl="5" algn="l">
              <a:lnSpc>
                <a:spcPct val="100000"/>
              </a:lnSpc>
              <a:spcBef>
                <a:spcPts val="0"/>
              </a:spcBef>
              <a:spcAft>
                <a:spcPts val="0"/>
              </a:spcAft>
              <a:buClr>
                <a:srgbClr val="666666"/>
              </a:buClr>
              <a:buSzPts val="1600"/>
              <a:buFont typeface="Roboto SemiBold"/>
              <a:buNone/>
              <a:defRPr sz="1600">
                <a:solidFill>
                  <a:srgbClr val="666666"/>
                </a:solidFill>
                <a:latin typeface="Roboto SemiBold"/>
                <a:ea typeface="Roboto SemiBold"/>
                <a:cs typeface="Roboto SemiBold"/>
                <a:sym typeface="Roboto SemiBold"/>
              </a:defRPr>
            </a:lvl6pPr>
            <a:lvl7pPr lvl="6" algn="l">
              <a:lnSpc>
                <a:spcPct val="100000"/>
              </a:lnSpc>
              <a:spcBef>
                <a:spcPts val="0"/>
              </a:spcBef>
              <a:spcAft>
                <a:spcPts val="0"/>
              </a:spcAft>
              <a:buClr>
                <a:srgbClr val="666666"/>
              </a:buClr>
              <a:buSzPts val="1600"/>
              <a:buFont typeface="Roboto SemiBold"/>
              <a:buNone/>
              <a:defRPr sz="1600">
                <a:solidFill>
                  <a:srgbClr val="666666"/>
                </a:solidFill>
                <a:latin typeface="Roboto SemiBold"/>
                <a:ea typeface="Roboto SemiBold"/>
                <a:cs typeface="Roboto SemiBold"/>
                <a:sym typeface="Roboto SemiBold"/>
              </a:defRPr>
            </a:lvl7pPr>
            <a:lvl8pPr lvl="7" algn="l">
              <a:lnSpc>
                <a:spcPct val="100000"/>
              </a:lnSpc>
              <a:spcBef>
                <a:spcPts val="0"/>
              </a:spcBef>
              <a:spcAft>
                <a:spcPts val="0"/>
              </a:spcAft>
              <a:buClr>
                <a:srgbClr val="666666"/>
              </a:buClr>
              <a:buSzPts val="1600"/>
              <a:buFont typeface="Roboto SemiBold"/>
              <a:buNone/>
              <a:defRPr sz="1600">
                <a:solidFill>
                  <a:srgbClr val="666666"/>
                </a:solidFill>
                <a:latin typeface="Roboto SemiBold"/>
                <a:ea typeface="Roboto SemiBold"/>
                <a:cs typeface="Roboto SemiBold"/>
                <a:sym typeface="Roboto SemiBold"/>
              </a:defRPr>
            </a:lvl8pPr>
            <a:lvl9pPr lvl="8" algn="l">
              <a:lnSpc>
                <a:spcPct val="100000"/>
              </a:lnSpc>
              <a:spcBef>
                <a:spcPts val="0"/>
              </a:spcBef>
              <a:spcAft>
                <a:spcPts val="0"/>
              </a:spcAft>
              <a:buClr>
                <a:srgbClr val="666666"/>
              </a:buClr>
              <a:buSzPts val="1600"/>
              <a:buFont typeface="Roboto SemiBold"/>
              <a:buNone/>
              <a:defRPr sz="1600">
                <a:solidFill>
                  <a:srgbClr val="666666"/>
                </a:solidFill>
                <a:latin typeface="Roboto SemiBold"/>
                <a:ea typeface="Roboto SemiBold"/>
                <a:cs typeface="Roboto SemiBold"/>
                <a:sym typeface="Roboto SemiBold"/>
              </a:defRPr>
            </a:lvl9pPr>
          </a:lstStyle>
          <a:p>
            <a:endParaRPr/>
          </a:p>
        </p:txBody>
      </p:sp>
      <p:pic>
        <p:nvPicPr>
          <p:cNvPr id="13" name="Google Shape;13;p9"/>
          <p:cNvPicPr preferRelativeResize="0"/>
          <p:nvPr/>
        </p:nvPicPr>
        <p:blipFill rotWithShape="1">
          <a:blip r:embed="rId3">
            <a:alphaModFix/>
          </a:blip>
          <a:srcRect/>
          <a:stretch/>
        </p:blipFill>
        <p:spPr>
          <a:xfrm>
            <a:off x="246825" y="246275"/>
            <a:ext cx="2221401" cy="360800"/>
          </a:xfrm>
          <a:prstGeom prst="rect">
            <a:avLst/>
          </a:prstGeom>
          <a:noFill/>
          <a:ln>
            <a:noFill/>
          </a:ln>
        </p:spPr>
      </p:pic>
      <p:sp>
        <p:nvSpPr>
          <p:cNvPr id="14" name="Google Shape;14;p9"/>
          <p:cNvSpPr txBox="1">
            <a:spLocks noGrp="1"/>
          </p:cNvSpPr>
          <p:nvPr>
            <p:ph type="subTitle" idx="2"/>
          </p:nvPr>
        </p:nvSpPr>
        <p:spPr>
          <a:xfrm>
            <a:off x="373950" y="4572525"/>
            <a:ext cx="6039600" cy="4686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666666"/>
              </a:buClr>
              <a:buSzPts val="1000"/>
              <a:buNone/>
              <a:defRPr sz="1000">
                <a:solidFill>
                  <a:srgbClr val="666666"/>
                </a:solidFill>
              </a:defRPr>
            </a:lvl1pPr>
            <a:lvl2pPr lvl="1" algn="l">
              <a:lnSpc>
                <a:spcPct val="100000"/>
              </a:lnSpc>
              <a:spcBef>
                <a:spcPts val="0"/>
              </a:spcBef>
              <a:spcAft>
                <a:spcPts val="0"/>
              </a:spcAft>
              <a:buClr>
                <a:srgbClr val="666666"/>
              </a:buClr>
              <a:buSzPts val="1000"/>
              <a:buNone/>
              <a:defRPr sz="1000">
                <a:solidFill>
                  <a:srgbClr val="666666"/>
                </a:solidFill>
              </a:defRPr>
            </a:lvl2pPr>
            <a:lvl3pPr lvl="2" algn="l">
              <a:lnSpc>
                <a:spcPct val="100000"/>
              </a:lnSpc>
              <a:spcBef>
                <a:spcPts val="0"/>
              </a:spcBef>
              <a:spcAft>
                <a:spcPts val="0"/>
              </a:spcAft>
              <a:buClr>
                <a:srgbClr val="666666"/>
              </a:buClr>
              <a:buSzPts val="1000"/>
              <a:buNone/>
              <a:defRPr sz="1000">
                <a:solidFill>
                  <a:srgbClr val="666666"/>
                </a:solidFill>
              </a:defRPr>
            </a:lvl3pPr>
            <a:lvl4pPr lvl="3" algn="l">
              <a:lnSpc>
                <a:spcPct val="100000"/>
              </a:lnSpc>
              <a:spcBef>
                <a:spcPts val="0"/>
              </a:spcBef>
              <a:spcAft>
                <a:spcPts val="0"/>
              </a:spcAft>
              <a:buClr>
                <a:srgbClr val="666666"/>
              </a:buClr>
              <a:buSzPts val="1000"/>
              <a:buNone/>
              <a:defRPr sz="1000">
                <a:solidFill>
                  <a:srgbClr val="666666"/>
                </a:solidFill>
              </a:defRPr>
            </a:lvl4pPr>
            <a:lvl5pPr lvl="4" algn="l">
              <a:lnSpc>
                <a:spcPct val="100000"/>
              </a:lnSpc>
              <a:spcBef>
                <a:spcPts val="0"/>
              </a:spcBef>
              <a:spcAft>
                <a:spcPts val="0"/>
              </a:spcAft>
              <a:buClr>
                <a:srgbClr val="666666"/>
              </a:buClr>
              <a:buSzPts val="1000"/>
              <a:buNone/>
              <a:defRPr sz="1000">
                <a:solidFill>
                  <a:srgbClr val="666666"/>
                </a:solidFill>
              </a:defRPr>
            </a:lvl5pPr>
            <a:lvl6pPr lvl="5" algn="l">
              <a:lnSpc>
                <a:spcPct val="100000"/>
              </a:lnSpc>
              <a:spcBef>
                <a:spcPts val="0"/>
              </a:spcBef>
              <a:spcAft>
                <a:spcPts val="0"/>
              </a:spcAft>
              <a:buClr>
                <a:srgbClr val="666666"/>
              </a:buClr>
              <a:buSzPts val="1000"/>
              <a:buNone/>
              <a:defRPr sz="1000">
                <a:solidFill>
                  <a:srgbClr val="666666"/>
                </a:solidFill>
              </a:defRPr>
            </a:lvl6pPr>
            <a:lvl7pPr lvl="6" algn="l">
              <a:lnSpc>
                <a:spcPct val="100000"/>
              </a:lnSpc>
              <a:spcBef>
                <a:spcPts val="0"/>
              </a:spcBef>
              <a:spcAft>
                <a:spcPts val="0"/>
              </a:spcAft>
              <a:buClr>
                <a:srgbClr val="666666"/>
              </a:buClr>
              <a:buSzPts val="1000"/>
              <a:buNone/>
              <a:defRPr sz="1000">
                <a:solidFill>
                  <a:srgbClr val="666666"/>
                </a:solidFill>
              </a:defRPr>
            </a:lvl7pPr>
            <a:lvl8pPr lvl="7" algn="l">
              <a:lnSpc>
                <a:spcPct val="100000"/>
              </a:lnSpc>
              <a:spcBef>
                <a:spcPts val="0"/>
              </a:spcBef>
              <a:spcAft>
                <a:spcPts val="0"/>
              </a:spcAft>
              <a:buClr>
                <a:srgbClr val="666666"/>
              </a:buClr>
              <a:buSzPts val="1000"/>
              <a:buNone/>
              <a:defRPr sz="1000">
                <a:solidFill>
                  <a:srgbClr val="666666"/>
                </a:solidFill>
              </a:defRPr>
            </a:lvl8pPr>
            <a:lvl9pPr lvl="8" algn="l">
              <a:lnSpc>
                <a:spcPct val="100000"/>
              </a:lnSpc>
              <a:spcBef>
                <a:spcPts val="0"/>
              </a:spcBef>
              <a:spcAft>
                <a:spcPts val="0"/>
              </a:spcAft>
              <a:buClr>
                <a:srgbClr val="666666"/>
              </a:buClr>
              <a:buSzPts val="1000"/>
              <a:buNone/>
              <a:defRPr sz="1000">
                <a:solidFill>
                  <a:srgbClr val="666666"/>
                </a:solidFill>
              </a:defRPr>
            </a:lvl9pPr>
          </a:lstStyle>
          <a:p>
            <a:endParaRPr/>
          </a:p>
        </p:txBody>
      </p:sp>
      <p:grpSp>
        <p:nvGrpSpPr>
          <p:cNvPr id="15" name="Google Shape;15;p9"/>
          <p:cNvGrpSpPr/>
          <p:nvPr/>
        </p:nvGrpSpPr>
        <p:grpSpPr>
          <a:xfrm>
            <a:off x="4660189" y="3872212"/>
            <a:ext cx="4483511" cy="1271190"/>
            <a:chOff x="3710100" y="3603000"/>
            <a:chExt cx="5433900" cy="1540650"/>
          </a:xfrm>
        </p:grpSpPr>
        <p:sp>
          <p:nvSpPr>
            <p:cNvPr id="16" name="Google Shape;16;p9"/>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9"/>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8" name="Google Shape;18;p9"/>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4"/>
        <p:cNvGrpSpPr/>
        <p:nvPr/>
      </p:nvGrpSpPr>
      <p:grpSpPr>
        <a:xfrm>
          <a:off x="0" y="0"/>
          <a:ext cx="0" cy="0"/>
          <a:chOff x="0" y="0"/>
          <a:chExt cx="0" cy="0"/>
        </a:xfrm>
      </p:grpSpPr>
      <p:pic>
        <p:nvPicPr>
          <p:cNvPr id="105" name="Google Shape;105;p18"/>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sp>
        <p:nvSpPr>
          <p:cNvPr id="106" name="Google Shape;106;p18"/>
          <p:cNvSpPr/>
          <p:nvPr/>
        </p:nvSpPr>
        <p:spPr>
          <a:xfrm>
            <a:off x="0" y="4727450"/>
            <a:ext cx="9144000" cy="416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 name="Google Shape;107;p18"/>
          <p:cNvGrpSpPr/>
          <p:nvPr/>
        </p:nvGrpSpPr>
        <p:grpSpPr>
          <a:xfrm>
            <a:off x="5687046" y="4163435"/>
            <a:ext cx="3457047" cy="980162"/>
            <a:chOff x="3710100" y="3603000"/>
            <a:chExt cx="5433900" cy="1540650"/>
          </a:xfrm>
        </p:grpSpPr>
        <p:sp>
          <p:nvSpPr>
            <p:cNvPr id="108" name="Google Shape;108;p18"/>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8"/>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10" name="Google Shape;110;p18"/>
          <p:cNvPicPr preferRelativeResize="0"/>
          <p:nvPr/>
        </p:nvPicPr>
        <p:blipFill rotWithShape="1">
          <a:blip r:embed="rId3">
            <a:alphaModFix/>
          </a:blip>
          <a:srcRect/>
          <a:stretch/>
        </p:blipFill>
        <p:spPr>
          <a:xfrm>
            <a:off x="190523" y="4841480"/>
            <a:ext cx="1207200" cy="196075"/>
          </a:xfrm>
          <a:prstGeom prst="rect">
            <a:avLst/>
          </a:prstGeom>
          <a:noFill/>
          <a:ln>
            <a:noFill/>
          </a:ln>
        </p:spPr>
      </p:pic>
      <p:sp>
        <p:nvSpPr>
          <p:cNvPr id="111" name="Google Shape;111;p18"/>
          <p:cNvSpPr txBox="1"/>
          <p:nvPr/>
        </p:nvSpPr>
        <p:spPr>
          <a:xfrm>
            <a:off x="1525954" y="4813902"/>
            <a:ext cx="1564200" cy="26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ja-JP" sz="600" b="0" i="0" u="none" strike="noStrike" cap="none">
                <a:solidFill>
                  <a:srgbClr val="999999"/>
                </a:solidFill>
                <a:latin typeface="Arial"/>
                <a:ea typeface="Arial"/>
                <a:cs typeface="Arial"/>
                <a:sym typeface="Arial"/>
              </a:rPr>
              <a:t>© JPCrypto-ISAC All Right Reserved.</a:t>
            </a:r>
            <a:endParaRPr sz="600" b="0" i="0" u="none" strike="noStrike" cap="none">
              <a:solidFill>
                <a:srgbClr val="999999"/>
              </a:solidFill>
              <a:latin typeface="Arial"/>
              <a:ea typeface="Arial"/>
              <a:cs typeface="Arial"/>
              <a:sym typeface="Arial"/>
            </a:endParaRPr>
          </a:p>
        </p:txBody>
      </p:sp>
      <p:sp>
        <p:nvSpPr>
          <p:cNvPr id="112" name="Google Shape;112;p18"/>
          <p:cNvSpPr txBox="1">
            <a:spLocks noGrp="1"/>
          </p:cNvSpPr>
          <p:nvPr>
            <p:ph type="title" hasCustomPrompt="1"/>
          </p:nvPr>
        </p:nvSpPr>
        <p:spPr>
          <a:xfrm>
            <a:off x="311700" y="671650"/>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Font typeface="Roboto SemiBold"/>
              <a:buNone/>
              <a:defRPr sz="12000">
                <a:latin typeface="Roboto SemiBold"/>
                <a:ea typeface="Roboto SemiBold"/>
                <a:cs typeface="Roboto SemiBold"/>
                <a:sym typeface="Roboto SemiBold"/>
              </a:defRPr>
            </a:lvl1pPr>
            <a:lvl2pPr lvl="1" algn="ctr">
              <a:lnSpc>
                <a:spcPct val="100000"/>
              </a:lnSpc>
              <a:spcBef>
                <a:spcPts val="0"/>
              </a:spcBef>
              <a:spcAft>
                <a:spcPts val="0"/>
              </a:spcAft>
              <a:buSzPts val="12000"/>
              <a:buFont typeface="Roboto SemiBold"/>
              <a:buNone/>
              <a:defRPr sz="12000">
                <a:latin typeface="Roboto SemiBold"/>
                <a:ea typeface="Roboto SemiBold"/>
                <a:cs typeface="Roboto SemiBold"/>
                <a:sym typeface="Roboto SemiBold"/>
              </a:defRPr>
            </a:lvl2pPr>
            <a:lvl3pPr lvl="2" algn="ctr">
              <a:lnSpc>
                <a:spcPct val="100000"/>
              </a:lnSpc>
              <a:spcBef>
                <a:spcPts val="0"/>
              </a:spcBef>
              <a:spcAft>
                <a:spcPts val="0"/>
              </a:spcAft>
              <a:buSzPts val="12000"/>
              <a:buFont typeface="Roboto SemiBold"/>
              <a:buNone/>
              <a:defRPr sz="12000">
                <a:latin typeface="Roboto SemiBold"/>
                <a:ea typeface="Roboto SemiBold"/>
                <a:cs typeface="Roboto SemiBold"/>
                <a:sym typeface="Roboto SemiBold"/>
              </a:defRPr>
            </a:lvl3pPr>
            <a:lvl4pPr lvl="3" algn="ctr">
              <a:lnSpc>
                <a:spcPct val="100000"/>
              </a:lnSpc>
              <a:spcBef>
                <a:spcPts val="0"/>
              </a:spcBef>
              <a:spcAft>
                <a:spcPts val="0"/>
              </a:spcAft>
              <a:buSzPts val="12000"/>
              <a:buFont typeface="Roboto SemiBold"/>
              <a:buNone/>
              <a:defRPr sz="12000">
                <a:latin typeface="Roboto SemiBold"/>
                <a:ea typeface="Roboto SemiBold"/>
                <a:cs typeface="Roboto SemiBold"/>
                <a:sym typeface="Roboto SemiBold"/>
              </a:defRPr>
            </a:lvl4pPr>
            <a:lvl5pPr lvl="4" algn="ctr">
              <a:lnSpc>
                <a:spcPct val="100000"/>
              </a:lnSpc>
              <a:spcBef>
                <a:spcPts val="0"/>
              </a:spcBef>
              <a:spcAft>
                <a:spcPts val="0"/>
              </a:spcAft>
              <a:buSzPts val="12000"/>
              <a:buFont typeface="Roboto SemiBold"/>
              <a:buNone/>
              <a:defRPr sz="12000">
                <a:latin typeface="Roboto SemiBold"/>
                <a:ea typeface="Roboto SemiBold"/>
                <a:cs typeface="Roboto SemiBold"/>
                <a:sym typeface="Roboto SemiBold"/>
              </a:defRPr>
            </a:lvl5pPr>
            <a:lvl6pPr lvl="5" algn="ctr">
              <a:lnSpc>
                <a:spcPct val="100000"/>
              </a:lnSpc>
              <a:spcBef>
                <a:spcPts val="0"/>
              </a:spcBef>
              <a:spcAft>
                <a:spcPts val="0"/>
              </a:spcAft>
              <a:buSzPts val="12000"/>
              <a:buFont typeface="Roboto SemiBold"/>
              <a:buNone/>
              <a:defRPr sz="12000">
                <a:latin typeface="Roboto SemiBold"/>
                <a:ea typeface="Roboto SemiBold"/>
                <a:cs typeface="Roboto SemiBold"/>
                <a:sym typeface="Roboto SemiBold"/>
              </a:defRPr>
            </a:lvl6pPr>
            <a:lvl7pPr lvl="6" algn="ctr">
              <a:lnSpc>
                <a:spcPct val="100000"/>
              </a:lnSpc>
              <a:spcBef>
                <a:spcPts val="0"/>
              </a:spcBef>
              <a:spcAft>
                <a:spcPts val="0"/>
              </a:spcAft>
              <a:buSzPts val="12000"/>
              <a:buFont typeface="Roboto SemiBold"/>
              <a:buNone/>
              <a:defRPr sz="12000">
                <a:latin typeface="Roboto SemiBold"/>
                <a:ea typeface="Roboto SemiBold"/>
                <a:cs typeface="Roboto SemiBold"/>
                <a:sym typeface="Roboto SemiBold"/>
              </a:defRPr>
            </a:lvl7pPr>
            <a:lvl8pPr lvl="7" algn="ctr">
              <a:lnSpc>
                <a:spcPct val="100000"/>
              </a:lnSpc>
              <a:spcBef>
                <a:spcPts val="0"/>
              </a:spcBef>
              <a:spcAft>
                <a:spcPts val="0"/>
              </a:spcAft>
              <a:buSzPts val="12000"/>
              <a:buFont typeface="Roboto SemiBold"/>
              <a:buNone/>
              <a:defRPr sz="12000">
                <a:latin typeface="Roboto SemiBold"/>
                <a:ea typeface="Roboto SemiBold"/>
                <a:cs typeface="Roboto SemiBold"/>
                <a:sym typeface="Roboto SemiBold"/>
              </a:defRPr>
            </a:lvl8pPr>
            <a:lvl9pPr lvl="8" algn="ctr">
              <a:lnSpc>
                <a:spcPct val="100000"/>
              </a:lnSpc>
              <a:spcBef>
                <a:spcPts val="0"/>
              </a:spcBef>
              <a:spcAft>
                <a:spcPts val="0"/>
              </a:spcAft>
              <a:buSzPts val="12000"/>
              <a:buFont typeface="Roboto SemiBold"/>
              <a:buNone/>
              <a:defRPr sz="12000">
                <a:latin typeface="Roboto SemiBold"/>
                <a:ea typeface="Roboto SemiBold"/>
                <a:cs typeface="Roboto SemiBold"/>
                <a:sym typeface="Roboto SemiBold"/>
              </a:defRPr>
            </a:lvl9pPr>
          </a:lstStyle>
          <a:p>
            <a:r>
              <a:t>xx%</a:t>
            </a:r>
          </a:p>
        </p:txBody>
      </p:sp>
      <p:sp>
        <p:nvSpPr>
          <p:cNvPr id="113" name="Google Shape;113;p18"/>
          <p:cNvSpPr txBox="1">
            <a:spLocks noGrp="1"/>
          </p:cNvSpPr>
          <p:nvPr>
            <p:ph type="body" idx="1"/>
          </p:nvPr>
        </p:nvSpPr>
        <p:spPr>
          <a:xfrm>
            <a:off x="311700" y="2717750"/>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50000"/>
              </a:lnSpc>
              <a:spcBef>
                <a:spcPts val="0"/>
              </a:spcBef>
              <a:spcAft>
                <a:spcPts val="0"/>
              </a:spcAft>
              <a:buClr>
                <a:srgbClr val="222222"/>
              </a:buClr>
              <a:buSzPts val="1800"/>
              <a:buChar char="●"/>
              <a:defRPr>
                <a:solidFill>
                  <a:srgbClr val="222222"/>
                </a:solidFill>
              </a:defRPr>
            </a:lvl1pPr>
            <a:lvl2pPr marL="914400" lvl="1" indent="-317500" algn="ctr">
              <a:lnSpc>
                <a:spcPct val="150000"/>
              </a:lnSpc>
              <a:spcBef>
                <a:spcPts val="0"/>
              </a:spcBef>
              <a:spcAft>
                <a:spcPts val="0"/>
              </a:spcAft>
              <a:buClr>
                <a:srgbClr val="222222"/>
              </a:buClr>
              <a:buSzPts val="1400"/>
              <a:buChar char="○"/>
              <a:defRPr>
                <a:solidFill>
                  <a:srgbClr val="222222"/>
                </a:solidFill>
              </a:defRPr>
            </a:lvl2pPr>
            <a:lvl3pPr marL="1371600" lvl="2" indent="-317500" algn="ctr">
              <a:lnSpc>
                <a:spcPct val="150000"/>
              </a:lnSpc>
              <a:spcBef>
                <a:spcPts val="0"/>
              </a:spcBef>
              <a:spcAft>
                <a:spcPts val="0"/>
              </a:spcAft>
              <a:buClr>
                <a:srgbClr val="222222"/>
              </a:buClr>
              <a:buSzPts val="1400"/>
              <a:buChar char="■"/>
              <a:defRPr>
                <a:solidFill>
                  <a:srgbClr val="222222"/>
                </a:solidFill>
              </a:defRPr>
            </a:lvl3pPr>
            <a:lvl4pPr marL="1828800" lvl="3" indent="-317500" algn="ctr">
              <a:lnSpc>
                <a:spcPct val="150000"/>
              </a:lnSpc>
              <a:spcBef>
                <a:spcPts val="0"/>
              </a:spcBef>
              <a:spcAft>
                <a:spcPts val="0"/>
              </a:spcAft>
              <a:buClr>
                <a:srgbClr val="222222"/>
              </a:buClr>
              <a:buSzPts val="1400"/>
              <a:buChar char="●"/>
              <a:defRPr>
                <a:solidFill>
                  <a:srgbClr val="222222"/>
                </a:solidFill>
              </a:defRPr>
            </a:lvl4pPr>
            <a:lvl5pPr marL="2286000" lvl="4" indent="-317500" algn="ctr">
              <a:lnSpc>
                <a:spcPct val="150000"/>
              </a:lnSpc>
              <a:spcBef>
                <a:spcPts val="0"/>
              </a:spcBef>
              <a:spcAft>
                <a:spcPts val="0"/>
              </a:spcAft>
              <a:buClr>
                <a:srgbClr val="222222"/>
              </a:buClr>
              <a:buSzPts val="1400"/>
              <a:buChar char="○"/>
              <a:defRPr>
                <a:solidFill>
                  <a:srgbClr val="222222"/>
                </a:solidFill>
              </a:defRPr>
            </a:lvl5pPr>
            <a:lvl6pPr marL="2743200" lvl="5" indent="-317500" algn="ctr">
              <a:lnSpc>
                <a:spcPct val="150000"/>
              </a:lnSpc>
              <a:spcBef>
                <a:spcPts val="0"/>
              </a:spcBef>
              <a:spcAft>
                <a:spcPts val="0"/>
              </a:spcAft>
              <a:buClr>
                <a:srgbClr val="222222"/>
              </a:buClr>
              <a:buSzPts val="1400"/>
              <a:buChar char="■"/>
              <a:defRPr>
                <a:solidFill>
                  <a:srgbClr val="222222"/>
                </a:solidFill>
              </a:defRPr>
            </a:lvl6pPr>
            <a:lvl7pPr marL="3200400" lvl="6" indent="-317500" algn="ctr">
              <a:lnSpc>
                <a:spcPct val="150000"/>
              </a:lnSpc>
              <a:spcBef>
                <a:spcPts val="0"/>
              </a:spcBef>
              <a:spcAft>
                <a:spcPts val="0"/>
              </a:spcAft>
              <a:buClr>
                <a:srgbClr val="222222"/>
              </a:buClr>
              <a:buSzPts val="1400"/>
              <a:buChar char="●"/>
              <a:defRPr>
                <a:solidFill>
                  <a:srgbClr val="222222"/>
                </a:solidFill>
              </a:defRPr>
            </a:lvl7pPr>
            <a:lvl8pPr marL="3657600" lvl="7" indent="-317500" algn="ctr">
              <a:lnSpc>
                <a:spcPct val="150000"/>
              </a:lnSpc>
              <a:spcBef>
                <a:spcPts val="0"/>
              </a:spcBef>
              <a:spcAft>
                <a:spcPts val="0"/>
              </a:spcAft>
              <a:buClr>
                <a:srgbClr val="222222"/>
              </a:buClr>
              <a:buSzPts val="1400"/>
              <a:buChar char="○"/>
              <a:defRPr>
                <a:solidFill>
                  <a:srgbClr val="222222"/>
                </a:solidFill>
              </a:defRPr>
            </a:lvl8pPr>
            <a:lvl9pPr marL="4114800" lvl="8" indent="-317500" algn="ctr">
              <a:lnSpc>
                <a:spcPct val="150000"/>
              </a:lnSpc>
              <a:spcBef>
                <a:spcPts val="0"/>
              </a:spcBef>
              <a:spcAft>
                <a:spcPts val="0"/>
              </a:spcAft>
              <a:buClr>
                <a:srgbClr val="222222"/>
              </a:buClr>
              <a:buSzPts val="1400"/>
              <a:buChar char="■"/>
              <a:defRPr>
                <a:solidFill>
                  <a:srgbClr val="222222"/>
                </a:solidFill>
              </a:defRPr>
            </a:lvl9pPr>
          </a:lstStyle>
          <a:p>
            <a:endParaRPr/>
          </a:p>
        </p:txBody>
      </p:sp>
      <p:sp>
        <p:nvSpPr>
          <p:cNvPr id="114" name="Google Shape;114;p18"/>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pic>
        <p:nvPicPr>
          <p:cNvPr id="116" name="Google Shape;116;p19"/>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sp>
        <p:nvSpPr>
          <p:cNvPr id="117" name="Google Shape;117;p19"/>
          <p:cNvSpPr/>
          <p:nvPr/>
        </p:nvSpPr>
        <p:spPr>
          <a:xfrm>
            <a:off x="0" y="4727450"/>
            <a:ext cx="9144000" cy="416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8" name="Google Shape;118;p19"/>
          <p:cNvGrpSpPr/>
          <p:nvPr/>
        </p:nvGrpSpPr>
        <p:grpSpPr>
          <a:xfrm>
            <a:off x="5687046" y="4163435"/>
            <a:ext cx="3457047" cy="980162"/>
            <a:chOff x="3710100" y="3603000"/>
            <a:chExt cx="5433900" cy="1540650"/>
          </a:xfrm>
        </p:grpSpPr>
        <p:sp>
          <p:nvSpPr>
            <p:cNvPr id="119" name="Google Shape;119;p19"/>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9"/>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21" name="Google Shape;121;p19"/>
          <p:cNvPicPr preferRelativeResize="0"/>
          <p:nvPr/>
        </p:nvPicPr>
        <p:blipFill rotWithShape="1">
          <a:blip r:embed="rId3">
            <a:alphaModFix/>
          </a:blip>
          <a:srcRect/>
          <a:stretch/>
        </p:blipFill>
        <p:spPr>
          <a:xfrm>
            <a:off x="190523" y="4841480"/>
            <a:ext cx="1207200" cy="196075"/>
          </a:xfrm>
          <a:prstGeom prst="rect">
            <a:avLst/>
          </a:prstGeom>
          <a:noFill/>
          <a:ln>
            <a:noFill/>
          </a:ln>
        </p:spPr>
      </p:pic>
      <p:sp>
        <p:nvSpPr>
          <p:cNvPr id="122" name="Google Shape;122;p19"/>
          <p:cNvSpPr txBox="1"/>
          <p:nvPr/>
        </p:nvSpPr>
        <p:spPr>
          <a:xfrm>
            <a:off x="1525954" y="4813902"/>
            <a:ext cx="1564200" cy="26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ja-JP" sz="600" b="0" i="0" u="none" strike="noStrike" cap="none">
                <a:solidFill>
                  <a:srgbClr val="999999"/>
                </a:solidFill>
                <a:latin typeface="Arial"/>
                <a:ea typeface="Arial"/>
                <a:cs typeface="Arial"/>
                <a:sym typeface="Arial"/>
              </a:rPr>
              <a:t>© JPCrypto-ISAC All Right Reserved.</a:t>
            </a:r>
            <a:endParaRPr sz="600" b="0" i="0" u="none" strike="noStrike" cap="none">
              <a:solidFill>
                <a:srgbClr val="999999"/>
              </a:solidFill>
              <a:latin typeface="Arial"/>
              <a:ea typeface="Arial"/>
              <a:cs typeface="Arial"/>
              <a:sym typeface="Arial"/>
            </a:endParaRPr>
          </a:p>
        </p:txBody>
      </p:sp>
      <p:sp>
        <p:nvSpPr>
          <p:cNvPr id="123" name="Google Shape;123;p19"/>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extLst>
      <p:ext uri="{BB962C8B-B14F-4D97-AF65-F5344CB8AC3E}">
        <p14:creationId xmlns:p14="http://schemas.microsoft.com/office/powerpoint/2010/main" val="28673358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5"/>
        <p:cNvGrpSpPr/>
        <p:nvPr/>
      </p:nvGrpSpPr>
      <p:grpSpPr>
        <a:xfrm>
          <a:off x="0" y="0"/>
          <a:ext cx="0" cy="0"/>
          <a:chOff x="0" y="0"/>
          <a:chExt cx="0" cy="0"/>
        </a:xfrm>
      </p:grpSpPr>
      <p:pic>
        <p:nvPicPr>
          <p:cNvPr id="56" name="Google Shape;56;p6"/>
          <p:cNvPicPr preferRelativeResize="0"/>
          <p:nvPr/>
        </p:nvPicPr>
        <p:blipFill rotWithShape="1">
          <a:blip r:embed="rId2">
            <a:alphaModFix amt="58000"/>
          </a:blip>
          <a:srcRect l="41669" t="1916" r="958" b="1316"/>
          <a:stretch/>
        </p:blipFill>
        <p:spPr>
          <a:xfrm>
            <a:off x="-275" y="0"/>
            <a:ext cx="9144003" cy="5143501"/>
          </a:xfrm>
          <a:prstGeom prst="rect">
            <a:avLst/>
          </a:prstGeom>
          <a:noFill/>
          <a:ln>
            <a:noFill/>
          </a:ln>
        </p:spPr>
      </p:pic>
      <p:sp>
        <p:nvSpPr>
          <p:cNvPr id="57" name="Google Shape;57;p6"/>
          <p:cNvSpPr/>
          <p:nvPr/>
        </p:nvSpPr>
        <p:spPr>
          <a:xfrm>
            <a:off x="0" y="4727450"/>
            <a:ext cx="9144000" cy="4161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58" name="Google Shape;58;p6"/>
          <p:cNvGrpSpPr/>
          <p:nvPr/>
        </p:nvGrpSpPr>
        <p:grpSpPr>
          <a:xfrm>
            <a:off x="5687046" y="4163435"/>
            <a:ext cx="3457047" cy="980162"/>
            <a:chOff x="3710100" y="3603000"/>
            <a:chExt cx="5433900" cy="1540650"/>
          </a:xfrm>
        </p:grpSpPr>
        <p:sp>
          <p:nvSpPr>
            <p:cNvPr id="59" name="Google Shape;59;p6"/>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0" name="Google Shape;60;p6"/>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61" name="Google Shape;61;p6"/>
          <p:cNvPicPr preferRelativeResize="0"/>
          <p:nvPr/>
        </p:nvPicPr>
        <p:blipFill>
          <a:blip r:embed="rId3">
            <a:alphaModFix/>
          </a:blip>
          <a:stretch>
            <a:fillRect/>
          </a:stretch>
        </p:blipFill>
        <p:spPr>
          <a:xfrm>
            <a:off x="190523" y="4841480"/>
            <a:ext cx="1207200" cy="196075"/>
          </a:xfrm>
          <a:prstGeom prst="rect">
            <a:avLst/>
          </a:prstGeom>
          <a:noFill/>
          <a:ln>
            <a:noFill/>
          </a:ln>
        </p:spPr>
      </p:pic>
      <p:sp>
        <p:nvSpPr>
          <p:cNvPr id="62" name="Google Shape;62;p6"/>
          <p:cNvSpPr txBox="1"/>
          <p:nvPr/>
        </p:nvSpPr>
        <p:spPr>
          <a:xfrm>
            <a:off x="1525954" y="4813902"/>
            <a:ext cx="1564200" cy="26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ja" sz="600" b="0" i="0" u="none" strike="noStrike" cap="none">
                <a:solidFill>
                  <a:srgbClr val="999999"/>
                </a:solidFill>
                <a:latin typeface="Arial"/>
                <a:ea typeface="Arial"/>
                <a:cs typeface="Arial"/>
                <a:sym typeface="Arial"/>
              </a:rPr>
              <a:t>© </a:t>
            </a:r>
            <a:r>
              <a:rPr lang="ja" sz="600">
                <a:solidFill>
                  <a:srgbClr val="999999"/>
                </a:solidFill>
              </a:rPr>
              <a:t>JPCrypto-ISAC All Right Reserved.</a:t>
            </a:r>
            <a:endParaRPr sz="600" b="0" i="0" u="none" strike="noStrike" cap="none">
              <a:solidFill>
                <a:srgbClr val="999999"/>
              </a:solidFill>
              <a:latin typeface="Arial"/>
              <a:ea typeface="Arial"/>
              <a:cs typeface="Arial"/>
              <a:sym typeface="Arial"/>
            </a:endParaRPr>
          </a:p>
        </p:txBody>
      </p:sp>
      <p:sp>
        <p:nvSpPr>
          <p:cNvPr id="63" name="Google Shape;63;p6"/>
          <p:cNvSpPr/>
          <p:nvPr/>
        </p:nvSpPr>
        <p:spPr>
          <a:xfrm>
            <a:off x="25" y="0"/>
            <a:ext cx="9144000" cy="497100"/>
          </a:xfrm>
          <a:prstGeom prst="rect">
            <a:avLst/>
          </a:prstGeom>
          <a:solidFill>
            <a:srgbClr val="F3F3F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 name="Google Shape;64;p6"/>
          <p:cNvSpPr/>
          <p:nvPr/>
        </p:nvSpPr>
        <p:spPr>
          <a:xfrm>
            <a:off x="0" y="0"/>
            <a:ext cx="105000" cy="336900"/>
          </a:xfrm>
          <a:prstGeom prst="rect">
            <a:avLst/>
          </a:prstGeom>
          <a:solidFill>
            <a:srgbClr val="CF000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65" name="Google Shape;65;p6"/>
          <p:cNvSpPr/>
          <p:nvPr/>
        </p:nvSpPr>
        <p:spPr>
          <a:xfrm>
            <a:off x="0" y="336825"/>
            <a:ext cx="105000" cy="160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66" name="Google Shape;66;p6"/>
          <p:cNvSpPr txBox="1">
            <a:spLocks noGrp="1"/>
          </p:cNvSpPr>
          <p:nvPr>
            <p:ph type="sldNum" idx="12"/>
          </p:nvPr>
        </p:nvSpPr>
        <p:spPr>
          <a:xfrm>
            <a:off x="8476039" y="4820524"/>
            <a:ext cx="548700" cy="240600"/>
          </a:xfrm>
          <a:prstGeom prst="rect">
            <a:avLst/>
          </a:prstGeom>
        </p:spPr>
        <p:txBody>
          <a:bodyPr spcFirstLastPara="1" wrap="square" lIns="91425" tIns="91425" rIns="91425" bIns="91425" anchor="ctr" anchorCtr="0">
            <a:noAutofit/>
          </a:bodyPr>
          <a:lstStyle>
            <a:lvl1pPr lvl="0">
              <a:lnSpc>
                <a:spcPct val="80000"/>
              </a:lnSpc>
              <a:buSzPts val="605"/>
              <a:buNone/>
              <a:defRPr sz="839" b="1">
                <a:solidFill>
                  <a:schemeClr val="lt1"/>
                </a:solidFill>
                <a:latin typeface="Roboto"/>
                <a:ea typeface="Roboto"/>
                <a:cs typeface="Roboto"/>
                <a:sym typeface="Roboto"/>
              </a:defRPr>
            </a:lvl1pPr>
            <a:lvl2pPr lvl="1">
              <a:lnSpc>
                <a:spcPct val="80000"/>
              </a:lnSpc>
              <a:buSzPts val="605"/>
              <a:buNone/>
              <a:defRPr sz="839" b="1">
                <a:solidFill>
                  <a:schemeClr val="lt1"/>
                </a:solidFill>
                <a:latin typeface="Roboto"/>
                <a:ea typeface="Roboto"/>
                <a:cs typeface="Roboto"/>
                <a:sym typeface="Roboto"/>
              </a:defRPr>
            </a:lvl2pPr>
            <a:lvl3pPr lvl="2">
              <a:lnSpc>
                <a:spcPct val="80000"/>
              </a:lnSpc>
              <a:buSzPts val="605"/>
              <a:buNone/>
              <a:defRPr sz="839" b="1">
                <a:solidFill>
                  <a:schemeClr val="lt1"/>
                </a:solidFill>
                <a:latin typeface="Roboto"/>
                <a:ea typeface="Roboto"/>
                <a:cs typeface="Roboto"/>
                <a:sym typeface="Roboto"/>
              </a:defRPr>
            </a:lvl3pPr>
            <a:lvl4pPr lvl="3">
              <a:lnSpc>
                <a:spcPct val="80000"/>
              </a:lnSpc>
              <a:buSzPts val="605"/>
              <a:buNone/>
              <a:defRPr sz="839" b="1">
                <a:solidFill>
                  <a:schemeClr val="lt1"/>
                </a:solidFill>
                <a:latin typeface="Roboto"/>
                <a:ea typeface="Roboto"/>
                <a:cs typeface="Roboto"/>
                <a:sym typeface="Roboto"/>
              </a:defRPr>
            </a:lvl4pPr>
            <a:lvl5pPr lvl="4">
              <a:lnSpc>
                <a:spcPct val="80000"/>
              </a:lnSpc>
              <a:buSzPts val="605"/>
              <a:buNone/>
              <a:defRPr sz="839" b="1">
                <a:solidFill>
                  <a:schemeClr val="lt1"/>
                </a:solidFill>
                <a:latin typeface="Roboto"/>
                <a:ea typeface="Roboto"/>
                <a:cs typeface="Roboto"/>
                <a:sym typeface="Roboto"/>
              </a:defRPr>
            </a:lvl5pPr>
            <a:lvl6pPr lvl="5">
              <a:lnSpc>
                <a:spcPct val="80000"/>
              </a:lnSpc>
              <a:buSzPts val="605"/>
              <a:buNone/>
              <a:defRPr sz="839" b="1">
                <a:solidFill>
                  <a:schemeClr val="lt1"/>
                </a:solidFill>
                <a:latin typeface="Roboto"/>
                <a:ea typeface="Roboto"/>
                <a:cs typeface="Roboto"/>
                <a:sym typeface="Roboto"/>
              </a:defRPr>
            </a:lvl6pPr>
            <a:lvl7pPr lvl="6">
              <a:lnSpc>
                <a:spcPct val="80000"/>
              </a:lnSpc>
              <a:buSzPts val="605"/>
              <a:buNone/>
              <a:defRPr sz="839" b="1">
                <a:solidFill>
                  <a:schemeClr val="lt1"/>
                </a:solidFill>
                <a:latin typeface="Roboto"/>
                <a:ea typeface="Roboto"/>
                <a:cs typeface="Roboto"/>
                <a:sym typeface="Roboto"/>
              </a:defRPr>
            </a:lvl7pPr>
            <a:lvl8pPr lvl="7">
              <a:lnSpc>
                <a:spcPct val="80000"/>
              </a:lnSpc>
              <a:buSzPts val="605"/>
              <a:buNone/>
              <a:defRPr sz="839" b="1">
                <a:solidFill>
                  <a:schemeClr val="lt1"/>
                </a:solidFill>
                <a:latin typeface="Roboto"/>
                <a:ea typeface="Roboto"/>
                <a:cs typeface="Roboto"/>
                <a:sym typeface="Roboto"/>
              </a:defRPr>
            </a:lvl8pPr>
            <a:lvl9pPr lvl="8">
              <a:lnSpc>
                <a:spcPct val="80000"/>
              </a:lnSpc>
              <a:buSzPts val="605"/>
              <a:buNone/>
              <a:defRPr sz="839" b="1">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ltLang="ja"/>
              <a:t>‹#›</a:t>
            </a:fld>
            <a:endParaRPr/>
          </a:p>
        </p:txBody>
      </p:sp>
      <p:sp>
        <p:nvSpPr>
          <p:cNvPr id="67" name="Google Shape;67;p6"/>
          <p:cNvSpPr txBox="1">
            <a:spLocks noGrp="1"/>
          </p:cNvSpPr>
          <p:nvPr>
            <p:ph type="title"/>
          </p:nvPr>
        </p:nvSpPr>
        <p:spPr>
          <a:xfrm>
            <a:off x="105000" y="0"/>
            <a:ext cx="9039000" cy="497100"/>
          </a:xfrm>
          <a:prstGeom prst="rect">
            <a:avLst/>
          </a:prstGeom>
          <a:noFill/>
        </p:spPr>
        <p:txBody>
          <a:bodyPr spcFirstLastPara="1" wrap="square" lIns="180000" tIns="91425" rIns="180000" bIns="91425" anchor="ctr" anchorCtr="0">
            <a:normAutofit/>
          </a:bodyPr>
          <a:lstStyle>
            <a:lvl1pPr lvl="0">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1pPr>
            <a:lvl2pPr lvl="1">
              <a:spcBef>
                <a:spcPts val="0"/>
              </a:spcBef>
              <a:spcAft>
                <a:spcPts val="0"/>
              </a:spcAft>
              <a:buClr>
                <a:srgbClr val="222222"/>
              </a:buClr>
              <a:buSzPts val="2000"/>
              <a:buFont typeface="Roboto SemiBold"/>
              <a:buNone/>
              <a:defRPr sz="2000">
                <a:solidFill>
                  <a:srgbClr val="222222"/>
                </a:solidFill>
                <a:latin typeface="Roboto SemiBold"/>
                <a:ea typeface="Roboto SemiBold"/>
                <a:cs typeface="Roboto SemiBold"/>
                <a:sym typeface="Roboto SemiBold"/>
              </a:defRPr>
            </a:lvl2pPr>
            <a:lvl3pPr lvl="2">
              <a:spcBef>
                <a:spcPts val="0"/>
              </a:spcBef>
              <a:spcAft>
                <a:spcPts val="0"/>
              </a:spcAft>
              <a:buClr>
                <a:srgbClr val="222222"/>
              </a:buClr>
              <a:buSzPts val="2000"/>
              <a:buFont typeface="Roboto SemiBold"/>
              <a:buNone/>
              <a:defRPr sz="2000">
                <a:solidFill>
                  <a:srgbClr val="222222"/>
                </a:solidFill>
                <a:latin typeface="Roboto SemiBold"/>
                <a:ea typeface="Roboto SemiBold"/>
                <a:cs typeface="Roboto SemiBold"/>
                <a:sym typeface="Roboto SemiBold"/>
              </a:defRPr>
            </a:lvl3pPr>
            <a:lvl4pPr lvl="3">
              <a:spcBef>
                <a:spcPts val="0"/>
              </a:spcBef>
              <a:spcAft>
                <a:spcPts val="0"/>
              </a:spcAft>
              <a:buClr>
                <a:srgbClr val="222222"/>
              </a:buClr>
              <a:buSzPts val="2000"/>
              <a:buFont typeface="Roboto SemiBold"/>
              <a:buNone/>
              <a:defRPr sz="2000">
                <a:solidFill>
                  <a:srgbClr val="222222"/>
                </a:solidFill>
                <a:latin typeface="Roboto SemiBold"/>
                <a:ea typeface="Roboto SemiBold"/>
                <a:cs typeface="Roboto SemiBold"/>
                <a:sym typeface="Roboto SemiBold"/>
              </a:defRPr>
            </a:lvl4pPr>
            <a:lvl5pPr lvl="4">
              <a:spcBef>
                <a:spcPts val="0"/>
              </a:spcBef>
              <a:spcAft>
                <a:spcPts val="0"/>
              </a:spcAft>
              <a:buClr>
                <a:srgbClr val="222222"/>
              </a:buClr>
              <a:buSzPts val="2000"/>
              <a:buFont typeface="Roboto SemiBold"/>
              <a:buNone/>
              <a:defRPr sz="2000">
                <a:solidFill>
                  <a:srgbClr val="222222"/>
                </a:solidFill>
                <a:latin typeface="Roboto SemiBold"/>
                <a:ea typeface="Roboto SemiBold"/>
                <a:cs typeface="Roboto SemiBold"/>
                <a:sym typeface="Roboto SemiBold"/>
              </a:defRPr>
            </a:lvl5pPr>
            <a:lvl6pPr lvl="5">
              <a:spcBef>
                <a:spcPts val="0"/>
              </a:spcBef>
              <a:spcAft>
                <a:spcPts val="0"/>
              </a:spcAft>
              <a:buClr>
                <a:srgbClr val="222222"/>
              </a:buClr>
              <a:buSzPts val="2000"/>
              <a:buFont typeface="Roboto SemiBold"/>
              <a:buNone/>
              <a:defRPr sz="2000">
                <a:solidFill>
                  <a:srgbClr val="222222"/>
                </a:solidFill>
                <a:latin typeface="Roboto SemiBold"/>
                <a:ea typeface="Roboto SemiBold"/>
                <a:cs typeface="Roboto SemiBold"/>
                <a:sym typeface="Roboto SemiBold"/>
              </a:defRPr>
            </a:lvl6pPr>
            <a:lvl7pPr lvl="6">
              <a:spcBef>
                <a:spcPts val="0"/>
              </a:spcBef>
              <a:spcAft>
                <a:spcPts val="0"/>
              </a:spcAft>
              <a:buClr>
                <a:srgbClr val="222222"/>
              </a:buClr>
              <a:buSzPts val="2000"/>
              <a:buFont typeface="Roboto SemiBold"/>
              <a:buNone/>
              <a:defRPr sz="2000">
                <a:solidFill>
                  <a:srgbClr val="222222"/>
                </a:solidFill>
                <a:latin typeface="Roboto SemiBold"/>
                <a:ea typeface="Roboto SemiBold"/>
                <a:cs typeface="Roboto SemiBold"/>
                <a:sym typeface="Roboto SemiBold"/>
              </a:defRPr>
            </a:lvl7pPr>
            <a:lvl8pPr lvl="7">
              <a:spcBef>
                <a:spcPts val="0"/>
              </a:spcBef>
              <a:spcAft>
                <a:spcPts val="0"/>
              </a:spcAft>
              <a:buClr>
                <a:srgbClr val="222222"/>
              </a:buClr>
              <a:buSzPts val="2000"/>
              <a:buFont typeface="Roboto SemiBold"/>
              <a:buNone/>
              <a:defRPr sz="2000">
                <a:solidFill>
                  <a:srgbClr val="222222"/>
                </a:solidFill>
                <a:latin typeface="Roboto SemiBold"/>
                <a:ea typeface="Roboto SemiBold"/>
                <a:cs typeface="Roboto SemiBold"/>
                <a:sym typeface="Roboto SemiBold"/>
              </a:defRPr>
            </a:lvl8pPr>
            <a:lvl9pPr lvl="8">
              <a:spcBef>
                <a:spcPts val="0"/>
              </a:spcBef>
              <a:spcAft>
                <a:spcPts val="0"/>
              </a:spcAft>
              <a:buClr>
                <a:srgbClr val="222222"/>
              </a:buClr>
              <a:buSzPts val="2000"/>
              <a:buFont typeface="Roboto SemiBold"/>
              <a:buNone/>
              <a:defRPr sz="2000">
                <a:solidFill>
                  <a:srgbClr val="222222"/>
                </a:solidFill>
                <a:latin typeface="Roboto SemiBold"/>
                <a:ea typeface="Roboto SemiBold"/>
                <a:cs typeface="Roboto SemiBold"/>
                <a:sym typeface="Roboto SemiBold"/>
              </a:defRPr>
            </a:lvl9pPr>
          </a:lstStyle>
          <a:p>
            <a:endParaRPr/>
          </a:p>
        </p:txBody>
      </p:sp>
    </p:spTree>
    <p:extLst>
      <p:ext uri="{BB962C8B-B14F-4D97-AF65-F5344CB8AC3E}">
        <p14:creationId xmlns:p14="http://schemas.microsoft.com/office/powerpoint/2010/main" val="722522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10"/>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sp>
        <p:nvSpPr>
          <p:cNvPr id="21" name="Google Shape;21;p10"/>
          <p:cNvSpPr/>
          <p:nvPr/>
        </p:nvSpPr>
        <p:spPr>
          <a:xfrm>
            <a:off x="0" y="4727450"/>
            <a:ext cx="9144000" cy="416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Google Shape;22;p10"/>
          <p:cNvGrpSpPr/>
          <p:nvPr/>
        </p:nvGrpSpPr>
        <p:grpSpPr>
          <a:xfrm>
            <a:off x="5687046" y="4163435"/>
            <a:ext cx="3457047" cy="980162"/>
            <a:chOff x="3710100" y="3603000"/>
            <a:chExt cx="5433900" cy="1540650"/>
          </a:xfrm>
        </p:grpSpPr>
        <p:sp>
          <p:nvSpPr>
            <p:cNvPr id="23" name="Google Shape;23;p10"/>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0"/>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5" name="Google Shape;25;p10"/>
          <p:cNvPicPr preferRelativeResize="0"/>
          <p:nvPr/>
        </p:nvPicPr>
        <p:blipFill rotWithShape="1">
          <a:blip r:embed="rId3">
            <a:alphaModFix/>
          </a:blip>
          <a:srcRect/>
          <a:stretch/>
        </p:blipFill>
        <p:spPr>
          <a:xfrm>
            <a:off x="190523" y="4841480"/>
            <a:ext cx="1207200" cy="196075"/>
          </a:xfrm>
          <a:prstGeom prst="rect">
            <a:avLst/>
          </a:prstGeom>
          <a:noFill/>
          <a:ln>
            <a:noFill/>
          </a:ln>
        </p:spPr>
      </p:pic>
      <p:sp>
        <p:nvSpPr>
          <p:cNvPr id="26" name="Google Shape;26;p10"/>
          <p:cNvSpPr txBox="1"/>
          <p:nvPr/>
        </p:nvSpPr>
        <p:spPr>
          <a:xfrm>
            <a:off x="1525954" y="4813902"/>
            <a:ext cx="1564200" cy="26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ja-JP" sz="600" b="0" i="0" u="none" strike="noStrike" cap="none">
                <a:solidFill>
                  <a:srgbClr val="999999"/>
                </a:solidFill>
                <a:latin typeface="Arial"/>
                <a:ea typeface="Arial"/>
                <a:cs typeface="Arial"/>
                <a:sym typeface="Arial"/>
              </a:rPr>
              <a:t>© JPCrypto-ISAC All Right Reserved.</a:t>
            </a:r>
            <a:endParaRPr sz="600" b="0" i="0" u="none" strike="noStrike" cap="none">
              <a:solidFill>
                <a:srgbClr val="999999"/>
              </a:solidFill>
              <a:latin typeface="Arial"/>
              <a:ea typeface="Arial"/>
              <a:cs typeface="Arial"/>
              <a:sym typeface="Arial"/>
            </a:endParaRPr>
          </a:p>
        </p:txBody>
      </p:sp>
      <p:sp>
        <p:nvSpPr>
          <p:cNvPr id="27" name="Google Shape;27;p10"/>
          <p:cNvSpPr/>
          <p:nvPr/>
        </p:nvSpPr>
        <p:spPr>
          <a:xfrm>
            <a:off x="25" y="0"/>
            <a:ext cx="9144000" cy="497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0"/>
          <p:cNvSpPr txBox="1">
            <a:spLocks noGrp="1"/>
          </p:cNvSpPr>
          <p:nvPr>
            <p:ph type="title"/>
          </p:nvPr>
        </p:nvSpPr>
        <p:spPr>
          <a:xfrm>
            <a:off x="105000" y="0"/>
            <a:ext cx="8740800" cy="497100"/>
          </a:xfrm>
          <a:prstGeom prst="rect">
            <a:avLst/>
          </a:prstGeom>
          <a:noFill/>
          <a:ln>
            <a:noFill/>
          </a:ln>
        </p:spPr>
        <p:txBody>
          <a:bodyPr spcFirstLastPara="1" wrap="square" lIns="180000" tIns="91425" rIns="180000" bIns="91425" anchor="ctr" anchorCtr="0">
            <a:normAutofit/>
          </a:bodyPr>
          <a:lstStyle>
            <a:lvl1pPr lvl="0"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1pPr>
            <a:lvl2pPr lvl="1"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2pPr>
            <a:lvl3pPr lvl="2"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3pPr>
            <a:lvl4pPr lvl="3"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4pPr>
            <a:lvl5pPr lvl="4"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5pPr>
            <a:lvl6pPr lvl="5"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6pPr>
            <a:lvl7pPr lvl="6"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7pPr>
            <a:lvl8pPr lvl="7"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8pPr>
            <a:lvl9pPr lvl="8"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9pPr>
          </a:lstStyle>
          <a:p>
            <a:endParaRPr/>
          </a:p>
        </p:txBody>
      </p:sp>
      <p:sp>
        <p:nvSpPr>
          <p:cNvPr id="29" name="Google Shape;29;p10"/>
          <p:cNvSpPr txBox="1">
            <a:spLocks noGrp="1"/>
          </p:cNvSpPr>
          <p:nvPr>
            <p:ph type="body" idx="1"/>
          </p:nvPr>
        </p:nvSpPr>
        <p:spPr>
          <a:xfrm>
            <a:off x="190525" y="802225"/>
            <a:ext cx="8763000" cy="3661200"/>
          </a:xfrm>
          <a:prstGeom prst="rect">
            <a:avLst/>
          </a:prstGeom>
          <a:noFill/>
          <a:ln>
            <a:noFill/>
          </a:ln>
        </p:spPr>
        <p:txBody>
          <a:bodyPr spcFirstLastPara="1" wrap="square" lIns="91425" tIns="91425" rIns="91425" bIns="91425" anchor="t" anchorCtr="0">
            <a:normAutofit/>
          </a:bodyPr>
          <a:lstStyle>
            <a:lvl1pPr marL="457200" lvl="0" indent="-342900" algn="l">
              <a:lnSpc>
                <a:spcPct val="150000"/>
              </a:lnSpc>
              <a:spcBef>
                <a:spcPts val="0"/>
              </a:spcBef>
              <a:spcAft>
                <a:spcPts val="0"/>
              </a:spcAft>
              <a:buClr>
                <a:srgbClr val="222222"/>
              </a:buClr>
              <a:buSzPts val="1800"/>
              <a:buFont typeface="Roboto SemiBold"/>
              <a:buChar char="●"/>
              <a:defRPr>
                <a:solidFill>
                  <a:srgbClr val="222222"/>
                </a:solidFill>
                <a:latin typeface="Roboto SemiBold"/>
                <a:ea typeface="Roboto SemiBold"/>
                <a:cs typeface="Roboto SemiBold"/>
                <a:sym typeface="Roboto SemiBold"/>
              </a:defRPr>
            </a:lvl1pPr>
            <a:lvl2pPr marL="914400" lvl="1" indent="-317500" algn="l">
              <a:lnSpc>
                <a:spcPct val="150000"/>
              </a:lnSpc>
              <a:spcBef>
                <a:spcPts val="0"/>
              </a:spcBef>
              <a:spcAft>
                <a:spcPts val="0"/>
              </a:spcAft>
              <a:buClr>
                <a:srgbClr val="222222"/>
              </a:buClr>
              <a:buSzPts val="1400"/>
              <a:buFont typeface="Roboto SemiBold"/>
              <a:buChar char="○"/>
              <a:defRPr>
                <a:solidFill>
                  <a:srgbClr val="222222"/>
                </a:solidFill>
                <a:latin typeface="Roboto SemiBold"/>
                <a:ea typeface="Roboto SemiBold"/>
                <a:cs typeface="Roboto SemiBold"/>
                <a:sym typeface="Roboto SemiBold"/>
              </a:defRPr>
            </a:lvl2pPr>
            <a:lvl3pPr marL="1371600" lvl="2" indent="-317500" algn="l">
              <a:lnSpc>
                <a:spcPct val="150000"/>
              </a:lnSpc>
              <a:spcBef>
                <a:spcPts val="0"/>
              </a:spcBef>
              <a:spcAft>
                <a:spcPts val="0"/>
              </a:spcAft>
              <a:buClr>
                <a:srgbClr val="222222"/>
              </a:buClr>
              <a:buSzPts val="1400"/>
              <a:buFont typeface="Roboto SemiBold"/>
              <a:buChar char="■"/>
              <a:defRPr>
                <a:solidFill>
                  <a:srgbClr val="222222"/>
                </a:solidFill>
                <a:latin typeface="Roboto SemiBold"/>
                <a:ea typeface="Roboto SemiBold"/>
                <a:cs typeface="Roboto SemiBold"/>
                <a:sym typeface="Roboto SemiBold"/>
              </a:defRPr>
            </a:lvl3pPr>
            <a:lvl4pPr marL="1828800" lvl="3" indent="-317500" algn="l">
              <a:lnSpc>
                <a:spcPct val="150000"/>
              </a:lnSpc>
              <a:spcBef>
                <a:spcPts val="0"/>
              </a:spcBef>
              <a:spcAft>
                <a:spcPts val="0"/>
              </a:spcAft>
              <a:buClr>
                <a:srgbClr val="222222"/>
              </a:buClr>
              <a:buSzPts val="1400"/>
              <a:buFont typeface="Roboto SemiBold"/>
              <a:buChar char="●"/>
              <a:defRPr>
                <a:solidFill>
                  <a:srgbClr val="222222"/>
                </a:solidFill>
                <a:latin typeface="Roboto SemiBold"/>
                <a:ea typeface="Roboto SemiBold"/>
                <a:cs typeface="Roboto SemiBold"/>
                <a:sym typeface="Roboto SemiBold"/>
              </a:defRPr>
            </a:lvl4pPr>
            <a:lvl5pPr marL="2286000" lvl="4" indent="-317500" algn="l">
              <a:lnSpc>
                <a:spcPct val="150000"/>
              </a:lnSpc>
              <a:spcBef>
                <a:spcPts val="0"/>
              </a:spcBef>
              <a:spcAft>
                <a:spcPts val="0"/>
              </a:spcAft>
              <a:buClr>
                <a:srgbClr val="222222"/>
              </a:buClr>
              <a:buSzPts val="1400"/>
              <a:buFont typeface="Roboto SemiBold"/>
              <a:buChar char="○"/>
              <a:defRPr>
                <a:solidFill>
                  <a:srgbClr val="222222"/>
                </a:solidFill>
                <a:latin typeface="Roboto SemiBold"/>
                <a:ea typeface="Roboto SemiBold"/>
                <a:cs typeface="Roboto SemiBold"/>
                <a:sym typeface="Roboto SemiBold"/>
              </a:defRPr>
            </a:lvl5pPr>
            <a:lvl6pPr marL="2743200" lvl="5" indent="-317500" algn="l">
              <a:lnSpc>
                <a:spcPct val="150000"/>
              </a:lnSpc>
              <a:spcBef>
                <a:spcPts val="0"/>
              </a:spcBef>
              <a:spcAft>
                <a:spcPts val="0"/>
              </a:spcAft>
              <a:buClr>
                <a:srgbClr val="222222"/>
              </a:buClr>
              <a:buSzPts val="1400"/>
              <a:buFont typeface="Roboto SemiBold"/>
              <a:buChar char="■"/>
              <a:defRPr>
                <a:solidFill>
                  <a:srgbClr val="222222"/>
                </a:solidFill>
                <a:latin typeface="Roboto SemiBold"/>
                <a:ea typeface="Roboto SemiBold"/>
                <a:cs typeface="Roboto SemiBold"/>
                <a:sym typeface="Roboto SemiBold"/>
              </a:defRPr>
            </a:lvl6pPr>
            <a:lvl7pPr marL="3200400" lvl="6" indent="-317500" algn="l">
              <a:lnSpc>
                <a:spcPct val="150000"/>
              </a:lnSpc>
              <a:spcBef>
                <a:spcPts val="0"/>
              </a:spcBef>
              <a:spcAft>
                <a:spcPts val="0"/>
              </a:spcAft>
              <a:buClr>
                <a:srgbClr val="222222"/>
              </a:buClr>
              <a:buSzPts val="1400"/>
              <a:buFont typeface="Roboto SemiBold"/>
              <a:buChar char="●"/>
              <a:defRPr>
                <a:solidFill>
                  <a:srgbClr val="222222"/>
                </a:solidFill>
                <a:latin typeface="Roboto SemiBold"/>
                <a:ea typeface="Roboto SemiBold"/>
                <a:cs typeface="Roboto SemiBold"/>
                <a:sym typeface="Roboto SemiBold"/>
              </a:defRPr>
            </a:lvl7pPr>
            <a:lvl8pPr marL="3657600" lvl="7" indent="-317500" algn="l">
              <a:lnSpc>
                <a:spcPct val="150000"/>
              </a:lnSpc>
              <a:spcBef>
                <a:spcPts val="0"/>
              </a:spcBef>
              <a:spcAft>
                <a:spcPts val="0"/>
              </a:spcAft>
              <a:buClr>
                <a:srgbClr val="222222"/>
              </a:buClr>
              <a:buSzPts val="1400"/>
              <a:buFont typeface="Roboto SemiBold"/>
              <a:buChar char="○"/>
              <a:defRPr>
                <a:solidFill>
                  <a:srgbClr val="222222"/>
                </a:solidFill>
                <a:latin typeface="Roboto SemiBold"/>
                <a:ea typeface="Roboto SemiBold"/>
                <a:cs typeface="Roboto SemiBold"/>
                <a:sym typeface="Roboto SemiBold"/>
              </a:defRPr>
            </a:lvl8pPr>
            <a:lvl9pPr marL="4114800" lvl="8" indent="-317500" algn="l">
              <a:lnSpc>
                <a:spcPct val="150000"/>
              </a:lnSpc>
              <a:spcBef>
                <a:spcPts val="0"/>
              </a:spcBef>
              <a:spcAft>
                <a:spcPts val="0"/>
              </a:spcAft>
              <a:buClr>
                <a:srgbClr val="222222"/>
              </a:buClr>
              <a:buSzPts val="1400"/>
              <a:buFont typeface="Roboto SemiBold"/>
              <a:buChar char="■"/>
              <a:defRPr>
                <a:solidFill>
                  <a:srgbClr val="222222"/>
                </a:solidFill>
                <a:latin typeface="Roboto SemiBold"/>
                <a:ea typeface="Roboto SemiBold"/>
                <a:cs typeface="Roboto SemiBold"/>
                <a:sym typeface="Roboto SemiBold"/>
              </a:defRPr>
            </a:lvl9pPr>
          </a:lstStyle>
          <a:p>
            <a:endParaRPr/>
          </a:p>
        </p:txBody>
      </p:sp>
      <p:sp>
        <p:nvSpPr>
          <p:cNvPr id="30" name="Google Shape;30;p10"/>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
        <p:nvSpPr>
          <p:cNvPr id="31" name="Google Shape;31;p10"/>
          <p:cNvSpPr/>
          <p:nvPr/>
        </p:nvSpPr>
        <p:spPr>
          <a:xfrm>
            <a:off x="0" y="0"/>
            <a:ext cx="105000" cy="336900"/>
          </a:xfrm>
          <a:prstGeom prst="rect">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2" name="Google Shape;32;p10"/>
          <p:cNvSpPr/>
          <p:nvPr/>
        </p:nvSpPr>
        <p:spPr>
          <a:xfrm>
            <a:off x="0" y="336825"/>
            <a:ext cx="105000" cy="160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カスタム レイアウト 1">
  <p:cSld name="CUSTOM">
    <p:spTree>
      <p:nvGrpSpPr>
        <p:cNvPr id="1" name="Shape 33"/>
        <p:cNvGrpSpPr/>
        <p:nvPr/>
      </p:nvGrpSpPr>
      <p:grpSpPr>
        <a:xfrm>
          <a:off x="0" y="0"/>
          <a:ext cx="0" cy="0"/>
          <a:chOff x="0" y="0"/>
          <a:chExt cx="0" cy="0"/>
        </a:xfrm>
      </p:grpSpPr>
      <p:pic>
        <p:nvPicPr>
          <p:cNvPr id="34" name="Google Shape;34;p11"/>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sp>
        <p:nvSpPr>
          <p:cNvPr id="35" name="Google Shape;35;p11"/>
          <p:cNvSpPr txBox="1">
            <a:spLocks noGrp="1"/>
          </p:cNvSpPr>
          <p:nvPr>
            <p:ph type="title"/>
          </p:nvPr>
        </p:nvSpPr>
        <p:spPr>
          <a:xfrm>
            <a:off x="311700" y="2331750"/>
            <a:ext cx="8520600" cy="5727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rgbClr val="222222"/>
              </a:buClr>
              <a:buSzPts val="2200"/>
              <a:buFont typeface="Roboto SemiBold"/>
              <a:buNone/>
              <a:defRPr sz="2200">
                <a:solidFill>
                  <a:srgbClr val="222222"/>
                </a:solidFill>
                <a:latin typeface="Roboto SemiBold"/>
                <a:ea typeface="Roboto SemiBold"/>
                <a:cs typeface="Roboto SemiBold"/>
                <a:sym typeface="Roboto SemiBold"/>
              </a:defRPr>
            </a:lvl1pPr>
            <a:lvl2pPr lvl="1" algn="ctr">
              <a:lnSpc>
                <a:spcPct val="100000"/>
              </a:lnSpc>
              <a:spcBef>
                <a:spcPts val="0"/>
              </a:spcBef>
              <a:spcAft>
                <a:spcPts val="0"/>
              </a:spcAft>
              <a:buClr>
                <a:srgbClr val="222222"/>
              </a:buClr>
              <a:buSzPts val="2200"/>
              <a:buFont typeface="Roboto SemiBold"/>
              <a:buNone/>
              <a:defRPr sz="2200">
                <a:solidFill>
                  <a:srgbClr val="222222"/>
                </a:solidFill>
                <a:latin typeface="Roboto SemiBold"/>
                <a:ea typeface="Roboto SemiBold"/>
                <a:cs typeface="Roboto SemiBold"/>
                <a:sym typeface="Roboto SemiBold"/>
              </a:defRPr>
            </a:lvl2pPr>
            <a:lvl3pPr lvl="2" algn="ctr">
              <a:lnSpc>
                <a:spcPct val="100000"/>
              </a:lnSpc>
              <a:spcBef>
                <a:spcPts val="0"/>
              </a:spcBef>
              <a:spcAft>
                <a:spcPts val="0"/>
              </a:spcAft>
              <a:buClr>
                <a:srgbClr val="222222"/>
              </a:buClr>
              <a:buSzPts val="2200"/>
              <a:buFont typeface="Roboto SemiBold"/>
              <a:buNone/>
              <a:defRPr sz="2200">
                <a:solidFill>
                  <a:srgbClr val="222222"/>
                </a:solidFill>
                <a:latin typeface="Roboto SemiBold"/>
                <a:ea typeface="Roboto SemiBold"/>
                <a:cs typeface="Roboto SemiBold"/>
                <a:sym typeface="Roboto SemiBold"/>
              </a:defRPr>
            </a:lvl3pPr>
            <a:lvl4pPr lvl="3" algn="ctr">
              <a:lnSpc>
                <a:spcPct val="100000"/>
              </a:lnSpc>
              <a:spcBef>
                <a:spcPts val="0"/>
              </a:spcBef>
              <a:spcAft>
                <a:spcPts val="0"/>
              </a:spcAft>
              <a:buClr>
                <a:srgbClr val="222222"/>
              </a:buClr>
              <a:buSzPts val="2200"/>
              <a:buFont typeface="Roboto SemiBold"/>
              <a:buNone/>
              <a:defRPr sz="2200">
                <a:solidFill>
                  <a:srgbClr val="222222"/>
                </a:solidFill>
                <a:latin typeface="Roboto SemiBold"/>
                <a:ea typeface="Roboto SemiBold"/>
                <a:cs typeface="Roboto SemiBold"/>
                <a:sym typeface="Roboto SemiBold"/>
              </a:defRPr>
            </a:lvl4pPr>
            <a:lvl5pPr lvl="4" algn="ctr">
              <a:lnSpc>
                <a:spcPct val="100000"/>
              </a:lnSpc>
              <a:spcBef>
                <a:spcPts val="0"/>
              </a:spcBef>
              <a:spcAft>
                <a:spcPts val="0"/>
              </a:spcAft>
              <a:buClr>
                <a:srgbClr val="222222"/>
              </a:buClr>
              <a:buSzPts val="2200"/>
              <a:buFont typeface="Roboto SemiBold"/>
              <a:buNone/>
              <a:defRPr sz="2200">
                <a:solidFill>
                  <a:srgbClr val="222222"/>
                </a:solidFill>
                <a:latin typeface="Roboto SemiBold"/>
                <a:ea typeface="Roboto SemiBold"/>
                <a:cs typeface="Roboto SemiBold"/>
                <a:sym typeface="Roboto SemiBold"/>
              </a:defRPr>
            </a:lvl5pPr>
            <a:lvl6pPr lvl="5" algn="ctr">
              <a:lnSpc>
                <a:spcPct val="100000"/>
              </a:lnSpc>
              <a:spcBef>
                <a:spcPts val="0"/>
              </a:spcBef>
              <a:spcAft>
                <a:spcPts val="0"/>
              </a:spcAft>
              <a:buClr>
                <a:srgbClr val="222222"/>
              </a:buClr>
              <a:buSzPts val="2200"/>
              <a:buFont typeface="Roboto SemiBold"/>
              <a:buNone/>
              <a:defRPr sz="2200">
                <a:solidFill>
                  <a:srgbClr val="222222"/>
                </a:solidFill>
                <a:latin typeface="Roboto SemiBold"/>
                <a:ea typeface="Roboto SemiBold"/>
                <a:cs typeface="Roboto SemiBold"/>
                <a:sym typeface="Roboto SemiBold"/>
              </a:defRPr>
            </a:lvl6pPr>
            <a:lvl7pPr lvl="6" algn="ctr">
              <a:lnSpc>
                <a:spcPct val="100000"/>
              </a:lnSpc>
              <a:spcBef>
                <a:spcPts val="0"/>
              </a:spcBef>
              <a:spcAft>
                <a:spcPts val="0"/>
              </a:spcAft>
              <a:buClr>
                <a:srgbClr val="222222"/>
              </a:buClr>
              <a:buSzPts val="2200"/>
              <a:buFont typeface="Roboto SemiBold"/>
              <a:buNone/>
              <a:defRPr sz="2200">
                <a:solidFill>
                  <a:srgbClr val="222222"/>
                </a:solidFill>
                <a:latin typeface="Roboto SemiBold"/>
                <a:ea typeface="Roboto SemiBold"/>
                <a:cs typeface="Roboto SemiBold"/>
                <a:sym typeface="Roboto SemiBold"/>
              </a:defRPr>
            </a:lvl7pPr>
            <a:lvl8pPr lvl="7" algn="ctr">
              <a:lnSpc>
                <a:spcPct val="100000"/>
              </a:lnSpc>
              <a:spcBef>
                <a:spcPts val="0"/>
              </a:spcBef>
              <a:spcAft>
                <a:spcPts val="0"/>
              </a:spcAft>
              <a:buClr>
                <a:srgbClr val="222222"/>
              </a:buClr>
              <a:buSzPts val="2200"/>
              <a:buFont typeface="Roboto SemiBold"/>
              <a:buNone/>
              <a:defRPr sz="2200">
                <a:solidFill>
                  <a:srgbClr val="222222"/>
                </a:solidFill>
                <a:latin typeface="Roboto SemiBold"/>
                <a:ea typeface="Roboto SemiBold"/>
                <a:cs typeface="Roboto SemiBold"/>
                <a:sym typeface="Roboto SemiBold"/>
              </a:defRPr>
            </a:lvl8pPr>
            <a:lvl9pPr lvl="8" algn="ctr">
              <a:lnSpc>
                <a:spcPct val="100000"/>
              </a:lnSpc>
              <a:spcBef>
                <a:spcPts val="0"/>
              </a:spcBef>
              <a:spcAft>
                <a:spcPts val="0"/>
              </a:spcAft>
              <a:buClr>
                <a:srgbClr val="222222"/>
              </a:buClr>
              <a:buSzPts val="2200"/>
              <a:buFont typeface="Roboto SemiBold"/>
              <a:buNone/>
              <a:defRPr sz="2200">
                <a:solidFill>
                  <a:srgbClr val="222222"/>
                </a:solidFill>
                <a:latin typeface="Roboto SemiBold"/>
                <a:ea typeface="Roboto SemiBold"/>
                <a:cs typeface="Roboto SemiBold"/>
                <a:sym typeface="Roboto SemiBold"/>
              </a:defRPr>
            </a:lvl9pPr>
          </a:lstStyle>
          <a:p>
            <a:endParaRPr/>
          </a:p>
        </p:txBody>
      </p:sp>
      <p:pic>
        <p:nvPicPr>
          <p:cNvPr id="36" name="Google Shape;36;p11"/>
          <p:cNvPicPr preferRelativeResize="0"/>
          <p:nvPr/>
        </p:nvPicPr>
        <p:blipFill rotWithShape="1">
          <a:blip r:embed="rId3">
            <a:alphaModFix/>
          </a:blip>
          <a:srcRect/>
          <a:stretch/>
        </p:blipFill>
        <p:spPr>
          <a:xfrm>
            <a:off x="2944400" y="1663025"/>
            <a:ext cx="3255201" cy="528750"/>
          </a:xfrm>
          <a:prstGeom prst="rect">
            <a:avLst/>
          </a:prstGeom>
          <a:noFill/>
          <a:ln>
            <a:noFill/>
          </a:ln>
        </p:spPr>
      </p:pic>
      <p:grpSp>
        <p:nvGrpSpPr>
          <p:cNvPr id="37" name="Google Shape;37;p11"/>
          <p:cNvGrpSpPr/>
          <p:nvPr/>
        </p:nvGrpSpPr>
        <p:grpSpPr>
          <a:xfrm>
            <a:off x="4660189" y="3872212"/>
            <a:ext cx="4483511" cy="1271190"/>
            <a:chOff x="3710100" y="3603000"/>
            <a:chExt cx="5433900" cy="1540650"/>
          </a:xfrm>
        </p:grpSpPr>
        <p:sp>
          <p:nvSpPr>
            <p:cNvPr id="38" name="Google Shape;38;p11"/>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1"/>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11"/>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pic>
        <p:nvPicPr>
          <p:cNvPr id="42" name="Google Shape;42;p12"/>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grpSp>
        <p:nvGrpSpPr>
          <p:cNvPr id="43" name="Google Shape;43;p12"/>
          <p:cNvGrpSpPr/>
          <p:nvPr/>
        </p:nvGrpSpPr>
        <p:grpSpPr>
          <a:xfrm>
            <a:off x="4660189" y="3872212"/>
            <a:ext cx="4483511" cy="1271190"/>
            <a:chOff x="3710100" y="3603000"/>
            <a:chExt cx="5433900" cy="1540650"/>
          </a:xfrm>
        </p:grpSpPr>
        <p:sp>
          <p:nvSpPr>
            <p:cNvPr id="44" name="Google Shape;44;p12"/>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12"/>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6" name="Google Shape;46;p12"/>
          <p:cNvSpPr txBox="1">
            <a:spLocks noGrp="1"/>
          </p:cNvSpPr>
          <p:nvPr>
            <p:ph type="title"/>
          </p:nvPr>
        </p:nvSpPr>
        <p:spPr>
          <a:xfrm>
            <a:off x="311700" y="1347296"/>
            <a:ext cx="8520600" cy="15759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1pPr>
            <a:lvl2pPr lvl="1"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2pPr>
            <a:lvl3pPr lvl="2"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3pPr>
            <a:lvl4pPr lvl="3"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4pPr>
            <a:lvl5pPr lvl="4"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5pPr>
            <a:lvl6pPr lvl="5"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6pPr>
            <a:lvl7pPr lvl="6"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7pPr>
            <a:lvl8pPr lvl="7"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8pPr>
            <a:lvl9pPr lvl="8" algn="ctr">
              <a:lnSpc>
                <a:spcPct val="100000"/>
              </a:lnSpc>
              <a:spcBef>
                <a:spcPts val="0"/>
              </a:spcBef>
              <a:spcAft>
                <a:spcPts val="0"/>
              </a:spcAft>
              <a:buSzPts val="2400"/>
              <a:buFont typeface="Roboto SemiBold"/>
              <a:buNone/>
              <a:defRPr sz="2400">
                <a:latin typeface="Roboto SemiBold"/>
                <a:ea typeface="Roboto SemiBold"/>
                <a:cs typeface="Roboto SemiBold"/>
                <a:sym typeface="Roboto SemiBold"/>
              </a:defRPr>
            </a:lvl9pPr>
          </a:lstStyle>
          <a:p>
            <a:endParaRPr/>
          </a:p>
        </p:txBody>
      </p:sp>
      <p:sp>
        <p:nvSpPr>
          <p:cNvPr id="47" name="Google Shape;47;p12"/>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pic>
        <p:nvPicPr>
          <p:cNvPr id="49" name="Google Shape;49;p13"/>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sp>
        <p:nvSpPr>
          <p:cNvPr id="50" name="Google Shape;50;p13"/>
          <p:cNvSpPr/>
          <p:nvPr/>
        </p:nvSpPr>
        <p:spPr>
          <a:xfrm>
            <a:off x="25" y="0"/>
            <a:ext cx="9144000" cy="497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Google Shape;51;p13"/>
          <p:cNvSpPr/>
          <p:nvPr/>
        </p:nvSpPr>
        <p:spPr>
          <a:xfrm>
            <a:off x="0" y="0"/>
            <a:ext cx="105000" cy="336900"/>
          </a:xfrm>
          <a:prstGeom prst="rect">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2" name="Google Shape;52;p13"/>
          <p:cNvSpPr/>
          <p:nvPr/>
        </p:nvSpPr>
        <p:spPr>
          <a:xfrm>
            <a:off x="0" y="336825"/>
            <a:ext cx="105000" cy="160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53" name="Google Shape;53;p13"/>
          <p:cNvSpPr/>
          <p:nvPr/>
        </p:nvSpPr>
        <p:spPr>
          <a:xfrm>
            <a:off x="0" y="4727450"/>
            <a:ext cx="9144000" cy="416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4" name="Google Shape;54;p13"/>
          <p:cNvGrpSpPr/>
          <p:nvPr/>
        </p:nvGrpSpPr>
        <p:grpSpPr>
          <a:xfrm>
            <a:off x="5687046" y="4163435"/>
            <a:ext cx="3457047" cy="980162"/>
            <a:chOff x="3710100" y="3603000"/>
            <a:chExt cx="5433900" cy="1540650"/>
          </a:xfrm>
        </p:grpSpPr>
        <p:sp>
          <p:nvSpPr>
            <p:cNvPr id="55" name="Google Shape;55;p13"/>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13"/>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57" name="Google Shape;57;p13"/>
          <p:cNvPicPr preferRelativeResize="0"/>
          <p:nvPr/>
        </p:nvPicPr>
        <p:blipFill rotWithShape="1">
          <a:blip r:embed="rId3">
            <a:alphaModFix/>
          </a:blip>
          <a:srcRect/>
          <a:stretch/>
        </p:blipFill>
        <p:spPr>
          <a:xfrm>
            <a:off x="190523" y="4841480"/>
            <a:ext cx="1207200" cy="196075"/>
          </a:xfrm>
          <a:prstGeom prst="rect">
            <a:avLst/>
          </a:prstGeom>
          <a:noFill/>
          <a:ln>
            <a:noFill/>
          </a:ln>
        </p:spPr>
      </p:pic>
      <p:sp>
        <p:nvSpPr>
          <p:cNvPr id="58" name="Google Shape;58;p13"/>
          <p:cNvSpPr txBox="1"/>
          <p:nvPr/>
        </p:nvSpPr>
        <p:spPr>
          <a:xfrm>
            <a:off x="1525954" y="4813902"/>
            <a:ext cx="1564200" cy="26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ja-JP" sz="600" b="0" i="0" u="none" strike="noStrike" cap="none">
                <a:solidFill>
                  <a:srgbClr val="999999"/>
                </a:solidFill>
                <a:latin typeface="Arial"/>
                <a:ea typeface="Arial"/>
                <a:cs typeface="Arial"/>
                <a:sym typeface="Arial"/>
              </a:rPr>
              <a:t>© JPCrypto-ISAC All Right Reserved.</a:t>
            </a:r>
            <a:endParaRPr sz="600" b="0" i="0" u="none" strike="noStrike" cap="none">
              <a:solidFill>
                <a:srgbClr val="999999"/>
              </a:solidFill>
              <a:latin typeface="Arial"/>
              <a:ea typeface="Arial"/>
              <a:cs typeface="Arial"/>
              <a:sym typeface="Arial"/>
            </a:endParaRPr>
          </a:p>
        </p:txBody>
      </p:sp>
      <p:sp>
        <p:nvSpPr>
          <p:cNvPr id="59" name="Google Shape;59;p13"/>
          <p:cNvSpPr txBox="1">
            <a:spLocks noGrp="1"/>
          </p:cNvSpPr>
          <p:nvPr>
            <p:ph type="body" idx="1"/>
          </p:nvPr>
        </p:nvSpPr>
        <p:spPr>
          <a:xfrm>
            <a:off x="359700" y="863550"/>
            <a:ext cx="42417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50000"/>
              </a:lnSpc>
              <a:spcBef>
                <a:spcPts val="0"/>
              </a:spcBef>
              <a:spcAft>
                <a:spcPts val="0"/>
              </a:spcAft>
              <a:buClr>
                <a:srgbClr val="222222"/>
              </a:buClr>
              <a:buSzPts val="1400"/>
              <a:buFont typeface="Roboto SemiBold"/>
              <a:buChar char="●"/>
              <a:defRPr sz="1400">
                <a:solidFill>
                  <a:srgbClr val="222222"/>
                </a:solidFill>
                <a:latin typeface="Roboto SemiBold"/>
                <a:ea typeface="Roboto SemiBold"/>
                <a:cs typeface="Roboto SemiBold"/>
                <a:sym typeface="Roboto SemiBold"/>
              </a:defRPr>
            </a:lvl1pPr>
            <a:lvl2pPr marL="914400" lvl="1"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2pPr>
            <a:lvl3pPr marL="1371600" lvl="2"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3pPr>
            <a:lvl4pPr marL="1828800" lvl="3"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4pPr>
            <a:lvl5pPr marL="2286000" lvl="4"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5pPr>
            <a:lvl6pPr marL="2743200" lvl="5"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6pPr>
            <a:lvl7pPr marL="3200400" lvl="6"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7pPr>
            <a:lvl8pPr marL="3657600" lvl="7"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8pPr>
            <a:lvl9pPr marL="4114800" lvl="8"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9pPr>
          </a:lstStyle>
          <a:p>
            <a:endParaRPr/>
          </a:p>
        </p:txBody>
      </p:sp>
      <p:sp>
        <p:nvSpPr>
          <p:cNvPr id="60" name="Google Shape;60;p13"/>
          <p:cNvSpPr txBox="1">
            <a:spLocks noGrp="1"/>
          </p:cNvSpPr>
          <p:nvPr>
            <p:ph type="body" idx="2"/>
          </p:nvPr>
        </p:nvSpPr>
        <p:spPr>
          <a:xfrm>
            <a:off x="4601500" y="863550"/>
            <a:ext cx="42417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50000"/>
              </a:lnSpc>
              <a:spcBef>
                <a:spcPts val="0"/>
              </a:spcBef>
              <a:spcAft>
                <a:spcPts val="0"/>
              </a:spcAft>
              <a:buClr>
                <a:srgbClr val="222222"/>
              </a:buClr>
              <a:buSzPts val="1400"/>
              <a:buFont typeface="Roboto SemiBold"/>
              <a:buChar char="●"/>
              <a:defRPr sz="1400">
                <a:solidFill>
                  <a:srgbClr val="222222"/>
                </a:solidFill>
                <a:latin typeface="Roboto SemiBold"/>
                <a:ea typeface="Roboto SemiBold"/>
                <a:cs typeface="Roboto SemiBold"/>
                <a:sym typeface="Roboto SemiBold"/>
              </a:defRPr>
            </a:lvl1pPr>
            <a:lvl2pPr marL="914400" lvl="1"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2pPr>
            <a:lvl3pPr marL="1371600" lvl="2"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3pPr>
            <a:lvl4pPr marL="1828800" lvl="3"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4pPr>
            <a:lvl5pPr marL="2286000" lvl="4"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5pPr>
            <a:lvl6pPr marL="2743200" lvl="5"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6pPr>
            <a:lvl7pPr marL="3200400" lvl="6"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7pPr>
            <a:lvl8pPr marL="3657600" lvl="7"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8pPr>
            <a:lvl9pPr marL="4114800" lvl="8" indent="-304800" algn="l">
              <a:lnSpc>
                <a:spcPct val="150000"/>
              </a:lnSpc>
              <a:spcBef>
                <a:spcPts val="0"/>
              </a:spcBef>
              <a:spcAft>
                <a:spcPts val="0"/>
              </a:spcAft>
              <a:buClr>
                <a:srgbClr val="222222"/>
              </a:buClr>
              <a:buSzPts val="1200"/>
              <a:buFont typeface="Roboto SemiBold"/>
              <a:buChar char="■"/>
              <a:defRPr sz="1200">
                <a:solidFill>
                  <a:srgbClr val="222222"/>
                </a:solidFill>
                <a:latin typeface="Roboto SemiBold"/>
                <a:ea typeface="Roboto SemiBold"/>
                <a:cs typeface="Roboto SemiBold"/>
                <a:sym typeface="Roboto SemiBold"/>
              </a:defRPr>
            </a:lvl9pPr>
          </a:lstStyle>
          <a:p>
            <a:endParaRPr/>
          </a:p>
        </p:txBody>
      </p:sp>
      <p:sp>
        <p:nvSpPr>
          <p:cNvPr id="61" name="Google Shape;61;p13"/>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
        <p:nvSpPr>
          <p:cNvPr id="62" name="Google Shape;62;p13"/>
          <p:cNvSpPr txBox="1">
            <a:spLocks noGrp="1"/>
          </p:cNvSpPr>
          <p:nvPr>
            <p:ph type="title"/>
          </p:nvPr>
        </p:nvSpPr>
        <p:spPr>
          <a:xfrm>
            <a:off x="105000" y="0"/>
            <a:ext cx="9039000" cy="497100"/>
          </a:xfrm>
          <a:prstGeom prst="rect">
            <a:avLst/>
          </a:prstGeom>
          <a:noFill/>
          <a:ln>
            <a:noFill/>
          </a:ln>
        </p:spPr>
        <p:txBody>
          <a:bodyPr spcFirstLastPara="1" wrap="square" lIns="180000" tIns="91425" rIns="180000" bIns="91425" anchor="ctr" anchorCtr="0">
            <a:normAutofit/>
          </a:bodyPr>
          <a:lstStyle>
            <a:lvl1pPr lvl="0"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1pPr>
            <a:lvl2pPr lvl="1"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2pPr>
            <a:lvl3pPr lvl="2"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3pPr>
            <a:lvl4pPr lvl="3"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4pPr>
            <a:lvl5pPr lvl="4"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5pPr>
            <a:lvl6pPr lvl="5"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6pPr>
            <a:lvl7pPr lvl="6"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7pPr>
            <a:lvl8pPr lvl="7"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8pPr>
            <a:lvl9pPr lvl="8" algn="l">
              <a:lnSpc>
                <a:spcPct val="100000"/>
              </a:lnSpc>
              <a:spcBef>
                <a:spcPts val="0"/>
              </a:spcBef>
              <a:spcAft>
                <a:spcPts val="0"/>
              </a:spcAft>
              <a:buClr>
                <a:srgbClr val="222222"/>
              </a:buClr>
              <a:buSzPts val="1800"/>
              <a:buFont typeface="Roboto SemiBold"/>
              <a:buNone/>
              <a:defRPr>
                <a:solidFill>
                  <a:srgbClr val="222222"/>
                </a:solidFill>
                <a:latin typeface="Roboto SemiBold"/>
                <a:ea typeface="Roboto SemiBold"/>
                <a:cs typeface="Roboto SemiBold"/>
                <a:sym typeface="Roboto SemiBold"/>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3"/>
        <p:cNvGrpSpPr/>
        <p:nvPr/>
      </p:nvGrpSpPr>
      <p:grpSpPr>
        <a:xfrm>
          <a:off x="0" y="0"/>
          <a:ext cx="0" cy="0"/>
          <a:chOff x="0" y="0"/>
          <a:chExt cx="0" cy="0"/>
        </a:xfrm>
      </p:grpSpPr>
      <p:pic>
        <p:nvPicPr>
          <p:cNvPr id="64" name="Google Shape;64;p14"/>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sp>
        <p:nvSpPr>
          <p:cNvPr id="65" name="Google Shape;65;p14"/>
          <p:cNvSpPr/>
          <p:nvPr/>
        </p:nvSpPr>
        <p:spPr>
          <a:xfrm>
            <a:off x="0" y="4727450"/>
            <a:ext cx="9144000" cy="416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6" name="Google Shape;66;p14"/>
          <p:cNvGrpSpPr/>
          <p:nvPr/>
        </p:nvGrpSpPr>
        <p:grpSpPr>
          <a:xfrm>
            <a:off x="5687046" y="4163435"/>
            <a:ext cx="3457047" cy="980162"/>
            <a:chOff x="3710100" y="3603000"/>
            <a:chExt cx="5433900" cy="1540650"/>
          </a:xfrm>
        </p:grpSpPr>
        <p:sp>
          <p:nvSpPr>
            <p:cNvPr id="67" name="Google Shape;67;p14"/>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4"/>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69" name="Google Shape;69;p14"/>
          <p:cNvPicPr preferRelativeResize="0"/>
          <p:nvPr/>
        </p:nvPicPr>
        <p:blipFill rotWithShape="1">
          <a:blip r:embed="rId3">
            <a:alphaModFix/>
          </a:blip>
          <a:srcRect/>
          <a:stretch/>
        </p:blipFill>
        <p:spPr>
          <a:xfrm>
            <a:off x="190523" y="4841480"/>
            <a:ext cx="1207200" cy="196075"/>
          </a:xfrm>
          <a:prstGeom prst="rect">
            <a:avLst/>
          </a:prstGeom>
          <a:noFill/>
          <a:ln>
            <a:noFill/>
          </a:ln>
        </p:spPr>
      </p:pic>
      <p:sp>
        <p:nvSpPr>
          <p:cNvPr id="70" name="Google Shape;70;p14"/>
          <p:cNvSpPr txBox="1"/>
          <p:nvPr/>
        </p:nvSpPr>
        <p:spPr>
          <a:xfrm>
            <a:off x="1525954" y="4813902"/>
            <a:ext cx="1564200" cy="26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ja-JP" sz="600" b="0" i="0" u="none" strike="noStrike" cap="none">
                <a:solidFill>
                  <a:srgbClr val="999999"/>
                </a:solidFill>
                <a:latin typeface="Arial"/>
                <a:ea typeface="Arial"/>
                <a:cs typeface="Arial"/>
                <a:sym typeface="Arial"/>
              </a:rPr>
              <a:t>© JPCrypto-ISAC All Right Reserved.</a:t>
            </a:r>
            <a:endParaRPr sz="600" b="0" i="0" u="none" strike="noStrike" cap="none">
              <a:solidFill>
                <a:srgbClr val="999999"/>
              </a:solidFill>
              <a:latin typeface="Arial"/>
              <a:ea typeface="Arial"/>
              <a:cs typeface="Arial"/>
              <a:sym typeface="Arial"/>
            </a:endParaRPr>
          </a:p>
        </p:txBody>
      </p:sp>
      <p:sp>
        <p:nvSpPr>
          <p:cNvPr id="71" name="Google Shape;71;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2" name="Google Shape;72;p14"/>
          <p:cNvSpPr txBox="1">
            <a:spLocks noGrp="1"/>
          </p:cNvSpPr>
          <p:nvPr>
            <p:ph type="body" idx="1"/>
          </p:nvPr>
        </p:nvSpPr>
        <p:spPr>
          <a:xfrm>
            <a:off x="311700" y="1389600"/>
            <a:ext cx="36264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50000"/>
              </a:lnSpc>
              <a:spcBef>
                <a:spcPts val="0"/>
              </a:spcBef>
              <a:spcAft>
                <a:spcPts val="0"/>
              </a:spcAft>
              <a:buClr>
                <a:schemeClr val="dk1"/>
              </a:buClr>
              <a:buSzPts val="1200"/>
              <a:buChar char="●"/>
              <a:defRPr sz="1200">
                <a:solidFill>
                  <a:schemeClr val="dk1"/>
                </a:solidFill>
              </a:defRPr>
            </a:lvl1pPr>
            <a:lvl2pPr marL="914400" lvl="1" indent="-304800" algn="l">
              <a:lnSpc>
                <a:spcPct val="150000"/>
              </a:lnSpc>
              <a:spcBef>
                <a:spcPts val="0"/>
              </a:spcBef>
              <a:spcAft>
                <a:spcPts val="0"/>
              </a:spcAft>
              <a:buClr>
                <a:schemeClr val="dk1"/>
              </a:buClr>
              <a:buSzPts val="1200"/>
              <a:buChar char="○"/>
              <a:defRPr sz="1200">
                <a:solidFill>
                  <a:schemeClr val="dk1"/>
                </a:solidFill>
              </a:defRPr>
            </a:lvl2pPr>
            <a:lvl3pPr marL="1371600" lvl="2" indent="-304800" algn="l">
              <a:lnSpc>
                <a:spcPct val="150000"/>
              </a:lnSpc>
              <a:spcBef>
                <a:spcPts val="0"/>
              </a:spcBef>
              <a:spcAft>
                <a:spcPts val="0"/>
              </a:spcAft>
              <a:buClr>
                <a:schemeClr val="dk1"/>
              </a:buClr>
              <a:buSzPts val="1200"/>
              <a:buChar char="■"/>
              <a:defRPr sz="1200">
                <a:solidFill>
                  <a:schemeClr val="dk1"/>
                </a:solidFill>
              </a:defRPr>
            </a:lvl3pPr>
            <a:lvl4pPr marL="1828800" lvl="3" indent="-304800" algn="l">
              <a:lnSpc>
                <a:spcPct val="150000"/>
              </a:lnSpc>
              <a:spcBef>
                <a:spcPts val="0"/>
              </a:spcBef>
              <a:spcAft>
                <a:spcPts val="0"/>
              </a:spcAft>
              <a:buClr>
                <a:schemeClr val="dk1"/>
              </a:buClr>
              <a:buSzPts val="1200"/>
              <a:buChar char="●"/>
              <a:defRPr sz="1200">
                <a:solidFill>
                  <a:schemeClr val="dk1"/>
                </a:solidFill>
              </a:defRPr>
            </a:lvl4pPr>
            <a:lvl5pPr marL="2286000" lvl="4" indent="-304800" algn="l">
              <a:lnSpc>
                <a:spcPct val="150000"/>
              </a:lnSpc>
              <a:spcBef>
                <a:spcPts val="0"/>
              </a:spcBef>
              <a:spcAft>
                <a:spcPts val="0"/>
              </a:spcAft>
              <a:buClr>
                <a:schemeClr val="dk1"/>
              </a:buClr>
              <a:buSzPts val="1200"/>
              <a:buChar char="○"/>
              <a:defRPr sz="1200">
                <a:solidFill>
                  <a:schemeClr val="dk1"/>
                </a:solidFill>
              </a:defRPr>
            </a:lvl5pPr>
            <a:lvl6pPr marL="2743200" lvl="5" indent="-304800" algn="l">
              <a:lnSpc>
                <a:spcPct val="150000"/>
              </a:lnSpc>
              <a:spcBef>
                <a:spcPts val="0"/>
              </a:spcBef>
              <a:spcAft>
                <a:spcPts val="0"/>
              </a:spcAft>
              <a:buClr>
                <a:schemeClr val="dk1"/>
              </a:buClr>
              <a:buSzPts val="1200"/>
              <a:buChar char="■"/>
              <a:defRPr sz="1200">
                <a:solidFill>
                  <a:schemeClr val="dk1"/>
                </a:solidFill>
              </a:defRPr>
            </a:lvl6pPr>
            <a:lvl7pPr marL="3200400" lvl="6" indent="-304800" algn="l">
              <a:lnSpc>
                <a:spcPct val="150000"/>
              </a:lnSpc>
              <a:spcBef>
                <a:spcPts val="0"/>
              </a:spcBef>
              <a:spcAft>
                <a:spcPts val="0"/>
              </a:spcAft>
              <a:buClr>
                <a:schemeClr val="dk1"/>
              </a:buClr>
              <a:buSzPts val="1200"/>
              <a:buChar char="●"/>
              <a:defRPr sz="1200">
                <a:solidFill>
                  <a:schemeClr val="dk1"/>
                </a:solidFill>
              </a:defRPr>
            </a:lvl7pPr>
            <a:lvl8pPr marL="3657600" lvl="7" indent="-304800" algn="l">
              <a:lnSpc>
                <a:spcPct val="150000"/>
              </a:lnSpc>
              <a:spcBef>
                <a:spcPts val="0"/>
              </a:spcBef>
              <a:spcAft>
                <a:spcPts val="0"/>
              </a:spcAft>
              <a:buClr>
                <a:schemeClr val="dk1"/>
              </a:buClr>
              <a:buSzPts val="1200"/>
              <a:buChar char="○"/>
              <a:defRPr sz="1200">
                <a:solidFill>
                  <a:schemeClr val="dk1"/>
                </a:solidFill>
              </a:defRPr>
            </a:lvl8pPr>
            <a:lvl9pPr marL="4114800" lvl="8" indent="-304800" algn="l">
              <a:lnSpc>
                <a:spcPct val="150000"/>
              </a:lnSpc>
              <a:spcBef>
                <a:spcPts val="0"/>
              </a:spcBef>
              <a:spcAft>
                <a:spcPts val="0"/>
              </a:spcAft>
              <a:buClr>
                <a:schemeClr val="dk1"/>
              </a:buClr>
              <a:buSzPts val="1200"/>
              <a:buChar char="■"/>
              <a:defRPr sz="1200">
                <a:solidFill>
                  <a:schemeClr val="dk1"/>
                </a:solidFill>
              </a:defRPr>
            </a:lvl9pPr>
          </a:lstStyle>
          <a:p>
            <a:endParaRPr/>
          </a:p>
        </p:txBody>
      </p:sp>
      <p:sp>
        <p:nvSpPr>
          <p:cNvPr id="73" name="Google Shape;73;p14"/>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4"/>
        <p:cNvGrpSpPr/>
        <p:nvPr/>
      </p:nvGrpSpPr>
      <p:grpSpPr>
        <a:xfrm>
          <a:off x="0" y="0"/>
          <a:ext cx="0" cy="0"/>
          <a:chOff x="0" y="0"/>
          <a:chExt cx="0" cy="0"/>
        </a:xfrm>
      </p:grpSpPr>
      <p:pic>
        <p:nvPicPr>
          <p:cNvPr id="75" name="Google Shape;75;p15"/>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sp>
        <p:nvSpPr>
          <p:cNvPr id="76" name="Google Shape;76;p15"/>
          <p:cNvSpPr/>
          <p:nvPr/>
        </p:nvSpPr>
        <p:spPr>
          <a:xfrm>
            <a:off x="0" y="4727450"/>
            <a:ext cx="9144000" cy="416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77" name="Google Shape;77;p15"/>
          <p:cNvGrpSpPr/>
          <p:nvPr/>
        </p:nvGrpSpPr>
        <p:grpSpPr>
          <a:xfrm>
            <a:off x="5687046" y="4163435"/>
            <a:ext cx="3457047" cy="980162"/>
            <a:chOff x="3710100" y="3603000"/>
            <a:chExt cx="5433900" cy="1540650"/>
          </a:xfrm>
        </p:grpSpPr>
        <p:sp>
          <p:nvSpPr>
            <p:cNvPr id="78" name="Google Shape;78;p15"/>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5"/>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80" name="Google Shape;80;p15"/>
          <p:cNvPicPr preferRelativeResize="0"/>
          <p:nvPr/>
        </p:nvPicPr>
        <p:blipFill rotWithShape="1">
          <a:blip r:embed="rId3">
            <a:alphaModFix/>
          </a:blip>
          <a:srcRect/>
          <a:stretch/>
        </p:blipFill>
        <p:spPr>
          <a:xfrm>
            <a:off x="190523" y="4841480"/>
            <a:ext cx="1207200" cy="196075"/>
          </a:xfrm>
          <a:prstGeom prst="rect">
            <a:avLst/>
          </a:prstGeom>
          <a:noFill/>
          <a:ln>
            <a:noFill/>
          </a:ln>
        </p:spPr>
      </p:pic>
      <p:sp>
        <p:nvSpPr>
          <p:cNvPr id="81" name="Google Shape;81;p15"/>
          <p:cNvSpPr txBox="1"/>
          <p:nvPr/>
        </p:nvSpPr>
        <p:spPr>
          <a:xfrm>
            <a:off x="1525954" y="4813902"/>
            <a:ext cx="1564200" cy="26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ja-JP" sz="600" b="0" i="0" u="none" strike="noStrike" cap="none">
                <a:solidFill>
                  <a:srgbClr val="999999"/>
                </a:solidFill>
                <a:latin typeface="Arial"/>
                <a:ea typeface="Arial"/>
                <a:cs typeface="Arial"/>
                <a:sym typeface="Arial"/>
              </a:rPr>
              <a:t>© JPCrypto-ISAC All Right Reserved.</a:t>
            </a:r>
            <a:endParaRPr sz="600" b="0" i="0" u="none" strike="noStrike" cap="none">
              <a:solidFill>
                <a:srgbClr val="999999"/>
              </a:solidFill>
              <a:latin typeface="Arial"/>
              <a:ea typeface="Arial"/>
              <a:cs typeface="Arial"/>
              <a:sym typeface="Arial"/>
            </a:endParaRPr>
          </a:p>
        </p:txBody>
      </p:sp>
      <p:sp>
        <p:nvSpPr>
          <p:cNvPr id="82" name="Google Shape;82;p15"/>
          <p:cNvSpPr txBox="1">
            <a:spLocks noGrp="1"/>
          </p:cNvSpPr>
          <p:nvPr>
            <p:ph type="title"/>
          </p:nvPr>
        </p:nvSpPr>
        <p:spPr>
          <a:xfrm>
            <a:off x="490250" y="299775"/>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rgbClr val="222222"/>
              </a:buClr>
              <a:buSzPts val="3600"/>
              <a:buFont typeface="Roboto"/>
              <a:buNone/>
              <a:defRPr sz="3600" b="1">
                <a:solidFill>
                  <a:srgbClr val="222222"/>
                </a:solidFill>
                <a:latin typeface="Roboto"/>
                <a:ea typeface="Roboto"/>
                <a:cs typeface="Roboto"/>
                <a:sym typeface="Roboto"/>
              </a:defRPr>
            </a:lvl1pPr>
            <a:lvl2pPr lvl="1" algn="l">
              <a:lnSpc>
                <a:spcPct val="100000"/>
              </a:lnSpc>
              <a:spcBef>
                <a:spcPts val="0"/>
              </a:spcBef>
              <a:spcAft>
                <a:spcPts val="0"/>
              </a:spcAft>
              <a:buClr>
                <a:srgbClr val="222222"/>
              </a:buClr>
              <a:buSzPts val="3600"/>
              <a:buFont typeface="Roboto"/>
              <a:buNone/>
              <a:defRPr sz="3600" b="1">
                <a:solidFill>
                  <a:srgbClr val="222222"/>
                </a:solidFill>
                <a:latin typeface="Roboto"/>
                <a:ea typeface="Roboto"/>
                <a:cs typeface="Roboto"/>
                <a:sym typeface="Roboto"/>
              </a:defRPr>
            </a:lvl2pPr>
            <a:lvl3pPr lvl="2" algn="l">
              <a:lnSpc>
                <a:spcPct val="100000"/>
              </a:lnSpc>
              <a:spcBef>
                <a:spcPts val="0"/>
              </a:spcBef>
              <a:spcAft>
                <a:spcPts val="0"/>
              </a:spcAft>
              <a:buClr>
                <a:srgbClr val="222222"/>
              </a:buClr>
              <a:buSzPts val="3600"/>
              <a:buFont typeface="Roboto"/>
              <a:buNone/>
              <a:defRPr sz="3600" b="1">
                <a:solidFill>
                  <a:srgbClr val="222222"/>
                </a:solidFill>
                <a:latin typeface="Roboto"/>
                <a:ea typeface="Roboto"/>
                <a:cs typeface="Roboto"/>
                <a:sym typeface="Roboto"/>
              </a:defRPr>
            </a:lvl3pPr>
            <a:lvl4pPr lvl="3" algn="l">
              <a:lnSpc>
                <a:spcPct val="100000"/>
              </a:lnSpc>
              <a:spcBef>
                <a:spcPts val="0"/>
              </a:spcBef>
              <a:spcAft>
                <a:spcPts val="0"/>
              </a:spcAft>
              <a:buClr>
                <a:srgbClr val="222222"/>
              </a:buClr>
              <a:buSzPts val="3600"/>
              <a:buFont typeface="Roboto"/>
              <a:buNone/>
              <a:defRPr sz="3600" b="1">
                <a:solidFill>
                  <a:srgbClr val="222222"/>
                </a:solidFill>
                <a:latin typeface="Roboto"/>
                <a:ea typeface="Roboto"/>
                <a:cs typeface="Roboto"/>
                <a:sym typeface="Roboto"/>
              </a:defRPr>
            </a:lvl4pPr>
            <a:lvl5pPr lvl="4" algn="l">
              <a:lnSpc>
                <a:spcPct val="100000"/>
              </a:lnSpc>
              <a:spcBef>
                <a:spcPts val="0"/>
              </a:spcBef>
              <a:spcAft>
                <a:spcPts val="0"/>
              </a:spcAft>
              <a:buClr>
                <a:srgbClr val="222222"/>
              </a:buClr>
              <a:buSzPts val="3600"/>
              <a:buFont typeface="Roboto"/>
              <a:buNone/>
              <a:defRPr sz="3600" b="1">
                <a:solidFill>
                  <a:srgbClr val="222222"/>
                </a:solidFill>
                <a:latin typeface="Roboto"/>
                <a:ea typeface="Roboto"/>
                <a:cs typeface="Roboto"/>
                <a:sym typeface="Roboto"/>
              </a:defRPr>
            </a:lvl5pPr>
            <a:lvl6pPr lvl="5" algn="l">
              <a:lnSpc>
                <a:spcPct val="100000"/>
              </a:lnSpc>
              <a:spcBef>
                <a:spcPts val="0"/>
              </a:spcBef>
              <a:spcAft>
                <a:spcPts val="0"/>
              </a:spcAft>
              <a:buClr>
                <a:srgbClr val="222222"/>
              </a:buClr>
              <a:buSzPts val="3600"/>
              <a:buFont typeface="Roboto"/>
              <a:buNone/>
              <a:defRPr sz="3600" b="1">
                <a:solidFill>
                  <a:srgbClr val="222222"/>
                </a:solidFill>
                <a:latin typeface="Roboto"/>
                <a:ea typeface="Roboto"/>
                <a:cs typeface="Roboto"/>
                <a:sym typeface="Roboto"/>
              </a:defRPr>
            </a:lvl6pPr>
            <a:lvl7pPr lvl="6" algn="l">
              <a:lnSpc>
                <a:spcPct val="100000"/>
              </a:lnSpc>
              <a:spcBef>
                <a:spcPts val="0"/>
              </a:spcBef>
              <a:spcAft>
                <a:spcPts val="0"/>
              </a:spcAft>
              <a:buClr>
                <a:srgbClr val="222222"/>
              </a:buClr>
              <a:buSzPts val="3600"/>
              <a:buFont typeface="Roboto"/>
              <a:buNone/>
              <a:defRPr sz="3600" b="1">
                <a:solidFill>
                  <a:srgbClr val="222222"/>
                </a:solidFill>
                <a:latin typeface="Roboto"/>
                <a:ea typeface="Roboto"/>
                <a:cs typeface="Roboto"/>
                <a:sym typeface="Roboto"/>
              </a:defRPr>
            </a:lvl7pPr>
            <a:lvl8pPr lvl="7" algn="l">
              <a:lnSpc>
                <a:spcPct val="100000"/>
              </a:lnSpc>
              <a:spcBef>
                <a:spcPts val="0"/>
              </a:spcBef>
              <a:spcAft>
                <a:spcPts val="0"/>
              </a:spcAft>
              <a:buClr>
                <a:srgbClr val="222222"/>
              </a:buClr>
              <a:buSzPts val="3600"/>
              <a:buFont typeface="Roboto"/>
              <a:buNone/>
              <a:defRPr sz="3600" b="1">
                <a:solidFill>
                  <a:srgbClr val="222222"/>
                </a:solidFill>
                <a:latin typeface="Roboto"/>
                <a:ea typeface="Roboto"/>
                <a:cs typeface="Roboto"/>
                <a:sym typeface="Roboto"/>
              </a:defRPr>
            </a:lvl8pPr>
            <a:lvl9pPr lvl="8" algn="l">
              <a:lnSpc>
                <a:spcPct val="100000"/>
              </a:lnSpc>
              <a:spcBef>
                <a:spcPts val="0"/>
              </a:spcBef>
              <a:spcAft>
                <a:spcPts val="0"/>
              </a:spcAft>
              <a:buClr>
                <a:srgbClr val="222222"/>
              </a:buClr>
              <a:buSzPts val="3600"/>
              <a:buFont typeface="Roboto"/>
              <a:buNone/>
              <a:defRPr sz="3600" b="1">
                <a:solidFill>
                  <a:srgbClr val="222222"/>
                </a:solidFill>
                <a:latin typeface="Roboto"/>
                <a:ea typeface="Roboto"/>
                <a:cs typeface="Roboto"/>
                <a:sym typeface="Roboto"/>
              </a:defRPr>
            </a:lvl9pPr>
          </a:lstStyle>
          <a:p>
            <a:endParaRPr/>
          </a:p>
        </p:txBody>
      </p:sp>
      <p:sp>
        <p:nvSpPr>
          <p:cNvPr id="83" name="Google Shape;83;p15"/>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pic>
        <p:nvPicPr>
          <p:cNvPr id="85" name="Google Shape;85;p16"/>
          <p:cNvPicPr preferRelativeResize="0"/>
          <p:nvPr/>
        </p:nvPicPr>
        <p:blipFill rotWithShape="1">
          <a:blip r:embed="rId2">
            <a:alphaModFix amt="10000"/>
          </a:blip>
          <a:srcRect l="41669" t="1915" r="956" b="1314"/>
          <a:stretch/>
        </p:blipFill>
        <p:spPr>
          <a:xfrm>
            <a:off x="-275" y="0"/>
            <a:ext cx="9144003" cy="5143501"/>
          </a:xfrm>
          <a:prstGeom prst="rect">
            <a:avLst/>
          </a:prstGeom>
          <a:noFill/>
          <a:ln>
            <a:noFill/>
          </a:ln>
        </p:spPr>
      </p:pic>
      <p:pic>
        <p:nvPicPr>
          <p:cNvPr id="86" name="Google Shape;86;p16"/>
          <p:cNvPicPr preferRelativeResize="0"/>
          <p:nvPr/>
        </p:nvPicPr>
        <p:blipFill rotWithShape="1">
          <a:blip r:embed="rId3">
            <a:alphaModFix/>
          </a:blip>
          <a:srcRect l="27186" r="19473"/>
          <a:stretch/>
        </p:blipFill>
        <p:spPr>
          <a:xfrm>
            <a:off x="4571999" y="0"/>
            <a:ext cx="4571725" cy="5143500"/>
          </a:xfrm>
          <a:prstGeom prst="rect">
            <a:avLst/>
          </a:prstGeom>
          <a:noFill/>
          <a:ln>
            <a:noFill/>
          </a:ln>
        </p:spPr>
      </p:pic>
      <p:grpSp>
        <p:nvGrpSpPr>
          <p:cNvPr id="87" name="Google Shape;87;p16"/>
          <p:cNvGrpSpPr/>
          <p:nvPr/>
        </p:nvGrpSpPr>
        <p:grpSpPr>
          <a:xfrm>
            <a:off x="5686671" y="4163435"/>
            <a:ext cx="3457047" cy="980162"/>
            <a:chOff x="3710100" y="3603000"/>
            <a:chExt cx="5433900" cy="1540650"/>
          </a:xfrm>
        </p:grpSpPr>
        <p:sp>
          <p:nvSpPr>
            <p:cNvPr id="88" name="Google Shape;88;p16"/>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90" name="Google Shape;90;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91" name="Google Shape;91;p1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1400"/>
              <a:buNone/>
              <a:defRPr sz="1400">
                <a:solidFill>
                  <a:schemeClr val="dk1"/>
                </a:solidFill>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a:endParaRPr/>
          </a:p>
        </p:txBody>
      </p:sp>
      <p:sp>
        <p:nvSpPr>
          <p:cNvPr id="92" name="Google Shape;92;p16"/>
          <p:cNvSpPr txBox="1">
            <a:spLocks noGrp="1"/>
          </p:cNvSpPr>
          <p:nvPr>
            <p:ph type="body" idx="2"/>
          </p:nvPr>
        </p:nvSpPr>
        <p:spPr>
          <a:xfrm>
            <a:off x="4964200" y="485925"/>
            <a:ext cx="3787800" cy="4171500"/>
          </a:xfrm>
          <a:prstGeom prst="rect">
            <a:avLst/>
          </a:prstGeom>
          <a:noFill/>
          <a:ln>
            <a:noFill/>
          </a:ln>
        </p:spPr>
        <p:txBody>
          <a:bodyPr spcFirstLastPara="1" wrap="square" lIns="91425" tIns="91425" rIns="91425" bIns="91425" anchor="ctr" anchorCtr="0">
            <a:normAutofit/>
          </a:bodyPr>
          <a:lstStyle>
            <a:lvl1pPr marL="457200" lvl="0" indent="-304800" algn="l">
              <a:lnSpc>
                <a:spcPct val="150000"/>
              </a:lnSpc>
              <a:spcBef>
                <a:spcPts val="0"/>
              </a:spcBef>
              <a:spcAft>
                <a:spcPts val="0"/>
              </a:spcAft>
              <a:buClr>
                <a:schemeClr val="lt1"/>
              </a:buClr>
              <a:buSzPts val="1200"/>
              <a:buFont typeface="Roboto Medium"/>
              <a:buChar char="●"/>
              <a:defRPr sz="1200">
                <a:solidFill>
                  <a:schemeClr val="lt1"/>
                </a:solidFill>
                <a:latin typeface="Roboto Medium"/>
                <a:ea typeface="Roboto Medium"/>
                <a:cs typeface="Roboto Medium"/>
                <a:sym typeface="Roboto Medium"/>
              </a:defRPr>
            </a:lvl1pPr>
            <a:lvl2pPr marL="914400" lvl="1" indent="-292100" algn="l">
              <a:lnSpc>
                <a:spcPct val="150000"/>
              </a:lnSpc>
              <a:spcBef>
                <a:spcPts val="0"/>
              </a:spcBef>
              <a:spcAft>
                <a:spcPts val="0"/>
              </a:spcAft>
              <a:buClr>
                <a:schemeClr val="lt1"/>
              </a:buClr>
              <a:buSzPts val="1000"/>
              <a:buFont typeface="Roboto Medium"/>
              <a:buChar char="○"/>
              <a:defRPr sz="1000">
                <a:solidFill>
                  <a:schemeClr val="lt1"/>
                </a:solidFill>
                <a:latin typeface="Roboto Medium"/>
                <a:ea typeface="Roboto Medium"/>
                <a:cs typeface="Roboto Medium"/>
                <a:sym typeface="Roboto Medium"/>
              </a:defRPr>
            </a:lvl2pPr>
            <a:lvl3pPr marL="1371600" lvl="2" indent="-292100" algn="l">
              <a:lnSpc>
                <a:spcPct val="150000"/>
              </a:lnSpc>
              <a:spcBef>
                <a:spcPts val="0"/>
              </a:spcBef>
              <a:spcAft>
                <a:spcPts val="0"/>
              </a:spcAft>
              <a:buClr>
                <a:schemeClr val="lt1"/>
              </a:buClr>
              <a:buSzPts val="1000"/>
              <a:buFont typeface="Roboto Medium"/>
              <a:buChar char="■"/>
              <a:defRPr sz="1000">
                <a:solidFill>
                  <a:schemeClr val="lt1"/>
                </a:solidFill>
                <a:latin typeface="Roboto Medium"/>
                <a:ea typeface="Roboto Medium"/>
                <a:cs typeface="Roboto Medium"/>
                <a:sym typeface="Roboto Medium"/>
              </a:defRPr>
            </a:lvl3pPr>
            <a:lvl4pPr marL="1828800" lvl="3" indent="-292100" algn="l">
              <a:lnSpc>
                <a:spcPct val="150000"/>
              </a:lnSpc>
              <a:spcBef>
                <a:spcPts val="0"/>
              </a:spcBef>
              <a:spcAft>
                <a:spcPts val="0"/>
              </a:spcAft>
              <a:buClr>
                <a:schemeClr val="lt1"/>
              </a:buClr>
              <a:buSzPts val="1000"/>
              <a:buFont typeface="Roboto Medium"/>
              <a:buChar char="●"/>
              <a:defRPr sz="1000">
                <a:solidFill>
                  <a:schemeClr val="lt1"/>
                </a:solidFill>
                <a:latin typeface="Roboto Medium"/>
                <a:ea typeface="Roboto Medium"/>
                <a:cs typeface="Roboto Medium"/>
                <a:sym typeface="Roboto Medium"/>
              </a:defRPr>
            </a:lvl4pPr>
            <a:lvl5pPr marL="2286000" lvl="4" indent="-292100" algn="l">
              <a:lnSpc>
                <a:spcPct val="150000"/>
              </a:lnSpc>
              <a:spcBef>
                <a:spcPts val="0"/>
              </a:spcBef>
              <a:spcAft>
                <a:spcPts val="0"/>
              </a:spcAft>
              <a:buClr>
                <a:schemeClr val="lt1"/>
              </a:buClr>
              <a:buSzPts val="1000"/>
              <a:buFont typeface="Roboto Medium"/>
              <a:buChar char="○"/>
              <a:defRPr sz="1000">
                <a:solidFill>
                  <a:schemeClr val="lt1"/>
                </a:solidFill>
                <a:latin typeface="Roboto Medium"/>
                <a:ea typeface="Roboto Medium"/>
                <a:cs typeface="Roboto Medium"/>
                <a:sym typeface="Roboto Medium"/>
              </a:defRPr>
            </a:lvl5pPr>
            <a:lvl6pPr marL="2743200" lvl="5" indent="-292100" algn="l">
              <a:lnSpc>
                <a:spcPct val="150000"/>
              </a:lnSpc>
              <a:spcBef>
                <a:spcPts val="0"/>
              </a:spcBef>
              <a:spcAft>
                <a:spcPts val="0"/>
              </a:spcAft>
              <a:buClr>
                <a:schemeClr val="lt1"/>
              </a:buClr>
              <a:buSzPts val="1000"/>
              <a:buFont typeface="Roboto Medium"/>
              <a:buChar char="■"/>
              <a:defRPr sz="1000">
                <a:solidFill>
                  <a:schemeClr val="lt1"/>
                </a:solidFill>
                <a:latin typeface="Roboto Medium"/>
                <a:ea typeface="Roboto Medium"/>
                <a:cs typeface="Roboto Medium"/>
                <a:sym typeface="Roboto Medium"/>
              </a:defRPr>
            </a:lvl6pPr>
            <a:lvl7pPr marL="3200400" lvl="6" indent="-292100" algn="l">
              <a:lnSpc>
                <a:spcPct val="150000"/>
              </a:lnSpc>
              <a:spcBef>
                <a:spcPts val="0"/>
              </a:spcBef>
              <a:spcAft>
                <a:spcPts val="0"/>
              </a:spcAft>
              <a:buClr>
                <a:schemeClr val="lt1"/>
              </a:buClr>
              <a:buSzPts val="1000"/>
              <a:buFont typeface="Roboto Medium"/>
              <a:buChar char="●"/>
              <a:defRPr sz="1000">
                <a:solidFill>
                  <a:schemeClr val="lt1"/>
                </a:solidFill>
                <a:latin typeface="Roboto Medium"/>
                <a:ea typeface="Roboto Medium"/>
                <a:cs typeface="Roboto Medium"/>
                <a:sym typeface="Roboto Medium"/>
              </a:defRPr>
            </a:lvl7pPr>
            <a:lvl8pPr marL="3657600" lvl="7" indent="-292100" algn="l">
              <a:lnSpc>
                <a:spcPct val="150000"/>
              </a:lnSpc>
              <a:spcBef>
                <a:spcPts val="0"/>
              </a:spcBef>
              <a:spcAft>
                <a:spcPts val="0"/>
              </a:spcAft>
              <a:buClr>
                <a:schemeClr val="lt1"/>
              </a:buClr>
              <a:buSzPts val="1000"/>
              <a:buFont typeface="Roboto Medium"/>
              <a:buChar char="○"/>
              <a:defRPr sz="1000">
                <a:solidFill>
                  <a:schemeClr val="lt1"/>
                </a:solidFill>
                <a:latin typeface="Roboto Medium"/>
                <a:ea typeface="Roboto Medium"/>
                <a:cs typeface="Roboto Medium"/>
                <a:sym typeface="Roboto Medium"/>
              </a:defRPr>
            </a:lvl8pPr>
            <a:lvl9pPr marL="4114800" lvl="8" indent="-292100" algn="l">
              <a:lnSpc>
                <a:spcPct val="150000"/>
              </a:lnSpc>
              <a:spcBef>
                <a:spcPts val="0"/>
              </a:spcBef>
              <a:spcAft>
                <a:spcPts val="0"/>
              </a:spcAft>
              <a:buClr>
                <a:schemeClr val="lt1"/>
              </a:buClr>
              <a:buSzPts val="1000"/>
              <a:buFont typeface="Roboto Medium"/>
              <a:buChar char="■"/>
              <a:defRPr sz="1000">
                <a:solidFill>
                  <a:schemeClr val="lt1"/>
                </a:solidFill>
                <a:latin typeface="Roboto Medium"/>
                <a:ea typeface="Roboto Medium"/>
                <a:cs typeface="Roboto Medium"/>
                <a:sym typeface="Roboto Medium"/>
              </a:defRPr>
            </a:lvl9pPr>
          </a:lstStyle>
          <a:p>
            <a:endParaRPr/>
          </a:p>
        </p:txBody>
      </p:sp>
      <p:sp>
        <p:nvSpPr>
          <p:cNvPr id="93" name="Google Shape;93;p16"/>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4"/>
        <p:cNvGrpSpPr/>
        <p:nvPr/>
      </p:nvGrpSpPr>
      <p:grpSpPr>
        <a:xfrm>
          <a:off x="0" y="0"/>
          <a:ext cx="0" cy="0"/>
          <a:chOff x="0" y="0"/>
          <a:chExt cx="0" cy="0"/>
        </a:xfrm>
      </p:grpSpPr>
      <p:pic>
        <p:nvPicPr>
          <p:cNvPr id="95" name="Google Shape;95;p17"/>
          <p:cNvPicPr preferRelativeResize="0"/>
          <p:nvPr/>
        </p:nvPicPr>
        <p:blipFill rotWithShape="1">
          <a:blip r:embed="rId2">
            <a:alphaModFix amt="58000"/>
          </a:blip>
          <a:srcRect l="41669" t="1915" r="956" b="1314"/>
          <a:stretch/>
        </p:blipFill>
        <p:spPr>
          <a:xfrm>
            <a:off x="-275" y="0"/>
            <a:ext cx="9144003" cy="5143501"/>
          </a:xfrm>
          <a:prstGeom prst="rect">
            <a:avLst/>
          </a:prstGeom>
          <a:noFill/>
          <a:ln>
            <a:noFill/>
          </a:ln>
        </p:spPr>
      </p:pic>
      <p:sp>
        <p:nvSpPr>
          <p:cNvPr id="96" name="Google Shape;96;p17"/>
          <p:cNvSpPr/>
          <p:nvPr/>
        </p:nvSpPr>
        <p:spPr>
          <a:xfrm>
            <a:off x="0" y="4727450"/>
            <a:ext cx="9144000" cy="4161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97" name="Google Shape;97;p17"/>
          <p:cNvGrpSpPr/>
          <p:nvPr/>
        </p:nvGrpSpPr>
        <p:grpSpPr>
          <a:xfrm>
            <a:off x="5687046" y="4163435"/>
            <a:ext cx="3457047" cy="980162"/>
            <a:chOff x="3710100" y="3603000"/>
            <a:chExt cx="5433900" cy="1540650"/>
          </a:xfrm>
        </p:grpSpPr>
        <p:sp>
          <p:nvSpPr>
            <p:cNvPr id="98" name="Google Shape;98;p17"/>
            <p:cNvSpPr/>
            <p:nvPr/>
          </p:nvSpPr>
          <p:spPr>
            <a:xfrm flipH="1">
              <a:off x="5937300" y="3603000"/>
              <a:ext cx="3206700" cy="1540500"/>
            </a:xfrm>
            <a:prstGeom prst="rtTriangle">
              <a:avLst/>
            </a:prstGeom>
            <a:solidFill>
              <a:srgbClr val="CF000E"/>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7"/>
            <p:cNvSpPr/>
            <p:nvPr/>
          </p:nvSpPr>
          <p:spPr>
            <a:xfrm flipH="1">
              <a:off x="3710100" y="4207950"/>
              <a:ext cx="5433900" cy="935700"/>
            </a:xfrm>
            <a:prstGeom prst="rtTriangle">
              <a:avLst/>
            </a:prstGeom>
            <a:solidFill>
              <a:schemeClr val="dk1"/>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00" name="Google Shape;100;p17"/>
          <p:cNvPicPr preferRelativeResize="0"/>
          <p:nvPr/>
        </p:nvPicPr>
        <p:blipFill rotWithShape="1">
          <a:blip r:embed="rId3">
            <a:alphaModFix/>
          </a:blip>
          <a:srcRect/>
          <a:stretch/>
        </p:blipFill>
        <p:spPr>
          <a:xfrm>
            <a:off x="190523" y="4841480"/>
            <a:ext cx="1207200" cy="196075"/>
          </a:xfrm>
          <a:prstGeom prst="rect">
            <a:avLst/>
          </a:prstGeom>
          <a:noFill/>
          <a:ln>
            <a:noFill/>
          </a:ln>
        </p:spPr>
      </p:pic>
      <p:sp>
        <p:nvSpPr>
          <p:cNvPr id="101" name="Google Shape;101;p17"/>
          <p:cNvSpPr txBox="1"/>
          <p:nvPr/>
        </p:nvSpPr>
        <p:spPr>
          <a:xfrm>
            <a:off x="1525954" y="4813902"/>
            <a:ext cx="1564200" cy="2643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600"/>
              <a:buFont typeface="Arial"/>
              <a:buNone/>
            </a:pPr>
            <a:r>
              <a:rPr lang="ja-JP" sz="600" b="0" i="0" u="none" strike="noStrike" cap="none">
                <a:solidFill>
                  <a:srgbClr val="999999"/>
                </a:solidFill>
                <a:latin typeface="Arial"/>
                <a:ea typeface="Arial"/>
                <a:cs typeface="Arial"/>
                <a:sym typeface="Arial"/>
              </a:rPr>
              <a:t>© JPCrypto-ISAC All Right Reserved.</a:t>
            </a:r>
            <a:endParaRPr sz="600" b="0" i="0" u="none" strike="noStrike" cap="none">
              <a:solidFill>
                <a:srgbClr val="999999"/>
              </a:solidFill>
              <a:latin typeface="Arial"/>
              <a:ea typeface="Arial"/>
              <a:cs typeface="Arial"/>
              <a:sym typeface="Arial"/>
            </a:endParaRPr>
          </a:p>
        </p:txBody>
      </p:sp>
      <p:sp>
        <p:nvSpPr>
          <p:cNvPr id="102" name="Google Shape;102;p17"/>
          <p:cNvSpPr txBox="1">
            <a:spLocks noGrp="1"/>
          </p:cNvSpPr>
          <p:nvPr>
            <p:ph type="body" idx="1"/>
          </p:nvPr>
        </p:nvSpPr>
        <p:spPr>
          <a:xfrm>
            <a:off x="94951" y="4110300"/>
            <a:ext cx="78342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rgbClr val="222222"/>
              </a:buClr>
              <a:buSzPts val="1400"/>
              <a:buFont typeface="Roboto"/>
              <a:buNone/>
              <a:defRPr sz="1400">
                <a:solidFill>
                  <a:srgbClr val="222222"/>
                </a:solidFill>
                <a:latin typeface="Roboto"/>
                <a:ea typeface="Roboto"/>
                <a:cs typeface="Roboto"/>
                <a:sym typeface="Roboto"/>
              </a:defRPr>
            </a:lvl1pPr>
          </a:lstStyle>
          <a:p>
            <a:endParaRPr/>
          </a:p>
        </p:txBody>
      </p:sp>
      <p:sp>
        <p:nvSpPr>
          <p:cNvPr id="103" name="Google Shape;103;p17"/>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lvl1pPr marL="0" marR="0" lvl="0"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1pPr>
            <a:lvl2pPr marL="0" marR="0" lvl="1"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2pPr>
            <a:lvl3pPr marL="0" marR="0" lvl="2"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3pPr>
            <a:lvl4pPr marL="0" marR="0" lvl="3"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4pPr>
            <a:lvl5pPr marL="0" marR="0" lvl="4"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5pPr>
            <a:lvl6pPr marL="0" marR="0" lvl="5"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6pPr>
            <a:lvl7pPr marL="0" marR="0" lvl="6"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7pPr>
            <a:lvl8pPr marL="0" marR="0" lvl="7"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8pPr>
            <a:lvl9pPr marL="0" marR="0" lvl="8" indent="0" algn="r">
              <a:lnSpc>
                <a:spcPct val="80000"/>
              </a:lnSpc>
              <a:spcBef>
                <a:spcPts val="0"/>
              </a:spcBef>
              <a:spcAft>
                <a:spcPts val="0"/>
              </a:spcAft>
              <a:buClr>
                <a:srgbClr val="000000"/>
              </a:buClr>
              <a:buSzPts val="605"/>
              <a:buFont typeface="Arial"/>
              <a:buNone/>
              <a:defRPr sz="839" b="1"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1800"/>
              <a:buFont typeface="Roboto SemiBold"/>
              <a:buNone/>
              <a:defRPr sz="1800" b="0" i="0" u="none" strike="noStrike" cap="none">
                <a:solidFill>
                  <a:schemeClr val="dk1"/>
                </a:solidFill>
                <a:latin typeface="Roboto SemiBold"/>
                <a:ea typeface="Roboto SemiBold"/>
                <a:cs typeface="Roboto SemiBold"/>
                <a:sym typeface="Roboto SemiBold"/>
              </a:defRPr>
            </a:lvl1pPr>
            <a:lvl2pPr marR="0" lvl="1" algn="l" rtl="0">
              <a:lnSpc>
                <a:spcPct val="100000"/>
              </a:lnSpc>
              <a:spcBef>
                <a:spcPts val="0"/>
              </a:spcBef>
              <a:spcAft>
                <a:spcPts val="0"/>
              </a:spcAft>
              <a:buClr>
                <a:schemeClr val="dk1"/>
              </a:buClr>
              <a:buSzPts val="1800"/>
              <a:buFont typeface="Roboto SemiBold"/>
              <a:buNone/>
              <a:defRPr sz="1800" b="0" i="0" u="none" strike="noStrike" cap="none">
                <a:solidFill>
                  <a:schemeClr val="dk1"/>
                </a:solidFill>
                <a:latin typeface="Roboto SemiBold"/>
                <a:ea typeface="Roboto SemiBold"/>
                <a:cs typeface="Roboto SemiBold"/>
                <a:sym typeface="Roboto SemiBold"/>
              </a:defRPr>
            </a:lvl2pPr>
            <a:lvl3pPr marR="0" lvl="2" algn="l" rtl="0">
              <a:lnSpc>
                <a:spcPct val="100000"/>
              </a:lnSpc>
              <a:spcBef>
                <a:spcPts val="0"/>
              </a:spcBef>
              <a:spcAft>
                <a:spcPts val="0"/>
              </a:spcAft>
              <a:buClr>
                <a:schemeClr val="dk1"/>
              </a:buClr>
              <a:buSzPts val="1800"/>
              <a:buFont typeface="Roboto SemiBold"/>
              <a:buNone/>
              <a:defRPr sz="1800" b="0" i="0" u="none" strike="noStrike" cap="none">
                <a:solidFill>
                  <a:schemeClr val="dk1"/>
                </a:solidFill>
                <a:latin typeface="Roboto SemiBold"/>
                <a:ea typeface="Roboto SemiBold"/>
                <a:cs typeface="Roboto SemiBold"/>
                <a:sym typeface="Roboto SemiBold"/>
              </a:defRPr>
            </a:lvl3pPr>
            <a:lvl4pPr marR="0" lvl="3" algn="l" rtl="0">
              <a:lnSpc>
                <a:spcPct val="100000"/>
              </a:lnSpc>
              <a:spcBef>
                <a:spcPts val="0"/>
              </a:spcBef>
              <a:spcAft>
                <a:spcPts val="0"/>
              </a:spcAft>
              <a:buClr>
                <a:schemeClr val="dk1"/>
              </a:buClr>
              <a:buSzPts val="1800"/>
              <a:buFont typeface="Roboto SemiBold"/>
              <a:buNone/>
              <a:defRPr sz="1800" b="0" i="0" u="none" strike="noStrike" cap="none">
                <a:solidFill>
                  <a:schemeClr val="dk1"/>
                </a:solidFill>
                <a:latin typeface="Roboto SemiBold"/>
                <a:ea typeface="Roboto SemiBold"/>
                <a:cs typeface="Roboto SemiBold"/>
                <a:sym typeface="Roboto SemiBold"/>
              </a:defRPr>
            </a:lvl4pPr>
            <a:lvl5pPr marR="0" lvl="4" algn="l" rtl="0">
              <a:lnSpc>
                <a:spcPct val="100000"/>
              </a:lnSpc>
              <a:spcBef>
                <a:spcPts val="0"/>
              </a:spcBef>
              <a:spcAft>
                <a:spcPts val="0"/>
              </a:spcAft>
              <a:buClr>
                <a:schemeClr val="dk1"/>
              </a:buClr>
              <a:buSzPts val="1800"/>
              <a:buFont typeface="Roboto SemiBold"/>
              <a:buNone/>
              <a:defRPr sz="1800" b="0" i="0" u="none" strike="noStrike" cap="none">
                <a:solidFill>
                  <a:schemeClr val="dk1"/>
                </a:solidFill>
                <a:latin typeface="Roboto SemiBold"/>
                <a:ea typeface="Roboto SemiBold"/>
                <a:cs typeface="Roboto SemiBold"/>
                <a:sym typeface="Roboto SemiBold"/>
              </a:defRPr>
            </a:lvl5pPr>
            <a:lvl6pPr marR="0" lvl="5" algn="l" rtl="0">
              <a:lnSpc>
                <a:spcPct val="100000"/>
              </a:lnSpc>
              <a:spcBef>
                <a:spcPts val="0"/>
              </a:spcBef>
              <a:spcAft>
                <a:spcPts val="0"/>
              </a:spcAft>
              <a:buClr>
                <a:schemeClr val="dk1"/>
              </a:buClr>
              <a:buSzPts val="1800"/>
              <a:buFont typeface="Roboto SemiBold"/>
              <a:buNone/>
              <a:defRPr sz="1800" b="0" i="0" u="none" strike="noStrike" cap="none">
                <a:solidFill>
                  <a:schemeClr val="dk1"/>
                </a:solidFill>
                <a:latin typeface="Roboto SemiBold"/>
                <a:ea typeface="Roboto SemiBold"/>
                <a:cs typeface="Roboto SemiBold"/>
                <a:sym typeface="Roboto SemiBold"/>
              </a:defRPr>
            </a:lvl6pPr>
            <a:lvl7pPr marR="0" lvl="6" algn="l" rtl="0">
              <a:lnSpc>
                <a:spcPct val="100000"/>
              </a:lnSpc>
              <a:spcBef>
                <a:spcPts val="0"/>
              </a:spcBef>
              <a:spcAft>
                <a:spcPts val="0"/>
              </a:spcAft>
              <a:buClr>
                <a:schemeClr val="dk1"/>
              </a:buClr>
              <a:buSzPts val="1800"/>
              <a:buFont typeface="Roboto SemiBold"/>
              <a:buNone/>
              <a:defRPr sz="1800" b="0" i="0" u="none" strike="noStrike" cap="none">
                <a:solidFill>
                  <a:schemeClr val="dk1"/>
                </a:solidFill>
                <a:latin typeface="Roboto SemiBold"/>
                <a:ea typeface="Roboto SemiBold"/>
                <a:cs typeface="Roboto SemiBold"/>
                <a:sym typeface="Roboto SemiBold"/>
              </a:defRPr>
            </a:lvl7pPr>
            <a:lvl8pPr marR="0" lvl="7" algn="l" rtl="0">
              <a:lnSpc>
                <a:spcPct val="100000"/>
              </a:lnSpc>
              <a:spcBef>
                <a:spcPts val="0"/>
              </a:spcBef>
              <a:spcAft>
                <a:spcPts val="0"/>
              </a:spcAft>
              <a:buClr>
                <a:schemeClr val="dk1"/>
              </a:buClr>
              <a:buSzPts val="1800"/>
              <a:buFont typeface="Roboto SemiBold"/>
              <a:buNone/>
              <a:defRPr sz="1800" b="0" i="0" u="none" strike="noStrike" cap="none">
                <a:solidFill>
                  <a:schemeClr val="dk1"/>
                </a:solidFill>
                <a:latin typeface="Roboto SemiBold"/>
                <a:ea typeface="Roboto SemiBold"/>
                <a:cs typeface="Roboto SemiBold"/>
                <a:sym typeface="Roboto SemiBold"/>
              </a:defRPr>
            </a:lvl8pPr>
            <a:lvl9pPr marR="0" lvl="8" algn="l" rtl="0">
              <a:lnSpc>
                <a:spcPct val="100000"/>
              </a:lnSpc>
              <a:spcBef>
                <a:spcPts val="0"/>
              </a:spcBef>
              <a:spcAft>
                <a:spcPts val="0"/>
              </a:spcAft>
              <a:buClr>
                <a:schemeClr val="dk1"/>
              </a:buClr>
              <a:buSzPts val="1800"/>
              <a:buFont typeface="Roboto SemiBold"/>
              <a:buNone/>
              <a:defRPr sz="1800" b="0" i="0" u="none" strike="noStrike" cap="none">
                <a:solidFill>
                  <a:schemeClr val="dk1"/>
                </a:solidFill>
                <a:latin typeface="Roboto SemiBold"/>
                <a:ea typeface="Roboto SemiBold"/>
                <a:cs typeface="Roboto SemiBold"/>
                <a:sym typeface="Roboto SemiBold"/>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50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5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5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5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5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5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5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5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50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
          <p:cNvSpPr txBox="1">
            <a:spLocks noGrp="1"/>
          </p:cNvSpPr>
          <p:nvPr>
            <p:ph type="ctrTitle"/>
          </p:nvPr>
        </p:nvSpPr>
        <p:spPr>
          <a:xfrm>
            <a:off x="558382" y="1294130"/>
            <a:ext cx="7826925" cy="163781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US" altLang="ja-JP" sz="3200" dirty="0">
                <a:effectLst>
                  <a:outerShdw blurRad="38100" dist="38100" dir="2700000" algn="tl">
                    <a:srgbClr val="000000">
                      <a:alpha val="43137"/>
                    </a:srgbClr>
                  </a:outerShdw>
                </a:effectLst>
                <a:latin typeface="+mj-lt"/>
                <a:ea typeface="Tahoma" panose="020B0604030504040204" pitchFamily="34" charset="0"/>
                <a:cs typeface="Tahoma" panose="020B0604030504040204" pitchFamily="34" charset="0"/>
                <a:sym typeface="Meiryo"/>
              </a:rPr>
              <a:t>Grassroots-Driven Approaches to Information Sharing</a:t>
            </a:r>
            <a:r>
              <a:rPr lang="en-US" altLang="ja-JP" sz="2800" dirty="0">
                <a:latin typeface="Meiryo"/>
                <a:ea typeface="Meiryo"/>
                <a:cs typeface="Meiryo"/>
                <a:sym typeface="Meiryo"/>
              </a:rPr>
              <a:t>: </a:t>
            </a:r>
            <a:r>
              <a:rPr lang="en-US" altLang="ja-JP" sz="2000" dirty="0">
                <a:latin typeface="+mj-lt"/>
                <a:ea typeface="Meiryo"/>
                <a:cs typeface="Meiryo"/>
                <a:sym typeface="Meiryo"/>
              </a:rPr>
              <a:t>A Bottom-Up Perspective</a:t>
            </a:r>
            <a:endParaRPr sz="2000" dirty="0">
              <a:latin typeface="+mj-lt"/>
            </a:endParaRPr>
          </a:p>
        </p:txBody>
      </p:sp>
      <p:sp>
        <p:nvSpPr>
          <p:cNvPr id="129" name="Google Shape;129;p1"/>
          <p:cNvSpPr txBox="1"/>
          <p:nvPr/>
        </p:nvSpPr>
        <p:spPr>
          <a:xfrm>
            <a:off x="2006353" y="3278175"/>
            <a:ext cx="6730185" cy="1098516"/>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0000"/>
              </a:buClr>
              <a:buSzPts val="2000"/>
              <a:buFont typeface="Arial"/>
              <a:buNone/>
            </a:pPr>
            <a:r>
              <a:rPr lang="en-US" altLang="ja-JP" sz="2000" b="0" i="0" u="none" strike="noStrike" cap="none" dirty="0">
                <a:solidFill>
                  <a:srgbClr val="000000"/>
                </a:solidFill>
                <a:latin typeface="+mj-lt"/>
                <a:ea typeface="Meiryo"/>
                <a:cs typeface="Meiryo"/>
                <a:sym typeface="Meiryo"/>
              </a:rPr>
              <a:t>October 15, 2025 @BGIN #13</a:t>
            </a:r>
          </a:p>
          <a:p>
            <a:pPr marL="0" marR="0" lvl="0" indent="0" algn="ctr" rtl="0">
              <a:lnSpc>
                <a:spcPct val="100000"/>
              </a:lnSpc>
              <a:spcBef>
                <a:spcPts val="0"/>
              </a:spcBef>
              <a:spcAft>
                <a:spcPts val="0"/>
              </a:spcAft>
              <a:buClr>
                <a:srgbClr val="000000"/>
              </a:buClr>
              <a:buSzPts val="2000"/>
              <a:buFont typeface="Arial"/>
              <a:buNone/>
            </a:pPr>
            <a:endParaRPr lang="en-US" altLang="ja-JP" sz="2000" b="0" i="0" u="none" strike="noStrike" cap="none" dirty="0">
              <a:solidFill>
                <a:srgbClr val="000000"/>
              </a:solidFill>
              <a:latin typeface="+mj-lt"/>
              <a:ea typeface="Meiryo"/>
              <a:cs typeface="Meiryo"/>
              <a:sym typeface="Meiryo"/>
            </a:endParaRPr>
          </a:p>
          <a:p>
            <a:pPr marL="0" marR="0" lvl="0" indent="0" algn="ctr" rtl="0">
              <a:lnSpc>
                <a:spcPct val="100000"/>
              </a:lnSpc>
              <a:spcBef>
                <a:spcPts val="0"/>
              </a:spcBef>
              <a:spcAft>
                <a:spcPts val="0"/>
              </a:spcAft>
              <a:buClr>
                <a:srgbClr val="000000"/>
              </a:buClr>
              <a:buSzPts val="2000"/>
              <a:buFont typeface="Arial"/>
              <a:buNone/>
            </a:pPr>
            <a:r>
              <a:rPr lang="en-US" sz="2000" b="0" i="0" u="none" strike="noStrike" cap="none" dirty="0">
                <a:solidFill>
                  <a:srgbClr val="000000"/>
                </a:solidFill>
                <a:latin typeface="+mj-lt"/>
                <a:ea typeface="Meiryo"/>
                <a:cs typeface="Meiryo"/>
                <a:sym typeface="Meiryo"/>
              </a:rPr>
              <a:t>Miho </a:t>
            </a:r>
            <a:r>
              <a:rPr lang="en-US" sz="2000" b="0" i="0" u="none" strike="noStrike" cap="none" dirty="0" err="1">
                <a:solidFill>
                  <a:srgbClr val="000000"/>
                </a:solidFill>
                <a:latin typeface="+mj-lt"/>
                <a:ea typeface="Meiryo"/>
                <a:cs typeface="Meiryo"/>
                <a:sym typeface="Meiryo"/>
              </a:rPr>
              <a:t>Hirashita</a:t>
            </a:r>
            <a:r>
              <a:rPr lang="en-US" sz="1600" b="0" i="0" u="none" strike="noStrike" cap="none" dirty="0">
                <a:solidFill>
                  <a:srgbClr val="000000"/>
                </a:solidFill>
                <a:latin typeface="+mj-lt"/>
                <a:ea typeface="Meiryo"/>
                <a:cs typeface="Meiryo"/>
                <a:sym typeface="Meiryo"/>
              </a:rPr>
              <a:t>, operation manager of </a:t>
            </a:r>
            <a:r>
              <a:rPr lang="en-US" sz="1600" b="0" i="0" u="none" strike="noStrike" cap="none" dirty="0" err="1">
                <a:solidFill>
                  <a:srgbClr val="000000"/>
                </a:solidFill>
                <a:latin typeface="+mj-lt"/>
                <a:ea typeface="Meiryo"/>
                <a:cs typeface="Meiryo"/>
                <a:sym typeface="Meiryo"/>
              </a:rPr>
              <a:t>JPCrypto</a:t>
            </a:r>
            <a:r>
              <a:rPr lang="en-US" sz="1600" b="0" i="0" u="none" strike="noStrike" cap="none" dirty="0">
                <a:solidFill>
                  <a:srgbClr val="000000"/>
                </a:solidFill>
                <a:latin typeface="+mj-lt"/>
                <a:ea typeface="Meiryo"/>
                <a:cs typeface="Meiryo"/>
                <a:sym typeface="Meiryo"/>
              </a:rPr>
              <a:t>-ISAC</a:t>
            </a:r>
          </a:p>
          <a:p>
            <a:pPr marL="0" marR="0" lvl="0" indent="0" algn="ctr" rtl="0">
              <a:lnSpc>
                <a:spcPct val="100000"/>
              </a:lnSpc>
              <a:spcBef>
                <a:spcPts val="0"/>
              </a:spcBef>
              <a:spcAft>
                <a:spcPts val="0"/>
              </a:spcAft>
              <a:buClr>
                <a:srgbClr val="000000"/>
              </a:buClr>
              <a:buSzPts val="2000"/>
              <a:buFont typeface="Arial"/>
              <a:buNone/>
            </a:pPr>
            <a:r>
              <a:rPr lang="en-US" sz="1600" dirty="0">
                <a:latin typeface="+mj-lt"/>
                <a:ea typeface="Meiryo"/>
                <a:cs typeface="Meiryo"/>
                <a:sym typeface="Meiryo"/>
              </a:rPr>
              <a:t>Georgetown University Law Center LL.M. of 2026</a:t>
            </a:r>
            <a:r>
              <a:rPr lang="en-US" sz="1600" b="0" i="0" u="none" strike="noStrike" cap="none" dirty="0">
                <a:solidFill>
                  <a:srgbClr val="000000"/>
                </a:solidFill>
                <a:latin typeface="+mj-lt"/>
                <a:ea typeface="Meiryo"/>
                <a:cs typeface="Meiryo"/>
                <a:sym typeface="Meiryo"/>
              </a:rPr>
              <a:t> </a:t>
            </a:r>
            <a:endParaRPr sz="1600" b="0" i="0" u="none" strike="noStrike" cap="none" dirty="0">
              <a:solidFill>
                <a:srgbClr val="000000"/>
              </a:solidFill>
              <a:latin typeface="+mj-lt"/>
              <a:ea typeface="Meiryo"/>
              <a:cs typeface="Meiryo"/>
              <a:sym typeface="Meiry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g35e8b65d9a7_0_0"/>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Clr>
                <a:srgbClr val="000000"/>
              </a:buClr>
              <a:buSzPts val="605"/>
              <a:buFont typeface="Arial"/>
              <a:buNone/>
            </a:pPr>
            <a:fld id="{00000000-1234-1234-1234-123412341234}" type="slidenum">
              <a:rPr lang="en-US" altLang="ja-JP"/>
              <a:t>10</a:t>
            </a:fld>
            <a:endParaRPr/>
          </a:p>
        </p:txBody>
      </p:sp>
      <p:sp>
        <p:nvSpPr>
          <p:cNvPr id="210" name="Google Shape;210;g35e8b65d9a7_0_0"/>
          <p:cNvSpPr/>
          <p:nvPr/>
        </p:nvSpPr>
        <p:spPr>
          <a:xfrm>
            <a:off x="616050" y="756478"/>
            <a:ext cx="7654200" cy="433672"/>
          </a:xfrm>
          <a:prstGeom prst="rect">
            <a:avLst/>
          </a:prstGeom>
          <a:solidFill>
            <a:schemeClr val="accent5">
              <a:lumMod val="60000"/>
              <a:lumOff val="40000"/>
            </a:schemeClr>
          </a:solidFill>
          <a:ln w="28575" cap="flat" cmpd="sng">
            <a:solidFill>
              <a:srgbClr val="C0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altLang="ja-JP" sz="1800" b="1" dirty="0">
                <a:latin typeface="+mn-lt"/>
                <a:ea typeface="Roboto"/>
                <a:cs typeface="Roboto"/>
                <a:sym typeface="Roboto"/>
              </a:rPr>
              <a:t>VASPs, Stablecoin Issuers</a:t>
            </a:r>
            <a:endParaRPr sz="1800" b="1" i="0" u="none" strike="noStrike" cap="none" dirty="0">
              <a:solidFill>
                <a:srgbClr val="000000"/>
              </a:solidFill>
              <a:latin typeface="+mn-lt"/>
              <a:ea typeface="Roboto"/>
              <a:cs typeface="Roboto"/>
              <a:sym typeface="Roboto"/>
            </a:endParaRPr>
          </a:p>
        </p:txBody>
      </p:sp>
      <p:sp>
        <p:nvSpPr>
          <p:cNvPr id="211" name="Google Shape;211;g35e8b65d9a7_0_0"/>
          <p:cNvSpPr/>
          <p:nvPr/>
        </p:nvSpPr>
        <p:spPr>
          <a:xfrm>
            <a:off x="650700" y="1439850"/>
            <a:ext cx="2700504" cy="672900"/>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127000" marR="0" lvl="0" algn="ctr" rtl="0">
              <a:lnSpc>
                <a:spcPct val="100000"/>
              </a:lnSpc>
              <a:spcBef>
                <a:spcPts val="0"/>
              </a:spcBef>
              <a:spcAft>
                <a:spcPts val="0"/>
              </a:spcAft>
              <a:buClr>
                <a:srgbClr val="000000"/>
              </a:buClr>
              <a:buSzPts val="1600"/>
            </a:pPr>
            <a:r>
              <a:rPr lang="en-US" sz="1700" b="1" i="0" u="none" strike="noStrike" cap="none" dirty="0">
                <a:latin typeface="+mn-lt"/>
                <a:ea typeface="Roboto"/>
                <a:cs typeface="Roboto"/>
                <a:sym typeface="Roboto"/>
              </a:rPr>
              <a:t>Domestic Wallet Vendors</a:t>
            </a:r>
            <a:endParaRPr sz="1700" b="1" i="0" u="none" strike="noStrike" cap="none" dirty="0">
              <a:latin typeface="+mn-lt"/>
              <a:ea typeface="Roboto"/>
              <a:cs typeface="Roboto"/>
              <a:sym typeface="Roboto"/>
            </a:endParaRPr>
          </a:p>
        </p:txBody>
      </p:sp>
      <p:sp>
        <p:nvSpPr>
          <p:cNvPr id="212" name="Google Shape;212;g35e8b65d9a7_0_0"/>
          <p:cNvSpPr/>
          <p:nvPr/>
        </p:nvSpPr>
        <p:spPr>
          <a:xfrm>
            <a:off x="650700" y="2421075"/>
            <a:ext cx="7842600" cy="627900"/>
          </a:xfrm>
          <a:prstGeom prst="rect">
            <a:avLst/>
          </a:prstGeom>
          <a:solidFill>
            <a:schemeClr val="accent6">
              <a:lumMod val="60000"/>
              <a:lumOff val="4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700" b="1" dirty="0">
                <a:latin typeface="+mj-lt"/>
                <a:ea typeface="Roboto"/>
                <a:cs typeface="Roboto"/>
                <a:sym typeface="Roboto"/>
              </a:rPr>
              <a:t>Cloud Infrastructures</a:t>
            </a:r>
            <a:endParaRPr sz="1700" b="1" i="0" u="none" strike="noStrike" cap="none" dirty="0">
              <a:solidFill>
                <a:srgbClr val="000000"/>
              </a:solidFill>
              <a:latin typeface="+mj-lt"/>
              <a:ea typeface="Roboto"/>
              <a:cs typeface="Roboto"/>
              <a:sym typeface="Roboto"/>
            </a:endParaRPr>
          </a:p>
        </p:txBody>
      </p:sp>
      <p:sp>
        <p:nvSpPr>
          <p:cNvPr id="213" name="Google Shape;213;g35e8b65d9a7_0_0"/>
          <p:cNvSpPr/>
          <p:nvPr/>
        </p:nvSpPr>
        <p:spPr>
          <a:xfrm>
            <a:off x="3510350" y="1439838"/>
            <a:ext cx="2737500" cy="672900"/>
          </a:xfrm>
          <a:prstGeom prst="rect">
            <a:avLst/>
          </a:prstGeom>
          <a:solidFill>
            <a:schemeClr val="accent6">
              <a:lumMod val="75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700" b="1" dirty="0">
                <a:latin typeface="+mn-lt"/>
                <a:ea typeface="Roboto"/>
                <a:cs typeface="Roboto"/>
                <a:sym typeface="Roboto"/>
              </a:rPr>
              <a:t>Oversea</a:t>
            </a:r>
          </a:p>
          <a:p>
            <a:pPr marL="0" marR="0" lvl="0" indent="0" algn="ctr" rtl="0">
              <a:lnSpc>
                <a:spcPct val="100000"/>
              </a:lnSpc>
              <a:spcBef>
                <a:spcPts val="0"/>
              </a:spcBef>
              <a:spcAft>
                <a:spcPts val="0"/>
              </a:spcAft>
              <a:buClr>
                <a:srgbClr val="000000"/>
              </a:buClr>
              <a:buSzPts val="1600"/>
              <a:buFont typeface="Arial"/>
              <a:buNone/>
            </a:pPr>
            <a:r>
              <a:rPr lang="en-US" sz="1700" b="1" dirty="0">
                <a:latin typeface="+mn-lt"/>
                <a:ea typeface="Roboto"/>
                <a:cs typeface="Roboto"/>
                <a:sym typeface="Roboto"/>
              </a:rPr>
              <a:t>Wallet Vendors</a:t>
            </a:r>
            <a:endParaRPr sz="1700" b="1" i="0" u="none" strike="noStrike" cap="none" dirty="0">
              <a:solidFill>
                <a:srgbClr val="000000"/>
              </a:solidFill>
              <a:latin typeface="+mn-lt"/>
              <a:ea typeface="Roboto"/>
              <a:cs typeface="Roboto"/>
              <a:sym typeface="Roboto"/>
            </a:endParaRPr>
          </a:p>
        </p:txBody>
      </p:sp>
      <p:sp>
        <p:nvSpPr>
          <p:cNvPr id="214" name="Google Shape;214;g35e8b65d9a7_0_0"/>
          <p:cNvSpPr/>
          <p:nvPr/>
        </p:nvSpPr>
        <p:spPr>
          <a:xfrm>
            <a:off x="2760299" y="3391663"/>
            <a:ext cx="5895383" cy="734400"/>
          </a:xfrm>
          <a:prstGeom prst="rect">
            <a:avLst/>
          </a:prstGeom>
          <a:solidFill>
            <a:schemeClr val="accent6">
              <a:lumMod val="20000"/>
              <a:lumOff val="8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700" b="1" i="0" u="none" strike="noStrike" cap="none" dirty="0">
                <a:solidFill>
                  <a:srgbClr val="000000"/>
                </a:solidFill>
                <a:latin typeface="+mj-lt"/>
                <a:ea typeface="Roboto"/>
                <a:cs typeface="Roboto"/>
                <a:sym typeface="Roboto"/>
              </a:rPr>
              <a:t>Supply Chain (smart contracts, Dapps, bridging projects, other OSS contributors, etc.)</a:t>
            </a:r>
            <a:endParaRPr sz="1700" b="1" i="0" u="none" strike="noStrike" cap="none" dirty="0">
              <a:solidFill>
                <a:srgbClr val="000000"/>
              </a:solidFill>
              <a:latin typeface="+mj-lt"/>
              <a:ea typeface="Roboto"/>
              <a:cs typeface="Roboto"/>
              <a:sym typeface="Roboto"/>
            </a:endParaRPr>
          </a:p>
        </p:txBody>
      </p:sp>
      <p:cxnSp>
        <p:nvCxnSpPr>
          <p:cNvPr id="215" name="Google Shape;215;g35e8b65d9a7_0_0"/>
          <p:cNvCxnSpPr/>
          <p:nvPr/>
        </p:nvCxnSpPr>
        <p:spPr>
          <a:xfrm>
            <a:off x="703225" y="4510000"/>
            <a:ext cx="7811100" cy="0"/>
          </a:xfrm>
          <a:prstGeom prst="straightConnector1">
            <a:avLst/>
          </a:prstGeom>
          <a:noFill/>
          <a:ln w="38100" cap="flat" cmpd="sng">
            <a:solidFill>
              <a:schemeClr val="accent3"/>
            </a:solidFill>
            <a:prstDash val="solid"/>
            <a:round/>
            <a:headEnd type="none" w="sm" len="sm"/>
            <a:tailEnd type="none" w="sm" len="sm"/>
          </a:ln>
        </p:spPr>
      </p:cxnSp>
      <p:sp>
        <p:nvSpPr>
          <p:cNvPr id="216" name="Google Shape;216;g35e8b65d9a7_0_0"/>
          <p:cNvSpPr txBox="1"/>
          <p:nvPr/>
        </p:nvSpPr>
        <p:spPr>
          <a:xfrm>
            <a:off x="2888700" y="4429519"/>
            <a:ext cx="3173400" cy="3486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1" dirty="0">
                <a:solidFill>
                  <a:srgbClr val="0C5ADB"/>
                </a:solidFill>
                <a:latin typeface="+mj-lt"/>
                <a:ea typeface="Roboto"/>
                <a:cs typeface="Roboto"/>
                <a:sym typeface="Roboto"/>
              </a:rPr>
              <a:t>Layer 1 blockchain</a:t>
            </a:r>
            <a:endParaRPr sz="1800" b="1" i="0" u="none" strike="noStrike" cap="none" dirty="0">
              <a:solidFill>
                <a:srgbClr val="0C5ADB"/>
              </a:solidFill>
              <a:latin typeface="+mj-lt"/>
              <a:ea typeface="Roboto"/>
              <a:cs typeface="Roboto"/>
              <a:sym typeface="Roboto"/>
            </a:endParaRPr>
          </a:p>
        </p:txBody>
      </p:sp>
      <p:sp>
        <p:nvSpPr>
          <p:cNvPr id="217" name="Google Shape;217;g35e8b65d9a7_0_0"/>
          <p:cNvSpPr/>
          <p:nvPr/>
        </p:nvSpPr>
        <p:spPr>
          <a:xfrm>
            <a:off x="1853975" y="1210300"/>
            <a:ext cx="401100" cy="240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8" name="Google Shape;218;g35e8b65d9a7_0_0"/>
          <p:cNvSpPr/>
          <p:nvPr/>
        </p:nvSpPr>
        <p:spPr>
          <a:xfrm>
            <a:off x="4678550" y="1210300"/>
            <a:ext cx="401100" cy="240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19" name="Google Shape;219;g35e8b65d9a7_0_0"/>
          <p:cNvSpPr/>
          <p:nvPr/>
        </p:nvSpPr>
        <p:spPr>
          <a:xfrm>
            <a:off x="6918675" y="1210300"/>
            <a:ext cx="401100" cy="1146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20" name="Google Shape;220;g35e8b65d9a7_0_0"/>
          <p:cNvSpPr/>
          <p:nvPr/>
        </p:nvSpPr>
        <p:spPr>
          <a:xfrm>
            <a:off x="1853975" y="2146613"/>
            <a:ext cx="401100" cy="240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21" name="Google Shape;221;g35e8b65d9a7_0_0"/>
          <p:cNvSpPr/>
          <p:nvPr/>
        </p:nvSpPr>
        <p:spPr>
          <a:xfrm>
            <a:off x="4678550" y="2146613"/>
            <a:ext cx="401100" cy="240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22" name="Google Shape;222;g35e8b65d9a7_0_0"/>
          <p:cNvSpPr/>
          <p:nvPr/>
        </p:nvSpPr>
        <p:spPr>
          <a:xfrm>
            <a:off x="5846750" y="3082838"/>
            <a:ext cx="401100" cy="240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23" name="Google Shape;223;g35e8b65d9a7_0_0"/>
          <p:cNvSpPr/>
          <p:nvPr/>
        </p:nvSpPr>
        <p:spPr>
          <a:xfrm>
            <a:off x="1435525" y="3082875"/>
            <a:ext cx="401100" cy="1393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24" name="Google Shape;224;g35e8b65d9a7_0_0"/>
          <p:cNvSpPr/>
          <p:nvPr/>
        </p:nvSpPr>
        <p:spPr>
          <a:xfrm>
            <a:off x="5846750" y="4194300"/>
            <a:ext cx="401100" cy="2406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225" name="Google Shape;225;g35e8b65d9a7_0_0"/>
          <p:cNvSpPr txBox="1"/>
          <p:nvPr/>
        </p:nvSpPr>
        <p:spPr>
          <a:xfrm>
            <a:off x="6690838" y="1352937"/>
            <a:ext cx="1579412" cy="2233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700" b="1" dirty="0">
                <a:solidFill>
                  <a:schemeClr val="tx1"/>
                </a:solidFill>
                <a:latin typeface="+mj-lt"/>
                <a:ea typeface="Roboto"/>
                <a:cs typeface="Roboto"/>
                <a:sym typeface="Roboto"/>
              </a:rPr>
              <a:t>In house development</a:t>
            </a:r>
            <a:endParaRPr sz="1700" b="1" i="0" u="none" strike="noStrike" cap="none" dirty="0">
              <a:solidFill>
                <a:schemeClr val="tx1"/>
              </a:solidFill>
              <a:latin typeface="+mj-lt"/>
              <a:ea typeface="Roboto"/>
              <a:cs typeface="Roboto"/>
              <a:sym typeface="Roboto"/>
            </a:endParaRPr>
          </a:p>
        </p:txBody>
      </p:sp>
      <p:sp>
        <p:nvSpPr>
          <p:cNvPr id="226" name="Google Shape;226;g35e8b65d9a7_0_0"/>
          <p:cNvSpPr txBox="1"/>
          <p:nvPr/>
        </p:nvSpPr>
        <p:spPr>
          <a:xfrm>
            <a:off x="703225" y="3481300"/>
            <a:ext cx="1865700" cy="418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2"/>
              </a:solidFill>
              <a:latin typeface="Roboto"/>
              <a:ea typeface="Roboto"/>
              <a:cs typeface="Roboto"/>
              <a:sym typeface="Roboto"/>
            </a:endParaRPr>
          </a:p>
        </p:txBody>
      </p:sp>
      <p:sp>
        <p:nvSpPr>
          <p:cNvPr id="227" name="Google Shape;227;g35e8b65d9a7_0_0"/>
          <p:cNvSpPr txBox="1">
            <a:spLocks noGrp="1"/>
          </p:cNvSpPr>
          <p:nvPr>
            <p:ph type="title"/>
          </p:nvPr>
        </p:nvSpPr>
        <p:spPr>
          <a:xfrm>
            <a:off x="238375" y="116741"/>
            <a:ext cx="8740800" cy="497100"/>
          </a:xfrm>
          <a:prstGeom prst="rect">
            <a:avLst/>
          </a:prstGeom>
          <a:noFill/>
          <a:ln>
            <a:noFill/>
          </a:ln>
        </p:spPr>
        <p:txBody>
          <a:bodyPr spcFirstLastPara="1" wrap="square" lIns="180000" tIns="91425" rIns="180000" bIns="91425" anchor="ctr" anchorCtr="0">
            <a:noAutofit/>
          </a:bodyPr>
          <a:lstStyle/>
          <a:p>
            <a:pPr marL="0" lvl="0" indent="0" algn="l" rtl="0">
              <a:lnSpc>
                <a:spcPct val="100000"/>
              </a:lnSpc>
              <a:spcBef>
                <a:spcPts val="0"/>
              </a:spcBef>
              <a:spcAft>
                <a:spcPts val="0"/>
              </a:spcAft>
              <a:buClr>
                <a:srgbClr val="222222"/>
              </a:buClr>
              <a:buSzPts val="1800"/>
              <a:buFont typeface="Roboto SemiBold"/>
              <a:buNone/>
            </a:pPr>
            <a:r>
              <a:rPr lang="en-US" altLang="ja-JP" sz="2400" b="1" dirty="0">
                <a:latin typeface="+mj-lt"/>
                <a:ea typeface="Meiryo"/>
                <a:cs typeface="Meiryo"/>
                <a:sym typeface="Meiryo"/>
              </a:rPr>
              <a:t>Supply Chains in Blockchain-Based Systems</a:t>
            </a:r>
            <a:endParaRPr sz="2400" b="1" dirty="0">
              <a:latin typeface="+mj-lt"/>
              <a:ea typeface="Meiryo"/>
              <a:cs typeface="Meiryo"/>
              <a:sym typeface="Meiryo"/>
            </a:endParaRPr>
          </a:p>
        </p:txBody>
      </p:sp>
      <p:sp>
        <p:nvSpPr>
          <p:cNvPr id="8" name="テキスト ボックス 7">
            <a:extLst>
              <a:ext uri="{FF2B5EF4-FFF2-40B4-BE49-F238E27FC236}">
                <a16:creationId xmlns:a16="http://schemas.microsoft.com/office/drawing/2014/main" id="{981BC4E8-DDB4-2812-B43B-A109F85FC21A}"/>
              </a:ext>
            </a:extLst>
          </p:cNvPr>
          <p:cNvSpPr txBox="1"/>
          <p:nvPr/>
        </p:nvSpPr>
        <p:spPr>
          <a:xfrm>
            <a:off x="1041991" y="3506755"/>
            <a:ext cx="1213084" cy="615553"/>
          </a:xfrm>
          <a:prstGeom prst="rect">
            <a:avLst/>
          </a:prstGeom>
          <a:noFill/>
        </p:spPr>
        <p:txBody>
          <a:bodyPr wrap="square" rtlCol="0">
            <a:spAutoFit/>
          </a:bodyPr>
          <a:lstStyle/>
          <a:p>
            <a:pPr algn="ctr"/>
            <a:r>
              <a:rPr kumimoji="1" lang="en-US" altLang="ja-JP" sz="1700" b="1" dirty="0"/>
              <a:t>No OSS policy</a:t>
            </a:r>
            <a:endParaRPr kumimoji="1" lang="ja-JP" altLang="en-US" sz="17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35e8d927869_1_0"/>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Clr>
                <a:srgbClr val="000000"/>
              </a:buClr>
              <a:buSzPts val="605"/>
              <a:buFont typeface="Arial"/>
              <a:buNone/>
            </a:pPr>
            <a:fld id="{00000000-1234-1234-1234-123412341234}" type="slidenum">
              <a:rPr lang="en-US" altLang="ja-JP"/>
              <a:t>11</a:t>
            </a:fld>
            <a:endParaRPr/>
          </a:p>
        </p:txBody>
      </p:sp>
      <p:sp>
        <p:nvSpPr>
          <p:cNvPr id="197" name="Google Shape;197;g35e8d927869_1_0"/>
          <p:cNvSpPr txBox="1">
            <a:spLocks noGrp="1"/>
          </p:cNvSpPr>
          <p:nvPr>
            <p:ph type="title"/>
          </p:nvPr>
        </p:nvSpPr>
        <p:spPr>
          <a:xfrm>
            <a:off x="112125" y="82947"/>
            <a:ext cx="8740800" cy="497100"/>
          </a:xfrm>
          <a:prstGeom prst="rect">
            <a:avLst/>
          </a:prstGeom>
          <a:noFill/>
          <a:ln>
            <a:noFill/>
          </a:ln>
        </p:spPr>
        <p:txBody>
          <a:bodyPr spcFirstLastPara="1" wrap="square" lIns="180000" tIns="91425" rIns="180000" bIns="91425" anchor="ctr" anchorCtr="0">
            <a:noAutofit/>
          </a:bodyPr>
          <a:lstStyle/>
          <a:p>
            <a:r>
              <a:rPr lang="en-US" altLang="ja-JP" sz="2400" b="1" dirty="0">
                <a:latin typeface="+mj-lt"/>
              </a:rPr>
              <a:t>Challenge in Auditing the Crypto Asset Ecosystem</a:t>
            </a:r>
            <a:endParaRPr sz="2400" b="1" dirty="0">
              <a:latin typeface="+mj-lt"/>
              <a:ea typeface="Meiryo"/>
              <a:cs typeface="Meiryo"/>
              <a:sym typeface="Meiryo"/>
            </a:endParaRPr>
          </a:p>
        </p:txBody>
      </p:sp>
      <p:sp>
        <p:nvSpPr>
          <p:cNvPr id="5" name="テキスト プレースホルダー 4">
            <a:extLst>
              <a:ext uri="{FF2B5EF4-FFF2-40B4-BE49-F238E27FC236}">
                <a16:creationId xmlns:a16="http://schemas.microsoft.com/office/drawing/2014/main" id="{AEEA8625-C2EC-288B-A67D-EB9A091F65BA}"/>
              </a:ext>
            </a:extLst>
          </p:cNvPr>
          <p:cNvSpPr>
            <a:spLocks noGrp="1"/>
          </p:cNvSpPr>
          <p:nvPr>
            <p:ph type="body" idx="1"/>
          </p:nvPr>
        </p:nvSpPr>
        <p:spPr>
          <a:xfrm>
            <a:off x="190475" y="680075"/>
            <a:ext cx="8763000" cy="3661200"/>
          </a:xfrm>
        </p:spPr>
        <p:txBody>
          <a:bodyPr>
            <a:normAutofit/>
          </a:bodyPr>
          <a:lstStyle/>
          <a:p>
            <a:pPr>
              <a:buFont typeface="Wingdings" panose="05000000000000000000" pitchFamily="2" charset="2"/>
              <a:buChar char="l"/>
            </a:pPr>
            <a:r>
              <a:rPr lang="en-US" altLang="ja-JP" sz="2000" dirty="0">
                <a:latin typeface="+mj-lt"/>
              </a:rPr>
              <a:t>Lack of </a:t>
            </a:r>
            <a:r>
              <a:rPr lang="en-US" altLang="ja-JP" sz="2000" b="1" u="sng" dirty="0">
                <a:solidFill>
                  <a:schemeClr val="accent1">
                    <a:lumMod val="75000"/>
                  </a:schemeClr>
                </a:solidFill>
                <a:latin typeface="+mj-lt"/>
              </a:rPr>
              <a:t>dynamic audit/evaluation </a:t>
            </a:r>
            <a:r>
              <a:rPr lang="en-US" altLang="ja-JP" sz="2000" dirty="0">
                <a:latin typeface="+mj-lt"/>
              </a:rPr>
              <a:t>methods</a:t>
            </a:r>
          </a:p>
          <a:p>
            <a:pPr>
              <a:buFont typeface="Wingdings" panose="05000000000000000000" pitchFamily="2" charset="2"/>
              <a:buChar char="l"/>
            </a:pPr>
            <a:r>
              <a:rPr lang="en-US" altLang="ja-JP" sz="2000" dirty="0">
                <a:latin typeface="+mj-lt"/>
              </a:rPr>
              <a:t>Annual audits can't keep up with </a:t>
            </a:r>
            <a:r>
              <a:rPr lang="en-US" altLang="ja-JP" sz="2000" b="1" u="sng" dirty="0">
                <a:solidFill>
                  <a:schemeClr val="accent1">
                    <a:lumMod val="75000"/>
                  </a:schemeClr>
                </a:solidFill>
                <a:latin typeface="+mj-lt"/>
              </a:rPr>
              <a:t>rapid changes</a:t>
            </a:r>
          </a:p>
          <a:p>
            <a:pPr>
              <a:buFont typeface="Wingdings" panose="05000000000000000000" pitchFamily="2" charset="2"/>
              <a:buChar char="l"/>
            </a:pPr>
            <a:r>
              <a:rPr lang="en-US" altLang="ja-JP" sz="2000" dirty="0">
                <a:latin typeface="+mj-lt"/>
              </a:rPr>
              <a:t>Static audits miss </a:t>
            </a:r>
            <a:r>
              <a:rPr lang="en-US" altLang="ja-JP" sz="2000" b="1" u="sng" dirty="0">
                <a:solidFill>
                  <a:schemeClr val="accent1">
                    <a:lumMod val="75000"/>
                  </a:schemeClr>
                </a:solidFill>
                <a:latin typeface="+mj-lt"/>
              </a:rPr>
              <a:t>evolving risks</a:t>
            </a:r>
            <a:r>
              <a:rPr lang="en-US" altLang="ja-JP" sz="2000" dirty="0">
                <a:latin typeface="+mj-lt"/>
              </a:rPr>
              <a:t>→ Need flexible guidelines over fixed standards</a:t>
            </a:r>
            <a:endParaRPr lang="ja-JP" altLang="en-US" sz="2000" dirty="0">
              <a:latin typeface="+mj-lt"/>
            </a:endParaRPr>
          </a:p>
        </p:txBody>
      </p:sp>
      <p:pic>
        <p:nvPicPr>
          <p:cNvPr id="3" name="図 2">
            <a:extLst>
              <a:ext uri="{FF2B5EF4-FFF2-40B4-BE49-F238E27FC236}">
                <a16:creationId xmlns:a16="http://schemas.microsoft.com/office/drawing/2014/main" id="{35124AC3-6E49-59B9-ABFF-D36843B70C83}"/>
              </a:ext>
            </a:extLst>
          </p:cNvPr>
          <p:cNvPicPr>
            <a:picLocks noChangeAspect="1"/>
          </p:cNvPicPr>
          <p:nvPr/>
        </p:nvPicPr>
        <p:blipFill>
          <a:blip r:embed="rId3"/>
          <a:stretch>
            <a:fillRect/>
          </a:stretch>
        </p:blipFill>
        <p:spPr>
          <a:xfrm>
            <a:off x="1977654" y="2329980"/>
            <a:ext cx="5309191" cy="2730573"/>
          </a:xfrm>
          <a:prstGeom prst="rect">
            <a:avLst/>
          </a:prstGeom>
        </p:spPr>
      </p:pic>
      <p:sp>
        <p:nvSpPr>
          <p:cNvPr id="4" name="楕円 3">
            <a:extLst>
              <a:ext uri="{FF2B5EF4-FFF2-40B4-BE49-F238E27FC236}">
                <a16:creationId xmlns:a16="http://schemas.microsoft.com/office/drawing/2014/main" id="{6A54C088-AB9C-790F-E013-38818C301A74}"/>
              </a:ext>
            </a:extLst>
          </p:cNvPr>
          <p:cNvSpPr/>
          <p:nvPr/>
        </p:nvSpPr>
        <p:spPr>
          <a:xfrm>
            <a:off x="1779181" y="2339163"/>
            <a:ext cx="5996763" cy="52453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180F202C-9467-BA52-63D1-05FDB17AC2FE}"/>
              </a:ext>
            </a:extLst>
          </p:cNvPr>
          <p:cNvSpPr txBox="1"/>
          <p:nvPr/>
        </p:nvSpPr>
        <p:spPr>
          <a:xfrm>
            <a:off x="7166346" y="2133830"/>
            <a:ext cx="1829662" cy="646331"/>
          </a:xfrm>
          <a:prstGeom prst="rect">
            <a:avLst/>
          </a:prstGeom>
          <a:noFill/>
        </p:spPr>
        <p:txBody>
          <a:bodyPr wrap="square" rtlCol="0">
            <a:spAutoFit/>
          </a:bodyPr>
          <a:lstStyle/>
          <a:p>
            <a:r>
              <a:rPr kumimoji="1" lang="en-US" altLang="ja-JP" sz="1800" b="1" dirty="0">
                <a:solidFill>
                  <a:srgbClr val="C00000"/>
                </a:solidFill>
                <a:highlight>
                  <a:srgbClr val="C0C0C0"/>
                </a:highlight>
              </a:rPr>
              <a:t>Challenges in the VASP itself</a:t>
            </a:r>
            <a:endParaRPr kumimoji="1" lang="ja-JP" altLang="en-US" sz="1800" b="1" dirty="0">
              <a:solidFill>
                <a:srgbClr val="C00000"/>
              </a:solidFill>
              <a:highlight>
                <a:srgbClr val="C0C0C0"/>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C35358D4-23E9-776E-BF20-FAB49868A0D2}"/>
            </a:ext>
          </a:extLst>
        </p:cNvPr>
        <p:cNvGrpSpPr/>
        <p:nvPr/>
      </p:nvGrpSpPr>
      <p:grpSpPr>
        <a:xfrm>
          <a:off x="0" y="0"/>
          <a:ext cx="0" cy="0"/>
          <a:chOff x="0" y="0"/>
          <a:chExt cx="0" cy="0"/>
        </a:xfrm>
      </p:grpSpPr>
      <p:sp>
        <p:nvSpPr>
          <p:cNvPr id="195" name="Google Shape;195;g35e8d927869_1_0">
            <a:extLst>
              <a:ext uri="{FF2B5EF4-FFF2-40B4-BE49-F238E27FC236}">
                <a16:creationId xmlns:a16="http://schemas.microsoft.com/office/drawing/2014/main" id="{FA8C4B36-AE19-9589-562E-5BB718525BBB}"/>
              </a:ext>
            </a:extLst>
          </p:cNvPr>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Clr>
                <a:srgbClr val="000000"/>
              </a:buClr>
              <a:buSzPts val="605"/>
              <a:buFont typeface="Arial"/>
              <a:buNone/>
            </a:pPr>
            <a:fld id="{00000000-1234-1234-1234-123412341234}" type="slidenum">
              <a:rPr lang="en-US" altLang="ja-JP"/>
              <a:t>12</a:t>
            </a:fld>
            <a:endParaRPr/>
          </a:p>
        </p:txBody>
      </p:sp>
      <p:sp>
        <p:nvSpPr>
          <p:cNvPr id="197" name="Google Shape;197;g35e8d927869_1_0">
            <a:extLst>
              <a:ext uri="{FF2B5EF4-FFF2-40B4-BE49-F238E27FC236}">
                <a16:creationId xmlns:a16="http://schemas.microsoft.com/office/drawing/2014/main" id="{203DC334-F6D9-A515-222D-A3506EE681AE}"/>
              </a:ext>
            </a:extLst>
          </p:cNvPr>
          <p:cNvSpPr txBox="1">
            <a:spLocks noGrp="1"/>
          </p:cNvSpPr>
          <p:nvPr>
            <p:ph type="title"/>
          </p:nvPr>
        </p:nvSpPr>
        <p:spPr>
          <a:xfrm>
            <a:off x="-219456" y="93467"/>
            <a:ext cx="9564624" cy="497100"/>
          </a:xfrm>
          <a:prstGeom prst="rect">
            <a:avLst/>
          </a:prstGeom>
          <a:noFill/>
          <a:ln>
            <a:noFill/>
          </a:ln>
        </p:spPr>
        <p:txBody>
          <a:bodyPr spcFirstLastPara="1" wrap="square" lIns="180000" tIns="91425" rIns="180000" bIns="91425" anchor="ctr" anchorCtr="0">
            <a:noAutofit/>
          </a:bodyPr>
          <a:lstStyle/>
          <a:p>
            <a:r>
              <a:rPr lang="en-US" altLang="ja-JP" sz="2000" b="1" dirty="0">
                <a:latin typeface="+mj-lt"/>
              </a:rPr>
              <a:t>Need for Neutral Third-Party Evaluation and Information Sharing Framework</a:t>
            </a:r>
            <a:endParaRPr sz="2000" b="1" dirty="0">
              <a:latin typeface="+mj-lt"/>
              <a:ea typeface="Meiryo"/>
              <a:cs typeface="Meiryo"/>
              <a:sym typeface="Meiryo"/>
            </a:endParaRPr>
          </a:p>
        </p:txBody>
      </p:sp>
      <p:sp>
        <p:nvSpPr>
          <p:cNvPr id="5" name="テキスト プレースホルダー 4">
            <a:extLst>
              <a:ext uri="{FF2B5EF4-FFF2-40B4-BE49-F238E27FC236}">
                <a16:creationId xmlns:a16="http://schemas.microsoft.com/office/drawing/2014/main" id="{F863D272-0D26-504D-17EF-0D1A0245E420}"/>
              </a:ext>
            </a:extLst>
          </p:cNvPr>
          <p:cNvSpPr>
            <a:spLocks noGrp="1"/>
          </p:cNvSpPr>
          <p:nvPr>
            <p:ph type="body" idx="1"/>
          </p:nvPr>
        </p:nvSpPr>
        <p:spPr>
          <a:xfrm>
            <a:off x="190500" y="580047"/>
            <a:ext cx="8763000" cy="3661200"/>
          </a:xfrm>
        </p:spPr>
        <p:txBody>
          <a:bodyPr/>
          <a:lstStyle/>
          <a:p>
            <a:r>
              <a:rPr lang="en-US" altLang="ja-JP" sz="2000" b="1" u="sng" dirty="0">
                <a:solidFill>
                  <a:schemeClr val="accent1">
                    <a:lumMod val="75000"/>
                  </a:schemeClr>
                </a:solidFill>
                <a:latin typeface="+mj-lt"/>
              </a:rPr>
              <a:t>Limited Audit Coverage </a:t>
            </a:r>
            <a:r>
              <a:rPr lang="en-US" altLang="ja-JP" sz="2000" dirty="0">
                <a:latin typeface="+mj-lt"/>
              </a:rPr>
              <a:t>by the self regulatory bodies</a:t>
            </a:r>
          </a:p>
          <a:p>
            <a:pPr marL="596900" lvl="1" indent="0">
              <a:buNone/>
            </a:pPr>
            <a:r>
              <a:rPr lang="ja-JP" altLang="en-US" sz="2000" dirty="0">
                <a:latin typeface="+mj-lt"/>
              </a:rPr>
              <a:t>→　</a:t>
            </a:r>
            <a:r>
              <a:rPr lang="en-US" altLang="ja-JP" sz="2000" dirty="0">
                <a:latin typeface="+mj-lt"/>
              </a:rPr>
              <a:t>Relying solely on VASPs means </a:t>
            </a:r>
            <a:r>
              <a:rPr lang="en-US" altLang="ja-JP" sz="2000" b="1" u="sng" dirty="0">
                <a:solidFill>
                  <a:schemeClr val="accent1">
                    <a:lumMod val="75000"/>
                  </a:schemeClr>
                </a:solidFill>
                <a:latin typeface="+mj-lt"/>
              </a:rPr>
              <a:t>no internal audit </a:t>
            </a:r>
            <a:r>
              <a:rPr lang="en-US" altLang="ja-JP" sz="2000" dirty="0">
                <a:latin typeface="+mj-lt"/>
              </a:rPr>
              <a:t>will be </a:t>
            </a:r>
            <a:r>
              <a:rPr lang="en-US" altLang="ja-JP" sz="2000" b="1" u="sng" dirty="0">
                <a:solidFill>
                  <a:schemeClr val="accent1">
                    <a:lumMod val="75000"/>
                  </a:schemeClr>
                </a:solidFill>
                <a:latin typeface="+mj-lt"/>
              </a:rPr>
              <a:t>conducted</a:t>
            </a:r>
            <a:r>
              <a:rPr lang="en-US" altLang="ja-JP" sz="2000" dirty="0">
                <a:latin typeface="+mj-lt"/>
              </a:rPr>
              <a:t> by the company.</a:t>
            </a:r>
          </a:p>
          <a:p>
            <a:pPr marL="596900" lvl="1" indent="0">
              <a:buNone/>
            </a:pPr>
            <a:endParaRPr lang="ja-JP" altLang="en-US" dirty="0"/>
          </a:p>
        </p:txBody>
      </p:sp>
      <p:pic>
        <p:nvPicPr>
          <p:cNvPr id="2" name="図 1">
            <a:extLst>
              <a:ext uri="{FF2B5EF4-FFF2-40B4-BE49-F238E27FC236}">
                <a16:creationId xmlns:a16="http://schemas.microsoft.com/office/drawing/2014/main" id="{701D9CEF-8E41-3F32-0838-A520DAD92DF4}"/>
              </a:ext>
            </a:extLst>
          </p:cNvPr>
          <p:cNvPicPr>
            <a:picLocks noChangeAspect="1"/>
          </p:cNvPicPr>
          <p:nvPr/>
        </p:nvPicPr>
        <p:blipFill>
          <a:blip r:embed="rId3"/>
          <a:stretch>
            <a:fillRect/>
          </a:stretch>
        </p:blipFill>
        <p:spPr>
          <a:xfrm>
            <a:off x="1977654" y="2329980"/>
            <a:ext cx="5309191" cy="2730573"/>
          </a:xfrm>
          <a:prstGeom prst="rect">
            <a:avLst/>
          </a:prstGeom>
        </p:spPr>
      </p:pic>
      <p:sp>
        <p:nvSpPr>
          <p:cNvPr id="3" name="楕円 2">
            <a:extLst>
              <a:ext uri="{FF2B5EF4-FFF2-40B4-BE49-F238E27FC236}">
                <a16:creationId xmlns:a16="http://schemas.microsoft.com/office/drawing/2014/main" id="{FFD593AA-6BFE-1FC7-2E42-ADEFDF9BD951}"/>
              </a:ext>
            </a:extLst>
          </p:cNvPr>
          <p:cNvSpPr/>
          <p:nvPr/>
        </p:nvSpPr>
        <p:spPr>
          <a:xfrm>
            <a:off x="1779181" y="2339163"/>
            <a:ext cx="5996763" cy="52453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8696F62B-5B95-08BC-6365-555BF9416C03}"/>
              </a:ext>
            </a:extLst>
          </p:cNvPr>
          <p:cNvSpPr txBox="1"/>
          <p:nvPr/>
        </p:nvSpPr>
        <p:spPr>
          <a:xfrm>
            <a:off x="7166346" y="2133830"/>
            <a:ext cx="1829662" cy="646331"/>
          </a:xfrm>
          <a:prstGeom prst="rect">
            <a:avLst/>
          </a:prstGeom>
          <a:noFill/>
        </p:spPr>
        <p:txBody>
          <a:bodyPr wrap="square" rtlCol="0">
            <a:spAutoFit/>
          </a:bodyPr>
          <a:lstStyle/>
          <a:p>
            <a:r>
              <a:rPr kumimoji="1" lang="en-US" altLang="ja-JP" sz="1800" b="1" dirty="0">
                <a:solidFill>
                  <a:srgbClr val="C00000"/>
                </a:solidFill>
                <a:highlight>
                  <a:srgbClr val="C0C0C0"/>
                </a:highlight>
              </a:rPr>
              <a:t>Challenges in the </a:t>
            </a:r>
            <a:r>
              <a:rPr kumimoji="1" lang="en-US" altLang="ja-JP" sz="1800" b="1" dirty="0" err="1">
                <a:solidFill>
                  <a:srgbClr val="C00000"/>
                </a:solidFill>
                <a:highlight>
                  <a:srgbClr val="C0C0C0"/>
                </a:highlight>
              </a:rPr>
              <a:t>industory</a:t>
            </a:r>
            <a:endParaRPr kumimoji="1" lang="ja-JP" altLang="en-US" sz="1800" b="1" dirty="0">
              <a:solidFill>
                <a:srgbClr val="C00000"/>
              </a:solidFill>
              <a:highlight>
                <a:srgbClr val="C0C0C0"/>
              </a:highlight>
            </a:endParaRPr>
          </a:p>
        </p:txBody>
      </p:sp>
    </p:spTree>
    <p:extLst>
      <p:ext uri="{BB962C8B-B14F-4D97-AF65-F5344CB8AC3E}">
        <p14:creationId xmlns:p14="http://schemas.microsoft.com/office/powerpoint/2010/main" val="623034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340EEF92-2417-2D9F-7E69-3B3D7987398A}"/>
            </a:ext>
          </a:extLst>
        </p:cNvPr>
        <p:cNvGrpSpPr/>
        <p:nvPr/>
      </p:nvGrpSpPr>
      <p:grpSpPr>
        <a:xfrm>
          <a:off x="0" y="0"/>
          <a:ext cx="0" cy="0"/>
          <a:chOff x="0" y="0"/>
          <a:chExt cx="0" cy="0"/>
        </a:xfrm>
      </p:grpSpPr>
      <p:sp>
        <p:nvSpPr>
          <p:cNvPr id="195" name="Google Shape;195;g35e8d927869_1_0">
            <a:extLst>
              <a:ext uri="{FF2B5EF4-FFF2-40B4-BE49-F238E27FC236}">
                <a16:creationId xmlns:a16="http://schemas.microsoft.com/office/drawing/2014/main" id="{405B4FB0-1318-8272-82B5-5202B7569C38}"/>
              </a:ext>
            </a:extLst>
          </p:cNvPr>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Clr>
                <a:srgbClr val="000000"/>
              </a:buClr>
              <a:buSzPts val="605"/>
              <a:buFont typeface="Arial"/>
              <a:buNone/>
            </a:pPr>
            <a:fld id="{00000000-1234-1234-1234-123412341234}" type="slidenum">
              <a:rPr lang="en-US" altLang="ja-JP"/>
              <a:t>13</a:t>
            </a:fld>
            <a:endParaRPr/>
          </a:p>
        </p:txBody>
      </p:sp>
      <p:sp>
        <p:nvSpPr>
          <p:cNvPr id="197" name="Google Shape;197;g35e8d927869_1_0">
            <a:extLst>
              <a:ext uri="{FF2B5EF4-FFF2-40B4-BE49-F238E27FC236}">
                <a16:creationId xmlns:a16="http://schemas.microsoft.com/office/drawing/2014/main" id="{9CEB8F79-746E-607E-F053-8C527AE97356}"/>
              </a:ext>
            </a:extLst>
          </p:cNvPr>
          <p:cNvSpPr txBox="1">
            <a:spLocks noGrp="1"/>
          </p:cNvSpPr>
          <p:nvPr>
            <p:ph type="title"/>
          </p:nvPr>
        </p:nvSpPr>
        <p:spPr>
          <a:xfrm>
            <a:off x="112125" y="82947"/>
            <a:ext cx="8740800" cy="497100"/>
          </a:xfrm>
          <a:prstGeom prst="rect">
            <a:avLst/>
          </a:prstGeom>
          <a:noFill/>
          <a:ln>
            <a:noFill/>
          </a:ln>
        </p:spPr>
        <p:txBody>
          <a:bodyPr spcFirstLastPara="1" wrap="square" lIns="180000" tIns="91425" rIns="180000" bIns="91425" anchor="ctr" anchorCtr="0">
            <a:noAutofit/>
          </a:bodyPr>
          <a:lstStyle/>
          <a:p>
            <a:r>
              <a:rPr lang="en-US" altLang="ja-JP" sz="2400" b="1" dirty="0">
                <a:latin typeface="+mj-lt"/>
              </a:rPr>
              <a:t>Challenge in Talent Development</a:t>
            </a:r>
            <a:endParaRPr sz="2400" b="1" dirty="0">
              <a:latin typeface="+mj-lt"/>
              <a:ea typeface="Meiryo"/>
              <a:cs typeface="Meiryo"/>
              <a:sym typeface="Meiryo"/>
            </a:endParaRPr>
          </a:p>
        </p:txBody>
      </p:sp>
      <p:sp>
        <p:nvSpPr>
          <p:cNvPr id="5" name="テキスト プレースホルダー 4">
            <a:extLst>
              <a:ext uri="{FF2B5EF4-FFF2-40B4-BE49-F238E27FC236}">
                <a16:creationId xmlns:a16="http://schemas.microsoft.com/office/drawing/2014/main" id="{C6F0CFFA-3E69-E897-9F1D-6093B2DBE874}"/>
              </a:ext>
            </a:extLst>
          </p:cNvPr>
          <p:cNvSpPr>
            <a:spLocks noGrp="1"/>
          </p:cNvSpPr>
          <p:nvPr>
            <p:ph type="body" idx="1"/>
          </p:nvPr>
        </p:nvSpPr>
        <p:spPr>
          <a:xfrm>
            <a:off x="190500" y="580047"/>
            <a:ext cx="8763000" cy="3661200"/>
          </a:xfrm>
        </p:spPr>
        <p:txBody>
          <a:bodyPr/>
          <a:lstStyle/>
          <a:p>
            <a:pPr>
              <a:buFont typeface="Wingdings" panose="05000000000000000000" pitchFamily="2" charset="2"/>
              <a:buChar char="l"/>
            </a:pPr>
            <a:r>
              <a:rPr lang="en-US" altLang="ja-JP" sz="2000" b="1" u="sng" dirty="0">
                <a:solidFill>
                  <a:schemeClr val="accent1">
                    <a:lumMod val="75000"/>
                  </a:schemeClr>
                </a:solidFill>
                <a:latin typeface="+mj-lt"/>
              </a:rPr>
              <a:t>Shortage of Skilled </a:t>
            </a:r>
            <a:r>
              <a:rPr lang="en-US" altLang="ja-JP" sz="2000" dirty="0">
                <a:latin typeface="+mj-lt"/>
              </a:rPr>
              <a:t>Security Professionals</a:t>
            </a:r>
          </a:p>
          <a:p>
            <a:pPr>
              <a:buFont typeface="Wingdings" panose="05000000000000000000" pitchFamily="2" charset="2"/>
              <a:buChar char="l"/>
            </a:pPr>
            <a:r>
              <a:rPr lang="en-US" altLang="ja-JP" sz="2000" dirty="0">
                <a:latin typeface="+mj-lt"/>
              </a:rPr>
              <a:t>Urgent Need for </a:t>
            </a:r>
            <a:r>
              <a:rPr lang="en-US" altLang="ja-JP" sz="2000" b="1" u="sng" dirty="0">
                <a:solidFill>
                  <a:schemeClr val="accent1">
                    <a:lumMod val="75000"/>
                  </a:schemeClr>
                </a:solidFill>
                <a:latin typeface="+mj-lt"/>
              </a:rPr>
              <a:t>International Standardization </a:t>
            </a:r>
            <a:r>
              <a:rPr lang="en-US" altLang="ja-JP" sz="2000" dirty="0">
                <a:latin typeface="+mj-lt"/>
              </a:rPr>
              <a:t>and </a:t>
            </a:r>
            <a:r>
              <a:rPr lang="en-US" altLang="ja-JP" sz="2000" b="1" u="sng" dirty="0">
                <a:solidFill>
                  <a:schemeClr val="accent1">
                    <a:lumMod val="75000"/>
                  </a:schemeClr>
                </a:solidFill>
                <a:latin typeface="+mj-lt"/>
              </a:rPr>
              <a:t>Domestic Talent </a:t>
            </a:r>
            <a:r>
              <a:rPr lang="en-US" altLang="ja-JP" sz="2000" dirty="0">
                <a:latin typeface="+mj-lt"/>
              </a:rPr>
              <a:t>Development (Due to cross-border nature of crypto assets</a:t>
            </a:r>
            <a:r>
              <a:rPr lang="en-US" altLang="ja-JP" dirty="0"/>
              <a:t>)</a:t>
            </a:r>
          </a:p>
        </p:txBody>
      </p:sp>
      <p:pic>
        <p:nvPicPr>
          <p:cNvPr id="2" name="図 1">
            <a:extLst>
              <a:ext uri="{FF2B5EF4-FFF2-40B4-BE49-F238E27FC236}">
                <a16:creationId xmlns:a16="http://schemas.microsoft.com/office/drawing/2014/main" id="{77D2B8B5-398A-1EDB-C138-FAD70A445C67}"/>
              </a:ext>
            </a:extLst>
          </p:cNvPr>
          <p:cNvPicPr>
            <a:picLocks noChangeAspect="1"/>
          </p:cNvPicPr>
          <p:nvPr/>
        </p:nvPicPr>
        <p:blipFill>
          <a:blip r:embed="rId3"/>
          <a:stretch>
            <a:fillRect/>
          </a:stretch>
        </p:blipFill>
        <p:spPr>
          <a:xfrm>
            <a:off x="1977654" y="2329980"/>
            <a:ext cx="5309191" cy="2730573"/>
          </a:xfrm>
          <a:prstGeom prst="rect">
            <a:avLst/>
          </a:prstGeom>
        </p:spPr>
      </p:pic>
      <p:sp>
        <p:nvSpPr>
          <p:cNvPr id="3" name="テキスト ボックス 2">
            <a:extLst>
              <a:ext uri="{FF2B5EF4-FFF2-40B4-BE49-F238E27FC236}">
                <a16:creationId xmlns:a16="http://schemas.microsoft.com/office/drawing/2014/main" id="{316CA5A2-6F30-D503-5E99-2F07C8414186}"/>
              </a:ext>
            </a:extLst>
          </p:cNvPr>
          <p:cNvSpPr txBox="1"/>
          <p:nvPr/>
        </p:nvSpPr>
        <p:spPr>
          <a:xfrm>
            <a:off x="7166346" y="2133830"/>
            <a:ext cx="1829662" cy="646331"/>
          </a:xfrm>
          <a:prstGeom prst="rect">
            <a:avLst/>
          </a:prstGeom>
          <a:noFill/>
        </p:spPr>
        <p:txBody>
          <a:bodyPr wrap="square" rtlCol="0">
            <a:spAutoFit/>
          </a:bodyPr>
          <a:lstStyle/>
          <a:p>
            <a:r>
              <a:rPr kumimoji="1" lang="en-US" altLang="ja-JP" sz="1800" b="1" dirty="0">
                <a:solidFill>
                  <a:srgbClr val="C00000"/>
                </a:solidFill>
                <a:highlight>
                  <a:srgbClr val="C0C0C0"/>
                </a:highlight>
              </a:rPr>
              <a:t>Challenges in the industry</a:t>
            </a:r>
            <a:endParaRPr kumimoji="1" lang="ja-JP" altLang="en-US" sz="1800" b="1" dirty="0">
              <a:solidFill>
                <a:srgbClr val="C00000"/>
              </a:solidFill>
              <a:highlight>
                <a:srgbClr val="C0C0C0"/>
              </a:highlight>
            </a:endParaRPr>
          </a:p>
        </p:txBody>
      </p:sp>
      <p:sp>
        <p:nvSpPr>
          <p:cNvPr id="4" name="楕円 3">
            <a:extLst>
              <a:ext uri="{FF2B5EF4-FFF2-40B4-BE49-F238E27FC236}">
                <a16:creationId xmlns:a16="http://schemas.microsoft.com/office/drawing/2014/main" id="{5BCD46D0-6F70-E0DA-96B6-E6DD1151BF11}"/>
              </a:ext>
            </a:extLst>
          </p:cNvPr>
          <p:cNvSpPr/>
          <p:nvPr/>
        </p:nvSpPr>
        <p:spPr>
          <a:xfrm>
            <a:off x="1779181" y="2339163"/>
            <a:ext cx="5387165" cy="52453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113058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6CCB9434-9BEA-C73D-BA4B-7F913CE18721}"/>
            </a:ext>
          </a:extLst>
        </p:cNvPr>
        <p:cNvGrpSpPr/>
        <p:nvPr/>
      </p:nvGrpSpPr>
      <p:grpSpPr>
        <a:xfrm>
          <a:off x="0" y="0"/>
          <a:ext cx="0" cy="0"/>
          <a:chOff x="0" y="0"/>
          <a:chExt cx="0" cy="0"/>
        </a:xfrm>
      </p:grpSpPr>
      <p:sp>
        <p:nvSpPr>
          <p:cNvPr id="195" name="Google Shape;195;g35e8d927869_1_0">
            <a:extLst>
              <a:ext uri="{FF2B5EF4-FFF2-40B4-BE49-F238E27FC236}">
                <a16:creationId xmlns:a16="http://schemas.microsoft.com/office/drawing/2014/main" id="{0D857078-46BE-A0E7-7954-4657BF3836D9}"/>
              </a:ext>
            </a:extLst>
          </p:cNvPr>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Clr>
                <a:srgbClr val="000000"/>
              </a:buClr>
              <a:buSzPts val="605"/>
              <a:buFont typeface="Arial"/>
              <a:buNone/>
            </a:pPr>
            <a:fld id="{00000000-1234-1234-1234-123412341234}" type="slidenum">
              <a:rPr lang="en-US" altLang="ja-JP" smtClean="0"/>
              <a:t>14</a:t>
            </a:fld>
            <a:endParaRPr lang="en-US"/>
          </a:p>
        </p:txBody>
      </p:sp>
      <p:sp>
        <p:nvSpPr>
          <p:cNvPr id="197" name="Google Shape;197;g35e8d927869_1_0">
            <a:extLst>
              <a:ext uri="{FF2B5EF4-FFF2-40B4-BE49-F238E27FC236}">
                <a16:creationId xmlns:a16="http://schemas.microsoft.com/office/drawing/2014/main" id="{0A0D8755-1783-313D-8704-7D5562E205F2}"/>
              </a:ext>
            </a:extLst>
          </p:cNvPr>
          <p:cNvSpPr txBox="1">
            <a:spLocks noGrp="1"/>
          </p:cNvSpPr>
          <p:nvPr>
            <p:ph type="title"/>
          </p:nvPr>
        </p:nvSpPr>
        <p:spPr>
          <a:xfrm>
            <a:off x="112125" y="82947"/>
            <a:ext cx="8740800" cy="497100"/>
          </a:xfrm>
          <a:prstGeom prst="rect">
            <a:avLst/>
          </a:prstGeom>
          <a:noFill/>
          <a:ln>
            <a:noFill/>
          </a:ln>
        </p:spPr>
        <p:txBody>
          <a:bodyPr spcFirstLastPara="1" wrap="square" lIns="180000" tIns="91425" rIns="180000" bIns="91425" anchor="ctr" anchorCtr="0">
            <a:normAutofit fontScale="90000"/>
          </a:bodyPr>
          <a:lstStyle/>
          <a:p>
            <a:r>
              <a:rPr lang="en-US" altLang="ja-JP" sz="2700" b="1" dirty="0">
                <a:latin typeface="+mj-lt"/>
              </a:rPr>
              <a:t>Challenge in Key &amp; Wallet Management</a:t>
            </a:r>
            <a:endParaRPr lang="en-US" sz="2700" b="1" dirty="0">
              <a:latin typeface="+mj-lt"/>
              <a:ea typeface="Meiryo"/>
              <a:cs typeface="Meiryo"/>
              <a:sym typeface="Meiryo"/>
            </a:endParaRPr>
          </a:p>
        </p:txBody>
      </p:sp>
      <p:sp>
        <p:nvSpPr>
          <p:cNvPr id="5" name="テキスト プレースホルダー 4">
            <a:extLst>
              <a:ext uri="{FF2B5EF4-FFF2-40B4-BE49-F238E27FC236}">
                <a16:creationId xmlns:a16="http://schemas.microsoft.com/office/drawing/2014/main" id="{473501A1-BFDC-31C6-ED4A-C82122D8A760}"/>
              </a:ext>
            </a:extLst>
          </p:cNvPr>
          <p:cNvSpPr>
            <a:spLocks noGrp="1"/>
          </p:cNvSpPr>
          <p:nvPr>
            <p:ph type="body" idx="1"/>
          </p:nvPr>
        </p:nvSpPr>
        <p:spPr>
          <a:xfrm>
            <a:off x="190500" y="518690"/>
            <a:ext cx="8763000" cy="3661200"/>
          </a:xfrm>
        </p:spPr>
        <p:txBody>
          <a:bodyPr>
            <a:normAutofit/>
          </a:bodyPr>
          <a:lstStyle/>
          <a:p>
            <a:pPr>
              <a:buFont typeface="Wingdings" panose="05000000000000000000" pitchFamily="2" charset="2"/>
              <a:buChar char="l"/>
            </a:pPr>
            <a:r>
              <a:rPr lang="en-US" altLang="ja-JP" sz="2000" dirty="0">
                <a:latin typeface="+mj-lt"/>
              </a:rPr>
              <a:t>No standardized operations, Reactive Measures </a:t>
            </a:r>
            <a:r>
              <a:rPr lang="en-US" altLang="ja-JP" sz="2000" b="1" dirty="0">
                <a:solidFill>
                  <a:schemeClr val="accent1">
                    <a:lumMod val="75000"/>
                  </a:schemeClr>
                </a:solidFill>
                <a:latin typeface="+mj-lt"/>
              </a:rPr>
              <a:t>Only After Incidents</a:t>
            </a:r>
          </a:p>
          <a:p>
            <a:pPr>
              <a:buFont typeface="Wingdings" panose="05000000000000000000" pitchFamily="2" charset="2"/>
              <a:buChar char="l"/>
            </a:pPr>
            <a:r>
              <a:rPr lang="en-US" altLang="ja-JP" sz="2000" b="1" u="sng" dirty="0">
                <a:solidFill>
                  <a:schemeClr val="accent1">
                    <a:lumMod val="75000"/>
                  </a:schemeClr>
                </a:solidFill>
                <a:latin typeface="+mj-lt"/>
              </a:rPr>
              <a:t>Trial-and-error</a:t>
            </a:r>
            <a:r>
              <a:rPr lang="en-US" altLang="ja-JP" sz="2000" dirty="0">
                <a:latin typeface="+mj-lt"/>
              </a:rPr>
              <a:t> leads to design flaws</a:t>
            </a:r>
          </a:p>
          <a:p>
            <a:pPr>
              <a:buFont typeface="Wingdings" panose="05000000000000000000" pitchFamily="2" charset="2"/>
              <a:buChar char="l"/>
            </a:pPr>
            <a:r>
              <a:rPr lang="en-US" altLang="ja-JP" sz="2000" dirty="0">
                <a:latin typeface="+mj-lt"/>
              </a:rPr>
              <a:t>Lack of </a:t>
            </a:r>
            <a:r>
              <a:rPr lang="en-US" altLang="ja-JP" sz="2000" b="1" u="sng" dirty="0">
                <a:solidFill>
                  <a:schemeClr val="accent1">
                    <a:lumMod val="75000"/>
                  </a:schemeClr>
                </a:solidFill>
                <a:latin typeface="+mj-lt"/>
              </a:rPr>
              <a:t>log tracking &amp; disaster recovery planning</a:t>
            </a:r>
            <a:r>
              <a:rPr lang="en-US" altLang="ja-JP" sz="2000" dirty="0">
                <a:latin typeface="+mj-lt"/>
              </a:rPr>
              <a:t>→ need for sharing on operational </a:t>
            </a:r>
          </a:p>
          <a:p>
            <a:pPr marL="114300" indent="0">
              <a:buNone/>
            </a:pPr>
            <a:r>
              <a:rPr lang="en-US" altLang="ja-JP" sz="2000" dirty="0">
                <a:latin typeface="+mj-lt"/>
              </a:rPr>
              <a:t>     good practice</a:t>
            </a:r>
            <a:endParaRPr lang="ja-JP" altLang="en-US" sz="2000" dirty="0">
              <a:latin typeface="+mj-lt"/>
            </a:endParaRPr>
          </a:p>
        </p:txBody>
      </p:sp>
      <p:pic>
        <p:nvPicPr>
          <p:cNvPr id="2" name="図 1">
            <a:extLst>
              <a:ext uri="{FF2B5EF4-FFF2-40B4-BE49-F238E27FC236}">
                <a16:creationId xmlns:a16="http://schemas.microsoft.com/office/drawing/2014/main" id="{01968FE6-E46A-0A94-C4F8-21A2A97B4FED}"/>
              </a:ext>
            </a:extLst>
          </p:cNvPr>
          <p:cNvPicPr>
            <a:picLocks noChangeAspect="1"/>
          </p:cNvPicPr>
          <p:nvPr/>
        </p:nvPicPr>
        <p:blipFill>
          <a:blip r:embed="rId3"/>
          <a:stretch>
            <a:fillRect/>
          </a:stretch>
        </p:blipFill>
        <p:spPr>
          <a:xfrm>
            <a:off x="2346250" y="2017676"/>
            <a:ext cx="5309191" cy="2730573"/>
          </a:xfrm>
          <a:prstGeom prst="rect">
            <a:avLst/>
          </a:prstGeom>
        </p:spPr>
      </p:pic>
      <p:sp>
        <p:nvSpPr>
          <p:cNvPr id="3" name="楕円 2">
            <a:extLst>
              <a:ext uri="{FF2B5EF4-FFF2-40B4-BE49-F238E27FC236}">
                <a16:creationId xmlns:a16="http://schemas.microsoft.com/office/drawing/2014/main" id="{3E61E78A-9160-1435-C1F6-2636A2BF11A0}"/>
              </a:ext>
            </a:extLst>
          </p:cNvPr>
          <p:cNvSpPr/>
          <p:nvPr/>
        </p:nvSpPr>
        <p:spPr>
          <a:xfrm flipH="1" flipV="1">
            <a:off x="2346250" y="2017675"/>
            <a:ext cx="5131982" cy="109411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EBFB590-66A5-861F-686E-F90D42A90970}"/>
              </a:ext>
            </a:extLst>
          </p:cNvPr>
          <p:cNvSpPr txBox="1"/>
          <p:nvPr/>
        </p:nvSpPr>
        <p:spPr>
          <a:xfrm>
            <a:off x="7385906" y="1956319"/>
            <a:ext cx="1758094" cy="1477328"/>
          </a:xfrm>
          <a:prstGeom prst="rect">
            <a:avLst/>
          </a:prstGeom>
          <a:noFill/>
        </p:spPr>
        <p:txBody>
          <a:bodyPr wrap="square" rtlCol="0">
            <a:spAutoFit/>
          </a:bodyPr>
          <a:lstStyle/>
          <a:p>
            <a:r>
              <a:rPr kumimoji="1" lang="en-US" altLang="ja-JP" sz="1800" b="1" dirty="0">
                <a:solidFill>
                  <a:srgbClr val="C00000"/>
                </a:solidFill>
                <a:highlight>
                  <a:srgbClr val="C0C0C0"/>
                </a:highlight>
              </a:rPr>
              <a:t>Collaboration between VASPs and Vendors are critical</a:t>
            </a:r>
            <a:endParaRPr kumimoji="1" lang="ja-JP" altLang="en-US" sz="1800" b="1" dirty="0">
              <a:solidFill>
                <a:srgbClr val="C00000"/>
              </a:solidFill>
              <a:highlight>
                <a:srgbClr val="C0C0C0"/>
              </a:highlight>
            </a:endParaRPr>
          </a:p>
        </p:txBody>
      </p:sp>
    </p:spTree>
    <p:extLst>
      <p:ext uri="{BB962C8B-B14F-4D97-AF65-F5344CB8AC3E}">
        <p14:creationId xmlns:p14="http://schemas.microsoft.com/office/powerpoint/2010/main" val="593662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EC1662D6-5890-E9B1-2976-7EF60ECA6307}"/>
            </a:ext>
          </a:extLst>
        </p:cNvPr>
        <p:cNvGrpSpPr/>
        <p:nvPr/>
      </p:nvGrpSpPr>
      <p:grpSpPr>
        <a:xfrm>
          <a:off x="0" y="0"/>
          <a:ext cx="0" cy="0"/>
          <a:chOff x="0" y="0"/>
          <a:chExt cx="0" cy="0"/>
        </a:xfrm>
      </p:grpSpPr>
      <p:sp>
        <p:nvSpPr>
          <p:cNvPr id="195" name="Google Shape;195;g35e8d927869_1_0">
            <a:extLst>
              <a:ext uri="{FF2B5EF4-FFF2-40B4-BE49-F238E27FC236}">
                <a16:creationId xmlns:a16="http://schemas.microsoft.com/office/drawing/2014/main" id="{93DD4479-C5FA-739C-53F7-A134530317BD}"/>
              </a:ext>
            </a:extLst>
          </p:cNvPr>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Clr>
                <a:srgbClr val="000000"/>
              </a:buClr>
              <a:buSzPts val="605"/>
              <a:buFont typeface="Arial"/>
              <a:buNone/>
            </a:pPr>
            <a:fld id="{00000000-1234-1234-1234-123412341234}" type="slidenum">
              <a:rPr lang="en-US" altLang="ja-JP"/>
              <a:t>15</a:t>
            </a:fld>
            <a:endParaRPr/>
          </a:p>
        </p:txBody>
      </p:sp>
      <p:sp>
        <p:nvSpPr>
          <p:cNvPr id="197" name="Google Shape;197;g35e8d927869_1_0">
            <a:extLst>
              <a:ext uri="{FF2B5EF4-FFF2-40B4-BE49-F238E27FC236}">
                <a16:creationId xmlns:a16="http://schemas.microsoft.com/office/drawing/2014/main" id="{108217FF-CC98-E041-4B80-37AA3CC2C15D}"/>
              </a:ext>
            </a:extLst>
          </p:cNvPr>
          <p:cNvSpPr txBox="1">
            <a:spLocks noGrp="1"/>
          </p:cNvSpPr>
          <p:nvPr>
            <p:ph type="title"/>
          </p:nvPr>
        </p:nvSpPr>
        <p:spPr>
          <a:xfrm>
            <a:off x="-210312" y="0"/>
            <a:ext cx="9811512" cy="497100"/>
          </a:xfrm>
          <a:prstGeom prst="rect">
            <a:avLst/>
          </a:prstGeom>
          <a:noFill/>
          <a:ln>
            <a:noFill/>
          </a:ln>
        </p:spPr>
        <p:txBody>
          <a:bodyPr spcFirstLastPara="1" wrap="square" lIns="180000" tIns="91425" rIns="180000" bIns="91425" anchor="ctr" anchorCtr="0">
            <a:noAutofit/>
          </a:bodyPr>
          <a:lstStyle/>
          <a:p>
            <a:r>
              <a:rPr lang="en-US" altLang="ja-JP" sz="2400" b="1" dirty="0">
                <a:latin typeface="+mj-lt"/>
              </a:rPr>
              <a:t>Challenges in Bridges, Smart Contracts and other OSS projects</a:t>
            </a:r>
            <a:endParaRPr sz="2400" b="1" dirty="0">
              <a:latin typeface="+mj-lt"/>
              <a:ea typeface="Meiryo"/>
              <a:cs typeface="Meiryo"/>
              <a:sym typeface="Meiryo"/>
            </a:endParaRPr>
          </a:p>
        </p:txBody>
      </p:sp>
      <p:sp>
        <p:nvSpPr>
          <p:cNvPr id="5" name="テキスト プレースホルダー 4">
            <a:extLst>
              <a:ext uri="{FF2B5EF4-FFF2-40B4-BE49-F238E27FC236}">
                <a16:creationId xmlns:a16="http://schemas.microsoft.com/office/drawing/2014/main" id="{C4F2017C-C497-33C4-9E28-13C22CB6D1F4}"/>
              </a:ext>
            </a:extLst>
          </p:cNvPr>
          <p:cNvSpPr>
            <a:spLocks noGrp="1"/>
          </p:cNvSpPr>
          <p:nvPr>
            <p:ph type="body" idx="1"/>
          </p:nvPr>
        </p:nvSpPr>
        <p:spPr>
          <a:xfrm>
            <a:off x="190500" y="580047"/>
            <a:ext cx="8763000" cy="3661200"/>
          </a:xfrm>
        </p:spPr>
        <p:txBody>
          <a:bodyPr>
            <a:normAutofit/>
          </a:bodyPr>
          <a:lstStyle/>
          <a:p>
            <a:pPr>
              <a:buFont typeface="Wingdings" panose="05000000000000000000" pitchFamily="2" charset="2"/>
              <a:buChar char="l"/>
            </a:pPr>
            <a:r>
              <a:rPr lang="en-US" altLang="ja-JP" sz="2000" b="1" u="sng" dirty="0">
                <a:solidFill>
                  <a:schemeClr val="accent1">
                    <a:lumMod val="75000"/>
                  </a:schemeClr>
                </a:solidFill>
                <a:latin typeface="+mj-lt"/>
              </a:rPr>
              <a:t>No established risk models</a:t>
            </a:r>
          </a:p>
          <a:p>
            <a:pPr>
              <a:buFont typeface="Wingdings" panose="05000000000000000000" pitchFamily="2" charset="2"/>
              <a:buChar char="l"/>
            </a:pPr>
            <a:r>
              <a:rPr lang="en-US" altLang="ja-JP" sz="2000" dirty="0">
                <a:latin typeface="+mj-lt"/>
              </a:rPr>
              <a:t>Poor transparency in </a:t>
            </a:r>
            <a:r>
              <a:rPr lang="en-US" altLang="ja-JP" sz="2000" b="1" u="sng" dirty="0">
                <a:solidFill>
                  <a:schemeClr val="accent1">
                    <a:lumMod val="75000"/>
                  </a:schemeClr>
                </a:solidFill>
                <a:latin typeface="+mj-lt"/>
              </a:rPr>
              <a:t>access rights &amp; upgrades</a:t>
            </a:r>
          </a:p>
          <a:p>
            <a:pPr marL="114300" indent="0">
              <a:buNone/>
            </a:pPr>
            <a:r>
              <a:rPr lang="ja-JP" altLang="en-US" sz="2000" dirty="0">
                <a:latin typeface="+mj-lt"/>
              </a:rPr>
              <a:t>→</a:t>
            </a:r>
            <a:r>
              <a:rPr lang="en-US" altLang="ja-JP" sz="2000" dirty="0">
                <a:latin typeface="+mj-lt"/>
              </a:rPr>
              <a:t>Mindset shift and incentives for OSS contributors are essential</a:t>
            </a:r>
            <a:endParaRPr lang="ja-JP" altLang="en-US" sz="2000" dirty="0">
              <a:latin typeface="+mj-lt"/>
            </a:endParaRPr>
          </a:p>
        </p:txBody>
      </p:sp>
      <p:pic>
        <p:nvPicPr>
          <p:cNvPr id="2" name="図 1">
            <a:extLst>
              <a:ext uri="{FF2B5EF4-FFF2-40B4-BE49-F238E27FC236}">
                <a16:creationId xmlns:a16="http://schemas.microsoft.com/office/drawing/2014/main" id="{CD662766-887E-AC59-F0DD-6C5F9CB4C221}"/>
              </a:ext>
            </a:extLst>
          </p:cNvPr>
          <p:cNvPicPr>
            <a:picLocks noChangeAspect="1"/>
          </p:cNvPicPr>
          <p:nvPr/>
        </p:nvPicPr>
        <p:blipFill>
          <a:blip r:embed="rId3"/>
          <a:stretch>
            <a:fillRect/>
          </a:stretch>
        </p:blipFill>
        <p:spPr>
          <a:xfrm>
            <a:off x="2119422" y="2007774"/>
            <a:ext cx="5309191" cy="2730573"/>
          </a:xfrm>
          <a:prstGeom prst="rect">
            <a:avLst/>
          </a:prstGeom>
        </p:spPr>
      </p:pic>
      <p:sp>
        <p:nvSpPr>
          <p:cNvPr id="3" name="楕円 2">
            <a:extLst>
              <a:ext uri="{FF2B5EF4-FFF2-40B4-BE49-F238E27FC236}">
                <a16:creationId xmlns:a16="http://schemas.microsoft.com/office/drawing/2014/main" id="{2FB534B5-F4E6-7B9E-9A35-FB0A34F4AB52}"/>
              </a:ext>
            </a:extLst>
          </p:cNvPr>
          <p:cNvSpPr/>
          <p:nvPr/>
        </p:nvSpPr>
        <p:spPr>
          <a:xfrm>
            <a:off x="3494567" y="3714307"/>
            <a:ext cx="4097079" cy="61668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DA62EA-E98F-6044-0DD8-566B1A770B55}"/>
              </a:ext>
            </a:extLst>
          </p:cNvPr>
          <p:cNvSpPr txBox="1"/>
          <p:nvPr/>
        </p:nvSpPr>
        <p:spPr>
          <a:xfrm>
            <a:off x="7506988" y="3466214"/>
            <a:ext cx="1440229" cy="646331"/>
          </a:xfrm>
          <a:prstGeom prst="rect">
            <a:avLst/>
          </a:prstGeom>
          <a:noFill/>
        </p:spPr>
        <p:txBody>
          <a:bodyPr wrap="square" rtlCol="0">
            <a:spAutoFit/>
          </a:bodyPr>
          <a:lstStyle/>
          <a:p>
            <a:r>
              <a:rPr kumimoji="1" lang="en-US" altLang="ja-JP" sz="1800" b="1" dirty="0">
                <a:solidFill>
                  <a:srgbClr val="C00000"/>
                </a:solidFill>
                <a:highlight>
                  <a:srgbClr val="C0C0C0"/>
                </a:highlight>
              </a:rPr>
              <a:t>Emerging Challenges</a:t>
            </a:r>
            <a:endParaRPr kumimoji="1" lang="ja-JP" altLang="en-US" sz="1800" b="1" dirty="0">
              <a:solidFill>
                <a:srgbClr val="C00000"/>
              </a:solidFill>
              <a:highlight>
                <a:srgbClr val="C0C0C0"/>
              </a:highlight>
            </a:endParaRPr>
          </a:p>
        </p:txBody>
      </p:sp>
    </p:spTree>
    <p:extLst>
      <p:ext uri="{BB962C8B-B14F-4D97-AF65-F5344CB8AC3E}">
        <p14:creationId xmlns:p14="http://schemas.microsoft.com/office/powerpoint/2010/main" val="2159980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DF773AEF-803F-FB00-BD19-CB49CA1B4EC3}"/>
            </a:ext>
          </a:extLst>
        </p:cNvPr>
        <p:cNvGrpSpPr/>
        <p:nvPr/>
      </p:nvGrpSpPr>
      <p:grpSpPr>
        <a:xfrm>
          <a:off x="0" y="0"/>
          <a:ext cx="0" cy="0"/>
          <a:chOff x="0" y="0"/>
          <a:chExt cx="0" cy="0"/>
        </a:xfrm>
      </p:grpSpPr>
      <p:sp>
        <p:nvSpPr>
          <p:cNvPr id="195" name="Google Shape;195;g35e8d927869_1_0">
            <a:extLst>
              <a:ext uri="{FF2B5EF4-FFF2-40B4-BE49-F238E27FC236}">
                <a16:creationId xmlns:a16="http://schemas.microsoft.com/office/drawing/2014/main" id="{AB6D06F7-014F-82D0-6CF6-9BFEDB1327DE}"/>
              </a:ext>
            </a:extLst>
          </p:cNvPr>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Clr>
                <a:srgbClr val="000000"/>
              </a:buClr>
              <a:buSzPts val="605"/>
              <a:buFont typeface="Arial"/>
              <a:buNone/>
            </a:pPr>
            <a:fld id="{00000000-1234-1234-1234-123412341234}" type="slidenum">
              <a:rPr lang="en-US" altLang="ja-JP"/>
              <a:t>16</a:t>
            </a:fld>
            <a:endParaRPr/>
          </a:p>
        </p:txBody>
      </p:sp>
      <p:sp>
        <p:nvSpPr>
          <p:cNvPr id="197" name="Google Shape;197;g35e8d927869_1_0">
            <a:extLst>
              <a:ext uri="{FF2B5EF4-FFF2-40B4-BE49-F238E27FC236}">
                <a16:creationId xmlns:a16="http://schemas.microsoft.com/office/drawing/2014/main" id="{A3A73026-B41D-CBA1-8A66-9A0C2A6EAD59}"/>
              </a:ext>
            </a:extLst>
          </p:cNvPr>
          <p:cNvSpPr txBox="1">
            <a:spLocks noGrp="1"/>
          </p:cNvSpPr>
          <p:nvPr>
            <p:ph type="title"/>
          </p:nvPr>
        </p:nvSpPr>
        <p:spPr>
          <a:xfrm>
            <a:off x="-72763" y="49747"/>
            <a:ext cx="9216763" cy="497100"/>
          </a:xfrm>
          <a:prstGeom prst="rect">
            <a:avLst/>
          </a:prstGeom>
          <a:noFill/>
          <a:ln>
            <a:noFill/>
          </a:ln>
        </p:spPr>
        <p:txBody>
          <a:bodyPr spcFirstLastPara="1" wrap="square" lIns="180000" tIns="91425" rIns="180000" bIns="91425" anchor="ctr" anchorCtr="0">
            <a:noAutofit/>
          </a:bodyPr>
          <a:lstStyle/>
          <a:p>
            <a:r>
              <a:rPr lang="en-US" altLang="ja-JP" sz="2400" b="1" dirty="0">
                <a:latin typeface="+mj-lt"/>
              </a:rPr>
              <a:t>Challenge in Continuity and Visibility of Supply Chain Audits</a:t>
            </a:r>
            <a:endParaRPr sz="2400" b="1" dirty="0">
              <a:latin typeface="+mj-lt"/>
              <a:ea typeface="Meiryo"/>
              <a:cs typeface="Meiryo"/>
              <a:sym typeface="Meiryo"/>
            </a:endParaRPr>
          </a:p>
        </p:txBody>
      </p:sp>
      <p:sp>
        <p:nvSpPr>
          <p:cNvPr id="5" name="テキスト プレースホルダー 4">
            <a:extLst>
              <a:ext uri="{FF2B5EF4-FFF2-40B4-BE49-F238E27FC236}">
                <a16:creationId xmlns:a16="http://schemas.microsoft.com/office/drawing/2014/main" id="{5E1C7CAF-282D-E379-1ABD-6CBECD3A88A4}"/>
              </a:ext>
            </a:extLst>
          </p:cNvPr>
          <p:cNvSpPr>
            <a:spLocks noGrp="1"/>
          </p:cNvSpPr>
          <p:nvPr>
            <p:ph type="body" idx="1"/>
          </p:nvPr>
        </p:nvSpPr>
        <p:spPr>
          <a:xfrm>
            <a:off x="190525" y="405153"/>
            <a:ext cx="8763000" cy="4058272"/>
          </a:xfrm>
        </p:spPr>
        <p:txBody>
          <a:bodyPr>
            <a:normAutofit/>
          </a:bodyPr>
          <a:lstStyle/>
          <a:p>
            <a:pPr>
              <a:buFont typeface="Wingdings" panose="05000000000000000000" pitchFamily="2" charset="2"/>
              <a:buChar char="l"/>
            </a:pPr>
            <a:r>
              <a:rPr lang="en-US" altLang="ja-JP" sz="2000" dirty="0">
                <a:latin typeface="+mj-lt"/>
              </a:rPr>
              <a:t>Alignment with </a:t>
            </a:r>
            <a:r>
              <a:rPr lang="en-US" altLang="ja-JP" sz="2000" b="1" u="sng" dirty="0">
                <a:solidFill>
                  <a:schemeClr val="accent1">
                    <a:lumMod val="75000"/>
                  </a:schemeClr>
                </a:solidFill>
                <a:latin typeface="+mj-lt"/>
              </a:rPr>
              <a:t>International SBOM Standards </a:t>
            </a:r>
            <a:r>
              <a:rPr lang="en-US" altLang="ja-JP" sz="2000" dirty="0">
                <a:latin typeface="+mj-lt"/>
              </a:rPr>
              <a:t>is critical</a:t>
            </a:r>
          </a:p>
          <a:p>
            <a:pPr>
              <a:buFont typeface="Wingdings" panose="05000000000000000000" pitchFamily="2" charset="2"/>
              <a:buChar char="l"/>
            </a:pPr>
            <a:r>
              <a:rPr lang="en-US" altLang="ja-JP" sz="2000" dirty="0">
                <a:latin typeface="+mj-lt"/>
              </a:rPr>
              <a:t>Lack of </a:t>
            </a:r>
            <a:r>
              <a:rPr lang="en-US" altLang="ja-JP" sz="2000" b="1" u="sng" dirty="0">
                <a:solidFill>
                  <a:schemeClr val="accent1">
                    <a:lumMod val="75000"/>
                  </a:schemeClr>
                </a:solidFill>
                <a:latin typeface="+mj-lt"/>
              </a:rPr>
              <a:t>Learning from Past </a:t>
            </a:r>
            <a:r>
              <a:rPr lang="en-US" altLang="ja-JP" sz="2000" dirty="0">
                <a:latin typeface="+mj-lt"/>
              </a:rPr>
              <a:t>Incidents</a:t>
            </a:r>
          </a:p>
          <a:p>
            <a:pPr marL="596900" lvl="1" indent="0">
              <a:buNone/>
            </a:pPr>
            <a:r>
              <a:rPr lang="en-US" altLang="ja-JP" sz="2000" dirty="0">
                <a:latin typeface="+mj-lt"/>
              </a:rPr>
              <a:t>→ Need to share best practices (collection &amp; utilization methods) across the industry</a:t>
            </a:r>
            <a:endParaRPr lang="ja-JP" altLang="en-US" sz="2000" dirty="0">
              <a:latin typeface="+mj-lt"/>
            </a:endParaRPr>
          </a:p>
        </p:txBody>
      </p:sp>
      <p:pic>
        <p:nvPicPr>
          <p:cNvPr id="2" name="図 1">
            <a:extLst>
              <a:ext uri="{FF2B5EF4-FFF2-40B4-BE49-F238E27FC236}">
                <a16:creationId xmlns:a16="http://schemas.microsoft.com/office/drawing/2014/main" id="{2313E636-400A-AC14-2401-4048C23EC7AC}"/>
              </a:ext>
            </a:extLst>
          </p:cNvPr>
          <p:cNvPicPr>
            <a:picLocks noChangeAspect="1"/>
          </p:cNvPicPr>
          <p:nvPr/>
        </p:nvPicPr>
        <p:blipFill>
          <a:blip r:embed="rId3"/>
          <a:stretch>
            <a:fillRect/>
          </a:stretch>
        </p:blipFill>
        <p:spPr>
          <a:xfrm>
            <a:off x="1917404" y="2330551"/>
            <a:ext cx="5309191" cy="2730573"/>
          </a:xfrm>
          <a:prstGeom prst="rect">
            <a:avLst/>
          </a:prstGeom>
        </p:spPr>
      </p:pic>
      <p:sp>
        <p:nvSpPr>
          <p:cNvPr id="3" name="テキスト ボックス 2">
            <a:extLst>
              <a:ext uri="{FF2B5EF4-FFF2-40B4-BE49-F238E27FC236}">
                <a16:creationId xmlns:a16="http://schemas.microsoft.com/office/drawing/2014/main" id="{E235BD0B-DE63-5173-8807-056A325E7281}"/>
              </a:ext>
            </a:extLst>
          </p:cNvPr>
          <p:cNvSpPr txBox="1"/>
          <p:nvPr/>
        </p:nvSpPr>
        <p:spPr>
          <a:xfrm>
            <a:off x="6824007" y="3167331"/>
            <a:ext cx="1440229" cy="646331"/>
          </a:xfrm>
          <a:prstGeom prst="rect">
            <a:avLst/>
          </a:prstGeom>
          <a:noFill/>
        </p:spPr>
        <p:txBody>
          <a:bodyPr wrap="square" rtlCol="0">
            <a:spAutoFit/>
          </a:bodyPr>
          <a:lstStyle/>
          <a:p>
            <a:r>
              <a:rPr kumimoji="1" lang="en-US" altLang="ja-JP" sz="1800" b="1" dirty="0">
                <a:solidFill>
                  <a:srgbClr val="C00000"/>
                </a:solidFill>
                <a:highlight>
                  <a:srgbClr val="C0C0C0"/>
                </a:highlight>
              </a:rPr>
              <a:t>Emerging Challenges</a:t>
            </a:r>
            <a:endParaRPr kumimoji="1" lang="ja-JP" altLang="en-US" sz="1800" b="1" dirty="0">
              <a:solidFill>
                <a:srgbClr val="C00000"/>
              </a:solidFill>
              <a:highlight>
                <a:srgbClr val="C0C0C0"/>
              </a:highlight>
            </a:endParaRPr>
          </a:p>
        </p:txBody>
      </p:sp>
      <p:sp>
        <p:nvSpPr>
          <p:cNvPr id="4" name="楕円 3">
            <a:extLst>
              <a:ext uri="{FF2B5EF4-FFF2-40B4-BE49-F238E27FC236}">
                <a16:creationId xmlns:a16="http://schemas.microsoft.com/office/drawing/2014/main" id="{54A8A14A-4DB7-B26A-10A1-BC36E6164BA1}"/>
              </a:ext>
            </a:extLst>
          </p:cNvPr>
          <p:cNvSpPr/>
          <p:nvPr/>
        </p:nvSpPr>
        <p:spPr>
          <a:xfrm>
            <a:off x="5512659" y="2571750"/>
            <a:ext cx="1311348" cy="211837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9490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43E94-7D58-1602-71FF-A0B9667940E2}"/>
              </a:ext>
            </a:extLst>
          </p:cNvPr>
          <p:cNvSpPr>
            <a:spLocks noGrp="1"/>
          </p:cNvSpPr>
          <p:nvPr>
            <p:ph type="title"/>
          </p:nvPr>
        </p:nvSpPr>
        <p:spPr>
          <a:xfrm>
            <a:off x="120502" y="91901"/>
            <a:ext cx="8904237" cy="497100"/>
          </a:xfrm>
        </p:spPr>
        <p:txBody>
          <a:bodyPr>
            <a:noAutofit/>
          </a:bodyPr>
          <a:lstStyle/>
          <a:p>
            <a:r>
              <a:rPr lang="en-US" altLang="ja-JP" sz="2400" dirty="0"/>
              <a:t>Taking the First Step Amid Challenges </a:t>
            </a:r>
            <a:r>
              <a:rPr kumimoji="1" lang="en-US" altLang="ja-JP" sz="2000" b="1" dirty="0">
                <a:latin typeface="メイリオ" panose="020B0604030504040204" pitchFamily="50" charset="-128"/>
                <a:ea typeface="メイリオ" panose="020B0604030504040204" pitchFamily="50" charset="-128"/>
              </a:rPr>
              <a:t>:</a:t>
            </a:r>
            <a:r>
              <a:rPr kumimoji="1" lang="en-US" altLang="ja-JP" sz="1400" b="1" dirty="0">
                <a:latin typeface="メイリオ" panose="020B0604030504040204" pitchFamily="50" charset="-128"/>
                <a:ea typeface="メイリオ" panose="020B0604030504040204" pitchFamily="50" charset="-128"/>
              </a:rPr>
              <a:t>the </a:t>
            </a:r>
            <a:r>
              <a:rPr kumimoji="1" lang="en-US" altLang="ja-JP" sz="1400" b="1" dirty="0"/>
              <a:t>Third-Party Risk Management WG</a:t>
            </a:r>
            <a:endParaRPr kumimoji="1" lang="ja-JP" altLang="en-US" sz="2000" b="1" dirty="0">
              <a:latin typeface="メイリオ" panose="020B0604030504040204" pitchFamily="50" charset="-128"/>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22884B3F-EB22-8F82-EB60-E58929C8DB43}"/>
              </a:ext>
            </a:extLst>
          </p:cNvPr>
          <p:cNvSpPr>
            <a:spLocks noGrp="1"/>
          </p:cNvSpPr>
          <p:nvPr>
            <p:ph type="body" idx="1"/>
          </p:nvPr>
        </p:nvSpPr>
        <p:spPr>
          <a:xfrm>
            <a:off x="283939" y="589001"/>
            <a:ext cx="8456154" cy="3696693"/>
          </a:xfrm>
        </p:spPr>
        <p:txBody>
          <a:bodyPr>
            <a:noAutofit/>
          </a:bodyPr>
          <a:lstStyle/>
          <a:p>
            <a:r>
              <a:rPr lang="en-US" altLang="ja-JP" sz="2000" b="1" dirty="0"/>
              <a:t>Key Challenges to Address by </a:t>
            </a:r>
            <a:r>
              <a:rPr kumimoji="1" lang="en-US" altLang="ja-JP" sz="2000" b="1" dirty="0">
                <a:latin typeface="メイリオ" panose="020B0604030504040204" pitchFamily="50" charset="-128"/>
                <a:ea typeface="メイリオ" panose="020B0604030504040204" pitchFamily="50" charset="-128"/>
              </a:rPr>
              <a:t>the </a:t>
            </a:r>
            <a:r>
              <a:rPr kumimoji="1" lang="en-US" altLang="ja-JP" sz="2000" b="1" dirty="0"/>
              <a:t>Third-Party Risk Management WG</a:t>
            </a:r>
            <a:endParaRPr lang="en-US" altLang="ja-JP" sz="2000" b="1" dirty="0"/>
          </a:p>
          <a:p>
            <a:pPr lvl="1"/>
            <a:r>
              <a:rPr lang="en-US" altLang="ja-JP" sz="1800" b="1" u="sng" dirty="0">
                <a:solidFill>
                  <a:schemeClr val="accent1">
                    <a:lumMod val="75000"/>
                  </a:schemeClr>
                </a:solidFill>
              </a:rPr>
              <a:t>Capturing rapid changes</a:t>
            </a:r>
            <a:r>
              <a:rPr lang="en-US" altLang="ja-JP" sz="1800" dirty="0">
                <a:solidFill>
                  <a:schemeClr val="accent1">
                    <a:lumMod val="75000"/>
                  </a:schemeClr>
                </a:solidFill>
              </a:rPr>
              <a:t> </a:t>
            </a:r>
            <a:r>
              <a:rPr lang="en-US" altLang="ja-JP" sz="1800" dirty="0"/>
              <a:t>in the business environment </a:t>
            </a:r>
            <a:r>
              <a:rPr lang="en-US" altLang="ja-JP" sz="1800" dirty="0">
                <a:solidFill>
                  <a:schemeClr val="tx1"/>
                </a:solidFill>
              </a:rPr>
              <a:t>beyond annual audits</a:t>
            </a:r>
          </a:p>
          <a:p>
            <a:pPr lvl="1"/>
            <a:r>
              <a:rPr lang="en-US" altLang="ja-JP" sz="1800" b="1" u="sng" dirty="0">
                <a:solidFill>
                  <a:schemeClr val="accent1">
                    <a:lumMod val="75000"/>
                  </a:schemeClr>
                </a:solidFill>
              </a:rPr>
              <a:t>Promoting audit practices </a:t>
            </a:r>
            <a:r>
              <a:rPr lang="en-US" altLang="ja-JP" sz="1800" dirty="0"/>
              <a:t>despite weak audit culture among VASPs</a:t>
            </a:r>
          </a:p>
          <a:p>
            <a:pPr lvl="1"/>
            <a:r>
              <a:rPr lang="en-US" altLang="ja-JP" sz="1800" b="1" u="sng" dirty="0">
                <a:solidFill>
                  <a:schemeClr val="accent1">
                    <a:lumMod val="75000"/>
                  </a:schemeClr>
                </a:solidFill>
              </a:rPr>
              <a:t>Raising industry-wide security levels </a:t>
            </a:r>
            <a:r>
              <a:rPr lang="en-US" altLang="ja-JP" sz="1800" dirty="0"/>
              <a:t>amid a shortage of skilled professionals</a:t>
            </a:r>
          </a:p>
          <a:p>
            <a:pPr lvl="1"/>
            <a:r>
              <a:rPr lang="en-US" altLang="ja-JP" sz="1800" u="sng" dirty="0">
                <a:solidFill>
                  <a:schemeClr val="accent1">
                    <a:lumMod val="75000"/>
                  </a:schemeClr>
                </a:solidFill>
              </a:rPr>
              <a:t>Standardizing</a:t>
            </a:r>
            <a:r>
              <a:rPr lang="en-US" altLang="ja-JP" sz="1800" dirty="0"/>
              <a:t> key management operations and </a:t>
            </a:r>
            <a:r>
              <a:rPr lang="en-US" altLang="ja-JP" sz="1800" u="sng" dirty="0">
                <a:solidFill>
                  <a:schemeClr val="accent1">
                    <a:lumMod val="75000"/>
                  </a:schemeClr>
                </a:solidFill>
              </a:rPr>
              <a:t>sharing best practices</a:t>
            </a:r>
          </a:p>
          <a:p>
            <a:pPr lvl="1"/>
            <a:r>
              <a:rPr lang="en-US" altLang="ja-JP" sz="1800" dirty="0"/>
              <a:t>Tackling the complexity of </a:t>
            </a:r>
            <a:r>
              <a:rPr lang="en-US" altLang="ja-JP" sz="1800" u="sng" dirty="0">
                <a:solidFill>
                  <a:schemeClr val="accent1">
                    <a:lumMod val="75000"/>
                  </a:schemeClr>
                </a:solidFill>
              </a:rPr>
              <a:t>supply chain management</a:t>
            </a:r>
          </a:p>
        </p:txBody>
      </p:sp>
      <p:sp>
        <p:nvSpPr>
          <p:cNvPr id="4" name="スライド番号プレースホルダー 3">
            <a:extLst>
              <a:ext uri="{FF2B5EF4-FFF2-40B4-BE49-F238E27FC236}">
                <a16:creationId xmlns:a16="http://schemas.microsoft.com/office/drawing/2014/main" id="{064A33B8-2420-70D1-E9C4-EAC9ADD78B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17</a:t>
            </a:fld>
            <a:endParaRPr lang="ja-JP" altLang="en-US"/>
          </a:p>
        </p:txBody>
      </p:sp>
    </p:spTree>
    <p:extLst>
      <p:ext uri="{BB962C8B-B14F-4D97-AF65-F5344CB8AC3E}">
        <p14:creationId xmlns:p14="http://schemas.microsoft.com/office/powerpoint/2010/main" val="2308589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77B061-8FEF-A405-B3CF-D81714AAF32B}"/>
              </a:ext>
            </a:extLst>
          </p:cNvPr>
          <p:cNvSpPr>
            <a:spLocks noGrp="1"/>
          </p:cNvSpPr>
          <p:nvPr>
            <p:ph type="title"/>
          </p:nvPr>
        </p:nvSpPr>
        <p:spPr/>
        <p:txBody>
          <a:bodyPr>
            <a:noAutofit/>
          </a:bodyPr>
          <a:lstStyle/>
          <a:p>
            <a:r>
              <a:rPr kumimoji="1" lang="en-US" altLang="ja-JP" sz="2400" b="1" dirty="0">
                <a:latin typeface="+mj-lt"/>
              </a:rPr>
              <a:t>Guidelines, Self-Regulations and Practices for VASPs  </a:t>
            </a:r>
            <a:endParaRPr kumimoji="1" lang="ja-JP" altLang="en-US" sz="2400" b="1" dirty="0">
              <a:latin typeface="+mj-lt"/>
            </a:endParaRPr>
          </a:p>
        </p:txBody>
      </p:sp>
      <p:sp>
        <p:nvSpPr>
          <p:cNvPr id="4" name="スライド番号プレースホルダー 3">
            <a:extLst>
              <a:ext uri="{FF2B5EF4-FFF2-40B4-BE49-F238E27FC236}">
                <a16:creationId xmlns:a16="http://schemas.microsoft.com/office/drawing/2014/main" id="{FAE745DC-7A93-EDD6-A8B9-F65B2E6C945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18</a:t>
            </a:fld>
            <a:endParaRPr lang="ja-JP" altLang="en-US"/>
          </a:p>
        </p:txBody>
      </p:sp>
      <p:sp>
        <p:nvSpPr>
          <p:cNvPr id="5" name="テキスト ボックス 4">
            <a:extLst>
              <a:ext uri="{FF2B5EF4-FFF2-40B4-BE49-F238E27FC236}">
                <a16:creationId xmlns:a16="http://schemas.microsoft.com/office/drawing/2014/main" id="{ADC7328D-C228-A327-6FFB-6ED2CE8F6016}"/>
              </a:ext>
            </a:extLst>
          </p:cNvPr>
          <p:cNvSpPr txBox="1"/>
          <p:nvPr/>
        </p:nvSpPr>
        <p:spPr>
          <a:xfrm>
            <a:off x="2507742" y="669080"/>
            <a:ext cx="4270248" cy="461665"/>
          </a:xfrm>
          <a:prstGeom prst="rect">
            <a:avLst/>
          </a:prstGeom>
          <a:noFill/>
          <a:ln>
            <a:solidFill>
              <a:schemeClr val="tx1">
                <a:lumMod val="50000"/>
                <a:lumOff val="50000"/>
              </a:schemeClr>
            </a:solidFill>
          </a:ln>
        </p:spPr>
        <p:txBody>
          <a:bodyPr wrap="square" rtlCol="0">
            <a:spAutoFit/>
          </a:bodyPr>
          <a:lstStyle/>
          <a:p>
            <a:r>
              <a:rPr kumimoji="1" lang="en-US" altLang="ja-JP" sz="2000" b="1" dirty="0"/>
              <a:t>Payment Service Act</a:t>
            </a:r>
            <a:r>
              <a:rPr kumimoji="1" lang="en-US" altLang="ja-JP" sz="2400" dirty="0"/>
              <a:t> </a:t>
            </a:r>
            <a:r>
              <a:rPr kumimoji="1" lang="en-US" altLang="ja-JP" sz="2000" dirty="0"/>
              <a:t>(PSA)</a:t>
            </a:r>
            <a:endParaRPr kumimoji="1" lang="ja-JP" altLang="en-US" sz="2000" dirty="0"/>
          </a:p>
        </p:txBody>
      </p:sp>
      <p:sp>
        <p:nvSpPr>
          <p:cNvPr id="6" name="テキスト ボックス 5">
            <a:extLst>
              <a:ext uri="{FF2B5EF4-FFF2-40B4-BE49-F238E27FC236}">
                <a16:creationId xmlns:a16="http://schemas.microsoft.com/office/drawing/2014/main" id="{3B764FD7-59BF-F6C2-E9B0-D69E6C5C52FD}"/>
              </a:ext>
            </a:extLst>
          </p:cNvPr>
          <p:cNvSpPr txBox="1"/>
          <p:nvPr/>
        </p:nvSpPr>
        <p:spPr>
          <a:xfrm>
            <a:off x="2907792" y="1328266"/>
            <a:ext cx="4270248" cy="707886"/>
          </a:xfrm>
          <a:prstGeom prst="rect">
            <a:avLst/>
          </a:prstGeom>
          <a:noFill/>
          <a:ln>
            <a:solidFill>
              <a:schemeClr val="tx1">
                <a:lumMod val="65000"/>
                <a:lumOff val="35000"/>
              </a:schemeClr>
            </a:solidFill>
          </a:ln>
        </p:spPr>
        <p:txBody>
          <a:bodyPr wrap="square" rtlCol="0">
            <a:spAutoFit/>
          </a:bodyPr>
          <a:lstStyle/>
          <a:p>
            <a:r>
              <a:rPr kumimoji="1" lang="en-US" altLang="ja-JP" sz="2000" b="1" dirty="0"/>
              <a:t>Administrative Guidelines</a:t>
            </a:r>
            <a:r>
              <a:rPr kumimoji="1" lang="en-US" altLang="ja-JP" sz="2000" dirty="0"/>
              <a:t> issued by JFSA </a:t>
            </a:r>
            <a:endParaRPr kumimoji="1" lang="ja-JP" altLang="en-US" sz="2000" dirty="0"/>
          </a:p>
        </p:txBody>
      </p:sp>
      <p:sp>
        <p:nvSpPr>
          <p:cNvPr id="7" name="テキスト ボックス 6">
            <a:extLst>
              <a:ext uri="{FF2B5EF4-FFF2-40B4-BE49-F238E27FC236}">
                <a16:creationId xmlns:a16="http://schemas.microsoft.com/office/drawing/2014/main" id="{053DD376-9DB8-1E60-80A9-F2FA181ACB5D}"/>
              </a:ext>
            </a:extLst>
          </p:cNvPr>
          <p:cNvSpPr txBox="1"/>
          <p:nvPr/>
        </p:nvSpPr>
        <p:spPr>
          <a:xfrm>
            <a:off x="2907792" y="2289696"/>
            <a:ext cx="4270248" cy="707886"/>
          </a:xfrm>
          <a:prstGeom prst="rect">
            <a:avLst/>
          </a:prstGeom>
          <a:noFill/>
          <a:ln>
            <a:solidFill>
              <a:schemeClr val="tx1">
                <a:lumMod val="50000"/>
                <a:lumOff val="50000"/>
              </a:schemeClr>
            </a:solidFill>
          </a:ln>
        </p:spPr>
        <p:txBody>
          <a:bodyPr wrap="square" rtlCol="0">
            <a:spAutoFit/>
          </a:bodyPr>
          <a:lstStyle/>
          <a:p>
            <a:r>
              <a:rPr kumimoji="1" lang="en-US" altLang="ja-JP" dirty="0"/>
              <a:t> </a:t>
            </a:r>
            <a:r>
              <a:rPr kumimoji="1" lang="en-US" altLang="ja-JP" sz="2000" b="1" dirty="0"/>
              <a:t>Cybersecurity Guidelines </a:t>
            </a:r>
            <a:r>
              <a:rPr kumimoji="1" lang="en-US" altLang="ja-JP" sz="2000" dirty="0"/>
              <a:t>for the Financial Sector</a:t>
            </a:r>
            <a:endParaRPr kumimoji="1" lang="ja-JP" altLang="en-US" sz="2000" dirty="0"/>
          </a:p>
        </p:txBody>
      </p:sp>
      <p:cxnSp>
        <p:nvCxnSpPr>
          <p:cNvPr id="11" name="直線矢印コネクタ 10">
            <a:extLst>
              <a:ext uri="{FF2B5EF4-FFF2-40B4-BE49-F238E27FC236}">
                <a16:creationId xmlns:a16="http://schemas.microsoft.com/office/drawing/2014/main" id="{FC0B1087-C98C-3D9E-0624-5E7C9960A125}"/>
              </a:ext>
            </a:extLst>
          </p:cNvPr>
          <p:cNvCxnSpPr>
            <a:stCxn id="6" idx="2"/>
            <a:endCxn id="7" idx="0"/>
          </p:cNvCxnSpPr>
          <p:nvPr/>
        </p:nvCxnSpPr>
        <p:spPr>
          <a:xfrm>
            <a:off x="5042916" y="2036152"/>
            <a:ext cx="0" cy="25354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5" name="コネクタ: カギ線 14">
            <a:extLst>
              <a:ext uri="{FF2B5EF4-FFF2-40B4-BE49-F238E27FC236}">
                <a16:creationId xmlns:a16="http://schemas.microsoft.com/office/drawing/2014/main" id="{8FACC982-1947-CFEA-662E-1C9CB07D7227}"/>
              </a:ext>
            </a:extLst>
          </p:cNvPr>
          <p:cNvCxnSpPr>
            <a:stCxn id="5" idx="2"/>
            <a:endCxn id="6" idx="0"/>
          </p:cNvCxnSpPr>
          <p:nvPr/>
        </p:nvCxnSpPr>
        <p:spPr>
          <a:xfrm rot="16200000" flipH="1">
            <a:off x="4744131" y="1029480"/>
            <a:ext cx="197521" cy="400050"/>
          </a:xfrm>
          <a:prstGeom prst="bentConnector3">
            <a:avLst/>
          </a:prstGeom>
        </p:spPr>
        <p:style>
          <a:lnRef idx="1">
            <a:schemeClr val="accent2"/>
          </a:lnRef>
          <a:fillRef idx="0">
            <a:schemeClr val="accent2"/>
          </a:fillRef>
          <a:effectRef idx="0">
            <a:schemeClr val="accent2"/>
          </a:effectRef>
          <a:fontRef idx="minor">
            <a:schemeClr val="tx1"/>
          </a:fontRef>
        </p:style>
      </p:cxnSp>
      <p:sp>
        <p:nvSpPr>
          <p:cNvPr id="16" name="テキスト ボックス 15">
            <a:extLst>
              <a:ext uri="{FF2B5EF4-FFF2-40B4-BE49-F238E27FC236}">
                <a16:creationId xmlns:a16="http://schemas.microsoft.com/office/drawing/2014/main" id="{E8F87A54-4F90-586D-C84F-F06F925CA141}"/>
              </a:ext>
            </a:extLst>
          </p:cNvPr>
          <p:cNvSpPr txBox="1"/>
          <p:nvPr/>
        </p:nvSpPr>
        <p:spPr>
          <a:xfrm>
            <a:off x="2907792" y="3267046"/>
            <a:ext cx="4270248" cy="707886"/>
          </a:xfrm>
          <a:prstGeom prst="rect">
            <a:avLst/>
          </a:prstGeom>
          <a:solidFill>
            <a:schemeClr val="bg1"/>
          </a:solidFill>
          <a:ln>
            <a:solidFill>
              <a:schemeClr val="tx1">
                <a:lumMod val="50000"/>
                <a:lumOff val="50000"/>
              </a:schemeClr>
            </a:solidFill>
          </a:ln>
        </p:spPr>
        <p:txBody>
          <a:bodyPr wrap="square" rtlCol="0">
            <a:spAutoFit/>
          </a:bodyPr>
          <a:lstStyle/>
          <a:p>
            <a:r>
              <a:rPr kumimoji="1" lang="en-US" altLang="ja-JP" sz="2000" b="1" dirty="0"/>
              <a:t>FISC Security Guidelines on Computer Systems</a:t>
            </a:r>
            <a:endParaRPr kumimoji="1" lang="ja-JP" altLang="en-US" sz="2000" b="1" dirty="0"/>
          </a:p>
        </p:txBody>
      </p:sp>
      <p:cxnSp>
        <p:nvCxnSpPr>
          <p:cNvPr id="17" name="直線矢印コネクタ 16">
            <a:extLst>
              <a:ext uri="{FF2B5EF4-FFF2-40B4-BE49-F238E27FC236}">
                <a16:creationId xmlns:a16="http://schemas.microsoft.com/office/drawing/2014/main" id="{D174BEBB-C7C5-CB83-0843-289E74F08E94}"/>
              </a:ext>
            </a:extLst>
          </p:cNvPr>
          <p:cNvCxnSpPr>
            <a:cxnSpLocks/>
            <a:stCxn id="7" idx="2"/>
            <a:endCxn id="16" idx="0"/>
          </p:cNvCxnSpPr>
          <p:nvPr/>
        </p:nvCxnSpPr>
        <p:spPr>
          <a:xfrm>
            <a:off x="5042916" y="2997582"/>
            <a:ext cx="0" cy="26946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0" name="テキスト ボックス 19">
            <a:extLst>
              <a:ext uri="{FF2B5EF4-FFF2-40B4-BE49-F238E27FC236}">
                <a16:creationId xmlns:a16="http://schemas.microsoft.com/office/drawing/2014/main" id="{0F2AAB95-E9B4-3DFC-FE0C-DD24749F61DE}"/>
              </a:ext>
            </a:extLst>
          </p:cNvPr>
          <p:cNvSpPr txBox="1"/>
          <p:nvPr/>
        </p:nvSpPr>
        <p:spPr>
          <a:xfrm>
            <a:off x="5422392" y="2987233"/>
            <a:ext cx="1376172" cy="307777"/>
          </a:xfrm>
          <a:prstGeom prst="rect">
            <a:avLst/>
          </a:prstGeom>
          <a:noFill/>
        </p:spPr>
        <p:txBody>
          <a:bodyPr wrap="square" rtlCol="0">
            <a:spAutoFit/>
          </a:bodyPr>
          <a:lstStyle/>
          <a:p>
            <a:r>
              <a:rPr kumimoji="1" lang="en-US" altLang="ja-JP" dirty="0"/>
              <a:t>Refer to</a:t>
            </a:r>
            <a:endParaRPr kumimoji="1" lang="ja-JP" altLang="en-US" dirty="0"/>
          </a:p>
        </p:txBody>
      </p:sp>
      <p:sp>
        <p:nvSpPr>
          <p:cNvPr id="21" name="テキスト ボックス 20">
            <a:extLst>
              <a:ext uri="{FF2B5EF4-FFF2-40B4-BE49-F238E27FC236}">
                <a16:creationId xmlns:a16="http://schemas.microsoft.com/office/drawing/2014/main" id="{96990E82-78C3-F341-83A8-AD95984FA754}"/>
              </a:ext>
            </a:extLst>
          </p:cNvPr>
          <p:cNvSpPr txBox="1"/>
          <p:nvPr/>
        </p:nvSpPr>
        <p:spPr>
          <a:xfrm>
            <a:off x="5422392" y="2017912"/>
            <a:ext cx="1376172" cy="307777"/>
          </a:xfrm>
          <a:prstGeom prst="rect">
            <a:avLst/>
          </a:prstGeom>
          <a:noFill/>
        </p:spPr>
        <p:txBody>
          <a:bodyPr wrap="square" rtlCol="0">
            <a:spAutoFit/>
          </a:bodyPr>
          <a:lstStyle/>
          <a:p>
            <a:r>
              <a:rPr kumimoji="1" lang="en-US" altLang="ja-JP" dirty="0"/>
              <a:t>Refer to</a:t>
            </a:r>
            <a:endParaRPr kumimoji="1" lang="ja-JP" altLang="en-US" dirty="0"/>
          </a:p>
        </p:txBody>
      </p:sp>
      <p:sp>
        <p:nvSpPr>
          <p:cNvPr id="30" name="テキスト ボックス 29">
            <a:extLst>
              <a:ext uri="{FF2B5EF4-FFF2-40B4-BE49-F238E27FC236}">
                <a16:creationId xmlns:a16="http://schemas.microsoft.com/office/drawing/2014/main" id="{51C6D6D2-C6C3-02BE-F8B0-7EA7888B71A9}"/>
              </a:ext>
            </a:extLst>
          </p:cNvPr>
          <p:cNvSpPr txBox="1"/>
          <p:nvPr/>
        </p:nvSpPr>
        <p:spPr>
          <a:xfrm>
            <a:off x="5422391" y="3659126"/>
            <a:ext cx="3721609" cy="1323439"/>
          </a:xfrm>
          <a:prstGeom prst="rect">
            <a:avLst/>
          </a:prstGeom>
          <a:solidFill>
            <a:schemeClr val="bg1"/>
          </a:solidFill>
          <a:ln w="28575">
            <a:solidFill>
              <a:srgbClr val="FF0000"/>
            </a:solidFill>
          </a:ln>
        </p:spPr>
        <p:txBody>
          <a:bodyPr wrap="square" rtlCol="0">
            <a:spAutoFit/>
          </a:bodyPr>
          <a:lstStyle/>
          <a:p>
            <a:r>
              <a:rPr kumimoji="1" lang="en-US" altLang="ja-JP" sz="2000" b="1" dirty="0" err="1">
                <a:highlight>
                  <a:srgbClr val="C0C0C0"/>
                </a:highlight>
              </a:rPr>
              <a:t>JPCrypto</a:t>
            </a:r>
            <a:r>
              <a:rPr kumimoji="1" lang="en-US" altLang="ja-JP" sz="2000" b="1" dirty="0">
                <a:highlight>
                  <a:srgbClr val="C0C0C0"/>
                </a:highlight>
              </a:rPr>
              <a:t>-ISAC</a:t>
            </a:r>
          </a:p>
          <a:p>
            <a:r>
              <a:rPr kumimoji="1" lang="en-US" altLang="ja-JP" sz="2000" b="1" dirty="0">
                <a:highlight>
                  <a:srgbClr val="C0C0C0"/>
                </a:highlight>
              </a:rPr>
              <a:t>Third-Party Risk Management Practice and Tool kit</a:t>
            </a:r>
          </a:p>
        </p:txBody>
      </p:sp>
      <p:sp>
        <p:nvSpPr>
          <p:cNvPr id="46" name="矢印: 左右 45">
            <a:extLst>
              <a:ext uri="{FF2B5EF4-FFF2-40B4-BE49-F238E27FC236}">
                <a16:creationId xmlns:a16="http://schemas.microsoft.com/office/drawing/2014/main" id="{17A4DD8A-DABF-75FB-4F90-096FD77214C1}"/>
              </a:ext>
            </a:extLst>
          </p:cNvPr>
          <p:cNvSpPr/>
          <p:nvPr/>
        </p:nvSpPr>
        <p:spPr>
          <a:xfrm>
            <a:off x="2013966" y="3503677"/>
            <a:ext cx="777240" cy="310896"/>
          </a:xfrm>
          <a:prstGeom prst="leftRightArrow">
            <a:avLst>
              <a:gd name="adj1" fmla="val 68310"/>
              <a:gd name="adj2" fmla="val 55942"/>
            </a:avLst>
          </a:prstGeom>
          <a:solidFill>
            <a:schemeClr val="tx1">
              <a:lumMod val="50000"/>
              <a:lumOff val="50000"/>
            </a:schemeClr>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23C57A0-DD8B-A24C-2E62-5D24DAAE39FC}"/>
              </a:ext>
            </a:extLst>
          </p:cNvPr>
          <p:cNvSpPr txBox="1"/>
          <p:nvPr/>
        </p:nvSpPr>
        <p:spPr>
          <a:xfrm>
            <a:off x="191944" y="3336145"/>
            <a:ext cx="1646076" cy="646331"/>
          </a:xfrm>
          <a:prstGeom prst="rect">
            <a:avLst/>
          </a:prstGeom>
          <a:noFill/>
          <a:ln w="9525">
            <a:solidFill>
              <a:schemeClr val="tx1"/>
            </a:solidFill>
            <a:prstDash val="lgDash"/>
          </a:ln>
        </p:spPr>
        <p:txBody>
          <a:bodyPr wrap="square" rtlCol="0">
            <a:spAutoFit/>
          </a:bodyPr>
          <a:lstStyle/>
          <a:p>
            <a:r>
              <a:rPr kumimoji="1" lang="en-US" altLang="ja-JP" sz="1800" dirty="0"/>
              <a:t>NIST Frameworks</a:t>
            </a:r>
            <a:endParaRPr kumimoji="1" lang="ja-JP" altLang="en-US" sz="1800" dirty="0"/>
          </a:p>
        </p:txBody>
      </p:sp>
      <p:sp>
        <p:nvSpPr>
          <p:cNvPr id="49" name="テキスト ボックス 48">
            <a:extLst>
              <a:ext uri="{FF2B5EF4-FFF2-40B4-BE49-F238E27FC236}">
                <a16:creationId xmlns:a16="http://schemas.microsoft.com/office/drawing/2014/main" id="{65E13772-8319-CA4C-DA71-7BCEDE5EC1CB}"/>
              </a:ext>
            </a:extLst>
          </p:cNvPr>
          <p:cNvSpPr txBox="1"/>
          <p:nvPr/>
        </p:nvSpPr>
        <p:spPr>
          <a:xfrm>
            <a:off x="146303" y="1616448"/>
            <a:ext cx="1737358" cy="923330"/>
          </a:xfrm>
          <a:prstGeom prst="rect">
            <a:avLst/>
          </a:prstGeom>
          <a:noFill/>
          <a:ln w="9525">
            <a:solidFill>
              <a:schemeClr val="tx1"/>
            </a:solidFill>
            <a:prstDash val="lgDash"/>
          </a:ln>
        </p:spPr>
        <p:txBody>
          <a:bodyPr wrap="square" rtlCol="0">
            <a:spAutoFit/>
          </a:bodyPr>
          <a:lstStyle/>
          <a:p>
            <a:r>
              <a:rPr kumimoji="1" lang="en-US" altLang="ja-JP" sz="1800" dirty="0"/>
              <a:t>FFIEC, FDIC, OCC Guidelines</a:t>
            </a:r>
            <a:endParaRPr kumimoji="1" lang="ja-JP" altLang="en-US" sz="1800" dirty="0"/>
          </a:p>
        </p:txBody>
      </p:sp>
      <p:sp>
        <p:nvSpPr>
          <p:cNvPr id="50" name="矢印: 左右 49">
            <a:extLst>
              <a:ext uri="{FF2B5EF4-FFF2-40B4-BE49-F238E27FC236}">
                <a16:creationId xmlns:a16="http://schemas.microsoft.com/office/drawing/2014/main" id="{D83F3199-E0B4-CDE5-72DF-7C6CB56B5C9A}"/>
              </a:ext>
            </a:extLst>
          </p:cNvPr>
          <p:cNvSpPr/>
          <p:nvPr/>
        </p:nvSpPr>
        <p:spPr>
          <a:xfrm>
            <a:off x="2007106" y="1956329"/>
            <a:ext cx="777240" cy="310896"/>
          </a:xfrm>
          <a:prstGeom prst="leftRightArrow">
            <a:avLst>
              <a:gd name="adj1" fmla="val 68310"/>
              <a:gd name="adj2" fmla="val 55942"/>
            </a:avLst>
          </a:prstGeom>
          <a:solidFill>
            <a:schemeClr val="tx1">
              <a:lumMod val="50000"/>
              <a:lumOff val="50000"/>
            </a:schemeClr>
          </a:solidFill>
          <a:ln>
            <a:solidFill>
              <a:schemeClr val="bg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52" name="直線コネクタ 51">
            <a:extLst>
              <a:ext uri="{FF2B5EF4-FFF2-40B4-BE49-F238E27FC236}">
                <a16:creationId xmlns:a16="http://schemas.microsoft.com/office/drawing/2014/main" id="{8847CABB-40F6-A430-0A04-74405FC5592D}"/>
              </a:ext>
            </a:extLst>
          </p:cNvPr>
          <p:cNvCxnSpPr/>
          <p:nvPr/>
        </p:nvCxnSpPr>
        <p:spPr>
          <a:xfrm>
            <a:off x="2013966" y="669080"/>
            <a:ext cx="388620" cy="3747472"/>
          </a:xfrm>
          <a:prstGeom prst="line">
            <a:avLst/>
          </a:prstGeom>
          <a:ln>
            <a:prstDash val="lgDash"/>
          </a:ln>
        </p:spPr>
        <p:style>
          <a:lnRef idx="1">
            <a:schemeClr val="accent2"/>
          </a:lnRef>
          <a:fillRef idx="0">
            <a:schemeClr val="accent2"/>
          </a:fillRef>
          <a:effectRef idx="0">
            <a:schemeClr val="accent2"/>
          </a:effectRef>
          <a:fontRef idx="minor">
            <a:schemeClr val="tx1"/>
          </a:fontRef>
        </p:style>
      </p:cxnSp>
      <p:cxnSp>
        <p:nvCxnSpPr>
          <p:cNvPr id="53" name="直線矢印コネクタ 52">
            <a:extLst>
              <a:ext uri="{FF2B5EF4-FFF2-40B4-BE49-F238E27FC236}">
                <a16:creationId xmlns:a16="http://schemas.microsoft.com/office/drawing/2014/main" id="{1932950C-A415-67A3-3B9A-2E8A8780CFE0}"/>
              </a:ext>
            </a:extLst>
          </p:cNvPr>
          <p:cNvCxnSpPr>
            <a:cxnSpLocks/>
            <a:stCxn id="49" idx="2"/>
            <a:endCxn id="47" idx="0"/>
          </p:cNvCxnSpPr>
          <p:nvPr/>
        </p:nvCxnSpPr>
        <p:spPr>
          <a:xfrm>
            <a:off x="1014982" y="2539778"/>
            <a:ext cx="0" cy="79636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56" name="テキスト ボックス 55">
            <a:extLst>
              <a:ext uri="{FF2B5EF4-FFF2-40B4-BE49-F238E27FC236}">
                <a16:creationId xmlns:a16="http://schemas.microsoft.com/office/drawing/2014/main" id="{C95F4B12-6C7A-6B51-6558-79DE0E5D2E43}"/>
              </a:ext>
            </a:extLst>
          </p:cNvPr>
          <p:cNvSpPr txBox="1"/>
          <p:nvPr/>
        </p:nvSpPr>
        <p:spPr>
          <a:xfrm>
            <a:off x="1026414" y="2801048"/>
            <a:ext cx="1058417" cy="310896"/>
          </a:xfrm>
          <a:prstGeom prst="rect">
            <a:avLst/>
          </a:prstGeom>
          <a:noFill/>
        </p:spPr>
        <p:txBody>
          <a:bodyPr wrap="square" rtlCol="0">
            <a:spAutoFit/>
          </a:bodyPr>
          <a:lstStyle/>
          <a:p>
            <a:r>
              <a:rPr kumimoji="1" lang="en-US" altLang="ja-JP" dirty="0"/>
              <a:t>Refer to</a:t>
            </a:r>
            <a:endParaRPr kumimoji="1" lang="ja-JP" altLang="en-US" dirty="0"/>
          </a:p>
        </p:txBody>
      </p:sp>
    </p:spTree>
    <p:extLst>
      <p:ext uri="{BB962C8B-B14F-4D97-AF65-F5344CB8AC3E}">
        <p14:creationId xmlns:p14="http://schemas.microsoft.com/office/powerpoint/2010/main" val="1156145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60F52-20F9-913B-0E75-3A7453DCC0C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EE5B8E-B64B-35BE-5624-24EA560EDE25}"/>
              </a:ext>
            </a:extLst>
          </p:cNvPr>
          <p:cNvSpPr>
            <a:spLocks noGrp="1"/>
          </p:cNvSpPr>
          <p:nvPr>
            <p:ph type="title"/>
          </p:nvPr>
        </p:nvSpPr>
        <p:spPr>
          <a:xfrm>
            <a:off x="0" y="75494"/>
            <a:ext cx="9409176" cy="497100"/>
          </a:xfrm>
        </p:spPr>
        <p:txBody>
          <a:bodyPr>
            <a:noAutofit/>
          </a:bodyPr>
          <a:lstStyle/>
          <a:p>
            <a:r>
              <a:rPr kumimoji="1" lang="en-US" altLang="ja-JP" sz="2400" b="1" dirty="0">
                <a:latin typeface="+mj-lt"/>
                <a:ea typeface="メイリオ" panose="020B0604030504040204" pitchFamily="50" charset="-128"/>
              </a:rPr>
              <a:t>Deliverables of WG : </a:t>
            </a:r>
            <a:r>
              <a:rPr kumimoji="1" lang="en-US" altLang="ja-JP" sz="2000" b="1" dirty="0">
                <a:latin typeface="+mj-lt"/>
                <a:ea typeface="メイリオ" panose="020B0604030504040204" pitchFamily="50" charset="-128"/>
              </a:rPr>
              <a:t>Launched of the best practice and tool kit in Sep. </a:t>
            </a:r>
            <a:endParaRPr kumimoji="1" lang="ja-JP" altLang="en-US" sz="2400" b="1" dirty="0">
              <a:latin typeface="+mj-lt"/>
              <a:ea typeface="メイリオ" panose="020B0604030504040204" pitchFamily="50" charset="-128"/>
            </a:endParaRPr>
          </a:p>
        </p:txBody>
      </p:sp>
      <p:sp>
        <p:nvSpPr>
          <p:cNvPr id="3" name="テキスト プレースホルダー 2">
            <a:extLst>
              <a:ext uri="{FF2B5EF4-FFF2-40B4-BE49-F238E27FC236}">
                <a16:creationId xmlns:a16="http://schemas.microsoft.com/office/drawing/2014/main" id="{F73A184E-EC02-A7F3-F63E-67E33FBF5507}"/>
              </a:ext>
            </a:extLst>
          </p:cNvPr>
          <p:cNvSpPr>
            <a:spLocks noGrp="1"/>
          </p:cNvSpPr>
          <p:nvPr>
            <p:ph type="body" idx="1"/>
          </p:nvPr>
        </p:nvSpPr>
        <p:spPr>
          <a:xfrm>
            <a:off x="646489" y="648089"/>
            <a:ext cx="8082644" cy="4021445"/>
          </a:xfrm>
        </p:spPr>
        <p:txBody>
          <a:bodyPr>
            <a:normAutofit fontScale="92500" lnSpcReduction="20000"/>
          </a:bodyPr>
          <a:lstStyle/>
          <a:p>
            <a:pPr>
              <a:lnSpc>
                <a:spcPct val="200000"/>
              </a:lnSpc>
              <a:buFont typeface="Wingdings" panose="05000000000000000000" pitchFamily="2" charset="2"/>
              <a:buChar char="ü"/>
            </a:pPr>
            <a:r>
              <a:rPr kumimoji="1" lang="en-US" altLang="ja-JP" sz="2000" b="1" u="sng" dirty="0">
                <a:solidFill>
                  <a:schemeClr val="accent1">
                    <a:lumMod val="75000"/>
                  </a:schemeClr>
                </a:solidFill>
                <a:latin typeface="+mj-lt"/>
                <a:ea typeface="メイリオ" panose="020B0604030504040204" pitchFamily="50" charset="-128"/>
              </a:rPr>
              <a:t>Collection of Best Practices</a:t>
            </a:r>
            <a:r>
              <a:rPr kumimoji="1" lang="en-US" altLang="ja-JP" sz="2000" b="1" dirty="0">
                <a:solidFill>
                  <a:schemeClr val="tx1"/>
                </a:solidFill>
                <a:latin typeface="+mj-lt"/>
                <a:ea typeface="メイリオ" panose="020B0604030504040204" pitchFamily="50" charset="-128"/>
              </a:rPr>
              <a:t> for Applying Security Standards</a:t>
            </a:r>
          </a:p>
          <a:p>
            <a:pPr>
              <a:lnSpc>
                <a:spcPct val="200000"/>
              </a:lnSpc>
              <a:buFont typeface="Wingdings" panose="05000000000000000000" pitchFamily="2" charset="2"/>
              <a:buChar char="ü"/>
            </a:pPr>
            <a:r>
              <a:rPr kumimoji="1" lang="en-US" altLang="ja-JP" sz="2000" b="1" u="sng" dirty="0">
                <a:solidFill>
                  <a:schemeClr val="accent1">
                    <a:lumMod val="75000"/>
                  </a:schemeClr>
                </a:solidFill>
                <a:latin typeface="+mj-lt"/>
                <a:ea typeface="メイリオ" panose="020B0604030504040204" pitchFamily="50" charset="-128"/>
              </a:rPr>
              <a:t>Standardized Checklist </a:t>
            </a:r>
            <a:r>
              <a:rPr kumimoji="1" lang="en-US" altLang="ja-JP" sz="2000" b="1" dirty="0">
                <a:solidFill>
                  <a:schemeClr val="tx1"/>
                </a:solidFill>
                <a:latin typeface="+mj-lt"/>
                <a:ea typeface="メイリオ" panose="020B0604030504040204" pitchFamily="50" charset="-128"/>
              </a:rPr>
              <a:t>for Vendor Selection</a:t>
            </a:r>
          </a:p>
          <a:p>
            <a:pPr>
              <a:lnSpc>
                <a:spcPct val="200000"/>
              </a:lnSpc>
              <a:buFont typeface="Wingdings" panose="05000000000000000000" pitchFamily="2" charset="2"/>
              <a:buChar char="ü"/>
            </a:pPr>
            <a:r>
              <a:rPr kumimoji="1" lang="en-US" altLang="ja-JP" sz="2000" b="1" u="sng" dirty="0">
                <a:solidFill>
                  <a:schemeClr val="accent1">
                    <a:lumMod val="75000"/>
                  </a:schemeClr>
                </a:solidFill>
                <a:latin typeface="+mj-lt"/>
                <a:ea typeface="メイリオ" panose="020B0604030504040204" pitchFamily="50" charset="-128"/>
              </a:rPr>
              <a:t>Standardized System Architecture Diagrams </a:t>
            </a:r>
            <a:r>
              <a:rPr kumimoji="1" lang="en-US" altLang="ja-JP" sz="2000" b="1" dirty="0">
                <a:solidFill>
                  <a:schemeClr val="tx1"/>
                </a:solidFill>
                <a:latin typeface="+mj-lt"/>
                <a:ea typeface="メイリオ" panose="020B0604030504040204" pitchFamily="50" charset="-128"/>
              </a:rPr>
              <a:t>and </a:t>
            </a:r>
            <a:r>
              <a:rPr kumimoji="1" lang="en-US" altLang="ja-JP" sz="2000" b="1" u="sng" dirty="0">
                <a:solidFill>
                  <a:schemeClr val="accent1">
                    <a:lumMod val="75000"/>
                  </a:schemeClr>
                </a:solidFill>
                <a:latin typeface="+mj-lt"/>
                <a:ea typeface="メイリオ" panose="020B0604030504040204" pitchFamily="50" charset="-128"/>
              </a:rPr>
              <a:t>Key Questions </a:t>
            </a:r>
            <a:r>
              <a:rPr kumimoji="1" lang="en-US" altLang="ja-JP" sz="2000" b="1" dirty="0">
                <a:solidFill>
                  <a:schemeClr val="tx1"/>
                </a:solidFill>
                <a:latin typeface="+mj-lt"/>
                <a:ea typeface="メイリオ" panose="020B0604030504040204" pitchFamily="50" charset="-128"/>
              </a:rPr>
              <a:t>for Third-Party Vendor Hearings to Understand Potential Attack Points</a:t>
            </a:r>
          </a:p>
          <a:p>
            <a:pPr>
              <a:lnSpc>
                <a:spcPct val="200000"/>
              </a:lnSpc>
              <a:buFont typeface="Wingdings" panose="05000000000000000000" pitchFamily="2" charset="2"/>
              <a:buChar char="ü"/>
            </a:pPr>
            <a:r>
              <a:rPr kumimoji="1" lang="en-US" altLang="ja-JP" sz="2000" b="1" u="sng" dirty="0">
                <a:solidFill>
                  <a:schemeClr val="accent1">
                    <a:lumMod val="75000"/>
                  </a:schemeClr>
                </a:solidFill>
                <a:latin typeface="+mj-lt"/>
                <a:ea typeface="メイリオ" panose="020B0604030504040204" pitchFamily="50" charset="-128"/>
              </a:rPr>
              <a:t>Standard Addendum </a:t>
            </a:r>
            <a:r>
              <a:rPr kumimoji="1" lang="en-US" altLang="ja-JP" sz="2000" b="1" dirty="0">
                <a:solidFill>
                  <a:schemeClr val="tx1"/>
                </a:solidFill>
                <a:latin typeface="+mj-lt"/>
                <a:ea typeface="メイリオ" panose="020B0604030504040204" pitchFamily="50" charset="-128"/>
              </a:rPr>
              <a:t>to Master Service Agreements Granting Audit Rights to Contractors</a:t>
            </a:r>
          </a:p>
        </p:txBody>
      </p:sp>
      <p:sp>
        <p:nvSpPr>
          <p:cNvPr id="4" name="スライド番号プレースホルダー 3">
            <a:extLst>
              <a:ext uri="{FF2B5EF4-FFF2-40B4-BE49-F238E27FC236}">
                <a16:creationId xmlns:a16="http://schemas.microsoft.com/office/drawing/2014/main" id="{DCD31E0E-6343-6895-EAB8-8B998F9920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19</a:t>
            </a:fld>
            <a:endParaRPr lang="ja-JP" altLang="en-US"/>
          </a:p>
        </p:txBody>
      </p:sp>
    </p:spTree>
    <p:extLst>
      <p:ext uri="{BB962C8B-B14F-4D97-AF65-F5344CB8AC3E}">
        <p14:creationId xmlns:p14="http://schemas.microsoft.com/office/powerpoint/2010/main" val="80014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D020D273-C3CB-F8F1-E6DE-DF06E394FB5C}"/>
              </a:ext>
            </a:extLst>
          </p:cNvPr>
          <p:cNvPicPr>
            <a:picLocks noChangeAspect="1"/>
          </p:cNvPicPr>
          <p:nvPr/>
        </p:nvPicPr>
        <p:blipFill>
          <a:blip r:embed="rId2"/>
          <a:stretch>
            <a:fillRect/>
          </a:stretch>
        </p:blipFill>
        <p:spPr>
          <a:xfrm>
            <a:off x="170803" y="1417334"/>
            <a:ext cx="3422449" cy="2561132"/>
          </a:xfrm>
          <a:prstGeom prst="rect">
            <a:avLst/>
          </a:prstGeom>
        </p:spPr>
      </p:pic>
      <p:sp>
        <p:nvSpPr>
          <p:cNvPr id="2" name="タイトル 1">
            <a:extLst>
              <a:ext uri="{FF2B5EF4-FFF2-40B4-BE49-F238E27FC236}">
                <a16:creationId xmlns:a16="http://schemas.microsoft.com/office/drawing/2014/main" id="{1CDD91F7-AE34-A3A8-4C6B-24CEA1CAEB40}"/>
              </a:ext>
            </a:extLst>
          </p:cNvPr>
          <p:cNvSpPr>
            <a:spLocks noGrp="1"/>
          </p:cNvSpPr>
          <p:nvPr>
            <p:ph type="title"/>
          </p:nvPr>
        </p:nvSpPr>
        <p:spPr>
          <a:xfrm>
            <a:off x="201600" y="82376"/>
            <a:ext cx="8740800" cy="497100"/>
          </a:xfrm>
        </p:spPr>
        <p:txBody>
          <a:bodyPr>
            <a:noAutofit/>
          </a:bodyPr>
          <a:lstStyle/>
          <a:p>
            <a:r>
              <a:rPr lang="en-US" altLang="ja-JP" sz="2400" b="1" dirty="0">
                <a:latin typeface="+mj-lt"/>
              </a:rPr>
              <a:t>From Silos to Sharing: The </a:t>
            </a:r>
            <a:r>
              <a:rPr lang="en-US" altLang="ja-JP" sz="2400" b="1" dirty="0" err="1">
                <a:latin typeface="+mj-lt"/>
              </a:rPr>
              <a:t>JPCrypto</a:t>
            </a:r>
            <a:r>
              <a:rPr lang="en-US" altLang="ja-JP" sz="2400" b="1" dirty="0">
                <a:latin typeface="+mj-lt"/>
              </a:rPr>
              <a:t>-ISAC Model</a:t>
            </a:r>
            <a:endParaRPr kumimoji="1" lang="ja-JP" altLang="en-US" sz="2400" b="1" dirty="0">
              <a:latin typeface="+mj-lt"/>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CBF022CC-061D-F40C-0BC7-4E7E30C27A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2</a:t>
            </a:fld>
            <a:endParaRPr lang="ja-JP" altLang="en-US"/>
          </a:p>
        </p:txBody>
      </p:sp>
      <p:sp>
        <p:nvSpPr>
          <p:cNvPr id="8" name="テキスト ボックス 7">
            <a:extLst>
              <a:ext uri="{FF2B5EF4-FFF2-40B4-BE49-F238E27FC236}">
                <a16:creationId xmlns:a16="http://schemas.microsoft.com/office/drawing/2014/main" id="{177EBBFC-115B-4073-039A-9F8329DAEBE6}"/>
              </a:ext>
            </a:extLst>
          </p:cNvPr>
          <p:cNvSpPr txBox="1"/>
          <p:nvPr/>
        </p:nvSpPr>
        <p:spPr>
          <a:xfrm>
            <a:off x="4654105" y="793430"/>
            <a:ext cx="1793289" cy="954107"/>
          </a:xfrm>
          <a:prstGeom prst="rect">
            <a:avLst/>
          </a:prstGeom>
          <a:solidFill>
            <a:schemeClr val="accent5"/>
          </a:solidFill>
        </p:spPr>
        <p:txBody>
          <a:bodyPr wrap="square" rtlCol="0">
            <a:spAutoFit/>
          </a:bodyPr>
          <a:lstStyle/>
          <a:p>
            <a:pPr algn="ctr"/>
            <a:r>
              <a:rPr kumimoji="1" lang="en-US" altLang="ja-JP" sz="2800" dirty="0">
                <a:solidFill>
                  <a:schemeClr val="bg1"/>
                </a:solidFill>
              </a:rPr>
              <a:t>Self-help</a:t>
            </a:r>
          </a:p>
          <a:p>
            <a:pPr algn="ctr"/>
            <a:endParaRPr kumimoji="1" lang="ja-JP" altLang="en-US" sz="2800" dirty="0">
              <a:solidFill>
                <a:schemeClr val="bg1"/>
              </a:solidFill>
            </a:endParaRPr>
          </a:p>
        </p:txBody>
      </p:sp>
      <p:sp>
        <p:nvSpPr>
          <p:cNvPr id="9" name="テキスト ボックス 8">
            <a:extLst>
              <a:ext uri="{FF2B5EF4-FFF2-40B4-BE49-F238E27FC236}">
                <a16:creationId xmlns:a16="http://schemas.microsoft.com/office/drawing/2014/main" id="{826B00B3-292F-F217-9A8B-0436A8FB60F5}"/>
              </a:ext>
            </a:extLst>
          </p:cNvPr>
          <p:cNvSpPr txBox="1"/>
          <p:nvPr/>
        </p:nvSpPr>
        <p:spPr>
          <a:xfrm>
            <a:off x="2356093" y="3277988"/>
            <a:ext cx="2059619" cy="954107"/>
          </a:xfrm>
          <a:prstGeom prst="rect">
            <a:avLst/>
          </a:prstGeom>
          <a:solidFill>
            <a:schemeClr val="accent4"/>
          </a:solidFill>
        </p:spPr>
        <p:txBody>
          <a:bodyPr wrap="square" rtlCol="0">
            <a:spAutoFit/>
          </a:bodyPr>
          <a:lstStyle/>
          <a:p>
            <a:pPr algn="ctr"/>
            <a:r>
              <a:rPr kumimoji="1" lang="en-US" altLang="ja-JP" sz="2800" dirty="0">
                <a:solidFill>
                  <a:schemeClr val="bg1"/>
                </a:solidFill>
              </a:rPr>
              <a:t>Mutual aid</a:t>
            </a:r>
          </a:p>
          <a:p>
            <a:pPr algn="ctr"/>
            <a:endParaRPr kumimoji="1" lang="en-US" altLang="ja-JP" sz="2800" dirty="0">
              <a:solidFill>
                <a:schemeClr val="bg1"/>
              </a:solidFill>
            </a:endParaRPr>
          </a:p>
        </p:txBody>
      </p:sp>
      <p:sp>
        <p:nvSpPr>
          <p:cNvPr id="10" name="テキスト ボックス 9">
            <a:extLst>
              <a:ext uri="{FF2B5EF4-FFF2-40B4-BE49-F238E27FC236}">
                <a16:creationId xmlns:a16="http://schemas.microsoft.com/office/drawing/2014/main" id="{7DA15000-6A8B-DEA6-FE17-DB09D0A0D22D}"/>
              </a:ext>
            </a:extLst>
          </p:cNvPr>
          <p:cNvSpPr txBox="1"/>
          <p:nvPr/>
        </p:nvSpPr>
        <p:spPr>
          <a:xfrm>
            <a:off x="6424439" y="3340391"/>
            <a:ext cx="2325950" cy="954107"/>
          </a:xfrm>
          <a:prstGeom prst="rect">
            <a:avLst/>
          </a:prstGeom>
          <a:solidFill>
            <a:srgbClr val="92D050"/>
          </a:solidFill>
        </p:spPr>
        <p:txBody>
          <a:bodyPr wrap="square" rtlCol="0">
            <a:spAutoFit/>
          </a:bodyPr>
          <a:lstStyle/>
          <a:p>
            <a:r>
              <a:rPr kumimoji="1" lang="en-US" altLang="ja-JP" sz="2800" dirty="0">
                <a:solidFill>
                  <a:schemeClr val="bg1"/>
                </a:solidFill>
              </a:rPr>
              <a:t>Government support</a:t>
            </a:r>
            <a:endParaRPr kumimoji="1" lang="ja-JP" altLang="en-US" sz="2800" dirty="0">
              <a:solidFill>
                <a:schemeClr val="bg1"/>
              </a:solidFill>
            </a:endParaRPr>
          </a:p>
        </p:txBody>
      </p:sp>
      <p:sp>
        <p:nvSpPr>
          <p:cNvPr id="11" name="矢印: 左右 10">
            <a:extLst>
              <a:ext uri="{FF2B5EF4-FFF2-40B4-BE49-F238E27FC236}">
                <a16:creationId xmlns:a16="http://schemas.microsoft.com/office/drawing/2014/main" id="{92794382-29D3-F422-4E3C-45C67501A714}"/>
              </a:ext>
            </a:extLst>
          </p:cNvPr>
          <p:cNvSpPr/>
          <p:nvPr/>
        </p:nvSpPr>
        <p:spPr>
          <a:xfrm rot="18471780">
            <a:off x="3943194" y="2265970"/>
            <a:ext cx="1083075" cy="497100"/>
          </a:xfrm>
          <a:prstGeom prst="leftRightArrow">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左右 11">
            <a:extLst>
              <a:ext uri="{FF2B5EF4-FFF2-40B4-BE49-F238E27FC236}">
                <a16:creationId xmlns:a16="http://schemas.microsoft.com/office/drawing/2014/main" id="{108206D6-4673-78C0-784A-F10976EEAE9A}"/>
              </a:ext>
            </a:extLst>
          </p:cNvPr>
          <p:cNvSpPr/>
          <p:nvPr/>
        </p:nvSpPr>
        <p:spPr>
          <a:xfrm rot="2921954">
            <a:off x="6013479" y="2283820"/>
            <a:ext cx="1083075" cy="497100"/>
          </a:xfrm>
          <a:prstGeom prst="leftRightArrow">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右 12">
            <a:extLst>
              <a:ext uri="{FF2B5EF4-FFF2-40B4-BE49-F238E27FC236}">
                <a16:creationId xmlns:a16="http://schemas.microsoft.com/office/drawing/2014/main" id="{9F637A79-DA30-240F-EEA6-E701581A6DD7}"/>
              </a:ext>
            </a:extLst>
          </p:cNvPr>
          <p:cNvSpPr/>
          <p:nvPr/>
        </p:nvSpPr>
        <p:spPr>
          <a:xfrm>
            <a:off x="5013340" y="3568893"/>
            <a:ext cx="1083075" cy="497100"/>
          </a:xfrm>
          <a:prstGeom prst="leftRightArrow">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04C675C-87FA-ACDC-ACE9-6B8A096FEE78}"/>
              </a:ext>
            </a:extLst>
          </p:cNvPr>
          <p:cNvSpPr/>
          <p:nvPr/>
        </p:nvSpPr>
        <p:spPr>
          <a:xfrm>
            <a:off x="1956391" y="3000246"/>
            <a:ext cx="2961838" cy="163439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5615B6E-5415-1590-0CAD-83DFD0EF06F2}"/>
              </a:ext>
            </a:extLst>
          </p:cNvPr>
          <p:cNvSpPr txBox="1"/>
          <p:nvPr/>
        </p:nvSpPr>
        <p:spPr>
          <a:xfrm>
            <a:off x="201600" y="3447595"/>
            <a:ext cx="2239926" cy="400110"/>
          </a:xfrm>
          <a:prstGeom prst="rect">
            <a:avLst/>
          </a:prstGeom>
          <a:noFill/>
        </p:spPr>
        <p:txBody>
          <a:bodyPr wrap="square" rtlCol="0">
            <a:spAutoFit/>
          </a:bodyPr>
          <a:lstStyle/>
          <a:p>
            <a:r>
              <a:rPr kumimoji="1" lang="en-US" altLang="ja-JP" sz="2000" b="1" dirty="0" err="1"/>
              <a:t>JPCrypto</a:t>
            </a:r>
            <a:r>
              <a:rPr kumimoji="1" lang="en-US" altLang="ja-JP" sz="2000" b="1" dirty="0"/>
              <a:t>-ISAC</a:t>
            </a:r>
            <a:endParaRPr kumimoji="1" lang="ja-JP" altLang="en-US" sz="2000" b="1" dirty="0"/>
          </a:p>
        </p:txBody>
      </p:sp>
      <p:pic>
        <p:nvPicPr>
          <p:cNvPr id="1026" name="Picture 2" descr="Financial Services Agency, Japan (JFSA, 金融庁)">
            <a:extLst>
              <a:ext uri="{FF2B5EF4-FFF2-40B4-BE49-F238E27FC236}">
                <a16:creationId xmlns:a16="http://schemas.microsoft.com/office/drawing/2014/main" id="{69CAFF3E-45CF-9C63-46F3-743CDF81D1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7414" y="2189694"/>
            <a:ext cx="1088294" cy="108829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AFCF94BB-6FBA-F38D-0048-9EE18A38048E}"/>
              </a:ext>
            </a:extLst>
          </p:cNvPr>
          <p:cNvSpPr txBox="1"/>
          <p:nvPr/>
        </p:nvSpPr>
        <p:spPr>
          <a:xfrm>
            <a:off x="7804938" y="3067689"/>
            <a:ext cx="1017959" cy="369332"/>
          </a:xfrm>
          <a:prstGeom prst="rect">
            <a:avLst/>
          </a:prstGeom>
          <a:noFill/>
        </p:spPr>
        <p:txBody>
          <a:bodyPr wrap="square" rtlCol="0">
            <a:spAutoFit/>
          </a:bodyPr>
          <a:lstStyle/>
          <a:p>
            <a:r>
              <a:rPr kumimoji="1" lang="en-US" altLang="ja-JP" sz="1800" dirty="0"/>
              <a:t>JFSA</a:t>
            </a:r>
            <a:endParaRPr kumimoji="1" lang="ja-JP" altLang="en-US" sz="1800" dirty="0"/>
          </a:p>
        </p:txBody>
      </p:sp>
      <p:sp>
        <p:nvSpPr>
          <p:cNvPr id="6" name="テキスト ボックス 5">
            <a:extLst>
              <a:ext uri="{FF2B5EF4-FFF2-40B4-BE49-F238E27FC236}">
                <a16:creationId xmlns:a16="http://schemas.microsoft.com/office/drawing/2014/main" id="{0FB69220-037E-F77F-280E-B271B6598824}"/>
              </a:ext>
            </a:extLst>
          </p:cNvPr>
          <p:cNvSpPr txBox="1"/>
          <p:nvPr/>
        </p:nvSpPr>
        <p:spPr>
          <a:xfrm>
            <a:off x="6452828" y="1135910"/>
            <a:ext cx="2370069" cy="369332"/>
          </a:xfrm>
          <a:prstGeom prst="rect">
            <a:avLst/>
          </a:prstGeom>
          <a:noFill/>
        </p:spPr>
        <p:txBody>
          <a:bodyPr wrap="square" rtlCol="0">
            <a:spAutoFit/>
          </a:bodyPr>
          <a:lstStyle/>
          <a:p>
            <a:r>
              <a:rPr kumimoji="1" lang="en-US" altLang="ja-JP" sz="1800" dirty="0">
                <a:latin typeface="+mn-lt"/>
              </a:rPr>
              <a:t>28 registered VASPs</a:t>
            </a:r>
            <a:endParaRPr kumimoji="1" lang="ja-JP" altLang="en-US" sz="1800" dirty="0">
              <a:latin typeface="+mn-lt"/>
            </a:endParaRPr>
          </a:p>
        </p:txBody>
      </p:sp>
    </p:spTree>
    <p:extLst>
      <p:ext uri="{BB962C8B-B14F-4D97-AF65-F5344CB8AC3E}">
        <p14:creationId xmlns:p14="http://schemas.microsoft.com/office/powerpoint/2010/main" val="1024426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7772D9-9E3D-2AB8-0351-E22869AD27E0}"/>
              </a:ext>
            </a:extLst>
          </p:cNvPr>
          <p:cNvSpPr>
            <a:spLocks noGrp="1"/>
          </p:cNvSpPr>
          <p:nvPr>
            <p:ph type="title"/>
          </p:nvPr>
        </p:nvSpPr>
        <p:spPr>
          <a:xfrm>
            <a:off x="79600" y="42333"/>
            <a:ext cx="8740800" cy="497100"/>
          </a:xfrm>
        </p:spPr>
        <p:txBody>
          <a:bodyPr>
            <a:noAutofit/>
          </a:bodyPr>
          <a:lstStyle/>
          <a:p>
            <a:r>
              <a:rPr kumimoji="1" lang="en-US" altLang="ja-JP" sz="2400" b="1" dirty="0">
                <a:latin typeface="+mj-lt"/>
                <a:ea typeface="+mj-ea"/>
              </a:rPr>
              <a:t>Standardized Checklist for Vendor Selection (Extract)</a:t>
            </a:r>
            <a:endParaRPr kumimoji="1" lang="ja-JP" altLang="en-US" sz="2400" b="1" dirty="0">
              <a:latin typeface="+mj-lt"/>
              <a:ea typeface="+mj-ea"/>
            </a:endParaRPr>
          </a:p>
        </p:txBody>
      </p:sp>
      <p:sp>
        <p:nvSpPr>
          <p:cNvPr id="4" name="スライド番号プレースホルダー 3">
            <a:extLst>
              <a:ext uri="{FF2B5EF4-FFF2-40B4-BE49-F238E27FC236}">
                <a16:creationId xmlns:a16="http://schemas.microsoft.com/office/drawing/2014/main" id="{684F3057-E28C-DF9E-F05C-F3E452013B6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20</a:t>
            </a:fld>
            <a:endParaRPr lang="ja-JP" altLang="en-US"/>
          </a:p>
        </p:txBody>
      </p:sp>
      <p:pic>
        <p:nvPicPr>
          <p:cNvPr id="7" name="図 6" descr="コンピューターのスクリーンショット&#10;&#10;AI 生成コンテンツは誤りを含む可能性があります。">
            <a:extLst>
              <a:ext uri="{FF2B5EF4-FFF2-40B4-BE49-F238E27FC236}">
                <a16:creationId xmlns:a16="http://schemas.microsoft.com/office/drawing/2014/main" id="{B350A52D-3437-BECB-02C0-AF89713F4AAB}"/>
              </a:ext>
            </a:extLst>
          </p:cNvPr>
          <p:cNvPicPr>
            <a:picLocks noChangeAspect="1"/>
          </p:cNvPicPr>
          <p:nvPr/>
        </p:nvPicPr>
        <p:blipFill>
          <a:blip r:embed="rId2"/>
          <a:stretch>
            <a:fillRect/>
          </a:stretch>
        </p:blipFill>
        <p:spPr>
          <a:xfrm>
            <a:off x="0" y="539433"/>
            <a:ext cx="9144000" cy="4171991"/>
          </a:xfrm>
          <a:prstGeom prst="rect">
            <a:avLst/>
          </a:prstGeom>
        </p:spPr>
      </p:pic>
    </p:spTree>
    <p:extLst>
      <p:ext uri="{BB962C8B-B14F-4D97-AF65-F5344CB8AC3E}">
        <p14:creationId xmlns:p14="http://schemas.microsoft.com/office/powerpoint/2010/main" val="17571973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0116E9-7E19-3107-00E9-1D33232D1DEB}"/>
              </a:ext>
            </a:extLst>
          </p:cNvPr>
          <p:cNvSpPr>
            <a:spLocks noGrp="1"/>
          </p:cNvSpPr>
          <p:nvPr>
            <p:ph type="title"/>
          </p:nvPr>
        </p:nvSpPr>
        <p:spPr/>
        <p:txBody>
          <a:bodyPr>
            <a:noAutofit/>
          </a:bodyPr>
          <a:lstStyle/>
          <a:p>
            <a:r>
              <a:rPr kumimoji="1" lang="en-US" altLang="ja-JP" sz="2400" b="1" dirty="0">
                <a:solidFill>
                  <a:schemeClr val="tx1"/>
                </a:solidFill>
                <a:ea typeface="メイリオ" panose="020B0604030504040204" pitchFamily="50" charset="-128"/>
              </a:rPr>
              <a:t>Standardized System Architecture Diagrams</a:t>
            </a:r>
            <a:endParaRPr kumimoji="1" lang="ja-JP" altLang="en-US" sz="2400" dirty="0">
              <a:solidFill>
                <a:schemeClr val="tx1"/>
              </a:solidFill>
            </a:endParaRPr>
          </a:p>
        </p:txBody>
      </p:sp>
      <p:sp>
        <p:nvSpPr>
          <p:cNvPr id="4" name="スライド番号プレースホルダー 3">
            <a:extLst>
              <a:ext uri="{FF2B5EF4-FFF2-40B4-BE49-F238E27FC236}">
                <a16:creationId xmlns:a16="http://schemas.microsoft.com/office/drawing/2014/main" id="{F2264415-3F6D-A5DE-26A9-74A713722F3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21</a:t>
            </a:fld>
            <a:endParaRPr lang="ja-JP" altLang="en-US"/>
          </a:p>
        </p:txBody>
      </p:sp>
      <p:pic>
        <p:nvPicPr>
          <p:cNvPr id="6" name="図 5" descr="ダイアグラム&#10;&#10;AI 生成コンテンツは誤りを含む可能性があります。">
            <a:extLst>
              <a:ext uri="{FF2B5EF4-FFF2-40B4-BE49-F238E27FC236}">
                <a16:creationId xmlns:a16="http://schemas.microsoft.com/office/drawing/2014/main" id="{C8EF77D5-DBB6-B473-B0BE-408E413BBF76}"/>
              </a:ext>
            </a:extLst>
          </p:cNvPr>
          <p:cNvPicPr>
            <a:picLocks noChangeAspect="1"/>
          </p:cNvPicPr>
          <p:nvPr/>
        </p:nvPicPr>
        <p:blipFill>
          <a:blip r:embed="rId2"/>
          <a:stretch>
            <a:fillRect/>
          </a:stretch>
        </p:blipFill>
        <p:spPr>
          <a:xfrm>
            <a:off x="3811982" y="532245"/>
            <a:ext cx="5332018" cy="4320250"/>
          </a:xfrm>
          <a:prstGeom prst="rect">
            <a:avLst/>
          </a:prstGeom>
        </p:spPr>
      </p:pic>
      <p:sp>
        <p:nvSpPr>
          <p:cNvPr id="7" name="テキスト ボックス 6">
            <a:extLst>
              <a:ext uri="{FF2B5EF4-FFF2-40B4-BE49-F238E27FC236}">
                <a16:creationId xmlns:a16="http://schemas.microsoft.com/office/drawing/2014/main" id="{FBF12CA1-2C8B-E568-EE7A-DD4B6DDD3222}"/>
              </a:ext>
            </a:extLst>
          </p:cNvPr>
          <p:cNvSpPr txBox="1"/>
          <p:nvPr/>
        </p:nvSpPr>
        <p:spPr>
          <a:xfrm>
            <a:off x="0" y="594360"/>
            <a:ext cx="3776472" cy="41960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ja-JP" sz="1800" b="1" u="sng" dirty="0">
                <a:solidFill>
                  <a:schemeClr val="accent1">
                    <a:lumMod val="50000"/>
                  </a:schemeClr>
                </a:solidFill>
              </a:rPr>
              <a:t>Cloud architecture</a:t>
            </a:r>
            <a:r>
              <a:rPr kumimoji="1" lang="en-US" altLang="ja-JP" sz="1800" dirty="0"/>
              <a:t>, </a:t>
            </a:r>
            <a:r>
              <a:rPr kumimoji="1" lang="en-US" altLang="ja-JP" sz="1800" b="1" u="sng" dirty="0">
                <a:solidFill>
                  <a:schemeClr val="accent1">
                    <a:lumMod val="50000"/>
                  </a:schemeClr>
                </a:solidFill>
              </a:rPr>
              <a:t>access devices</a:t>
            </a:r>
            <a:r>
              <a:rPr kumimoji="1" lang="en-US" altLang="ja-JP" sz="1800" dirty="0"/>
              <a:t>, and </a:t>
            </a:r>
            <a:r>
              <a:rPr kumimoji="1" lang="en-US" altLang="ja-JP" sz="1800" b="1" u="sng" dirty="0">
                <a:solidFill>
                  <a:schemeClr val="accent1">
                    <a:lumMod val="50000"/>
                  </a:schemeClr>
                </a:solidFill>
              </a:rPr>
              <a:t>privilege information</a:t>
            </a:r>
          </a:p>
          <a:p>
            <a:pPr marL="285750" indent="-285750">
              <a:lnSpc>
                <a:spcPct val="150000"/>
              </a:lnSpc>
              <a:buFont typeface="Arial" panose="020B0604020202020204" pitchFamily="34" charset="0"/>
              <a:buChar char="•"/>
            </a:pPr>
            <a:r>
              <a:rPr kumimoji="1" lang="en-US" altLang="ja-JP" sz="1800" b="1" u="sng" dirty="0">
                <a:solidFill>
                  <a:schemeClr val="accent1">
                    <a:lumMod val="50000"/>
                  </a:schemeClr>
                </a:solidFill>
              </a:rPr>
              <a:t>governance controls</a:t>
            </a:r>
            <a:r>
              <a:rPr kumimoji="1" lang="en-US" altLang="ja-JP" sz="1800" dirty="0"/>
              <a:t>, not deep technical details like source code</a:t>
            </a:r>
          </a:p>
          <a:p>
            <a:pPr marL="285750" indent="-285750">
              <a:lnSpc>
                <a:spcPct val="150000"/>
              </a:lnSpc>
              <a:buFont typeface="Arial" panose="020B0604020202020204" pitchFamily="34" charset="0"/>
              <a:buChar char="•"/>
            </a:pPr>
            <a:r>
              <a:rPr kumimoji="1" lang="en-US" altLang="ja-JP" sz="1800" b="1" u="sng" dirty="0">
                <a:solidFill>
                  <a:schemeClr val="accent1">
                    <a:lumMod val="50000"/>
                  </a:schemeClr>
                </a:solidFill>
              </a:rPr>
              <a:t>key management </a:t>
            </a:r>
            <a:r>
              <a:rPr kumimoji="1" lang="en-US" altLang="ja-JP" sz="1800" dirty="0"/>
              <a:t>and </a:t>
            </a:r>
            <a:r>
              <a:rPr kumimoji="1" lang="en-US" altLang="ja-JP" sz="1800" b="1" u="sng" dirty="0">
                <a:solidFill>
                  <a:schemeClr val="accent1">
                    <a:lumMod val="50000"/>
                  </a:schemeClr>
                </a:solidFill>
              </a:rPr>
              <a:t>access control</a:t>
            </a:r>
          </a:p>
          <a:p>
            <a:pPr marL="285750" indent="-285750">
              <a:lnSpc>
                <a:spcPct val="150000"/>
              </a:lnSpc>
              <a:buFont typeface="Arial" panose="020B0604020202020204" pitchFamily="34" charset="0"/>
              <a:buChar char="•"/>
            </a:pPr>
            <a:r>
              <a:rPr kumimoji="1" lang="en-US" altLang="ja-JP" sz="1800" b="1" u="sng" dirty="0">
                <a:solidFill>
                  <a:schemeClr val="accent1">
                    <a:lumMod val="50000"/>
                  </a:schemeClr>
                </a:solidFill>
              </a:rPr>
              <a:t>transaction flow </a:t>
            </a:r>
            <a:r>
              <a:rPr kumimoji="1" lang="en-US" altLang="ja-JP" sz="1800" dirty="0"/>
              <a:t>and </a:t>
            </a:r>
            <a:r>
              <a:rPr kumimoji="1" lang="en-US" altLang="ja-JP" sz="1800" b="1" u="sng" dirty="0">
                <a:solidFill>
                  <a:schemeClr val="accent1">
                    <a:lumMod val="50000"/>
                  </a:schemeClr>
                </a:solidFill>
              </a:rPr>
              <a:t>signature process</a:t>
            </a:r>
            <a:endParaRPr kumimoji="1" lang="ja-JP" altLang="en-US" sz="1800" b="1" u="sng" dirty="0">
              <a:solidFill>
                <a:schemeClr val="accent1">
                  <a:lumMod val="50000"/>
                </a:schemeClr>
              </a:solidFill>
            </a:endParaRPr>
          </a:p>
        </p:txBody>
      </p:sp>
    </p:spTree>
    <p:extLst>
      <p:ext uri="{BB962C8B-B14F-4D97-AF65-F5344CB8AC3E}">
        <p14:creationId xmlns:p14="http://schemas.microsoft.com/office/powerpoint/2010/main" val="3574245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018720-E2BB-FCDA-DC84-001487ABD60C}"/>
              </a:ext>
            </a:extLst>
          </p:cNvPr>
          <p:cNvSpPr>
            <a:spLocks noGrp="1"/>
          </p:cNvSpPr>
          <p:nvPr>
            <p:ph type="title"/>
          </p:nvPr>
        </p:nvSpPr>
        <p:spPr/>
        <p:txBody>
          <a:bodyPr>
            <a:noAutofit/>
          </a:bodyPr>
          <a:lstStyle/>
          <a:p>
            <a:r>
              <a:rPr kumimoji="1" lang="en-US" altLang="ja-JP" sz="2400" b="1" dirty="0">
                <a:solidFill>
                  <a:schemeClr val="tx1"/>
                </a:solidFill>
                <a:latin typeface="+mj-lt"/>
                <a:ea typeface="メイリオ" panose="020B0604030504040204" pitchFamily="50" charset="-128"/>
              </a:rPr>
              <a:t>Standard Addendum to Master Service Agreements</a:t>
            </a:r>
            <a:endParaRPr kumimoji="1" lang="ja-JP" altLang="en-US" sz="2400" b="1" dirty="0">
              <a:solidFill>
                <a:schemeClr val="tx1"/>
              </a:solidFill>
              <a:latin typeface="+mj-lt"/>
            </a:endParaRPr>
          </a:p>
        </p:txBody>
      </p:sp>
      <p:sp>
        <p:nvSpPr>
          <p:cNvPr id="4" name="スライド番号プレースホルダー 3">
            <a:extLst>
              <a:ext uri="{FF2B5EF4-FFF2-40B4-BE49-F238E27FC236}">
                <a16:creationId xmlns:a16="http://schemas.microsoft.com/office/drawing/2014/main" id="{A619BD3B-E25D-CA45-EB5B-112BCEAF250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22</a:t>
            </a:fld>
            <a:endParaRPr lang="ja-JP" altLang="en-US"/>
          </a:p>
        </p:txBody>
      </p:sp>
      <p:pic>
        <p:nvPicPr>
          <p:cNvPr id="6" name="図 5">
            <a:extLst>
              <a:ext uri="{FF2B5EF4-FFF2-40B4-BE49-F238E27FC236}">
                <a16:creationId xmlns:a16="http://schemas.microsoft.com/office/drawing/2014/main" id="{9AF5BD8C-046A-2BB2-0083-5FDD758A146B}"/>
              </a:ext>
            </a:extLst>
          </p:cNvPr>
          <p:cNvPicPr>
            <a:picLocks noChangeAspect="1"/>
          </p:cNvPicPr>
          <p:nvPr/>
        </p:nvPicPr>
        <p:blipFill>
          <a:blip r:embed="rId2"/>
          <a:stretch>
            <a:fillRect/>
          </a:stretch>
        </p:blipFill>
        <p:spPr>
          <a:xfrm>
            <a:off x="3304064" y="497100"/>
            <a:ext cx="5907265" cy="4564024"/>
          </a:xfrm>
          <a:prstGeom prst="rect">
            <a:avLst/>
          </a:prstGeom>
          <a:ln>
            <a:solidFill>
              <a:schemeClr val="bg1">
                <a:lumMod val="50000"/>
              </a:schemeClr>
            </a:solidFill>
          </a:ln>
        </p:spPr>
      </p:pic>
      <p:sp>
        <p:nvSpPr>
          <p:cNvPr id="7" name="テキスト ボックス 6">
            <a:extLst>
              <a:ext uri="{FF2B5EF4-FFF2-40B4-BE49-F238E27FC236}">
                <a16:creationId xmlns:a16="http://schemas.microsoft.com/office/drawing/2014/main" id="{7E282469-6523-4BA4-42F6-EE14C2D973EB}"/>
              </a:ext>
            </a:extLst>
          </p:cNvPr>
          <p:cNvSpPr txBox="1"/>
          <p:nvPr/>
        </p:nvSpPr>
        <p:spPr>
          <a:xfrm>
            <a:off x="0" y="678924"/>
            <a:ext cx="3751404" cy="41903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kumimoji="1" lang="en-US" altLang="ja-JP" sz="2000" dirty="0"/>
              <a:t>Audit rights</a:t>
            </a:r>
          </a:p>
          <a:p>
            <a:pPr marL="285750" indent="-285750">
              <a:lnSpc>
                <a:spcPct val="150000"/>
              </a:lnSpc>
              <a:buFont typeface="Arial" panose="020B0604020202020204" pitchFamily="34" charset="0"/>
              <a:buChar char="•"/>
            </a:pPr>
            <a:r>
              <a:rPr kumimoji="1" lang="en-US" altLang="ja-JP" sz="2000" dirty="0"/>
              <a:t>Timely reporting </a:t>
            </a:r>
          </a:p>
          <a:p>
            <a:pPr marL="285750" indent="-285750">
              <a:lnSpc>
                <a:spcPct val="150000"/>
              </a:lnSpc>
              <a:buFont typeface="Arial" panose="020B0604020202020204" pitchFamily="34" charset="0"/>
              <a:buChar char="•"/>
            </a:pPr>
            <a:r>
              <a:rPr kumimoji="1" lang="en-US" altLang="ja-JP" sz="2000" dirty="0"/>
              <a:t>Cooperation during regulatory inspections</a:t>
            </a:r>
          </a:p>
          <a:p>
            <a:pPr marL="285750" indent="-285750">
              <a:lnSpc>
                <a:spcPct val="150000"/>
              </a:lnSpc>
              <a:buFont typeface="Arial" panose="020B0604020202020204" pitchFamily="34" charset="0"/>
              <a:buChar char="•"/>
            </a:pPr>
            <a:r>
              <a:rPr kumimoji="1" lang="en-US" altLang="ja-JP" sz="2000" dirty="0"/>
              <a:t>Mandatory incident reporting</a:t>
            </a:r>
          </a:p>
          <a:p>
            <a:pPr marL="285750" indent="-285750">
              <a:lnSpc>
                <a:spcPct val="150000"/>
              </a:lnSpc>
              <a:buFont typeface="Arial" panose="020B0604020202020204" pitchFamily="34" charset="0"/>
              <a:buChar char="•"/>
            </a:pPr>
            <a:r>
              <a:rPr kumimoji="1" lang="en-US" altLang="ja-JP" sz="2000" dirty="0"/>
              <a:t>Standardized reporting format</a:t>
            </a:r>
          </a:p>
          <a:p>
            <a:pPr marL="285750" indent="-285750">
              <a:lnSpc>
                <a:spcPct val="150000"/>
              </a:lnSpc>
              <a:buFont typeface="Arial" panose="020B0604020202020204" pitchFamily="34" charset="0"/>
              <a:buChar char="•"/>
            </a:pPr>
            <a:r>
              <a:rPr kumimoji="1" lang="en-US" altLang="ja-JP" sz="2000" dirty="0"/>
              <a:t>Vulnerability assessment test plan</a:t>
            </a:r>
            <a:endParaRPr kumimoji="1" lang="ja-JP" altLang="en-US" sz="2000" dirty="0"/>
          </a:p>
        </p:txBody>
      </p:sp>
    </p:spTree>
    <p:extLst>
      <p:ext uri="{BB962C8B-B14F-4D97-AF65-F5344CB8AC3E}">
        <p14:creationId xmlns:p14="http://schemas.microsoft.com/office/powerpoint/2010/main" val="2516131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7"/>
          <p:cNvSpPr txBox="1">
            <a:spLocks noGrp="1"/>
          </p:cNvSpPr>
          <p:nvPr>
            <p:ph type="sldNum" idx="12"/>
          </p:nvPr>
        </p:nvSpPr>
        <p:spPr>
          <a:xfrm>
            <a:off x="8476039" y="4820524"/>
            <a:ext cx="548700" cy="240600"/>
          </a:xfrm>
          <a:prstGeom prst="rect">
            <a:avLst/>
          </a:prstGeom>
          <a:noFill/>
          <a:ln>
            <a:noFill/>
          </a:ln>
        </p:spPr>
        <p:txBody>
          <a:bodyPr spcFirstLastPara="1" wrap="square" lIns="91425" tIns="91425" rIns="91425" bIns="91425" anchor="ctr" anchorCtr="0">
            <a:noAutofit/>
          </a:bodyPr>
          <a:lstStyle/>
          <a:p>
            <a:pPr marL="0" lvl="0" indent="0" algn="r" rtl="0">
              <a:lnSpc>
                <a:spcPct val="80000"/>
              </a:lnSpc>
              <a:spcBef>
                <a:spcPts val="0"/>
              </a:spcBef>
              <a:spcAft>
                <a:spcPts val="0"/>
              </a:spcAft>
              <a:buClr>
                <a:srgbClr val="000000"/>
              </a:buClr>
              <a:buSzPts val="605"/>
              <a:buFont typeface="Arial"/>
              <a:buNone/>
            </a:pPr>
            <a:fld id="{00000000-1234-1234-1234-123412341234}" type="slidenum">
              <a:rPr lang="en-US" altLang="ja-JP"/>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FF203-83DA-5F57-A144-E4F44AE5550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7670E0-E1BC-0DF9-F39B-D7D10F0001FA}"/>
              </a:ext>
            </a:extLst>
          </p:cNvPr>
          <p:cNvSpPr>
            <a:spLocks noGrp="1"/>
          </p:cNvSpPr>
          <p:nvPr>
            <p:ph type="title"/>
          </p:nvPr>
        </p:nvSpPr>
        <p:spPr>
          <a:xfrm>
            <a:off x="119262" y="84480"/>
            <a:ext cx="9180186" cy="497100"/>
          </a:xfrm>
        </p:spPr>
        <p:txBody>
          <a:bodyPr>
            <a:noAutofit/>
          </a:bodyPr>
          <a:lstStyle/>
          <a:p>
            <a:r>
              <a:rPr kumimoji="1" lang="en-US" altLang="ja-JP" sz="2400" b="1" dirty="0">
                <a:latin typeface="+mj-lt"/>
                <a:ea typeface="メイリオ" panose="020B0604030504040204" pitchFamily="50" charset="-128"/>
              </a:rPr>
              <a:t>The Birth of </a:t>
            </a:r>
            <a:r>
              <a:rPr kumimoji="1" lang="en-US" altLang="ja-JP" sz="2400" b="1" dirty="0" err="1">
                <a:latin typeface="+mj-lt"/>
                <a:ea typeface="メイリオ" panose="020B0604030504040204" pitchFamily="50" charset="-128"/>
              </a:rPr>
              <a:t>JPCrypto</a:t>
            </a:r>
            <a:r>
              <a:rPr kumimoji="1" lang="en-US" altLang="ja-JP" sz="2400" b="1" dirty="0">
                <a:latin typeface="+mj-lt"/>
                <a:ea typeface="メイリオ" panose="020B0604030504040204" pitchFamily="50" charset="-128"/>
              </a:rPr>
              <a:t>-ISAC: </a:t>
            </a:r>
            <a:r>
              <a:rPr kumimoji="1" lang="en-US" altLang="ja-JP" sz="2000" b="1" dirty="0">
                <a:latin typeface="+mj-lt"/>
                <a:ea typeface="メイリオ" panose="020B0604030504040204" pitchFamily="50" charset="-128"/>
              </a:rPr>
              <a:t>Responding to a Growing Need</a:t>
            </a:r>
            <a:endParaRPr kumimoji="1" lang="ja-JP" altLang="en-US" sz="2400" b="1" dirty="0">
              <a:latin typeface="+mj-lt"/>
              <a:ea typeface="メイリオ" panose="020B0604030504040204" pitchFamily="50" charset="-128"/>
            </a:endParaRPr>
          </a:p>
        </p:txBody>
      </p:sp>
      <p:sp>
        <p:nvSpPr>
          <p:cNvPr id="4" name="スライド番号プレースホルダー 3">
            <a:extLst>
              <a:ext uri="{FF2B5EF4-FFF2-40B4-BE49-F238E27FC236}">
                <a16:creationId xmlns:a16="http://schemas.microsoft.com/office/drawing/2014/main" id="{C98A8649-B3FC-DDFD-1EB0-AA510446B08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3</a:t>
            </a:fld>
            <a:endParaRPr lang="ja-JP" altLang="en-US"/>
          </a:p>
        </p:txBody>
      </p:sp>
      <p:graphicFrame>
        <p:nvGraphicFramePr>
          <p:cNvPr id="7" name="表 6">
            <a:extLst>
              <a:ext uri="{FF2B5EF4-FFF2-40B4-BE49-F238E27FC236}">
                <a16:creationId xmlns:a16="http://schemas.microsoft.com/office/drawing/2014/main" id="{42379BE0-6DF4-0ADA-F143-6440D1C726DF}"/>
              </a:ext>
            </a:extLst>
          </p:cNvPr>
          <p:cNvGraphicFramePr>
            <a:graphicFrameLocks noGrp="1"/>
          </p:cNvGraphicFramePr>
          <p:nvPr>
            <p:extLst>
              <p:ext uri="{D42A27DB-BD31-4B8C-83A1-F6EECF244321}">
                <p14:modId xmlns:p14="http://schemas.microsoft.com/office/powerpoint/2010/main" val="382604761"/>
              </p:ext>
            </p:extLst>
          </p:nvPr>
        </p:nvGraphicFramePr>
        <p:xfrm>
          <a:off x="378780" y="579476"/>
          <a:ext cx="8490012" cy="4424680"/>
        </p:xfrm>
        <a:graphic>
          <a:graphicData uri="http://schemas.openxmlformats.org/drawingml/2006/table">
            <a:tbl>
              <a:tblPr firstRow="1" bandRow="1">
                <a:tableStyleId>{8A8447D3-FFEF-46EF-989A-6AE307276502}</a:tableStyleId>
              </a:tblPr>
              <a:tblGrid>
                <a:gridCol w="1434413">
                  <a:extLst>
                    <a:ext uri="{9D8B030D-6E8A-4147-A177-3AD203B41FA5}">
                      <a16:colId xmlns:a16="http://schemas.microsoft.com/office/drawing/2014/main" val="1334058831"/>
                    </a:ext>
                  </a:extLst>
                </a:gridCol>
                <a:gridCol w="1156835">
                  <a:extLst>
                    <a:ext uri="{9D8B030D-6E8A-4147-A177-3AD203B41FA5}">
                      <a16:colId xmlns:a16="http://schemas.microsoft.com/office/drawing/2014/main" val="184885045"/>
                    </a:ext>
                  </a:extLst>
                </a:gridCol>
                <a:gridCol w="999460">
                  <a:extLst>
                    <a:ext uri="{9D8B030D-6E8A-4147-A177-3AD203B41FA5}">
                      <a16:colId xmlns:a16="http://schemas.microsoft.com/office/drawing/2014/main" val="1066956581"/>
                    </a:ext>
                  </a:extLst>
                </a:gridCol>
                <a:gridCol w="2912023">
                  <a:extLst>
                    <a:ext uri="{9D8B030D-6E8A-4147-A177-3AD203B41FA5}">
                      <a16:colId xmlns:a16="http://schemas.microsoft.com/office/drawing/2014/main" val="1324477423"/>
                    </a:ext>
                  </a:extLst>
                </a:gridCol>
                <a:gridCol w="1987281">
                  <a:extLst>
                    <a:ext uri="{9D8B030D-6E8A-4147-A177-3AD203B41FA5}">
                      <a16:colId xmlns:a16="http://schemas.microsoft.com/office/drawing/2014/main" val="2287156684"/>
                    </a:ext>
                  </a:extLst>
                </a:gridCol>
              </a:tblGrid>
              <a:tr h="370840">
                <a:tc>
                  <a:txBody>
                    <a:bodyPr/>
                    <a:lstStyle/>
                    <a:p>
                      <a:r>
                        <a:rPr kumimoji="1" lang="en-US" altLang="ja-JP" b="1" dirty="0">
                          <a:latin typeface="+mn-lt"/>
                        </a:rPr>
                        <a:t>Name</a:t>
                      </a:r>
                      <a:endParaRPr kumimoji="1" lang="ja-JP" altLang="en-US" b="1" dirty="0">
                        <a:latin typeface="+mn-lt"/>
                      </a:endParaRPr>
                    </a:p>
                  </a:txBody>
                  <a:tcPr>
                    <a:solidFill>
                      <a:schemeClr val="accent6">
                        <a:lumMod val="40000"/>
                        <a:lumOff val="60000"/>
                      </a:schemeClr>
                    </a:solidFill>
                  </a:tcPr>
                </a:tc>
                <a:tc gridSpan="4">
                  <a:txBody>
                    <a:bodyPr/>
                    <a:lstStyle/>
                    <a:p>
                      <a:r>
                        <a:rPr kumimoji="1" lang="en-US" altLang="ja-JP" b="1" dirty="0">
                          <a:latin typeface="+mn-lt"/>
                        </a:rPr>
                        <a:t>General Incorporated Association </a:t>
                      </a:r>
                      <a:r>
                        <a:rPr kumimoji="1" lang="en-US" altLang="ja-JP" b="1" dirty="0" err="1">
                          <a:latin typeface="+mn-lt"/>
                        </a:rPr>
                        <a:t>JPCrypto</a:t>
                      </a:r>
                      <a:r>
                        <a:rPr kumimoji="1" lang="en-US" altLang="ja-JP" b="1" dirty="0">
                          <a:latin typeface="+mn-lt"/>
                        </a:rPr>
                        <a:t>-ISAC</a:t>
                      </a:r>
                      <a:endParaRPr kumimoji="1" lang="ja-JP" altLang="en-US" b="1" dirty="0">
                        <a:latin typeface="+mn-lt"/>
                      </a:endParaRPr>
                    </a:p>
                  </a:txBody>
                  <a:tcPr/>
                </a:tc>
                <a:tc hMerge="1">
                  <a:txBody>
                    <a:bodyPr/>
                    <a:lstStyle/>
                    <a:p>
                      <a:endParaRPr kumimoji="1" lang="ja-JP" altLang="en-US"/>
                    </a:p>
                  </a:txBody>
                  <a:tcPr/>
                </a:tc>
                <a:tc hMerge="1">
                  <a:txBody>
                    <a:bodyPr/>
                    <a:lstStyle/>
                    <a:p>
                      <a:endParaRPr dirty="0"/>
                    </a:p>
                  </a:txBody>
                  <a:tcPr/>
                </a:tc>
                <a:tc hMerge="1">
                  <a:txBody>
                    <a:bodyPr/>
                    <a:lstStyle/>
                    <a:p>
                      <a:endParaRPr kumimoji="1" lang="ja-JP" altLang="en-US" dirty="0"/>
                    </a:p>
                  </a:txBody>
                  <a:tcPr/>
                </a:tc>
                <a:extLst>
                  <a:ext uri="{0D108BD9-81ED-4DB2-BD59-A6C34878D82A}">
                    <a16:rowId xmlns:a16="http://schemas.microsoft.com/office/drawing/2014/main" val="432923976"/>
                  </a:ext>
                </a:extLst>
              </a:tr>
              <a:tr h="293693">
                <a:tc>
                  <a:txBody>
                    <a:bodyPr/>
                    <a:lstStyle/>
                    <a:p>
                      <a:r>
                        <a:rPr kumimoji="1" lang="en-US" altLang="ja-JP" b="1" dirty="0">
                          <a:latin typeface="+mn-lt"/>
                        </a:rPr>
                        <a:t>Establishment</a:t>
                      </a:r>
                      <a:endParaRPr kumimoji="1" lang="ja-JP" altLang="en-US" b="1" dirty="0">
                        <a:latin typeface="+mn-lt"/>
                      </a:endParaRPr>
                    </a:p>
                  </a:txBody>
                  <a:tcPr>
                    <a:solidFill>
                      <a:schemeClr val="accent6">
                        <a:lumMod val="40000"/>
                        <a:lumOff val="60000"/>
                      </a:schemeClr>
                    </a:solidFill>
                  </a:tcPr>
                </a:tc>
                <a:tc gridSpan="4">
                  <a:txBody>
                    <a:bodyPr/>
                    <a:lstStyle/>
                    <a:p>
                      <a:r>
                        <a:rPr kumimoji="1" lang="en-US" altLang="ja-JP" b="1" dirty="0">
                          <a:latin typeface="+mn-lt"/>
                        </a:rPr>
                        <a:t>January 17, 2025</a:t>
                      </a:r>
                      <a:endParaRPr kumimoji="1" lang="ja-JP" altLang="en-US" b="1" dirty="0">
                        <a:latin typeface="+mn-lt"/>
                      </a:endParaRPr>
                    </a:p>
                  </a:txBody>
                  <a:tcPr/>
                </a:tc>
                <a:tc hMerge="1">
                  <a:txBody>
                    <a:bodyPr/>
                    <a:lstStyle/>
                    <a:p>
                      <a:endParaRPr kumimoji="1" lang="ja-JP" altLang="en-US"/>
                    </a:p>
                  </a:txBody>
                  <a:tcPr/>
                </a:tc>
                <a:tc hMerge="1">
                  <a:txBody>
                    <a:bodyPr/>
                    <a:lstStyle/>
                    <a:p>
                      <a:endParaRPr dirty="0"/>
                    </a:p>
                  </a:txBody>
                  <a:tcPr/>
                </a:tc>
                <a:tc hMerge="1">
                  <a:txBody>
                    <a:bodyPr/>
                    <a:lstStyle/>
                    <a:p>
                      <a:endParaRPr kumimoji="1" lang="ja-JP" altLang="en-US" dirty="0"/>
                    </a:p>
                  </a:txBody>
                  <a:tcPr/>
                </a:tc>
                <a:extLst>
                  <a:ext uri="{0D108BD9-81ED-4DB2-BD59-A6C34878D82A}">
                    <a16:rowId xmlns:a16="http://schemas.microsoft.com/office/drawing/2014/main" val="203055230"/>
                  </a:ext>
                </a:extLst>
              </a:tr>
              <a:tr h="181106">
                <a:tc rowSpan="2">
                  <a:txBody>
                    <a:bodyPr/>
                    <a:lstStyle/>
                    <a:p>
                      <a:r>
                        <a:rPr kumimoji="1" lang="en-US" altLang="ja-JP" b="1" dirty="0">
                          <a:latin typeface="+mn-lt"/>
                        </a:rPr>
                        <a:t>Membership  </a:t>
                      </a:r>
                    </a:p>
                    <a:p>
                      <a:r>
                        <a:rPr kumimoji="1" lang="en-US" altLang="ja-JP" dirty="0">
                          <a:latin typeface="+mn-lt"/>
                        </a:rPr>
                        <a:t>(as of Sep 30,2025)</a:t>
                      </a:r>
                      <a:endParaRPr kumimoji="1" lang="ja-JP" altLang="en-US" dirty="0">
                        <a:latin typeface="+mn-lt"/>
                      </a:endParaRPr>
                    </a:p>
                  </a:txBody>
                  <a:tcPr>
                    <a:solidFill>
                      <a:schemeClr val="accent6">
                        <a:lumMod val="40000"/>
                        <a:lumOff val="60000"/>
                      </a:schemeClr>
                    </a:solidFill>
                  </a:tcPr>
                </a:tc>
                <a:tc gridSpan="2">
                  <a:txBody>
                    <a:bodyPr/>
                    <a:lstStyle/>
                    <a:p>
                      <a:r>
                        <a:rPr kumimoji="1" lang="en-US" altLang="ja-JP" b="1" dirty="0">
                          <a:latin typeface="+mn-lt"/>
                        </a:rPr>
                        <a:t>Regular members </a:t>
                      </a:r>
                      <a:endParaRPr kumimoji="1" lang="ja-JP" altLang="en-US" b="1" dirty="0">
                        <a:latin typeface="+mn-lt"/>
                      </a:endParaRPr>
                    </a:p>
                  </a:txBody>
                  <a:tcPr>
                    <a:solidFill>
                      <a:schemeClr val="bg1">
                        <a:lumMod val="85000"/>
                      </a:schemeClr>
                    </a:solidFill>
                  </a:tcPr>
                </a:tc>
                <a:tc hMerge="1">
                  <a:txBody>
                    <a:bodyPr/>
                    <a:lstStyle/>
                    <a:p>
                      <a:endParaRPr kumimoji="1" lang="ja-JP" altLang="en-US" b="1" dirty="0"/>
                    </a:p>
                  </a:txBody>
                  <a:tcPr>
                    <a:solidFill>
                      <a:schemeClr val="bg1">
                        <a:lumMod val="85000"/>
                      </a:schemeClr>
                    </a:solidFill>
                  </a:tcPr>
                </a:tc>
                <a:tc>
                  <a:txBody>
                    <a:bodyPr/>
                    <a:lstStyle/>
                    <a:p>
                      <a:r>
                        <a:rPr kumimoji="1" lang="en-US" altLang="ja-JP" dirty="0">
                          <a:latin typeface="+mn-lt"/>
                        </a:rPr>
                        <a:t>JFSA registered VASPs</a:t>
                      </a:r>
                    </a:p>
                  </a:txBody>
                  <a:tcPr>
                    <a:lnR w="9525" cap="flat" cmpd="sng">
                      <a:noFill/>
                      <a:prstDash val="solid"/>
                      <a:round/>
                      <a:headEnd type="none" w="sm" len="sm"/>
                      <a:tailEnd type="none" w="sm" len="sm"/>
                    </a:lnR>
                  </a:tcPr>
                </a:tc>
                <a:tc>
                  <a:txBody>
                    <a:bodyPr/>
                    <a:lstStyle/>
                    <a:p>
                      <a:r>
                        <a:rPr kumimoji="1" lang="en-US" altLang="ja-JP" b="1" dirty="0"/>
                        <a:t>11</a:t>
                      </a:r>
                      <a:r>
                        <a:rPr kumimoji="1" lang="en-US" altLang="ja-JP" dirty="0"/>
                        <a:t> of 28 </a:t>
                      </a:r>
                      <a:r>
                        <a:rPr kumimoji="1" lang="en-US" altLang="ja-JP" sz="900" dirty="0"/>
                        <a:t>(Including companies that are effectively dormant)</a:t>
                      </a:r>
                      <a:endParaRPr kumimoji="1" lang="en-US" altLang="ja-JP" dirty="0"/>
                    </a:p>
                  </a:txBody>
                  <a:tcPr>
                    <a:lnL w="9525" cap="flat" cmpd="sng">
                      <a:noFill/>
                      <a:prstDash val="solid"/>
                      <a:round/>
                      <a:headEnd type="none" w="sm" len="sm"/>
                      <a:tailEnd type="none" w="sm" len="sm"/>
                    </a:lnL>
                  </a:tcPr>
                </a:tc>
                <a:extLst>
                  <a:ext uri="{0D108BD9-81ED-4DB2-BD59-A6C34878D82A}">
                    <a16:rowId xmlns:a16="http://schemas.microsoft.com/office/drawing/2014/main" val="1928088806"/>
                  </a:ext>
                </a:extLst>
              </a:tr>
              <a:tr h="370840">
                <a:tc vMerge="1">
                  <a:txBody>
                    <a:bodyPr/>
                    <a:lstStyle/>
                    <a:p>
                      <a:endParaRPr kumimoji="1" lang="ja-JP" altLang="en-US" dirty="0"/>
                    </a:p>
                  </a:txBody>
                  <a:tcPr/>
                </a:tc>
                <a:tc gridSpan="2">
                  <a:txBody>
                    <a:bodyPr/>
                    <a:lstStyle/>
                    <a:p>
                      <a:r>
                        <a:rPr kumimoji="1" lang="en-US" altLang="ja-JP" b="1" dirty="0">
                          <a:latin typeface="+mn-lt"/>
                        </a:rPr>
                        <a:t>Support members </a:t>
                      </a:r>
                      <a:endParaRPr kumimoji="1" lang="ja-JP" altLang="en-US" b="1" dirty="0">
                        <a:latin typeface="+mn-lt"/>
                      </a:endParaRPr>
                    </a:p>
                  </a:txBody>
                  <a:tcPr>
                    <a:solidFill>
                      <a:schemeClr val="bg1">
                        <a:lumMod val="85000"/>
                      </a:schemeClr>
                    </a:solidFill>
                  </a:tcPr>
                </a:tc>
                <a:tc hMerge="1">
                  <a:txBody>
                    <a:bodyPr/>
                    <a:lstStyle/>
                    <a:p>
                      <a:endParaRPr kumimoji="1" lang="ja-JP" altLang="en-US" b="1" dirty="0"/>
                    </a:p>
                  </a:txBody>
                  <a:tcPr>
                    <a:solidFill>
                      <a:schemeClr val="bg1">
                        <a:lumMod val="85000"/>
                      </a:schemeClr>
                    </a:solidFill>
                  </a:tcPr>
                </a:tc>
                <a:tc>
                  <a:txBody>
                    <a:bodyPr/>
                    <a:lstStyle/>
                    <a:p>
                      <a:r>
                        <a:rPr kumimoji="1" lang="en-US" altLang="ja-JP" dirty="0">
                          <a:latin typeface="+mn-lt"/>
                        </a:rPr>
                        <a:t>Third Party Wallet vendors        </a:t>
                      </a:r>
                    </a:p>
                    <a:p>
                      <a:r>
                        <a:rPr kumimoji="1" lang="en-US" altLang="ja-JP" dirty="0">
                          <a:latin typeface="+mn-lt"/>
                        </a:rPr>
                        <a:t>Stablecoin issuer                       </a:t>
                      </a:r>
                    </a:p>
                    <a:p>
                      <a:r>
                        <a:rPr kumimoji="1" lang="en-US" altLang="ja-JP" dirty="0">
                          <a:latin typeface="+mn-lt"/>
                        </a:rPr>
                        <a:t>Cloud Infra Vendor                     </a:t>
                      </a:r>
                    </a:p>
                    <a:p>
                      <a:r>
                        <a:rPr kumimoji="1" lang="en-US" altLang="ja-JP" dirty="0">
                          <a:latin typeface="+mn-lt"/>
                        </a:rPr>
                        <a:t>Audit Firms                                 </a:t>
                      </a:r>
                    </a:p>
                    <a:p>
                      <a:r>
                        <a:rPr kumimoji="1" lang="en-US" altLang="ja-JP" dirty="0">
                          <a:latin typeface="+mn-lt"/>
                        </a:rPr>
                        <a:t>Other vendors                             </a:t>
                      </a:r>
                      <a:endParaRPr kumimoji="1" lang="ja-JP" altLang="en-US" dirty="0">
                        <a:latin typeface="+mn-lt"/>
                      </a:endParaRPr>
                    </a:p>
                  </a:txBody>
                  <a:tcPr>
                    <a:lnR w="9525" cap="flat" cmpd="sng">
                      <a:noFill/>
                      <a:prstDash val="solid"/>
                      <a:round/>
                      <a:headEnd type="none" w="sm" len="sm"/>
                      <a:tailEnd type="none" w="sm" len="sm"/>
                    </a:lnR>
                  </a:tcPr>
                </a:tc>
                <a:tc>
                  <a:txBody>
                    <a:bodyPr/>
                    <a:lstStyle/>
                    <a:p>
                      <a:r>
                        <a:rPr kumimoji="1" lang="en-US" altLang="ja-JP" b="1" dirty="0"/>
                        <a:t>2</a:t>
                      </a:r>
                    </a:p>
                    <a:p>
                      <a:r>
                        <a:rPr kumimoji="1" lang="en-US" altLang="ja-JP" b="1" dirty="0"/>
                        <a:t>1</a:t>
                      </a:r>
                    </a:p>
                    <a:p>
                      <a:r>
                        <a:rPr kumimoji="1" lang="en-US" altLang="ja-JP" b="1" dirty="0"/>
                        <a:t>1</a:t>
                      </a:r>
                    </a:p>
                    <a:p>
                      <a:r>
                        <a:rPr kumimoji="1" lang="en-US" altLang="ja-JP" b="1" dirty="0"/>
                        <a:t>2</a:t>
                      </a:r>
                    </a:p>
                    <a:p>
                      <a:r>
                        <a:rPr kumimoji="1" lang="en-US" altLang="ja-JP" b="1" dirty="0"/>
                        <a:t>3                 (Total   9)</a:t>
                      </a:r>
                    </a:p>
                  </a:txBody>
                  <a:tcPr>
                    <a:lnL w="9525" cap="flat" cmpd="sng">
                      <a:noFill/>
                      <a:prstDash val="solid"/>
                      <a:round/>
                      <a:headEnd type="none" w="sm" len="sm"/>
                      <a:tailEnd type="none" w="sm" len="sm"/>
                    </a:lnL>
                  </a:tcPr>
                </a:tc>
                <a:extLst>
                  <a:ext uri="{0D108BD9-81ED-4DB2-BD59-A6C34878D82A}">
                    <a16:rowId xmlns:a16="http://schemas.microsoft.com/office/drawing/2014/main" val="2238882484"/>
                  </a:ext>
                </a:extLst>
              </a:tr>
              <a:tr h="370840">
                <a:tc>
                  <a:txBody>
                    <a:bodyPr/>
                    <a:lstStyle/>
                    <a:p>
                      <a:r>
                        <a:rPr kumimoji="1" lang="en-US" altLang="ja-JP" b="1" dirty="0">
                          <a:latin typeface="+mn-lt"/>
                        </a:rPr>
                        <a:t>Structure</a:t>
                      </a:r>
                      <a:endParaRPr kumimoji="1" lang="ja-JP" altLang="en-US" b="1" dirty="0">
                        <a:latin typeface="+mn-lt"/>
                      </a:endParaRPr>
                    </a:p>
                  </a:txBody>
                  <a:tcPr>
                    <a:solidFill>
                      <a:schemeClr val="accent6">
                        <a:lumMod val="40000"/>
                        <a:lumOff val="60000"/>
                      </a:schemeClr>
                    </a:solidFill>
                  </a:tcPr>
                </a:tc>
                <a:tc gridSpan="2">
                  <a:txBody>
                    <a:bodyPr/>
                    <a:lstStyle/>
                    <a:p>
                      <a:r>
                        <a:rPr kumimoji="1" lang="en-US" altLang="ja-JP" sz="1200" dirty="0">
                          <a:latin typeface="+mn-lt"/>
                        </a:rPr>
                        <a:t>Statutory Bodies </a:t>
                      </a:r>
                    </a:p>
                    <a:p>
                      <a:r>
                        <a:rPr kumimoji="1" lang="en-US" altLang="ja-JP" sz="1200" dirty="0">
                          <a:latin typeface="+mn-lt"/>
                        </a:rPr>
                        <a:t>Optional Organization</a:t>
                      </a:r>
                      <a:endParaRPr kumimoji="1" lang="ja-JP" altLang="en-US" sz="1200" dirty="0">
                        <a:latin typeface="+mn-lt"/>
                      </a:endParaRPr>
                    </a:p>
                  </a:txBody>
                  <a:tcPr>
                    <a:solidFill>
                      <a:schemeClr val="bg1">
                        <a:lumMod val="85000"/>
                      </a:schemeClr>
                    </a:solidFill>
                  </a:tcPr>
                </a:tc>
                <a:tc hMerge="1">
                  <a:txBody>
                    <a:bodyPr/>
                    <a:lstStyle/>
                    <a:p>
                      <a:endParaRPr kumimoji="1" lang="ja-JP" altLang="en-US" sz="1200" dirty="0"/>
                    </a:p>
                  </a:txBody>
                  <a:tcPr>
                    <a:solidFill>
                      <a:schemeClr val="bg1">
                        <a:lumMod val="85000"/>
                      </a:schemeClr>
                    </a:solidFill>
                  </a:tcPr>
                </a:tc>
                <a:tc gridSpan="2">
                  <a:txBody>
                    <a:bodyPr/>
                    <a:lstStyle/>
                    <a:p>
                      <a:r>
                        <a:rPr kumimoji="1" lang="en-US" altLang="ja-JP" dirty="0">
                          <a:latin typeface="+mn-lt"/>
                        </a:rPr>
                        <a:t>Board Member 3, Auditor</a:t>
                      </a:r>
                      <a:r>
                        <a:rPr kumimoji="1" lang="ja-JP" altLang="en-US" dirty="0">
                          <a:latin typeface="+mn-lt"/>
                        </a:rPr>
                        <a:t> </a:t>
                      </a:r>
                      <a:r>
                        <a:rPr kumimoji="1" lang="en-US" altLang="ja-JP" dirty="0">
                          <a:latin typeface="+mn-lt"/>
                        </a:rPr>
                        <a:t>1,</a:t>
                      </a:r>
                    </a:p>
                    <a:p>
                      <a:r>
                        <a:rPr kumimoji="1" lang="en-US" altLang="ja-JP" dirty="0">
                          <a:latin typeface="+mn-lt"/>
                        </a:rPr>
                        <a:t>Part-Time Staff 1, External Advisor</a:t>
                      </a:r>
                      <a:r>
                        <a:rPr kumimoji="1" lang="ja-JP" altLang="en-US" dirty="0">
                          <a:latin typeface="+mn-lt"/>
                        </a:rPr>
                        <a:t> </a:t>
                      </a:r>
                      <a:r>
                        <a:rPr kumimoji="1" lang="en-US" altLang="ja-JP" dirty="0">
                          <a:latin typeface="+mn-lt"/>
                        </a:rPr>
                        <a:t>3</a:t>
                      </a:r>
                      <a:endParaRPr kumimoji="1" lang="ja-JP" altLang="en-US" dirty="0">
                        <a:latin typeface="+mn-lt"/>
                      </a:endParaRPr>
                    </a:p>
                  </a:txBody>
                  <a:tcPr/>
                </a:tc>
                <a:tc hMerge="1">
                  <a:txBody>
                    <a:bodyPr/>
                    <a:lstStyle/>
                    <a:p>
                      <a:endParaRPr kumimoji="1" lang="ja-JP" altLang="en-US" dirty="0"/>
                    </a:p>
                  </a:txBody>
                  <a:tcPr/>
                </a:tc>
                <a:extLst>
                  <a:ext uri="{0D108BD9-81ED-4DB2-BD59-A6C34878D82A}">
                    <a16:rowId xmlns:a16="http://schemas.microsoft.com/office/drawing/2014/main" val="1463624975"/>
                  </a:ext>
                </a:extLst>
              </a:tr>
              <a:tr h="370840">
                <a:tc rowSpan="4">
                  <a:txBody>
                    <a:bodyPr/>
                    <a:lstStyle/>
                    <a:p>
                      <a:r>
                        <a:rPr kumimoji="1" lang="en-US" altLang="ja-JP" b="1" dirty="0">
                          <a:latin typeface="+mn-lt"/>
                        </a:rPr>
                        <a:t>Main incidents</a:t>
                      </a:r>
                      <a:endParaRPr kumimoji="1" lang="ja-JP" altLang="en-US" b="1" dirty="0">
                        <a:latin typeface="+mn-lt"/>
                      </a:endParaRPr>
                    </a:p>
                  </a:txBody>
                  <a:tcPr>
                    <a:solidFill>
                      <a:schemeClr val="accent6">
                        <a:lumMod val="40000"/>
                        <a:lumOff val="60000"/>
                      </a:schemeClr>
                    </a:solidFill>
                  </a:tcPr>
                </a:tc>
                <a:tc>
                  <a:txBody>
                    <a:bodyPr/>
                    <a:lstStyle/>
                    <a:p>
                      <a:r>
                        <a:rPr kumimoji="1" lang="en-US" altLang="ja-JP" dirty="0">
                          <a:latin typeface="+mn-lt"/>
                        </a:rPr>
                        <a:t>May 2024</a:t>
                      </a:r>
                    </a:p>
                  </a:txBody>
                  <a:tcPr>
                    <a:lnB w="9525" cap="flat" cmpd="sng">
                      <a:noFill/>
                      <a:prstDash val="solid"/>
                      <a:round/>
                      <a:headEnd type="none" w="sm" len="sm"/>
                      <a:tailEnd type="none" w="sm" len="sm"/>
                    </a:lnB>
                    <a:solidFill>
                      <a:schemeClr val="bg1">
                        <a:lumMod val="85000"/>
                      </a:schemeClr>
                    </a:solidFill>
                  </a:tcPr>
                </a:tc>
                <a:tc gridSpan="3">
                  <a:txBody>
                    <a:bodyPr/>
                    <a:lstStyle/>
                    <a:p>
                      <a:r>
                        <a:rPr kumimoji="1" lang="en-US" altLang="ja-JP" sz="1400" b="1" dirty="0">
                          <a:solidFill>
                            <a:schemeClr val="tx1"/>
                          </a:solidFill>
                          <a:latin typeface="+mn-lt"/>
                        </a:rPr>
                        <a:t>The DMM Bitcoin Hack</a:t>
                      </a:r>
                      <a:r>
                        <a:rPr kumimoji="1" lang="en-US" altLang="ja-JP" sz="1400" dirty="0">
                          <a:solidFill>
                            <a:schemeClr val="accent1">
                              <a:lumMod val="75000"/>
                            </a:schemeClr>
                          </a:solidFill>
                          <a:latin typeface="+mn-lt"/>
                        </a:rPr>
                        <a:t>: </a:t>
                      </a:r>
                      <a:r>
                        <a:rPr kumimoji="1" lang="en-US" altLang="ja-JP" sz="1400" dirty="0">
                          <a:latin typeface="+mn-lt"/>
                        </a:rPr>
                        <a:t>A $305 Million Crypto Heist in Japan</a:t>
                      </a:r>
                    </a:p>
                  </a:txBody>
                  <a:tcPr>
                    <a:lnB w="9525" cap="flat" cmpd="sng">
                      <a:noFill/>
                      <a:prstDash val="solid"/>
                      <a:round/>
                      <a:headEnd type="none" w="sm" len="sm"/>
                      <a:tailEnd type="none" w="sm" len="sm"/>
                    </a:lnB>
                    <a:solidFill>
                      <a:schemeClr val="bg1"/>
                    </a:solidFill>
                  </a:tcPr>
                </a:tc>
                <a:tc hMerge="1">
                  <a:txBody>
                    <a:bodyPr/>
                    <a:lstStyle/>
                    <a:p>
                      <a:endParaRPr dirty="0"/>
                    </a:p>
                  </a:txBody>
                  <a:tcPr>
                    <a:lnB w="9525" cap="flat" cmpd="sng">
                      <a:noFill/>
                      <a:prstDash val="solid"/>
                      <a:round/>
                      <a:headEnd type="none" w="sm" len="sm"/>
                      <a:tailEnd type="none" w="sm" len="sm"/>
                    </a:lnB>
                  </a:tcPr>
                </a:tc>
                <a:tc hMerge="1">
                  <a:txBody>
                    <a:bodyPr/>
                    <a:lstStyle/>
                    <a:p>
                      <a:endParaRPr kumimoji="1" lang="ja-JP" altLang="en-US" dirty="0"/>
                    </a:p>
                  </a:txBody>
                  <a:tcPr/>
                </a:tc>
                <a:extLst>
                  <a:ext uri="{0D108BD9-81ED-4DB2-BD59-A6C34878D82A}">
                    <a16:rowId xmlns:a16="http://schemas.microsoft.com/office/drawing/2014/main" val="3503194497"/>
                  </a:ext>
                </a:extLst>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latin typeface="+mn-lt"/>
                        </a:rPr>
                        <a:t>Feb 2025</a:t>
                      </a:r>
                      <a:endParaRPr kumimoji="1" lang="ja-JP" altLang="en-US" dirty="0">
                        <a:latin typeface="+mn-lt"/>
                      </a:endParaRPr>
                    </a:p>
                  </a:txBody>
                  <a:tcPr>
                    <a:lnT w="9525" cap="flat" cmpd="sng">
                      <a:noFill/>
                      <a:prstDash val="solid"/>
                      <a:round/>
                      <a:headEnd type="none" w="sm" len="sm"/>
                      <a:tailEnd type="none" w="sm" len="sm"/>
                    </a:lnT>
                    <a:lnB w="9525" cap="flat" cmpd="sng">
                      <a:noFill/>
                      <a:prstDash val="solid"/>
                      <a:round/>
                      <a:headEnd type="none" w="sm" len="sm"/>
                      <a:tailEnd type="none" w="sm" len="sm"/>
                    </a:lnB>
                    <a:solidFill>
                      <a:schemeClr val="bg1">
                        <a:lumMod val="85000"/>
                      </a:schemeClr>
                    </a:solidFill>
                  </a:tcPr>
                </a:tc>
                <a:tc gridSpan="3">
                  <a:txBody>
                    <a:bodyPr/>
                    <a:lstStyle/>
                    <a:p>
                      <a:r>
                        <a:rPr kumimoji="1" lang="en-US" altLang="ja-JP" sz="1400" b="1" dirty="0">
                          <a:solidFill>
                            <a:schemeClr val="tx1"/>
                          </a:solidFill>
                          <a:latin typeface="+mn-lt"/>
                        </a:rPr>
                        <a:t>The </a:t>
                      </a:r>
                      <a:r>
                        <a:rPr kumimoji="1" lang="en-US" altLang="ja-JP" sz="1400" b="1" dirty="0" err="1">
                          <a:solidFill>
                            <a:schemeClr val="tx1"/>
                          </a:solidFill>
                          <a:latin typeface="+mn-lt"/>
                        </a:rPr>
                        <a:t>Bybit</a:t>
                      </a:r>
                      <a:r>
                        <a:rPr kumimoji="1" lang="en-US" altLang="ja-JP" sz="1400" b="1" dirty="0">
                          <a:solidFill>
                            <a:schemeClr val="tx1"/>
                          </a:solidFill>
                          <a:latin typeface="+mn-lt"/>
                        </a:rPr>
                        <a:t> Hack</a:t>
                      </a:r>
                      <a:r>
                        <a:rPr kumimoji="1" lang="en-US" altLang="ja-JP" sz="1400" dirty="0">
                          <a:latin typeface="+mn-lt"/>
                        </a:rPr>
                        <a:t>: A $1.5 Billion Ethereum Breach</a:t>
                      </a:r>
                      <a:endParaRPr kumimoji="1" lang="ja-JP" altLang="en-US" sz="1400" dirty="0">
                        <a:latin typeface="+mn-lt"/>
                      </a:endParaRPr>
                    </a:p>
                  </a:txBody>
                  <a:tcPr>
                    <a:lnT w="9525" cap="flat" cmpd="sng">
                      <a:noFill/>
                      <a:prstDash val="solid"/>
                      <a:round/>
                      <a:headEnd type="none" w="sm" len="sm"/>
                      <a:tailEnd type="none" w="sm" len="sm"/>
                    </a:lnT>
                    <a:lnB w="9525" cap="flat" cmpd="sng">
                      <a:noFill/>
                      <a:prstDash val="solid"/>
                      <a:round/>
                      <a:headEnd type="none" w="sm" len="sm"/>
                      <a:tailEnd type="none" w="sm" len="sm"/>
                    </a:lnB>
                    <a:solidFill>
                      <a:schemeClr val="bg1"/>
                    </a:solidFill>
                  </a:tcPr>
                </a:tc>
                <a:tc hMerge="1">
                  <a:txBody>
                    <a:bodyPr/>
                    <a:lstStyle/>
                    <a:p>
                      <a:endParaRPr dirty="0"/>
                    </a:p>
                  </a:txBody>
                  <a:tcPr>
                    <a:lnT w="9525" cap="flat" cmpd="sng">
                      <a:noFill/>
                      <a:prstDash val="solid"/>
                      <a:round/>
                      <a:headEnd type="none" w="sm" len="sm"/>
                      <a:tailEnd type="none" w="sm" len="sm"/>
                    </a:lnT>
                    <a:lnB w="9525" cap="flat" cmpd="sng">
                      <a:noFill/>
                      <a:prstDash val="solid"/>
                      <a:round/>
                      <a:headEnd type="none" w="sm" len="sm"/>
                      <a:tailEnd type="none" w="sm" len="sm"/>
                    </a:lnB>
                  </a:tcPr>
                </a:tc>
                <a:tc hMerge="1">
                  <a:txBody>
                    <a:bodyPr/>
                    <a:lstStyle/>
                    <a:p>
                      <a:endParaRPr kumimoji="1" lang="ja-JP" altLang="en-US"/>
                    </a:p>
                  </a:txBody>
                  <a:tcPr/>
                </a:tc>
                <a:extLst>
                  <a:ext uri="{0D108BD9-81ED-4DB2-BD59-A6C34878D82A}">
                    <a16:rowId xmlns:a16="http://schemas.microsoft.com/office/drawing/2014/main" val="4071235868"/>
                  </a:ext>
                </a:extLst>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latin typeface="+mn-lt"/>
                        </a:rPr>
                        <a:t>May 2025</a:t>
                      </a:r>
                      <a:endParaRPr kumimoji="1" lang="ja-JP" altLang="en-US" dirty="0">
                        <a:latin typeface="+mn-lt"/>
                      </a:endParaRPr>
                    </a:p>
                  </a:txBody>
                  <a:tcPr>
                    <a:lnT w="9525" cap="flat" cmpd="sng">
                      <a:noFill/>
                      <a:prstDash val="solid"/>
                      <a:round/>
                      <a:headEnd type="none" w="sm" len="sm"/>
                      <a:tailEnd type="none" w="sm" len="sm"/>
                    </a:lnT>
                    <a:lnB w="9525" cap="flat" cmpd="sng">
                      <a:noFill/>
                      <a:prstDash val="solid"/>
                      <a:round/>
                      <a:headEnd type="none" w="sm" len="sm"/>
                      <a:tailEnd type="none" w="sm" len="sm"/>
                    </a:lnB>
                    <a:solidFill>
                      <a:schemeClr val="bg1">
                        <a:lumMod val="85000"/>
                      </a:schemeClr>
                    </a:solidFill>
                  </a:tcPr>
                </a:tc>
                <a:tc gridSpan="3">
                  <a:txBody>
                    <a:bodyPr/>
                    <a:lstStyle/>
                    <a:p>
                      <a:r>
                        <a:rPr kumimoji="1" lang="en-US" altLang="ja-JP" sz="1400" dirty="0">
                          <a:latin typeface="+mn-lt"/>
                        </a:rPr>
                        <a:t>Joined IPA J-CSIP. Began </a:t>
                      </a:r>
                      <a:r>
                        <a:rPr kumimoji="1" lang="en-US" altLang="ja-JP" sz="1400" b="1" dirty="0">
                          <a:solidFill>
                            <a:schemeClr val="tx1"/>
                          </a:solidFill>
                          <a:latin typeface="+mn-lt"/>
                        </a:rPr>
                        <a:t>distributing vulnerability information</a:t>
                      </a:r>
                      <a:r>
                        <a:rPr kumimoji="1" lang="en-US" altLang="ja-JP" sz="1400" dirty="0">
                          <a:latin typeface="+mn-lt"/>
                        </a:rPr>
                        <a:t> to members.</a:t>
                      </a:r>
                      <a:endParaRPr kumimoji="1" lang="ja-JP" altLang="en-US" sz="1400" dirty="0">
                        <a:latin typeface="+mn-lt"/>
                      </a:endParaRPr>
                    </a:p>
                  </a:txBody>
                  <a:tcPr>
                    <a:lnT w="9525" cap="flat" cmpd="sng">
                      <a:noFill/>
                      <a:prstDash val="solid"/>
                      <a:round/>
                      <a:headEnd type="none" w="sm" len="sm"/>
                      <a:tailEnd type="none" w="sm" len="sm"/>
                    </a:lnT>
                    <a:lnB w="9525" cap="flat" cmpd="sng">
                      <a:noFill/>
                      <a:prstDash val="solid"/>
                      <a:round/>
                      <a:headEnd type="none" w="sm" len="sm"/>
                      <a:tailEnd type="none" w="sm" len="sm"/>
                    </a:lnB>
                    <a:solidFill>
                      <a:schemeClr val="bg1"/>
                    </a:solidFill>
                  </a:tcPr>
                </a:tc>
                <a:tc hMerge="1">
                  <a:txBody>
                    <a:bodyPr/>
                    <a:lstStyle/>
                    <a:p>
                      <a:endParaRPr dirty="0"/>
                    </a:p>
                  </a:txBody>
                  <a:tcPr>
                    <a:lnT w="9525" cap="flat" cmpd="sng">
                      <a:noFill/>
                      <a:prstDash val="solid"/>
                      <a:round/>
                      <a:headEnd type="none" w="sm" len="sm"/>
                      <a:tailEnd type="none" w="sm" len="sm"/>
                    </a:lnT>
                    <a:lnB w="9525" cap="flat" cmpd="sng">
                      <a:noFill/>
                      <a:prstDash val="solid"/>
                      <a:round/>
                      <a:headEnd type="none" w="sm" len="sm"/>
                      <a:tailEnd type="none" w="sm" len="sm"/>
                    </a:lnB>
                  </a:tcPr>
                </a:tc>
                <a:tc hMerge="1">
                  <a:txBody>
                    <a:bodyPr/>
                    <a:lstStyle/>
                    <a:p>
                      <a:endParaRPr kumimoji="1" lang="ja-JP" altLang="en-US"/>
                    </a:p>
                  </a:txBody>
                  <a:tcPr/>
                </a:tc>
                <a:extLst>
                  <a:ext uri="{0D108BD9-81ED-4DB2-BD59-A6C34878D82A}">
                    <a16:rowId xmlns:a16="http://schemas.microsoft.com/office/drawing/2014/main" val="389614508"/>
                  </a:ext>
                </a:extLst>
              </a:tr>
              <a:tr h="370840">
                <a:tc vMerge="1">
                  <a:txBody>
                    <a:bodyPr/>
                    <a:lstStyle/>
                    <a:p>
                      <a:endParaRPr kumimoji="1" lang="ja-JP" alt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dirty="0">
                          <a:latin typeface="+mn-lt"/>
                        </a:rPr>
                        <a:t>June 2025</a:t>
                      </a:r>
                      <a:endParaRPr kumimoji="1" lang="ja-JP" altLang="en-US" dirty="0">
                        <a:latin typeface="+mn-lt"/>
                      </a:endParaRPr>
                    </a:p>
                  </a:txBody>
                  <a:tcPr>
                    <a:lnT w="9525" cap="flat" cmpd="sng">
                      <a:noFill/>
                      <a:prstDash val="solid"/>
                      <a:round/>
                      <a:headEnd type="none" w="sm" len="sm"/>
                      <a:tailEnd type="none" w="sm" len="sm"/>
                    </a:lnT>
                    <a:solidFill>
                      <a:schemeClr val="bg1">
                        <a:lumMod val="85000"/>
                      </a:schemeClr>
                    </a:solidFill>
                  </a:tcPr>
                </a:tc>
                <a:tc gridSpan="3">
                  <a:txBody>
                    <a:bodyPr/>
                    <a:lstStyle/>
                    <a:p>
                      <a:r>
                        <a:rPr kumimoji="1" lang="en-US" altLang="ja-JP" sz="1400" dirty="0">
                          <a:latin typeface="+mn-lt"/>
                        </a:rPr>
                        <a:t>Launched the </a:t>
                      </a:r>
                      <a:r>
                        <a:rPr kumimoji="1" lang="en-US" altLang="ja-JP" sz="1400" b="1" dirty="0">
                          <a:latin typeface="+mn-lt"/>
                        </a:rPr>
                        <a:t>Third-Party Risk Management Working Group</a:t>
                      </a:r>
                      <a:endParaRPr kumimoji="1" lang="ja-JP" altLang="en-US" sz="1400" b="1" dirty="0">
                        <a:latin typeface="+mn-lt"/>
                      </a:endParaRPr>
                    </a:p>
                  </a:txBody>
                  <a:tcPr>
                    <a:lnT w="9525" cap="flat" cmpd="sng">
                      <a:noFill/>
                      <a:prstDash val="solid"/>
                      <a:round/>
                      <a:headEnd type="none" w="sm" len="sm"/>
                      <a:tailEnd type="none" w="sm" len="sm"/>
                    </a:lnT>
                    <a:solidFill>
                      <a:schemeClr val="bg1"/>
                    </a:solidFill>
                  </a:tcPr>
                </a:tc>
                <a:tc hMerge="1">
                  <a:txBody>
                    <a:bodyPr/>
                    <a:lstStyle/>
                    <a:p>
                      <a:endParaRPr dirty="0"/>
                    </a:p>
                  </a:txBody>
                  <a:tcPr>
                    <a:lnT w="9525" cap="flat" cmpd="sng">
                      <a:noFill/>
                      <a:prstDash val="solid"/>
                      <a:round/>
                      <a:headEnd type="none" w="sm" len="sm"/>
                      <a:tailEnd type="none" w="sm" len="sm"/>
                    </a:lnT>
                  </a:tcPr>
                </a:tc>
                <a:tc hMerge="1">
                  <a:txBody>
                    <a:bodyPr/>
                    <a:lstStyle/>
                    <a:p>
                      <a:endParaRPr kumimoji="1" lang="ja-JP" altLang="en-US"/>
                    </a:p>
                  </a:txBody>
                  <a:tcPr/>
                </a:tc>
                <a:extLst>
                  <a:ext uri="{0D108BD9-81ED-4DB2-BD59-A6C34878D82A}">
                    <a16:rowId xmlns:a16="http://schemas.microsoft.com/office/drawing/2014/main" val="1734654649"/>
                  </a:ext>
                </a:extLst>
              </a:tr>
            </a:tbl>
          </a:graphicData>
        </a:graphic>
      </p:graphicFrame>
    </p:spTree>
    <p:extLst>
      <p:ext uri="{BB962C8B-B14F-4D97-AF65-F5344CB8AC3E}">
        <p14:creationId xmlns:p14="http://schemas.microsoft.com/office/powerpoint/2010/main" val="61063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105000" y="0"/>
            <a:ext cx="9039000" cy="497100"/>
          </a:xfrm>
          <a:prstGeom prst="rect">
            <a:avLst/>
          </a:prstGeom>
        </p:spPr>
        <p:txBody>
          <a:bodyPr spcFirstLastPara="1" wrap="square" lIns="180000" tIns="91425" rIns="180000" bIns="91425" anchor="ctr" anchorCtr="0">
            <a:noAutofit/>
          </a:bodyPr>
          <a:lstStyle/>
          <a:p>
            <a:r>
              <a:rPr lang="en-US" altLang="ja-JP" sz="2400" b="1" dirty="0">
                <a:latin typeface="+mj-lt"/>
                <a:ea typeface="ＭＳ 明朝" panose="02020609040205080304" pitchFamily="17" charset="-128"/>
              </a:rPr>
              <a:t>Organization Structure (Statutory requirements)</a:t>
            </a:r>
            <a:endParaRPr lang="ja-JP" sz="2400" b="1" dirty="0">
              <a:latin typeface="+mj-lt"/>
              <a:ea typeface="ＭＳ 明朝" panose="02020609040205080304" pitchFamily="17" charset="-128"/>
            </a:endParaRPr>
          </a:p>
        </p:txBody>
      </p:sp>
      <p:sp>
        <p:nvSpPr>
          <p:cNvPr id="7" name="正方形/長方形 6">
            <a:extLst>
              <a:ext uri="{FF2B5EF4-FFF2-40B4-BE49-F238E27FC236}">
                <a16:creationId xmlns:a16="http://schemas.microsoft.com/office/drawing/2014/main" id="{8C272517-08D6-952E-01DA-E4F48E63E925}"/>
              </a:ext>
            </a:extLst>
          </p:cNvPr>
          <p:cNvSpPr/>
          <p:nvPr/>
        </p:nvSpPr>
        <p:spPr>
          <a:xfrm>
            <a:off x="2642616" y="609760"/>
            <a:ext cx="2411093" cy="497100"/>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dirty="0">
                <a:solidFill>
                  <a:schemeClr val="tx1"/>
                </a:solidFill>
                <a:latin typeface="+mj-lt"/>
                <a:ea typeface="ＭＳ Ｐゴシック"/>
              </a:rPr>
              <a:t>General</a:t>
            </a:r>
            <a:r>
              <a:rPr lang="ja-JP" altLang="en-US" dirty="0">
                <a:solidFill>
                  <a:schemeClr val="tx1"/>
                </a:solidFill>
                <a:latin typeface="+mj-lt"/>
                <a:ea typeface="ＭＳ Ｐゴシック"/>
              </a:rPr>
              <a:t> </a:t>
            </a:r>
            <a:r>
              <a:rPr lang="en-US" altLang="ja-JP" dirty="0">
                <a:solidFill>
                  <a:schemeClr val="tx1"/>
                </a:solidFill>
                <a:latin typeface="+mj-lt"/>
                <a:ea typeface="ＭＳ Ｐゴシック"/>
              </a:rPr>
              <a:t>Meeting</a:t>
            </a:r>
            <a:endParaRPr lang="en-US" dirty="0">
              <a:solidFill>
                <a:schemeClr val="tx1"/>
              </a:solidFill>
              <a:latin typeface="+mj-lt"/>
              <a:ea typeface="Roboto SemiBold"/>
            </a:endParaRPr>
          </a:p>
        </p:txBody>
      </p:sp>
      <p:sp>
        <p:nvSpPr>
          <p:cNvPr id="8" name="正方形/長方形 7">
            <a:extLst>
              <a:ext uri="{FF2B5EF4-FFF2-40B4-BE49-F238E27FC236}">
                <a16:creationId xmlns:a16="http://schemas.microsoft.com/office/drawing/2014/main" id="{A54665CF-8DF5-37D5-09D8-7C797A28304F}"/>
              </a:ext>
            </a:extLst>
          </p:cNvPr>
          <p:cNvSpPr/>
          <p:nvPr/>
        </p:nvSpPr>
        <p:spPr>
          <a:xfrm>
            <a:off x="2925114" y="2421935"/>
            <a:ext cx="1882745" cy="418224"/>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altLang="ja-JP" dirty="0">
                <a:solidFill>
                  <a:schemeClr val="tx1"/>
                </a:solidFill>
                <a:latin typeface="+mj-lt"/>
                <a:ea typeface="ＭＳ Ｐゴシック"/>
              </a:rPr>
              <a:t>Board</a:t>
            </a:r>
            <a:r>
              <a:rPr lang="ja-JP" altLang="en-US" dirty="0">
                <a:solidFill>
                  <a:schemeClr val="tx1"/>
                </a:solidFill>
                <a:latin typeface="+mj-lt"/>
                <a:ea typeface="ＭＳ Ｐゴシック"/>
              </a:rPr>
              <a:t> </a:t>
            </a:r>
            <a:r>
              <a:rPr lang="en-US" altLang="ja-JP" dirty="0">
                <a:solidFill>
                  <a:schemeClr val="tx1"/>
                </a:solidFill>
                <a:latin typeface="+mj-lt"/>
                <a:ea typeface="ＭＳ Ｐゴシック"/>
              </a:rPr>
              <a:t>Meeting</a:t>
            </a:r>
            <a:endParaRPr lang="en-US" altLang="ja-JP" dirty="0">
              <a:solidFill>
                <a:schemeClr val="tx1"/>
              </a:solidFill>
              <a:latin typeface="+mj-lt"/>
              <a:ea typeface="Roboto SemiBold"/>
            </a:endParaRPr>
          </a:p>
        </p:txBody>
      </p:sp>
      <p:cxnSp>
        <p:nvCxnSpPr>
          <p:cNvPr id="10" name="直線コネクタ 9">
            <a:extLst>
              <a:ext uri="{FF2B5EF4-FFF2-40B4-BE49-F238E27FC236}">
                <a16:creationId xmlns:a16="http://schemas.microsoft.com/office/drawing/2014/main" id="{BFF22255-976B-A63F-5BDA-47FDAA9FFBF0}"/>
              </a:ext>
            </a:extLst>
          </p:cNvPr>
          <p:cNvCxnSpPr>
            <a:cxnSpLocks/>
          </p:cNvCxnSpPr>
          <p:nvPr/>
        </p:nvCxnSpPr>
        <p:spPr>
          <a:xfrm>
            <a:off x="3870639" y="1978266"/>
            <a:ext cx="0" cy="4208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43EF6EA7-E858-8D1E-D18D-33661E8D7DDC}"/>
              </a:ext>
            </a:extLst>
          </p:cNvPr>
          <p:cNvCxnSpPr>
            <a:cxnSpLocks/>
          </p:cNvCxnSpPr>
          <p:nvPr/>
        </p:nvCxnSpPr>
        <p:spPr>
          <a:xfrm>
            <a:off x="3866487" y="1091835"/>
            <a:ext cx="1556521" cy="886431"/>
          </a:xfrm>
          <a:prstGeom prst="bentConnector3">
            <a:avLst>
              <a:gd name="adj1" fmla="val 66"/>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1CF4A24F-9E3E-B8DB-9FDE-73E0A9620D0D}"/>
              </a:ext>
            </a:extLst>
          </p:cNvPr>
          <p:cNvSpPr/>
          <p:nvPr/>
        </p:nvSpPr>
        <p:spPr>
          <a:xfrm>
            <a:off x="1858740" y="3770856"/>
            <a:ext cx="4015492" cy="779814"/>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nchorCtr="0"/>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sz="1100" dirty="0">
                <a:solidFill>
                  <a:schemeClr val="tx1"/>
                </a:solidFill>
                <a:latin typeface="Roboto SemiBold"/>
                <a:ea typeface="ＭＳ Ｐゴシック"/>
              </a:rPr>
              <a:t>Working Group</a:t>
            </a:r>
          </a:p>
        </p:txBody>
      </p:sp>
      <p:sp>
        <p:nvSpPr>
          <p:cNvPr id="13" name="正方形/長方形 12">
            <a:extLst>
              <a:ext uri="{FF2B5EF4-FFF2-40B4-BE49-F238E27FC236}">
                <a16:creationId xmlns:a16="http://schemas.microsoft.com/office/drawing/2014/main" id="{8EE006A5-C3B6-AEB5-3A1B-CB228059BF98}"/>
              </a:ext>
            </a:extLst>
          </p:cNvPr>
          <p:cNvSpPr/>
          <p:nvPr/>
        </p:nvSpPr>
        <p:spPr>
          <a:xfrm>
            <a:off x="2039919" y="4104591"/>
            <a:ext cx="902035" cy="332500"/>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dirty="0">
                <a:solidFill>
                  <a:schemeClr val="tx1"/>
                </a:solidFill>
                <a:latin typeface="+mj-lt"/>
                <a:ea typeface="ＭＳ Ｐゴシック"/>
              </a:rPr>
              <a:t>WG </a:t>
            </a:r>
            <a:r>
              <a:rPr kumimoji="1" lang="ja-JP" altLang="en-US" dirty="0">
                <a:solidFill>
                  <a:schemeClr val="tx1"/>
                </a:solidFill>
                <a:latin typeface="+mj-lt"/>
                <a:ea typeface="ＭＳ Ｐゴシック"/>
              </a:rPr>
              <a:t>１</a:t>
            </a:r>
            <a:endParaRPr lang="en-US" dirty="0">
              <a:solidFill>
                <a:schemeClr val="tx1"/>
              </a:solidFill>
              <a:latin typeface="+mj-lt"/>
              <a:ea typeface="Roboto SemiBold"/>
            </a:endParaRPr>
          </a:p>
        </p:txBody>
      </p:sp>
      <p:sp>
        <p:nvSpPr>
          <p:cNvPr id="14" name="正方形/長方形 13">
            <a:extLst>
              <a:ext uri="{FF2B5EF4-FFF2-40B4-BE49-F238E27FC236}">
                <a16:creationId xmlns:a16="http://schemas.microsoft.com/office/drawing/2014/main" id="{77E8C484-AA74-32F4-0AE5-E06008F6EE5E}"/>
              </a:ext>
            </a:extLst>
          </p:cNvPr>
          <p:cNvSpPr/>
          <p:nvPr/>
        </p:nvSpPr>
        <p:spPr>
          <a:xfrm>
            <a:off x="4552579" y="4051665"/>
            <a:ext cx="1042506" cy="416473"/>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kumimoji="1" lang="en-US" altLang="ja-JP" dirty="0">
                <a:solidFill>
                  <a:schemeClr val="tx1"/>
                </a:solidFill>
                <a:latin typeface="+mj-lt"/>
                <a:ea typeface="ＭＳ Ｐゴシック"/>
              </a:rPr>
              <a:t>WG n</a:t>
            </a:r>
            <a:endParaRPr lang="en-US" dirty="0">
              <a:solidFill>
                <a:schemeClr val="tx1"/>
              </a:solidFill>
              <a:latin typeface="+mj-lt"/>
              <a:ea typeface="ＭＳ Ｐゴシック"/>
            </a:endParaRPr>
          </a:p>
        </p:txBody>
      </p:sp>
      <p:sp>
        <p:nvSpPr>
          <p:cNvPr id="15" name="タイトル 1">
            <a:extLst>
              <a:ext uri="{FF2B5EF4-FFF2-40B4-BE49-F238E27FC236}">
                <a16:creationId xmlns:a16="http://schemas.microsoft.com/office/drawing/2014/main" id="{05F5C46D-0B35-974E-9854-7B9366A96009}"/>
              </a:ext>
            </a:extLst>
          </p:cNvPr>
          <p:cNvSpPr txBox="1">
            <a:spLocks/>
          </p:cNvSpPr>
          <p:nvPr/>
        </p:nvSpPr>
        <p:spPr>
          <a:xfrm>
            <a:off x="3469365" y="3939148"/>
            <a:ext cx="1403325" cy="560914"/>
          </a:xfrm>
          <a:prstGeom prst="rect">
            <a:avLst/>
          </a:prstGeom>
          <a:ln w="12700">
            <a:miter lim="400000"/>
          </a:ln>
          <a:extLst>
            <a:ext uri="{C572A759-6A51-4108-AA02-DFA0A04FC94B}">
              <ma14:wrappingTextBoxFlag xmlns:lc="http://schemas.openxmlformats.org/drawingml/2006/lockedCanvas" xmlns:ma14="http://schemas.microsoft.com/office/mac/drawingml/2011/main" xmlns="" val="1"/>
            </a:ext>
          </a:extLst>
        </p:spPr>
        <p:txBody>
          <a:bodyPr lIns="71436" tIns="71436" rIns="71436" bIns="71436" anchor="ctr">
            <a:normAutofit/>
          </a:bodyPr>
          <a:lstStyle>
            <a:defPPr>
              <a:defRPr lang="ja-JP"/>
            </a:defPPr>
            <a:lvl1pPr marL="0" marR="0" indent="0" algn="l" defTabSz="308475" rtl="0" eaLnBrk="1" latinLnBrk="0" hangingPunct="1">
              <a:lnSpc>
                <a:spcPct val="100000"/>
              </a:lnSpc>
              <a:spcBef>
                <a:spcPts val="0"/>
              </a:spcBef>
              <a:spcAft>
                <a:spcPts val="0"/>
              </a:spcAft>
              <a:buClrTx/>
              <a:buSzTx/>
              <a:buFontTx/>
              <a:buNone/>
              <a:tabLst/>
              <a:defRPr kumimoji="1" sz="2600" b="1" i="0" u="none" strike="noStrike" kern="1200" cap="none" spc="0" baseline="0">
                <a:ln>
                  <a:noFill/>
                </a:ln>
                <a:solidFill>
                  <a:srgbClr val="000000"/>
                </a:solidFill>
                <a:uFillTx/>
                <a:latin typeface="Rakuten Sans" panose="020B0503020203020204" pitchFamily="34" charset="0"/>
                <a:ea typeface="+mj-ea"/>
                <a:cs typeface="Rakuten Sans" panose="020B0503020203020204" pitchFamily="34" charset="0"/>
                <a:sym typeface="メイリオ"/>
              </a:defRPr>
            </a:lvl1pPr>
            <a:lvl2pPr marL="0" marR="0" indent="0" algn="l" defTabSz="308475" rtl="0" eaLnBrk="1" latinLnBrk="0" hangingPunct="1">
              <a:lnSpc>
                <a:spcPct val="100000"/>
              </a:lnSpc>
              <a:spcBef>
                <a:spcPts val="0"/>
              </a:spcBef>
              <a:spcAft>
                <a:spcPts val="0"/>
              </a:spcAft>
              <a:buClrTx/>
              <a:buSzTx/>
              <a:buFontTx/>
              <a:buNone/>
              <a:tabLst/>
              <a:defRPr kumimoji="1" sz="2400" b="0" i="0" u="none" strike="noStrike" kern="1200" cap="none" spc="0" baseline="0">
                <a:ln>
                  <a:noFill/>
                </a:ln>
                <a:solidFill>
                  <a:srgbClr val="000000"/>
                </a:solidFill>
                <a:uFillTx/>
                <a:latin typeface="+mn-lt"/>
                <a:ea typeface="+mn-ea"/>
                <a:cs typeface="+mj-cs"/>
                <a:sym typeface="メイリオ"/>
              </a:defRPr>
            </a:lvl2pPr>
            <a:lvl3pPr marL="0" marR="0" indent="0" algn="l" defTabSz="308475" rtl="0" eaLnBrk="1" latinLnBrk="0" hangingPunct="1">
              <a:lnSpc>
                <a:spcPct val="100000"/>
              </a:lnSpc>
              <a:spcBef>
                <a:spcPts val="0"/>
              </a:spcBef>
              <a:spcAft>
                <a:spcPts val="0"/>
              </a:spcAft>
              <a:buClrTx/>
              <a:buSzTx/>
              <a:buFontTx/>
              <a:buNone/>
              <a:tabLst/>
              <a:defRPr kumimoji="1" sz="2400" b="0" i="0" u="none" strike="noStrike" kern="1200" cap="none" spc="0" baseline="0">
                <a:ln>
                  <a:noFill/>
                </a:ln>
                <a:solidFill>
                  <a:srgbClr val="000000"/>
                </a:solidFill>
                <a:uFillTx/>
                <a:latin typeface="+mn-lt"/>
                <a:ea typeface="+mn-ea"/>
                <a:cs typeface="+mj-cs"/>
                <a:sym typeface="メイリオ"/>
              </a:defRPr>
            </a:lvl3pPr>
            <a:lvl4pPr marL="0" marR="0" indent="0" algn="l" defTabSz="308475" rtl="0" eaLnBrk="1" latinLnBrk="0" hangingPunct="1">
              <a:lnSpc>
                <a:spcPct val="100000"/>
              </a:lnSpc>
              <a:spcBef>
                <a:spcPts val="0"/>
              </a:spcBef>
              <a:spcAft>
                <a:spcPts val="0"/>
              </a:spcAft>
              <a:buClrTx/>
              <a:buSzTx/>
              <a:buFontTx/>
              <a:buNone/>
              <a:tabLst/>
              <a:defRPr kumimoji="1" sz="2400" b="0" i="0" u="none" strike="noStrike" kern="1200" cap="none" spc="0" baseline="0">
                <a:ln>
                  <a:noFill/>
                </a:ln>
                <a:solidFill>
                  <a:srgbClr val="000000"/>
                </a:solidFill>
                <a:uFillTx/>
                <a:latin typeface="+mn-lt"/>
                <a:ea typeface="+mn-ea"/>
                <a:cs typeface="+mj-cs"/>
                <a:sym typeface="メイリオ"/>
              </a:defRPr>
            </a:lvl4pPr>
            <a:lvl5pPr marL="0" marR="0" indent="0" algn="l" defTabSz="308475" rtl="0" eaLnBrk="1" latinLnBrk="0" hangingPunct="1">
              <a:lnSpc>
                <a:spcPct val="100000"/>
              </a:lnSpc>
              <a:spcBef>
                <a:spcPts val="0"/>
              </a:spcBef>
              <a:spcAft>
                <a:spcPts val="0"/>
              </a:spcAft>
              <a:buClrTx/>
              <a:buSzTx/>
              <a:buFontTx/>
              <a:buNone/>
              <a:tabLst/>
              <a:defRPr kumimoji="1" sz="2400" b="0" i="0" u="none" strike="noStrike" kern="1200" cap="none" spc="0" baseline="0">
                <a:ln>
                  <a:noFill/>
                </a:ln>
                <a:solidFill>
                  <a:srgbClr val="000000"/>
                </a:solidFill>
                <a:uFillTx/>
                <a:latin typeface="+mn-lt"/>
                <a:ea typeface="+mn-ea"/>
                <a:cs typeface="+mj-cs"/>
                <a:sym typeface="メイリオ"/>
              </a:defRPr>
            </a:lvl5pPr>
            <a:lvl6pPr marL="0" marR="0" indent="0" algn="l" defTabSz="308475" rtl="0" eaLnBrk="1" latinLnBrk="0" hangingPunct="1">
              <a:lnSpc>
                <a:spcPct val="100000"/>
              </a:lnSpc>
              <a:spcBef>
                <a:spcPts val="0"/>
              </a:spcBef>
              <a:spcAft>
                <a:spcPts val="0"/>
              </a:spcAft>
              <a:buClrTx/>
              <a:buSzTx/>
              <a:buFontTx/>
              <a:buNone/>
              <a:tabLst/>
              <a:defRPr kumimoji="1" sz="2400" b="0" i="0" u="none" strike="noStrike" kern="1200" cap="none" spc="0" baseline="0">
                <a:ln>
                  <a:noFill/>
                </a:ln>
                <a:solidFill>
                  <a:srgbClr val="000000"/>
                </a:solidFill>
                <a:uFillTx/>
                <a:latin typeface="+mn-lt"/>
                <a:ea typeface="+mn-ea"/>
                <a:cs typeface="+mj-cs"/>
                <a:sym typeface="メイリオ"/>
              </a:defRPr>
            </a:lvl6pPr>
            <a:lvl7pPr marL="0" marR="0" indent="0" algn="l" defTabSz="308475" rtl="0" eaLnBrk="1" latinLnBrk="0" hangingPunct="1">
              <a:lnSpc>
                <a:spcPct val="100000"/>
              </a:lnSpc>
              <a:spcBef>
                <a:spcPts val="0"/>
              </a:spcBef>
              <a:spcAft>
                <a:spcPts val="0"/>
              </a:spcAft>
              <a:buClrTx/>
              <a:buSzTx/>
              <a:buFontTx/>
              <a:buNone/>
              <a:tabLst/>
              <a:defRPr kumimoji="1" sz="2400" b="0" i="0" u="none" strike="noStrike" kern="1200" cap="none" spc="0" baseline="0">
                <a:ln>
                  <a:noFill/>
                </a:ln>
                <a:solidFill>
                  <a:srgbClr val="000000"/>
                </a:solidFill>
                <a:uFillTx/>
                <a:latin typeface="+mn-lt"/>
                <a:ea typeface="+mn-ea"/>
                <a:cs typeface="+mj-cs"/>
                <a:sym typeface="メイリオ"/>
              </a:defRPr>
            </a:lvl7pPr>
            <a:lvl8pPr marL="0" marR="0" indent="0" algn="l" defTabSz="308475" rtl="0" eaLnBrk="1" latinLnBrk="0" hangingPunct="1">
              <a:lnSpc>
                <a:spcPct val="100000"/>
              </a:lnSpc>
              <a:spcBef>
                <a:spcPts val="0"/>
              </a:spcBef>
              <a:spcAft>
                <a:spcPts val="0"/>
              </a:spcAft>
              <a:buClrTx/>
              <a:buSzTx/>
              <a:buFontTx/>
              <a:buNone/>
              <a:tabLst/>
              <a:defRPr kumimoji="1" sz="2400" b="0" i="0" u="none" strike="noStrike" kern="1200" cap="none" spc="0" baseline="0">
                <a:ln>
                  <a:noFill/>
                </a:ln>
                <a:solidFill>
                  <a:srgbClr val="000000"/>
                </a:solidFill>
                <a:uFillTx/>
                <a:latin typeface="+mn-lt"/>
                <a:ea typeface="+mn-ea"/>
                <a:cs typeface="+mj-cs"/>
                <a:sym typeface="メイリオ"/>
              </a:defRPr>
            </a:lvl8pPr>
            <a:lvl9pPr marL="0" marR="0" indent="0" algn="l" defTabSz="308475" rtl="0" eaLnBrk="1" latinLnBrk="0" hangingPunct="1">
              <a:lnSpc>
                <a:spcPct val="100000"/>
              </a:lnSpc>
              <a:spcBef>
                <a:spcPts val="0"/>
              </a:spcBef>
              <a:spcAft>
                <a:spcPts val="0"/>
              </a:spcAft>
              <a:buClrTx/>
              <a:buSzTx/>
              <a:buFontTx/>
              <a:buNone/>
              <a:tabLst/>
              <a:defRPr kumimoji="1" sz="2400" b="0" i="0" u="none" strike="noStrike" kern="1200" cap="none" spc="0" baseline="0">
                <a:ln>
                  <a:noFill/>
                </a:ln>
                <a:solidFill>
                  <a:srgbClr val="000000"/>
                </a:solidFill>
                <a:uFillTx/>
                <a:latin typeface="+mn-lt"/>
                <a:ea typeface="+mn-ea"/>
                <a:cs typeface="+mj-cs"/>
                <a:sym typeface="メイリオ"/>
              </a:defRPr>
            </a:lvl9pPr>
          </a:lstStyle>
          <a:p>
            <a:r>
              <a:rPr lang="ja-JP" altLang="en-US" sz="2000" b="0" kern="0" dirty="0"/>
              <a:t>・・・</a:t>
            </a:r>
          </a:p>
        </p:txBody>
      </p:sp>
      <p:cxnSp>
        <p:nvCxnSpPr>
          <p:cNvPr id="23" name="コネクタ: カギ線 22">
            <a:extLst>
              <a:ext uri="{FF2B5EF4-FFF2-40B4-BE49-F238E27FC236}">
                <a16:creationId xmlns:a16="http://schemas.microsoft.com/office/drawing/2014/main" id="{921CFF57-2550-2904-7541-251CED779103}"/>
              </a:ext>
            </a:extLst>
          </p:cNvPr>
          <p:cNvCxnSpPr>
            <a:cxnSpLocks/>
          </p:cNvCxnSpPr>
          <p:nvPr/>
        </p:nvCxnSpPr>
        <p:spPr>
          <a:xfrm>
            <a:off x="3866486" y="3112952"/>
            <a:ext cx="2421" cy="657904"/>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EEE2DC66-EC84-7C44-4F85-B72512F1259A}"/>
              </a:ext>
            </a:extLst>
          </p:cNvPr>
          <p:cNvCxnSpPr>
            <a:cxnSpLocks/>
            <a:endCxn id="8" idx="2"/>
          </p:cNvCxnSpPr>
          <p:nvPr/>
        </p:nvCxnSpPr>
        <p:spPr>
          <a:xfrm rot="10800000">
            <a:off x="3866487" y="2840159"/>
            <a:ext cx="1803434" cy="26014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F4894D91-9551-EC0B-64E0-89ACDF9DACF9}"/>
              </a:ext>
            </a:extLst>
          </p:cNvPr>
          <p:cNvSpPr/>
          <p:nvPr/>
        </p:nvSpPr>
        <p:spPr>
          <a:xfrm>
            <a:off x="5669921" y="2571751"/>
            <a:ext cx="3007530" cy="947654"/>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r>
              <a:rPr lang="en-US" dirty="0">
                <a:solidFill>
                  <a:schemeClr val="tx1"/>
                </a:solidFill>
                <a:latin typeface="+mj-lt"/>
                <a:ea typeface="ＭＳ Ｐゴシック"/>
              </a:rPr>
              <a:t>      Administration</a:t>
            </a:r>
          </a:p>
          <a:p>
            <a:r>
              <a:rPr lang="en-US" dirty="0">
                <a:solidFill>
                  <a:schemeClr val="tx1"/>
                </a:solidFill>
                <a:latin typeface="+mj-lt"/>
                <a:ea typeface="ＭＳ Ｐゴシック"/>
              </a:rPr>
              <a:t>      Volunteer Operation      </a:t>
            </a:r>
          </a:p>
          <a:p>
            <a:r>
              <a:rPr lang="en-US" dirty="0">
                <a:solidFill>
                  <a:schemeClr val="tx1"/>
                </a:solidFill>
                <a:latin typeface="+mj-lt"/>
                <a:ea typeface="ＭＳ Ｐゴシック"/>
              </a:rPr>
              <a:t>      Manager</a:t>
            </a:r>
            <a:endParaRPr lang="en-US" dirty="0">
              <a:solidFill>
                <a:schemeClr val="tx1"/>
              </a:solidFill>
              <a:latin typeface="+mj-lt"/>
              <a:ea typeface="Roboto SemiBold"/>
            </a:endParaRPr>
          </a:p>
        </p:txBody>
      </p:sp>
      <p:sp>
        <p:nvSpPr>
          <p:cNvPr id="9" name="正方形/長方形 8">
            <a:extLst>
              <a:ext uri="{FF2B5EF4-FFF2-40B4-BE49-F238E27FC236}">
                <a16:creationId xmlns:a16="http://schemas.microsoft.com/office/drawing/2014/main" id="{6F598AB8-BDC7-E3CA-2710-3AE39F5A7BDD}"/>
              </a:ext>
            </a:extLst>
          </p:cNvPr>
          <p:cNvSpPr/>
          <p:nvPr/>
        </p:nvSpPr>
        <p:spPr>
          <a:xfrm>
            <a:off x="5423008" y="1741314"/>
            <a:ext cx="1021798" cy="497100"/>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r>
              <a:rPr lang="en-US" dirty="0">
                <a:solidFill>
                  <a:schemeClr val="tx1"/>
                </a:solidFill>
                <a:latin typeface="+mj-lt"/>
                <a:ea typeface="ＭＳ Ｐゴシック"/>
              </a:rPr>
              <a:t>Auditor</a:t>
            </a:r>
            <a:endParaRPr lang="en-US" dirty="0">
              <a:solidFill>
                <a:schemeClr val="tx1"/>
              </a:solidFill>
              <a:latin typeface="+mj-lt"/>
              <a:ea typeface="Roboto SemiBold"/>
            </a:endParaRPr>
          </a:p>
        </p:txBody>
      </p:sp>
      <p:sp>
        <p:nvSpPr>
          <p:cNvPr id="3" name="テキスト ボックス 2">
            <a:extLst>
              <a:ext uri="{FF2B5EF4-FFF2-40B4-BE49-F238E27FC236}">
                <a16:creationId xmlns:a16="http://schemas.microsoft.com/office/drawing/2014/main" id="{3DE7C13A-15AC-354B-4614-8A89B69B0C13}"/>
              </a:ext>
            </a:extLst>
          </p:cNvPr>
          <p:cNvSpPr txBox="1"/>
          <p:nvPr/>
        </p:nvSpPr>
        <p:spPr>
          <a:xfrm>
            <a:off x="260448" y="706409"/>
            <a:ext cx="2168317" cy="738664"/>
          </a:xfrm>
          <a:prstGeom prst="rect">
            <a:avLst/>
          </a:prstGeom>
          <a:noFill/>
        </p:spPr>
        <p:txBody>
          <a:bodyPr wrap="square" rtlCol="0">
            <a:spAutoFit/>
          </a:bodyPr>
          <a:lstStyle/>
          <a:p>
            <a:r>
              <a:rPr kumimoji="1" lang="en-US" altLang="ja-JP" dirty="0"/>
              <a:t>General Incorporated Association </a:t>
            </a:r>
          </a:p>
          <a:p>
            <a:r>
              <a:rPr kumimoji="1" lang="en-US" altLang="ja-JP" dirty="0"/>
              <a:t>= Non-profit organization</a:t>
            </a:r>
            <a:endParaRPr kumimoji="1" lang="ja-JP"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602183-D232-612B-6ACF-DF196757333B}"/>
              </a:ext>
            </a:extLst>
          </p:cNvPr>
          <p:cNvSpPr>
            <a:spLocks noGrp="1"/>
          </p:cNvSpPr>
          <p:nvPr>
            <p:ph type="title"/>
          </p:nvPr>
        </p:nvSpPr>
        <p:spPr/>
        <p:txBody>
          <a:bodyPr>
            <a:noAutofit/>
          </a:bodyPr>
          <a:lstStyle/>
          <a:p>
            <a:r>
              <a:rPr kumimoji="1" lang="en-US" altLang="ja-JP" sz="2400" b="1" dirty="0">
                <a:latin typeface="+mj-lt"/>
              </a:rPr>
              <a:t>Basic Comparison on the Economy</a:t>
            </a:r>
            <a:endParaRPr kumimoji="1" lang="ja-JP" altLang="en-US" sz="2400" b="1" dirty="0">
              <a:latin typeface="+mj-lt"/>
            </a:endParaRPr>
          </a:p>
        </p:txBody>
      </p:sp>
      <p:sp>
        <p:nvSpPr>
          <p:cNvPr id="4" name="スライド番号プレースホルダー 3">
            <a:extLst>
              <a:ext uri="{FF2B5EF4-FFF2-40B4-BE49-F238E27FC236}">
                <a16:creationId xmlns:a16="http://schemas.microsoft.com/office/drawing/2014/main" id="{64C02526-35C8-2EDA-BC81-90CE3DC093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5</a:t>
            </a:fld>
            <a:endParaRPr lang="ja-JP" altLang="en-US"/>
          </a:p>
        </p:txBody>
      </p:sp>
      <p:graphicFrame>
        <p:nvGraphicFramePr>
          <p:cNvPr id="5" name="表 4">
            <a:extLst>
              <a:ext uri="{FF2B5EF4-FFF2-40B4-BE49-F238E27FC236}">
                <a16:creationId xmlns:a16="http://schemas.microsoft.com/office/drawing/2014/main" id="{0D607AD7-58A2-62E1-23A7-95C31F31B03A}"/>
              </a:ext>
            </a:extLst>
          </p:cNvPr>
          <p:cNvGraphicFramePr>
            <a:graphicFrameLocks noGrp="1"/>
          </p:cNvGraphicFramePr>
          <p:nvPr>
            <p:extLst>
              <p:ext uri="{D42A27DB-BD31-4B8C-83A1-F6EECF244321}">
                <p14:modId xmlns:p14="http://schemas.microsoft.com/office/powerpoint/2010/main" val="3035049689"/>
              </p:ext>
            </p:extLst>
          </p:nvPr>
        </p:nvGraphicFramePr>
        <p:xfrm>
          <a:off x="301751" y="576072"/>
          <a:ext cx="8722986" cy="3950208"/>
        </p:xfrm>
        <a:graphic>
          <a:graphicData uri="http://schemas.openxmlformats.org/drawingml/2006/table">
            <a:tbl>
              <a:tblPr firstRow="1" bandRow="1">
                <a:tableStyleId>{8A8447D3-FFEF-46EF-989A-6AE307276502}</a:tableStyleId>
              </a:tblPr>
              <a:tblGrid>
                <a:gridCol w="2907662">
                  <a:extLst>
                    <a:ext uri="{9D8B030D-6E8A-4147-A177-3AD203B41FA5}">
                      <a16:colId xmlns:a16="http://schemas.microsoft.com/office/drawing/2014/main" val="818356125"/>
                    </a:ext>
                  </a:extLst>
                </a:gridCol>
                <a:gridCol w="4233803">
                  <a:extLst>
                    <a:ext uri="{9D8B030D-6E8A-4147-A177-3AD203B41FA5}">
                      <a16:colId xmlns:a16="http://schemas.microsoft.com/office/drawing/2014/main" val="1656721920"/>
                    </a:ext>
                  </a:extLst>
                </a:gridCol>
                <a:gridCol w="1581521">
                  <a:extLst>
                    <a:ext uri="{9D8B030D-6E8A-4147-A177-3AD203B41FA5}">
                      <a16:colId xmlns:a16="http://schemas.microsoft.com/office/drawing/2014/main" val="813458918"/>
                    </a:ext>
                  </a:extLst>
                </a:gridCol>
              </a:tblGrid>
              <a:tr h="599512">
                <a:tc>
                  <a:txBody>
                    <a:bodyPr/>
                    <a:lstStyle/>
                    <a:p>
                      <a:pPr>
                        <a:buNone/>
                      </a:pPr>
                      <a:r>
                        <a:rPr lang="en-US" sz="1800" dirty="0"/>
                        <a:t>As of 2025</a:t>
                      </a:r>
                    </a:p>
                  </a:txBody>
                  <a:tcPr anchor="ctr"/>
                </a:tc>
                <a:tc>
                  <a:txBody>
                    <a:bodyPr/>
                    <a:lstStyle/>
                    <a:p>
                      <a:pPr algn="ctr">
                        <a:buNone/>
                      </a:pPr>
                      <a:r>
                        <a:rPr lang="en-US" sz="2000" b="1" dirty="0">
                          <a:solidFill>
                            <a:schemeClr val="bg1"/>
                          </a:solidFill>
                        </a:rPr>
                        <a:t>Japan</a:t>
                      </a:r>
                    </a:p>
                  </a:txBody>
                  <a:tcPr anchor="ctr">
                    <a:solidFill>
                      <a:schemeClr val="tx1">
                        <a:lumMod val="50000"/>
                        <a:lumOff val="50000"/>
                      </a:schemeClr>
                    </a:solidFill>
                  </a:tcPr>
                </a:tc>
                <a:tc>
                  <a:txBody>
                    <a:bodyPr/>
                    <a:lstStyle/>
                    <a:p>
                      <a:pPr algn="ctr"/>
                      <a:r>
                        <a:rPr kumimoji="1" lang="en-US" altLang="ja-JP" sz="2000" b="1" dirty="0">
                          <a:solidFill>
                            <a:schemeClr val="bg1"/>
                          </a:solidFill>
                        </a:rPr>
                        <a:t>US</a:t>
                      </a:r>
                      <a:endParaRPr kumimoji="1" lang="ja-JP" altLang="en-US" sz="2000" b="1" dirty="0">
                        <a:solidFill>
                          <a:schemeClr val="bg1"/>
                        </a:solidFill>
                      </a:endParaRPr>
                    </a:p>
                  </a:txBody>
                  <a:tcPr anchor="ctr">
                    <a:solidFill>
                      <a:schemeClr val="tx1">
                        <a:lumMod val="50000"/>
                        <a:lumOff val="50000"/>
                      </a:schemeClr>
                    </a:solidFill>
                  </a:tcPr>
                </a:tc>
                <a:extLst>
                  <a:ext uri="{0D108BD9-81ED-4DB2-BD59-A6C34878D82A}">
                    <a16:rowId xmlns:a16="http://schemas.microsoft.com/office/drawing/2014/main" val="227399850"/>
                  </a:ext>
                </a:extLst>
              </a:tr>
              <a:tr h="837674">
                <a:tc>
                  <a:txBody>
                    <a:bodyPr/>
                    <a:lstStyle/>
                    <a:p>
                      <a:pPr>
                        <a:buNone/>
                      </a:pPr>
                      <a:r>
                        <a:rPr lang="en-US" sz="1800" dirty="0"/>
                        <a:t>Nominal GDP </a:t>
                      </a:r>
                    </a:p>
                    <a:p>
                      <a:pPr>
                        <a:buNone/>
                      </a:pPr>
                      <a:r>
                        <a:rPr lang="en-US" sz="1800" dirty="0"/>
                        <a:t>(USD Trillion)</a:t>
                      </a:r>
                    </a:p>
                  </a:txBody>
                  <a:tcPr anchor="ctr">
                    <a:solidFill>
                      <a:schemeClr val="bg1">
                        <a:lumMod val="75000"/>
                      </a:schemeClr>
                    </a:solidFill>
                  </a:tcPr>
                </a:tc>
                <a:tc>
                  <a:txBody>
                    <a:bodyPr/>
                    <a:lstStyle/>
                    <a:p>
                      <a:pPr>
                        <a:buNone/>
                      </a:pPr>
                      <a:r>
                        <a:rPr lang="en-US" altLang="ja-JP" sz="2000" dirty="0"/>
                        <a:t>4.19 (about </a:t>
                      </a:r>
                      <a:r>
                        <a:rPr lang="en-US" altLang="ja-JP" sz="2000" b="1" dirty="0"/>
                        <a:t>13.7%</a:t>
                      </a:r>
                      <a:r>
                        <a:rPr lang="en-US" altLang="ja-JP" sz="2000" dirty="0"/>
                        <a:t> of the US GDP), 5</a:t>
                      </a:r>
                      <a:r>
                        <a:rPr lang="en-US" altLang="ja-JP" sz="2000" baseline="30000" dirty="0"/>
                        <a:t>th</a:t>
                      </a:r>
                      <a:r>
                        <a:rPr lang="en-US" altLang="ja-JP" sz="2000" dirty="0"/>
                        <a:t> global GDP</a:t>
                      </a:r>
                    </a:p>
                  </a:txBody>
                  <a:tcPr anchor="ctr"/>
                </a:tc>
                <a:tc>
                  <a:txBody>
                    <a:bodyPr/>
                    <a:lstStyle/>
                    <a:p>
                      <a:pPr algn="r">
                        <a:buNone/>
                      </a:pPr>
                      <a:r>
                        <a:rPr lang="en-US" altLang="ja-JP" sz="2000" dirty="0"/>
                        <a:t>30.51</a:t>
                      </a:r>
                    </a:p>
                  </a:txBody>
                  <a:tcPr anchor="ctr"/>
                </a:tc>
                <a:extLst>
                  <a:ext uri="{0D108BD9-81ED-4DB2-BD59-A6C34878D82A}">
                    <a16:rowId xmlns:a16="http://schemas.microsoft.com/office/drawing/2014/main" val="1885431289"/>
                  </a:ext>
                </a:extLst>
              </a:tr>
              <a:tr h="837674">
                <a:tc>
                  <a:txBody>
                    <a:bodyPr/>
                    <a:lstStyle/>
                    <a:p>
                      <a:pPr>
                        <a:buNone/>
                      </a:pPr>
                      <a:r>
                        <a:rPr lang="en-US" sz="1800"/>
                        <a:t>Household Financial Assets (USD Trillion)</a:t>
                      </a:r>
                    </a:p>
                  </a:txBody>
                  <a:tcPr anchor="ctr">
                    <a:solidFill>
                      <a:schemeClr val="bg1">
                        <a:lumMod val="75000"/>
                      </a:schemeClr>
                    </a:solidFill>
                  </a:tcPr>
                </a:tc>
                <a:tc>
                  <a:txBody>
                    <a:bodyPr/>
                    <a:lstStyle/>
                    <a:p>
                      <a:pPr>
                        <a:buNone/>
                      </a:pPr>
                      <a:r>
                        <a:rPr lang="en-US" altLang="ja-JP" sz="2000" dirty="0"/>
                        <a:t>14.9 (about </a:t>
                      </a:r>
                      <a:r>
                        <a:rPr lang="en-US" altLang="ja-JP" sz="2000" b="1" dirty="0"/>
                        <a:t>13% </a:t>
                      </a:r>
                      <a:r>
                        <a:rPr lang="en-US" altLang="ja-JP" sz="2000" dirty="0"/>
                        <a:t>of the US’s)</a:t>
                      </a:r>
                    </a:p>
                  </a:txBody>
                  <a:tcPr anchor="ctr"/>
                </a:tc>
                <a:tc>
                  <a:txBody>
                    <a:bodyPr/>
                    <a:lstStyle/>
                    <a:p>
                      <a:pPr algn="r">
                        <a:buNone/>
                      </a:pPr>
                      <a:r>
                        <a:rPr lang="en-US" altLang="ja-JP" sz="2000" dirty="0"/>
                        <a:t>115.5</a:t>
                      </a:r>
                    </a:p>
                  </a:txBody>
                  <a:tcPr anchor="ctr"/>
                </a:tc>
                <a:extLst>
                  <a:ext uri="{0D108BD9-81ED-4DB2-BD59-A6C34878D82A}">
                    <a16:rowId xmlns:a16="http://schemas.microsoft.com/office/drawing/2014/main" val="2084880351"/>
                  </a:ext>
                </a:extLst>
              </a:tr>
              <a:tr h="837674">
                <a:tc>
                  <a:txBody>
                    <a:bodyPr/>
                    <a:lstStyle/>
                    <a:p>
                      <a:pPr>
                        <a:buNone/>
                      </a:pPr>
                      <a:r>
                        <a:rPr lang="en-US" sz="1800"/>
                        <a:t>Per Capita Financial Assets (USD)</a:t>
                      </a:r>
                    </a:p>
                  </a:txBody>
                  <a:tcPr anchor="ctr">
                    <a:solidFill>
                      <a:schemeClr val="bg1">
                        <a:lumMod val="75000"/>
                      </a:schemeClr>
                    </a:solidFill>
                  </a:tcPr>
                </a:tc>
                <a:tc>
                  <a:txBody>
                    <a:bodyPr/>
                    <a:lstStyle/>
                    <a:p>
                      <a:pPr>
                        <a:buNone/>
                      </a:pPr>
                      <a:r>
                        <a:rPr lang="en-US" altLang="ja-JP" sz="2000" dirty="0"/>
                        <a:t>118,000(about </a:t>
                      </a:r>
                      <a:r>
                        <a:rPr lang="en-US" altLang="ja-JP" sz="2000" b="1" dirty="0"/>
                        <a:t>1/3 </a:t>
                      </a:r>
                      <a:r>
                        <a:rPr lang="en-US" altLang="ja-JP" sz="2000" dirty="0"/>
                        <a:t>of the US’s)</a:t>
                      </a:r>
                    </a:p>
                  </a:txBody>
                  <a:tcPr anchor="ctr"/>
                </a:tc>
                <a:tc>
                  <a:txBody>
                    <a:bodyPr/>
                    <a:lstStyle/>
                    <a:p>
                      <a:pPr algn="r">
                        <a:buNone/>
                      </a:pPr>
                      <a:r>
                        <a:rPr lang="en-US" altLang="ja-JP" sz="2000" dirty="0"/>
                        <a:t>348,000</a:t>
                      </a:r>
                    </a:p>
                  </a:txBody>
                  <a:tcPr anchor="ctr"/>
                </a:tc>
                <a:extLst>
                  <a:ext uri="{0D108BD9-81ED-4DB2-BD59-A6C34878D82A}">
                    <a16:rowId xmlns:a16="http://schemas.microsoft.com/office/drawing/2014/main" val="3997647057"/>
                  </a:ext>
                </a:extLst>
              </a:tr>
              <a:tr h="837674">
                <a:tc>
                  <a:txBody>
                    <a:bodyPr/>
                    <a:lstStyle/>
                    <a:p>
                      <a:pPr>
                        <a:buNone/>
                      </a:pPr>
                      <a:r>
                        <a:rPr lang="en-US" sz="1800" dirty="0"/>
                        <a:t>Asset Composition: Cash &amp; Deposits (%)</a:t>
                      </a:r>
                    </a:p>
                  </a:txBody>
                  <a:tcPr anchor="ctr">
                    <a:solidFill>
                      <a:schemeClr val="bg1">
                        <a:lumMod val="75000"/>
                      </a:schemeClr>
                    </a:solidFill>
                  </a:tcPr>
                </a:tc>
                <a:tc>
                  <a:txBody>
                    <a:bodyPr/>
                    <a:lstStyle/>
                    <a:p>
                      <a:pPr>
                        <a:buNone/>
                      </a:pPr>
                      <a:r>
                        <a:rPr lang="en-US" altLang="ja-JP" sz="2000" dirty="0"/>
                        <a:t>50%(about </a:t>
                      </a:r>
                      <a:r>
                        <a:rPr lang="en-US" altLang="ja-JP" sz="2000" b="1" dirty="0"/>
                        <a:t>3.85 times </a:t>
                      </a:r>
                      <a:r>
                        <a:rPr lang="en-US" altLang="ja-JP" sz="2000" dirty="0"/>
                        <a:t>of the US’s)</a:t>
                      </a:r>
                    </a:p>
                  </a:txBody>
                  <a:tcPr anchor="ctr"/>
                </a:tc>
                <a:tc>
                  <a:txBody>
                    <a:bodyPr/>
                    <a:lstStyle/>
                    <a:p>
                      <a:pPr algn="r">
                        <a:buNone/>
                      </a:pPr>
                      <a:r>
                        <a:rPr lang="en-US" altLang="ja-JP" sz="2000" dirty="0"/>
                        <a:t>13%</a:t>
                      </a:r>
                    </a:p>
                  </a:txBody>
                  <a:tcPr anchor="ctr"/>
                </a:tc>
                <a:extLst>
                  <a:ext uri="{0D108BD9-81ED-4DB2-BD59-A6C34878D82A}">
                    <a16:rowId xmlns:a16="http://schemas.microsoft.com/office/drawing/2014/main" val="1299332633"/>
                  </a:ext>
                </a:extLst>
              </a:tr>
            </a:tbl>
          </a:graphicData>
        </a:graphic>
      </p:graphicFrame>
    </p:spTree>
    <p:extLst>
      <p:ext uri="{BB962C8B-B14F-4D97-AF65-F5344CB8AC3E}">
        <p14:creationId xmlns:p14="http://schemas.microsoft.com/office/powerpoint/2010/main" val="374240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7F90F7-B70F-A6A4-398C-CACE67F2634A}"/>
              </a:ext>
            </a:extLst>
          </p:cNvPr>
          <p:cNvSpPr>
            <a:spLocks noGrp="1"/>
          </p:cNvSpPr>
          <p:nvPr>
            <p:ph type="title"/>
          </p:nvPr>
        </p:nvSpPr>
        <p:spPr/>
        <p:txBody>
          <a:bodyPr>
            <a:noAutofit/>
          </a:bodyPr>
          <a:lstStyle/>
          <a:p>
            <a:r>
              <a:rPr kumimoji="1" lang="en-US" altLang="ja-JP" sz="2400" dirty="0"/>
              <a:t>Digital Asset Market Comparison</a:t>
            </a:r>
            <a:endParaRPr kumimoji="1" lang="ja-JP" altLang="en-US" sz="2400" dirty="0"/>
          </a:p>
        </p:txBody>
      </p:sp>
      <p:sp>
        <p:nvSpPr>
          <p:cNvPr id="4" name="スライド番号プレースホルダー 3">
            <a:extLst>
              <a:ext uri="{FF2B5EF4-FFF2-40B4-BE49-F238E27FC236}">
                <a16:creationId xmlns:a16="http://schemas.microsoft.com/office/drawing/2014/main" id="{15AC9C4C-879D-4D7E-CFB1-A5672DA25C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6</a:t>
            </a:fld>
            <a:endParaRPr lang="ja-JP" altLang="en-US"/>
          </a:p>
        </p:txBody>
      </p:sp>
      <p:graphicFrame>
        <p:nvGraphicFramePr>
          <p:cNvPr id="5" name="表 4">
            <a:extLst>
              <a:ext uri="{FF2B5EF4-FFF2-40B4-BE49-F238E27FC236}">
                <a16:creationId xmlns:a16="http://schemas.microsoft.com/office/drawing/2014/main" id="{2CD5E263-8AB3-F9C3-1329-1AB8872345C4}"/>
              </a:ext>
            </a:extLst>
          </p:cNvPr>
          <p:cNvGraphicFramePr>
            <a:graphicFrameLocks noGrp="1"/>
          </p:cNvGraphicFramePr>
          <p:nvPr>
            <p:extLst>
              <p:ext uri="{D42A27DB-BD31-4B8C-83A1-F6EECF244321}">
                <p14:modId xmlns:p14="http://schemas.microsoft.com/office/powerpoint/2010/main" val="619023169"/>
              </p:ext>
            </p:extLst>
          </p:nvPr>
        </p:nvGraphicFramePr>
        <p:xfrm>
          <a:off x="301753" y="599625"/>
          <a:ext cx="8722986" cy="3950208"/>
        </p:xfrm>
        <a:graphic>
          <a:graphicData uri="http://schemas.openxmlformats.org/drawingml/2006/table">
            <a:tbl>
              <a:tblPr firstRow="1" bandRow="1">
                <a:tableStyleId>{8A8447D3-FFEF-46EF-989A-6AE307276502}</a:tableStyleId>
              </a:tblPr>
              <a:tblGrid>
                <a:gridCol w="2907662">
                  <a:extLst>
                    <a:ext uri="{9D8B030D-6E8A-4147-A177-3AD203B41FA5}">
                      <a16:colId xmlns:a16="http://schemas.microsoft.com/office/drawing/2014/main" val="2903271939"/>
                    </a:ext>
                  </a:extLst>
                </a:gridCol>
                <a:gridCol w="3657729">
                  <a:extLst>
                    <a:ext uri="{9D8B030D-6E8A-4147-A177-3AD203B41FA5}">
                      <a16:colId xmlns:a16="http://schemas.microsoft.com/office/drawing/2014/main" val="1103727489"/>
                    </a:ext>
                  </a:extLst>
                </a:gridCol>
                <a:gridCol w="2157595">
                  <a:extLst>
                    <a:ext uri="{9D8B030D-6E8A-4147-A177-3AD203B41FA5}">
                      <a16:colId xmlns:a16="http://schemas.microsoft.com/office/drawing/2014/main" val="4263841994"/>
                    </a:ext>
                  </a:extLst>
                </a:gridCol>
              </a:tblGrid>
              <a:tr h="599512">
                <a:tc>
                  <a:txBody>
                    <a:bodyPr/>
                    <a:lstStyle/>
                    <a:p>
                      <a:pPr>
                        <a:buNone/>
                      </a:pPr>
                      <a:r>
                        <a:rPr lang="en-US" sz="1800" dirty="0"/>
                        <a:t>As of 2025</a:t>
                      </a:r>
                    </a:p>
                  </a:txBody>
                  <a:tcPr anchor="ctr"/>
                </a:tc>
                <a:tc>
                  <a:txBody>
                    <a:bodyPr/>
                    <a:lstStyle/>
                    <a:p>
                      <a:pPr algn="ctr">
                        <a:buNone/>
                      </a:pPr>
                      <a:r>
                        <a:rPr lang="en-US" sz="2000" b="1" dirty="0">
                          <a:solidFill>
                            <a:schemeClr val="bg1"/>
                          </a:solidFill>
                        </a:rPr>
                        <a:t>Japan</a:t>
                      </a:r>
                    </a:p>
                  </a:txBody>
                  <a:tcPr anchor="ctr">
                    <a:solidFill>
                      <a:schemeClr val="tx1">
                        <a:lumMod val="50000"/>
                        <a:lumOff val="50000"/>
                      </a:schemeClr>
                    </a:solidFill>
                  </a:tcPr>
                </a:tc>
                <a:tc>
                  <a:txBody>
                    <a:bodyPr/>
                    <a:lstStyle/>
                    <a:p>
                      <a:pPr algn="ctr"/>
                      <a:r>
                        <a:rPr kumimoji="1" lang="en-US" altLang="ja-JP" sz="2000" b="1" dirty="0">
                          <a:solidFill>
                            <a:schemeClr val="bg1"/>
                          </a:solidFill>
                        </a:rPr>
                        <a:t>US</a:t>
                      </a:r>
                      <a:endParaRPr kumimoji="1" lang="ja-JP" altLang="en-US" sz="2000" b="1" dirty="0">
                        <a:solidFill>
                          <a:schemeClr val="bg1"/>
                        </a:solidFill>
                      </a:endParaRPr>
                    </a:p>
                  </a:txBody>
                  <a:tcPr anchor="ctr">
                    <a:solidFill>
                      <a:schemeClr val="tx1">
                        <a:lumMod val="50000"/>
                        <a:lumOff val="50000"/>
                      </a:schemeClr>
                    </a:solidFill>
                  </a:tcPr>
                </a:tc>
                <a:extLst>
                  <a:ext uri="{0D108BD9-81ED-4DB2-BD59-A6C34878D82A}">
                    <a16:rowId xmlns:a16="http://schemas.microsoft.com/office/drawing/2014/main" val="1209500030"/>
                  </a:ext>
                </a:extLst>
              </a:tr>
              <a:tr h="837674">
                <a:tc>
                  <a:txBody>
                    <a:bodyPr/>
                    <a:lstStyle/>
                    <a:p>
                      <a:pPr>
                        <a:buNone/>
                      </a:pPr>
                      <a:r>
                        <a:rPr lang="en-US" altLang="ja-JP" sz="1800" dirty="0"/>
                        <a:t>Spot Trading Volume (USD Billion)</a:t>
                      </a:r>
                      <a:endParaRPr lang="en-US" sz="1800" dirty="0"/>
                    </a:p>
                  </a:txBody>
                  <a:tcPr anchor="ctr">
                    <a:solidFill>
                      <a:schemeClr val="bg1">
                        <a:lumMod val="75000"/>
                      </a:schemeClr>
                    </a:solidFill>
                  </a:tcPr>
                </a:tc>
                <a:tc>
                  <a:txBody>
                    <a:bodyPr/>
                    <a:lstStyle/>
                    <a:p>
                      <a:pPr>
                        <a:buNone/>
                      </a:pPr>
                      <a:r>
                        <a:rPr lang="en-US" altLang="ja-JP" sz="2000" dirty="0"/>
                        <a:t>13.1 (about </a:t>
                      </a:r>
                      <a:r>
                        <a:rPr lang="en-US" altLang="ja-JP" sz="2000" b="1" dirty="0"/>
                        <a:t>5.95%</a:t>
                      </a:r>
                      <a:r>
                        <a:rPr lang="en-US" altLang="ja-JP" sz="2000" dirty="0"/>
                        <a:t> of the US’s)</a:t>
                      </a:r>
                    </a:p>
                  </a:txBody>
                  <a:tcPr anchor="ctr"/>
                </a:tc>
                <a:tc>
                  <a:txBody>
                    <a:bodyPr/>
                    <a:lstStyle/>
                    <a:p>
                      <a:pPr algn="r">
                        <a:buNone/>
                      </a:pPr>
                      <a:r>
                        <a:rPr lang="en-US" altLang="ja-JP" sz="2000" dirty="0"/>
                        <a:t>220.0</a:t>
                      </a:r>
                    </a:p>
                  </a:txBody>
                  <a:tcPr anchor="ctr"/>
                </a:tc>
                <a:extLst>
                  <a:ext uri="{0D108BD9-81ED-4DB2-BD59-A6C34878D82A}">
                    <a16:rowId xmlns:a16="http://schemas.microsoft.com/office/drawing/2014/main" val="4201756086"/>
                  </a:ext>
                </a:extLst>
              </a:tr>
              <a:tr h="837674">
                <a:tc>
                  <a:txBody>
                    <a:bodyPr/>
                    <a:lstStyle/>
                    <a:p>
                      <a:pPr>
                        <a:buNone/>
                      </a:pPr>
                      <a:r>
                        <a:rPr lang="en-US" sz="1800" dirty="0"/>
                        <a:t>Margin Trading Volume (USD Billion)</a:t>
                      </a:r>
                    </a:p>
                  </a:txBody>
                  <a:tcPr anchor="ctr">
                    <a:solidFill>
                      <a:schemeClr val="bg1">
                        <a:lumMod val="75000"/>
                      </a:schemeClr>
                    </a:solidFill>
                  </a:tcPr>
                </a:tc>
                <a:tc>
                  <a:txBody>
                    <a:bodyPr/>
                    <a:lstStyle/>
                    <a:p>
                      <a:pPr>
                        <a:buNone/>
                      </a:pPr>
                      <a:r>
                        <a:rPr lang="en-US" altLang="ja-JP" sz="2000" dirty="0"/>
                        <a:t>10.4 (about </a:t>
                      </a:r>
                      <a:r>
                        <a:rPr lang="en-US" altLang="ja-JP" sz="2000" b="1" dirty="0"/>
                        <a:t>5.78% </a:t>
                      </a:r>
                      <a:r>
                        <a:rPr lang="en-US" altLang="ja-JP" sz="2000" dirty="0"/>
                        <a:t>of the US’s)</a:t>
                      </a:r>
                    </a:p>
                  </a:txBody>
                  <a:tcPr anchor="ctr"/>
                </a:tc>
                <a:tc>
                  <a:txBody>
                    <a:bodyPr/>
                    <a:lstStyle/>
                    <a:p>
                      <a:pPr algn="r">
                        <a:buNone/>
                      </a:pPr>
                      <a:r>
                        <a:rPr lang="en-US" altLang="ja-JP" sz="2000" dirty="0"/>
                        <a:t>180.0</a:t>
                      </a:r>
                    </a:p>
                  </a:txBody>
                  <a:tcPr anchor="ctr"/>
                </a:tc>
                <a:extLst>
                  <a:ext uri="{0D108BD9-81ED-4DB2-BD59-A6C34878D82A}">
                    <a16:rowId xmlns:a16="http://schemas.microsoft.com/office/drawing/2014/main" val="1758987358"/>
                  </a:ext>
                </a:extLst>
              </a:tr>
              <a:tr h="837674">
                <a:tc>
                  <a:txBody>
                    <a:bodyPr/>
                    <a:lstStyle/>
                    <a:p>
                      <a:pPr>
                        <a:buNone/>
                      </a:pPr>
                      <a:r>
                        <a:rPr lang="en-US" sz="1800" dirty="0"/>
                        <a:t>Custody Balance (USD Billion)</a:t>
                      </a:r>
                    </a:p>
                  </a:txBody>
                  <a:tcPr anchor="ctr">
                    <a:solidFill>
                      <a:schemeClr val="bg1">
                        <a:lumMod val="75000"/>
                      </a:schemeClr>
                    </a:solidFill>
                  </a:tcPr>
                </a:tc>
                <a:tc>
                  <a:txBody>
                    <a:bodyPr/>
                    <a:lstStyle/>
                    <a:p>
                      <a:pPr>
                        <a:buNone/>
                      </a:pPr>
                      <a:r>
                        <a:rPr lang="en-US" altLang="ja-JP" sz="2000" dirty="0"/>
                        <a:t>34.5(about </a:t>
                      </a:r>
                      <a:r>
                        <a:rPr lang="en-US" altLang="ja-JP" sz="2000" b="1" dirty="0"/>
                        <a:t>6.9% </a:t>
                      </a:r>
                      <a:r>
                        <a:rPr lang="en-US" altLang="ja-JP" sz="2000" dirty="0"/>
                        <a:t>of the US’s)</a:t>
                      </a:r>
                    </a:p>
                  </a:txBody>
                  <a:tcPr anchor="ctr"/>
                </a:tc>
                <a:tc>
                  <a:txBody>
                    <a:bodyPr/>
                    <a:lstStyle/>
                    <a:p>
                      <a:pPr algn="r">
                        <a:buNone/>
                      </a:pPr>
                      <a:r>
                        <a:rPr lang="en-US" altLang="ja-JP" sz="2000" dirty="0"/>
                        <a:t>500.0</a:t>
                      </a:r>
                    </a:p>
                  </a:txBody>
                  <a:tcPr anchor="ctr"/>
                </a:tc>
                <a:extLst>
                  <a:ext uri="{0D108BD9-81ED-4DB2-BD59-A6C34878D82A}">
                    <a16:rowId xmlns:a16="http://schemas.microsoft.com/office/drawing/2014/main" val="4087257840"/>
                  </a:ext>
                </a:extLst>
              </a:tr>
              <a:tr h="837674">
                <a:tc>
                  <a:txBody>
                    <a:bodyPr/>
                    <a:lstStyle/>
                    <a:p>
                      <a:pPr>
                        <a:buNone/>
                      </a:pPr>
                      <a:r>
                        <a:rPr lang="en-US" altLang="ja-JP" sz="1800" dirty="0"/>
                        <a:t>Number of Accounts (Million)</a:t>
                      </a:r>
                      <a:endParaRPr lang="en-US" sz="1800" dirty="0"/>
                    </a:p>
                  </a:txBody>
                  <a:tcPr anchor="ctr">
                    <a:solidFill>
                      <a:schemeClr val="bg1">
                        <a:lumMod val="75000"/>
                      </a:schemeClr>
                    </a:solidFill>
                  </a:tcPr>
                </a:tc>
                <a:tc>
                  <a:txBody>
                    <a:bodyPr/>
                    <a:lstStyle/>
                    <a:p>
                      <a:pPr>
                        <a:buNone/>
                      </a:pPr>
                      <a:r>
                        <a:rPr lang="en-US" altLang="ja-JP" sz="2000" dirty="0"/>
                        <a:t>12(about </a:t>
                      </a:r>
                      <a:r>
                        <a:rPr lang="en-US" altLang="ja-JP" sz="2000" b="1" dirty="0"/>
                        <a:t>1/4 </a:t>
                      </a:r>
                      <a:r>
                        <a:rPr lang="en-US" altLang="ja-JP" sz="2000" dirty="0"/>
                        <a:t>of the US’s)</a:t>
                      </a:r>
                    </a:p>
                  </a:txBody>
                  <a:tcPr anchor="ctr"/>
                </a:tc>
                <a:tc>
                  <a:txBody>
                    <a:bodyPr/>
                    <a:lstStyle/>
                    <a:p>
                      <a:pPr algn="r">
                        <a:buNone/>
                      </a:pPr>
                      <a:r>
                        <a:rPr lang="en-US" altLang="ja-JP" sz="2000" dirty="0"/>
                        <a:t>50</a:t>
                      </a:r>
                    </a:p>
                  </a:txBody>
                  <a:tcPr anchor="ctr"/>
                </a:tc>
                <a:extLst>
                  <a:ext uri="{0D108BD9-81ED-4DB2-BD59-A6C34878D82A}">
                    <a16:rowId xmlns:a16="http://schemas.microsoft.com/office/drawing/2014/main" val="398289382"/>
                  </a:ext>
                </a:extLst>
              </a:tr>
            </a:tbl>
          </a:graphicData>
        </a:graphic>
      </p:graphicFrame>
    </p:spTree>
    <p:extLst>
      <p:ext uri="{BB962C8B-B14F-4D97-AF65-F5344CB8AC3E}">
        <p14:creationId xmlns:p14="http://schemas.microsoft.com/office/powerpoint/2010/main" val="17207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5E08B98-46D2-AED7-220D-E14449686F6C}"/>
              </a:ext>
            </a:extLst>
          </p:cNvPr>
          <p:cNvSpPr>
            <a:spLocks noGrp="1"/>
          </p:cNvSpPr>
          <p:nvPr>
            <p:ph type="title"/>
          </p:nvPr>
        </p:nvSpPr>
        <p:spPr/>
        <p:txBody>
          <a:bodyPr>
            <a:noAutofit/>
          </a:bodyPr>
          <a:lstStyle/>
          <a:p>
            <a:r>
              <a:rPr kumimoji="1" lang="en-US" altLang="ja-JP" sz="2400" b="1" dirty="0">
                <a:latin typeface="+mj-lt"/>
              </a:rPr>
              <a:t>Capabilities of Domestic VASPs in Japan</a:t>
            </a:r>
            <a:endParaRPr kumimoji="1" lang="ja-JP" altLang="en-US" sz="2400" b="1" dirty="0">
              <a:latin typeface="+mj-lt"/>
            </a:endParaRPr>
          </a:p>
        </p:txBody>
      </p:sp>
      <p:sp>
        <p:nvSpPr>
          <p:cNvPr id="4" name="スライド番号プレースホルダー 3">
            <a:extLst>
              <a:ext uri="{FF2B5EF4-FFF2-40B4-BE49-F238E27FC236}">
                <a16:creationId xmlns:a16="http://schemas.microsoft.com/office/drawing/2014/main" id="{726C197A-8694-1630-F761-83E01BDE66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JP" smtClean="0"/>
              <a:t>7</a:t>
            </a:fld>
            <a:endParaRPr lang="ja-JP" altLang="en-US"/>
          </a:p>
        </p:txBody>
      </p:sp>
      <p:graphicFrame>
        <p:nvGraphicFramePr>
          <p:cNvPr id="5" name="表 4">
            <a:extLst>
              <a:ext uri="{FF2B5EF4-FFF2-40B4-BE49-F238E27FC236}">
                <a16:creationId xmlns:a16="http://schemas.microsoft.com/office/drawing/2014/main" id="{189ABD2E-A676-6752-2ECE-7CFFA018B5FE}"/>
              </a:ext>
            </a:extLst>
          </p:cNvPr>
          <p:cNvGraphicFramePr>
            <a:graphicFrameLocks noGrp="1"/>
          </p:cNvGraphicFramePr>
          <p:nvPr>
            <p:extLst>
              <p:ext uri="{D42A27DB-BD31-4B8C-83A1-F6EECF244321}">
                <p14:modId xmlns:p14="http://schemas.microsoft.com/office/powerpoint/2010/main" val="2678710005"/>
              </p:ext>
            </p:extLst>
          </p:nvPr>
        </p:nvGraphicFramePr>
        <p:xfrm>
          <a:off x="561336" y="885805"/>
          <a:ext cx="8284464" cy="2402840"/>
        </p:xfrm>
        <a:graphic>
          <a:graphicData uri="http://schemas.openxmlformats.org/drawingml/2006/table">
            <a:tbl>
              <a:tblPr firstRow="1" bandRow="1">
                <a:tableStyleId>{8A8447D3-FFEF-46EF-989A-6AE307276502}</a:tableStyleId>
              </a:tblPr>
              <a:tblGrid>
                <a:gridCol w="356616">
                  <a:extLst>
                    <a:ext uri="{9D8B030D-6E8A-4147-A177-3AD203B41FA5}">
                      <a16:colId xmlns:a16="http://schemas.microsoft.com/office/drawing/2014/main" val="1960480339"/>
                    </a:ext>
                  </a:extLst>
                </a:gridCol>
                <a:gridCol w="3352296">
                  <a:extLst>
                    <a:ext uri="{9D8B030D-6E8A-4147-A177-3AD203B41FA5}">
                      <a16:colId xmlns:a16="http://schemas.microsoft.com/office/drawing/2014/main" val="2244477722"/>
                    </a:ext>
                  </a:extLst>
                </a:gridCol>
                <a:gridCol w="2504436">
                  <a:extLst>
                    <a:ext uri="{9D8B030D-6E8A-4147-A177-3AD203B41FA5}">
                      <a16:colId xmlns:a16="http://schemas.microsoft.com/office/drawing/2014/main" val="4083858377"/>
                    </a:ext>
                  </a:extLst>
                </a:gridCol>
                <a:gridCol w="2071116">
                  <a:extLst>
                    <a:ext uri="{9D8B030D-6E8A-4147-A177-3AD203B41FA5}">
                      <a16:colId xmlns:a16="http://schemas.microsoft.com/office/drawing/2014/main" val="3959277203"/>
                    </a:ext>
                  </a:extLst>
                </a:gridCol>
              </a:tblGrid>
              <a:tr h="370840">
                <a:tc>
                  <a:txBody>
                    <a:bodyPr/>
                    <a:lstStyle/>
                    <a:p>
                      <a:pPr rtl="0" fontAlgn="ctr">
                        <a:buNone/>
                      </a:pPr>
                      <a:endParaRPr lang="en-US" altLang="ja-JP" sz="1800" b="0" dirty="0">
                        <a:effectLst/>
                        <a:latin typeface="Rakuten Sans JP"/>
                      </a:endParaRPr>
                    </a:p>
                  </a:txBody>
                  <a:tcPr marL="19050" marR="19050" marT="0" marB="0" anchor="ctr"/>
                </a:tc>
                <a:tc>
                  <a:txBody>
                    <a:bodyPr/>
                    <a:lstStyle/>
                    <a:p>
                      <a:pPr algn="ctr" rtl="0" fontAlgn="b">
                        <a:buNone/>
                      </a:pPr>
                      <a:r>
                        <a:rPr lang="en-US" sz="1800" b="0" dirty="0">
                          <a:effectLst/>
                          <a:latin typeface="+mj-lt"/>
                        </a:rPr>
                        <a:t>VASPs</a:t>
                      </a:r>
                    </a:p>
                  </a:txBody>
                  <a:tcPr marL="19050" marR="19050" marT="0" marB="0" anchor="ctr">
                    <a:solidFill>
                      <a:schemeClr val="bg1">
                        <a:lumMod val="65000"/>
                      </a:schemeClr>
                    </a:solidFill>
                  </a:tcPr>
                </a:tc>
                <a:tc>
                  <a:txBody>
                    <a:bodyPr/>
                    <a:lstStyle/>
                    <a:p>
                      <a:pPr algn="ctr" rtl="0" fontAlgn="b">
                        <a:buNone/>
                      </a:pPr>
                      <a:r>
                        <a:rPr lang="en-US" altLang="ja-JP" sz="1800" b="0" dirty="0">
                          <a:effectLst/>
                          <a:latin typeface="+mj-lt"/>
                        </a:rPr>
                        <a:t>Customer Crypto Assets Under Custody </a:t>
                      </a:r>
                    </a:p>
                  </a:txBody>
                  <a:tcPr marL="19050" marR="19050" marT="0" marB="0" anchor="ctr">
                    <a:solidFill>
                      <a:schemeClr val="bg1">
                        <a:lumMod val="65000"/>
                      </a:schemeClr>
                    </a:solidFill>
                  </a:tcPr>
                </a:tc>
                <a:tc>
                  <a:txBody>
                    <a:bodyPr/>
                    <a:lstStyle/>
                    <a:p>
                      <a:pPr algn="ctr" rtl="0" fontAlgn="b">
                        <a:buNone/>
                      </a:pPr>
                      <a:r>
                        <a:rPr lang="en-US" altLang="ja-JP" sz="1800" b="0" dirty="0">
                          <a:effectLst/>
                          <a:latin typeface="+mj-lt"/>
                        </a:rPr>
                        <a:t>Net Profit for the Current Term</a:t>
                      </a:r>
                    </a:p>
                  </a:txBody>
                  <a:tcPr marL="19050" marR="19050" marT="0" marB="0" anchor="ctr">
                    <a:solidFill>
                      <a:schemeClr val="bg1">
                        <a:lumMod val="65000"/>
                      </a:schemeClr>
                    </a:solidFill>
                  </a:tcPr>
                </a:tc>
                <a:extLst>
                  <a:ext uri="{0D108BD9-81ED-4DB2-BD59-A6C34878D82A}">
                    <a16:rowId xmlns:a16="http://schemas.microsoft.com/office/drawing/2014/main" val="4204699898"/>
                  </a:ext>
                </a:extLst>
              </a:tr>
              <a:tr h="370840">
                <a:tc>
                  <a:txBody>
                    <a:bodyPr/>
                    <a:lstStyle/>
                    <a:p>
                      <a:pPr algn="ctr" rtl="0" fontAlgn="ctr">
                        <a:buNone/>
                      </a:pPr>
                      <a:r>
                        <a:rPr lang="en-US" altLang="ja-JP" sz="1800" b="0" dirty="0">
                          <a:solidFill>
                            <a:schemeClr val="bg1"/>
                          </a:solidFill>
                          <a:effectLst/>
                          <a:latin typeface="Rakuten Sans JP"/>
                        </a:rPr>
                        <a:t>1</a:t>
                      </a:r>
                    </a:p>
                  </a:txBody>
                  <a:tcPr marL="19050" marR="19050" marT="0" marB="0" anchor="ctr">
                    <a:solidFill>
                      <a:schemeClr val="tx1">
                        <a:lumMod val="50000"/>
                        <a:lumOff val="50000"/>
                      </a:schemeClr>
                    </a:solidFill>
                  </a:tcPr>
                </a:tc>
                <a:tc>
                  <a:txBody>
                    <a:bodyPr/>
                    <a:lstStyle/>
                    <a:p>
                      <a:pPr rtl="0" fontAlgn="b">
                        <a:buNone/>
                      </a:pPr>
                      <a:r>
                        <a:rPr lang="en-US" sz="2000" b="0" dirty="0" err="1">
                          <a:effectLst/>
                          <a:latin typeface="+mj-lt"/>
                        </a:rPr>
                        <a:t>bitFlyer</a:t>
                      </a:r>
                      <a:endParaRPr lang="en-US" sz="2000" b="0" dirty="0">
                        <a:effectLst/>
                        <a:latin typeface="+mj-lt"/>
                      </a:endParaRPr>
                    </a:p>
                  </a:txBody>
                  <a:tcPr marL="19050" marR="19050" marT="0" marB="0" anchor="b"/>
                </a:tc>
                <a:tc>
                  <a:txBody>
                    <a:bodyPr/>
                    <a:lstStyle/>
                    <a:p>
                      <a:pPr algn="r" rtl="0" fontAlgn="b">
                        <a:buNone/>
                      </a:pPr>
                      <a:r>
                        <a:rPr lang="en-US" altLang="ja-JP" sz="1800" b="0" dirty="0">
                          <a:effectLst/>
                          <a:latin typeface="+mj-lt"/>
                        </a:rPr>
                        <a:t>7266</a:t>
                      </a:r>
                    </a:p>
                  </a:txBody>
                  <a:tcPr marL="19050" marR="19050" marT="0" marB="0" anchor="b"/>
                </a:tc>
                <a:tc>
                  <a:txBody>
                    <a:bodyPr/>
                    <a:lstStyle/>
                    <a:p>
                      <a:pPr algn="r" rtl="0" fontAlgn="b">
                        <a:buNone/>
                      </a:pPr>
                      <a:r>
                        <a:rPr lang="en-US" altLang="ja-JP" sz="2000" b="0" dirty="0">
                          <a:effectLst/>
                          <a:latin typeface="+mj-lt"/>
                        </a:rPr>
                        <a:t>4.9</a:t>
                      </a:r>
                    </a:p>
                  </a:txBody>
                  <a:tcPr marL="19050" marR="19050" marT="0" marB="0" anchor="b"/>
                </a:tc>
                <a:extLst>
                  <a:ext uri="{0D108BD9-81ED-4DB2-BD59-A6C34878D82A}">
                    <a16:rowId xmlns:a16="http://schemas.microsoft.com/office/drawing/2014/main" val="1750028851"/>
                  </a:ext>
                </a:extLst>
              </a:tr>
              <a:tr h="370840">
                <a:tc>
                  <a:txBody>
                    <a:bodyPr/>
                    <a:lstStyle/>
                    <a:p>
                      <a:pPr algn="ctr" rtl="0" fontAlgn="ctr">
                        <a:buNone/>
                      </a:pPr>
                      <a:r>
                        <a:rPr lang="en-US" altLang="ja-JP" sz="1800" b="0" dirty="0">
                          <a:solidFill>
                            <a:schemeClr val="bg1"/>
                          </a:solidFill>
                          <a:effectLst/>
                          <a:latin typeface="Rakuten Sans JP"/>
                        </a:rPr>
                        <a:t>2</a:t>
                      </a:r>
                    </a:p>
                  </a:txBody>
                  <a:tcPr marL="19050" marR="19050" marT="0" marB="0" anchor="ctr">
                    <a:solidFill>
                      <a:schemeClr val="tx1">
                        <a:lumMod val="50000"/>
                        <a:lumOff val="50000"/>
                      </a:schemeClr>
                    </a:solidFill>
                  </a:tcPr>
                </a:tc>
                <a:tc>
                  <a:txBody>
                    <a:bodyPr/>
                    <a:lstStyle/>
                    <a:p>
                      <a:pPr rtl="0" fontAlgn="b">
                        <a:buNone/>
                      </a:pPr>
                      <a:r>
                        <a:rPr lang="en-US" altLang="ja-JP" sz="2000" b="0" dirty="0" err="1">
                          <a:effectLst/>
                          <a:latin typeface="+mj-lt"/>
                        </a:rPr>
                        <a:t>CoinCheck</a:t>
                      </a:r>
                      <a:endParaRPr lang="ja-JP" altLang="en-US" sz="2000" b="0" dirty="0">
                        <a:effectLst/>
                        <a:latin typeface="+mj-lt"/>
                      </a:endParaRPr>
                    </a:p>
                  </a:txBody>
                  <a:tcPr marL="19050" marR="19050" marT="0" marB="0" anchor="b"/>
                </a:tc>
                <a:tc>
                  <a:txBody>
                    <a:bodyPr/>
                    <a:lstStyle/>
                    <a:p>
                      <a:pPr algn="r" rtl="0" fontAlgn="b">
                        <a:buNone/>
                      </a:pPr>
                      <a:r>
                        <a:rPr lang="en-US" altLang="ja-JP" sz="1800" b="0" dirty="0">
                          <a:effectLst/>
                          <a:latin typeface="+mj-lt"/>
                        </a:rPr>
                        <a:t>5868.6</a:t>
                      </a:r>
                    </a:p>
                  </a:txBody>
                  <a:tcPr marL="19050" marR="19050" marT="0" marB="0" anchor="b"/>
                </a:tc>
                <a:tc>
                  <a:txBody>
                    <a:bodyPr/>
                    <a:lstStyle/>
                    <a:p>
                      <a:pPr algn="r" rtl="0" fontAlgn="b">
                        <a:buNone/>
                      </a:pPr>
                      <a:r>
                        <a:rPr lang="en-US" altLang="ja-JP" sz="2000" b="0" dirty="0">
                          <a:effectLst/>
                          <a:latin typeface="+mj-lt"/>
                        </a:rPr>
                        <a:t>1.7</a:t>
                      </a:r>
                    </a:p>
                  </a:txBody>
                  <a:tcPr marL="19050" marR="19050" marT="0" marB="0" anchor="b"/>
                </a:tc>
                <a:extLst>
                  <a:ext uri="{0D108BD9-81ED-4DB2-BD59-A6C34878D82A}">
                    <a16:rowId xmlns:a16="http://schemas.microsoft.com/office/drawing/2014/main" val="3746508963"/>
                  </a:ext>
                </a:extLst>
              </a:tr>
              <a:tr h="370840">
                <a:tc>
                  <a:txBody>
                    <a:bodyPr/>
                    <a:lstStyle/>
                    <a:p>
                      <a:pPr algn="ctr" rtl="0" fontAlgn="ctr">
                        <a:buNone/>
                      </a:pPr>
                      <a:r>
                        <a:rPr lang="en-US" altLang="ja-JP" sz="1800" b="0" dirty="0">
                          <a:solidFill>
                            <a:schemeClr val="bg1"/>
                          </a:solidFill>
                          <a:effectLst/>
                          <a:latin typeface="Rakuten Sans JP"/>
                        </a:rPr>
                        <a:t>3</a:t>
                      </a:r>
                    </a:p>
                  </a:txBody>
                  <a:tcPr marL="19050" marR="19050" marT="0" marB="0" anchor="ctr">
                    <a:solidFill>
                      <a:schemeClr val="tx1">
                        <a:lumMod val="50000"/>
                        <a:lumOff val="50000"/>
                      </a:schemeClr>
                    </a:solidFill>
                  </a:tcPr>
                </a:tc>
                <a:tc>
                  <a:txBody>
                    <a:bodyPr/>
                    <a:lstStyle/>
                    <a:p>
                      <a:pPr rtl="0" fontAlgn="b">
                        <a:buNone/>
                      </a:pPr>
                      <a:r>
                        <a:rPr lang="en-US" altLang="ja-JP" sz="2000" b="0" dirty="0" err="1">
                          <a:effectLst/>
                          <a:latin typeface="+mj-lt"/>
                        </a:rPr>
                        <a:t>BitBank</a:t>
                      </a:r>
                      <a:endParaRPr lang="ja-JP" altLang="en-US" sz="2000" b="0" dirty="0">
                        <a:effectLst/>
                        <a:latin typeface="+mj-lt"/>
                      </a:endParaRPr>
                    </a:p>
                  </a:txBody>
                  <a:tcPr marL="19050" marR="19050" marT="0" marB="0" anchor="b"/>
                </a:tc>
                <a:tc>
                  <a:txBody>
                    <a:bodyPr/>
                    <a:lstStyle/>
                    <a:p>
                      <a:pPr algn="r" rtl="0" fontAlgn="b">
                        <a:buNone/>
                      </a:pPr>
                      <a:r>
                        <a:rPr lang="en-US" altLang="ja-JP" sz="1800" b="0" dirty="0">
                          <a:effectLst/>
                          <a:latin typeface="+mj-lt"/>
                        </a:rPr>
                        <a:t>4481</a:t>
                      </a:r>
                    </a:p>
                  </a:txBody>
                  <a:tcPr marL="19050" marR="19050" marT="0" marB="0" anchor="b"/>
                </a:tc>
                <a:tc>
                  <a:txBody>
                    <a:bodyPr/>
                    <a:lstStyle/>
                    <a:p>
                      <a:pPr algn="r" rtl="0" fontAlgn="b">
                        <a:buNone/>
                      </a:pPr>
                      <a:r>
                        <a:rPr lang="en-US" altLang="ja-JP" sz="2000" b="0" dirty="0">
                          <a:effectLst/>
                          <a:latin typeface="+mj-lt"/>
                        </a:rPr>
                        <a:t>1.4</a:t>
                      </a:r>
                    </a:p>
                  </a:txBody>
                  <a:tcPr marL="19050" marR="19050" marT="0" marB="0" anchor="b"/>
                </a:tc>
                <a:extLst>
                  <a:ext uri="{0D108BD9-81ED-4DB2-BD59-A6C34878D82A}">
                    <a16:rowId xmlns:a16="http://schemas.microsoft.com/office/drawing/2014/main" val="1366884318"/>
                  </a:ext>
                </a:extLst>
              </a:tr>
              <a:tr h="370840">
                <a:tc>
                  <a:txBody>
                    <a:bodyPr/>
                    <a:lstStyle/>
                    <a:p>
                      <a:pPr algn="ctr" rtl="0" fontAlgn="ctr">
                        <a:buNone/>
                      </a:pPr>
                      <a:r>
                        <a:rPr lang="en-US" altLang="ja-JP" sz="1800" b="0" dirty="0">
                          <a:solidFill>
                            <a:schemeClr val="bg1"/>
                          </a:solidFill>
                          <a:effectLst/>
                          <a:latin typeface="Rakuten Sans JP"/>
                        </a:rPr>
                        <a:t>4</a:t>
                      </a:r>
                    </a:p>
                  </a:txBody>
                  <a:tcPr marL="19050" marR="19050" marT="0" marB="0" anchor="ctr">
                    <a:solidFill>
                      <a:schemeClr val="tx1">
                        <a:lumMod val="50000"/>
                        <a:lumOff val="50000"/>
                      </a:schemeClr>
                    </a:solidFill>
                  </a:tcPr>
                </a:tc>
                <a:tc>
                  <a:txBody>
                    <a:bodyPr/>
                    <a:lstStyle/>
                    <a:p>
                      <a:pPr rtl="0" fontAlgn="b">
                        <a:buNone/>
                      </a:pPr>
                      <a:r>
                        <a:rPr lang="en-US" sz="2000" b="0" dirty="0">
                          <a:effectLst/>
                          <a:latin typeface="+mj-lt"/>
                        </a:rPr>
                        <a:t>SBIVC</a:t>
                      </a:r>
                      <a:r>
                        <a:rPr lang="ja-JP" altLang="en-US" sz="2000" b="0" dirty="0">
                          <a:effectLst/>
                          <a:latin typeface="+mj-lt"/>
                        </a:rPr>
                        <a:t> </a:t>
                      </a:r>
                      <a:r>
                        <a:rPr lang="en-US" altLang="ja-JP" sz="2000" b="0" dirty="0">
                          <a:effectLst/>
                          <a:latin typeface="+mj-lt"/>
                        </a:rPr>
                        <a:t>Trade</a:t>
                      </a:r>
                      <a:endParaRPr lang="ja-JP" altLang="en-US" sz="2000" b="0" dirty="0">
                        <a:effectLst/>
                        <a:latin typeface="+mj-lt"/>
                      </a:endParaRPr>
                    </a:p>
                  </a:txBody>
                  <a:tcPr marL="19050" marR="19050" marT="0" marB="0" anchor="b"/>
                </a:tc>
                <a:tc>
                  <a:txBody>
                    <a:bodyPr/>
                    <a:lstStyle/>
                    <a:p>
                      <a:pPr algn="r" rtl="0" fontAlgn="b">
                        <a:buNone/>
                      </a:pPr>
                      <a:r>
                        <a:rPr lang="en-US" altLang="ja-JP" sz="1800" b="0" dirty="0">
                          <a:effectLst/>
                          <a:latin typeface="+mj-lt"/>
                        </a:rPr>
                        <a:t>2718</a:t>
                      </a:r>
                    </a:p>
                  </a:txBody>
                  <a:tcPr marL="19050" marR="19050" marT="0" marB="0" anchor="b"/>
                </a:tc>
                <a:tc>
                  <a:txBody>
                    <a:bodyPr/>
                    <a:lstStyle/>
                    <a:p>
                      <a:pPr algn="r" rtl="0" fontAlgn="b">
                        <a:buNone/>
                      </a:pPr>
                      <a:r>
                        <a:rPr lang="en-US" altLang="ja-JP" sz="2000" b="0" dirty="0">
                          <a:effectLst/>
                          <a:latin typeface="+mj-lt"/>
                        </a:rPr>
                        <a:t>5.3</a:t>
                      </a:r>
                    </a:p>
                  </a:txBody>
                  <a:tcPr marL="19050" marR="19050" marT="0" marB="0" anchor="b"/>
                </a:tc>
                <a:extLst>
                  <a:ext uri="{0D108BD9-81ED-4DB2-BD59-A6C34878D82A}">
                    <a16:rowId xmlns:a16="http://schemas.microsoft.com/office/drawing/2014/main" val="2297661309"/>
                  </a:ext>
                </a:extLst>
              </a:tr>
              <a:tr h="370840">
                <a:tc>
                  <a:txBody>
                    <a:bodyPr/>
                    <a:lstStyle/>
                    <a:p>
                      <a:pPr algn="ctr" rtl="0" fontAlgn="ctr">
                        <a:buNone/>
                      </a:pPr>
                      <a:r>
                        <a:rPr lang="en-US" altLang="ja-JP" sz="1800" b="0" dirty="0">
                          <a:solidFill>
                            <a:schemeClr val="bg1"/>
                          </a:solidFill>
                          <a:effectLst/>
                          <a:latin typeface="Rakuten Sans JP"/>
                        </a:rPr>
                        <a:t>5</a:t>
                      </a:r>
                    </a:p>
                  </a:txBody>
                  <a:tcPr marL="19050" marR="19050" marT="0" marB="0" anchor="ctr">
                    <a:solidFill>
                      <a:schemeClr val="tx1">
                        <a:lumMod val="50000"/>
                        <a:lumOff val="50000"/>
                      </a:schemeClr>
                    </a:solidFill>
                  </a:tcPr>
                </a:tc>
                <a:tc>
                  <a:txBody>
                    <a:bodyPr/>
                    <a:lstStyle/>
                    <a:p>
                      <a:pPr rtl="0" fontAlgn="b">
                        <a:buNone/>
                      </a:pPr>
                      <a:r>
                        <a:rPr lang="en-US" sz="2000" b="0" dirty="0">
                          <a:effectLst/>
                          <a:latin typeface="+mj-lt"/>
                        </a:rPr>
                        <a:t>GMO</a:t>
                      </a:r>
                      <a:r>
                        <a:rPr lang="ja-JP" altLang="en-US" sz="2000" b="0" dirty="0">
                          <a:effectLst/>
                          <a:latin typeface="+mj-lt"/>
                        </a:rPr>
                        <a:t> </a:t>
                      </a:r>
                      <a:r>
                        <a:rPr lang="en-US" altLang="ja-JP" sz="2000" b="0" dirty="0">
                          <a:effectLst/>
                          <a:latin typeface="+mj-lt"/>
                        </a:rPr>
                        <a:t>Coin</a:t>
                      </a:r>
                      <a:endParaRPr lang="ja-JP" altLang="en-US" sz="2000" b="0" dirty="0">
                        <a:effectLst/>
                        <a:latin typeface="+mj-lt"/>
                      </a:endParaRPr>
                    </a:p>
                  </a:txBody>
                  <a:tcPr marL="19050" marR="19050" marT="0" marB="0" anchor="b"/>
                </a:tc>
                <a:tc>
                  <a:txBody>
                    <a:bodyPr/>
                    <a:lstStyle/>
                    <a:p>
                      <a:pPr algn="r" rtl="0" fontAlgn="b">
                        <a:buNone/>
                      </a:pPr>
                      <a:r>
                        <a:rPr lang="en-US" altLang="ja-JP" sz="1800" b="0" dirty="0">
                          <a:effectLst/>
                          <a:latin typeface="+mj-lt"/>
                        </a:rPr>
                        <a:t>2665</a:t>
                      </a:r>
                    </a:p>
                  </a:txBody>
                  <a:tcPr marL="19050" marR="19050" marT="0" marB="0" anchor="b"/>
                </a:tc>
                <a:tc>
                  <a:txBody>
                    <a:bodyPr/>
                    <a:lstStyle/>
                    <a:p>
                      <a:pPr algn="r" rtl="0" fontAlgn="b">
                        <a:buNone/>
                      </a:pPr>
                      <a:r>
                        <a:rPr lang="en-US" altLang="ja-JP" sz="2000" b="0" dirty="0">
                          <a:effectLst/>
                          <a:latin typeface="+mj-lt"/>
                        </a:rPr>
                        <a:t>1.6</a:t>
                      </a:r>
                    </a:p>
                  </a:txBody>
                  <a:tcPr marL="19050" marR="19050" marT="0" marB="0" anchor="b"/>
                </a:tc>
                <a:extLst>
                  <a:ext uri="{0D108BD9-81ED-4DB2-BD59-A6C34878D82A}">
                    <a16:rowId xmlns:a16="http://schemas.microsoft.com/office/drawing/2014/main" val="936942847"/>
                  </a:ext>
                </a:extLst>
              </a:tr>
            </a:tbl>
          </a:graphicData>
        </a:graphic>
      </p:graphicFrame>
      <p:sp>
        <p:nvSpPr>
          <p:cNvPr id="6" name="テキスト ボックス 5">
            <a:extLst>
              <a:ext uri="{FF2B5EF4-FFF2-40B4-BE49-F238E27FC236}">
                <a16:creationId xmlns:a16="http://schemas.microsoft.com/office/drawing/2014/main" id="{4C4233D5-DC83-5473-1534-4F916A26C8DA}"/>
              </a:ext>
            </a:extLst>
          </p:cNvPr>
          <p:cNvSpPr txBox="1"/>
          <p:nvPr/>
        </p:nvSpPr>
        <p:spPr>
          <a:xfrm>
            <a:off x="7059198" y="578028"/>
            <a:ext cx="1965541" cy="307777"/>
          </a:xfrm>
          <a:prstGeom prst="rect">
            <a:avLst/>
          </a:prstGeom>
          <a:noFill/>
        </p:spPr>
        <p:txBody>
          <a:bodyPr wrap="square" rtlCol="0">
            <a:spAutoFit/>
          </a:bodyPr>
          <a:lstStyle/>
          <a:p>
            <a:r>
              <a:rPr kumimoji="1" lang="en-US" altLang="ja-JP" dirty="0"/>
              <a:t>           (USD million)</a:t>
            </a:r>
            <a:endParaRPr kumimoji="1" lang="ja-JP" altLang="en-US" dirty="0"/>
          </a:p>
        </p:txBody>
      </p:sp>
      <p:graphicFrame>
        <p:nvGraphicFramePr>
          <p:cNvPr id="8" name="表 7">
            <a:extLst>
              <a:ext uri="{FF2B5EF4-FFF2-40B4-BE49-F238E27FC236}">
                <a16:creationId xmlns:a16="http://schemas.microsoft.com/office/drawing/2014/main" id="{69A1F782-08F0-5754-E8EC-77B8075E5CFE}"/>
              </a:ext>
            </a:extLst>
          </p:cNvPr>
          <p:cNvGraphicFramePr>
            <a:graphicFrameLocks noGrp="1"/>
          </p:cNvGraphicFramePr>
          <p:nvPr>
            <p:extLst>
              <p:ext uri="{D42A27DB-BD31-4B8C-83A1-F6EECF244321}">
                <p14:modId xmlns:p14="http://schemas.microsoft.com/office/powerpoint/2010/main" val="3871145678"/>
              </p:ext>
            </p:extLst>
          </p:nvPr>
        </p:nvGraphicFramePr>
        <p:xfrm>
          <a:off x="561336" y="3538510"/>
          <a:ext cx="8284464" cy="792480"/>
        </p:xfrm>
        <a:graphic>
          <a:graphicData uri="http://schemas.openxmlformats.org/drawingml/2006/table">
            <a:tbl>
              <a:tblPr firstRow="1" bandRow="1">
                <a:tableStyleId>{8A8447D3-FFEF-46EF-989A-6AE307276502}</a:tableStyleId>
              </a:tblPr>
              <a:tblGrid>
                <a:gridCol w="3745488">
                  <a:extLst>
                    <a:ext uri="{9D8B030D-6E8A-4147-A177-3AD203B41FA5}">
                      <a16:colId xmlns:a16="http://schemas.microsoft.com/office/drawing/2014/main" val="2178141916"/>
                    </a:ext>
                  </a:extLst>
                </a:gridCol>
                <a:gridCol w="2468880">
                  <a:extLst>
                    <a:ext uri="{9D8B030D-6E8A-4147-A177-3AD203B41FA5}">
                      <a16:colId xmlns:a16="http://schemas.microsoft.com/office/drawing/2014/main" val="2407840471"/>
                    </a:ext>
                  </a:extLst>
                </a:gridCol>
                <a:gridCol w="2070096">
                  <a:extLst>
                    <a:ext uri="{9D8B030D-6E8A-4147-A177-3AD203B41FA5}">
                      <a16:colId xmlns:a16="http://schemas.microsoft.com/office/drawing/2014/main" val="4028617476"/>
                    </a:ext>
                  </a:extLst>
                </a:gridCol>
              </a:tblGrid>
              <a:tr h="370840">
                <a:tc>
                  <a:txBody>
                    <a:bodyPr/>
                    <a:lstStyle/>
                    <a:p>
                      <a:r>
                        <a:rPr kumimoji="1" lang="en-US" altLang="ja-JP" sz="2000" dirty="0" err="1"/>
                        <a:t>coinbase</a:t>
                      </a:r>
                      <a:endParaRPr kumimoji="1" lang="ja-JP" altLang="en-US" sz="2000" dirty="0"/>
                    </a:p>
                  </a:txBody>
                  <a:tcPr/>
                </a:tc>
                <a:tc>
                  <a:txBody>
                    <a:bodyPr/>
                    <a:lstStyle/>
                    <a:p>
                      <a:pPr algn="r"/>
                      <a:r>
                        <a:rPr kumimoji="1" lang="en-US" altLang="ja-JP" sz="1600" dirty="0"/>
                        <a:t>328,000</a:t>
                      </a:r>
                      <a:endParaRPr kumimoji="1" lang="ja-JP" altLang="en-US" sz="1600" dirty="0"/>
                    </a:p>
                  </a:txBody>
                  <a:tcPr/>
                </a:tc>
                <a:tc>
                  <a:txBody>
                    <a:bodyPr/>
                    <a:lstStyle/>
                    <a:p>
                      <a:pPr algn="r"/>
                      <a:r>
                        <a:rPr kumimoji="1" lang="en-US" altLang="ja-JP" sz="1600" dirty="0"/>
                        <a:t>2,579</a:t>
                      </a:r>
                      <a:endParaRPr kumimoji="1" lang="ja-JP" altLang="en-US" sz="1600" dirty="0"/>
                    </a:p>
                  </a:txBody>
                  <a:tcPr/>
                </a:tc>
                <a:extLst>
                  <a:ext uri="{0D108BD9-81ED-4DB2-BD59-A6C34878D82A}">
                    <a16:rowId xmlns:a16="http://schemas.microsoft.com/office/drawing/2014/main" val="2743506005"/>
                  </a:ext>
                </a:extLst>
              </a:tr>
              <a:tr h="370840">
                <a:tc>
                  <a:txBody>
                    <a:bodyPr/>
                    <a:lstStyle/>
                    <a:p>
                      <a:r>
                        <a:rPr kumimoji="1" lang="en-US" altLang="ja-JP" sz="2000" dirty="0"/>
                        <a:t>Binance</a:t>
                      </a:r>
                      <a:endParaRPr kumimoji="1" lang="ja-JP" altLang="en-US" sz="2000" dirty="0"/>
                    </a:p>
                  </a:txBody>
                  <a:tcPr/>
                </a:tc>
                <a:tc>
                  <a:txBody>
                    <a:bodyPr/>
                    <a:lstStyle/>
                    <a:p>
                      <a:pPr algn="r"/>
                      <a:r>
                        <a:rPr kumimoji="1" lang="en-US" altLang="ja-JP" sz="1600" dirty="0"/>
                        <a:t>160,000</a:t>
                      </a:r>
                      <a:endParaRPr kumimoji="1" lang="ja-JP" altLang="en-US" sz="1600" dirty="0"/>
                    </a:p>
                  </a:txBody>
                  <a:tcPr/>
                </a:tc>
                <a:tc>
                  <a:txBody>
                    <a:bodyPr/>
                    <a:lstStyle/>
                    <a:p>
                      <a:pPr algn="r"/>
                      <a:r>
                        <a:rPr kumimoji="1" lang="en-US" altLang="ja-JP" sz="1600" dirty="0"/>
                        <a:t>Not disclosed</a:t>
                      </a:r>
                      <a:endParaRPr kumimoji="1" lang="ja-JP" altLang="en-US" sz="1600" dirty="0"/>
                    </a:p>
                  </a:txBody>
                  <a:tcPr/>
                </a:tc>
                <a:extLst>
                  <a:ext uri="{0D108BD9-81ED-4DB2-BD59-A6C34878D82A}">
                    <a16:rowId xmlns:a16="http://schemas.microsoft.com/office/drawing/2014/main" val="1120200342"/>
                  </a:ext>
                </a:extLst>
              </a:tr>
            </a:tbl>
          </a:graphicData>
        </a:graphic>
      </p:graphicFrame>
    </p:spTree>
    <p:extLst>
      <p:ext uri="{BB962C8B-B14F-4D97-AF65-F5344CB8AC3E}">
        <p14:creationId xmlns:p14="http://schemas.microsoft.com/office/powerpoint/2010/main" val="128512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p:nvPr/>
        </p:nvSpPr>
        <p:spPr>
          <a:xfrm>
            <a:off x="1018600" y="3577850"/>
            <a:ext cx="7994100" cy="13938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1018600" y="552350"/>
            <a:ext cx="7994100" cy="3076500"/>
          </a:xfrm>
          <a:prstGeom prst="triangle">
            <a:avLst>
              <a:gd name="adj" fmla="val 26636"/>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2567025" y="1146875"/>
            <a:ext cx="1424100" cy="338700"/>
          </a:xfrm>
          <a:prstGeom prst="bracketPair">
            <a:avLst/>
          </a:prstGeom>
          <a:solidFill>
            <a:srgbClr val="CFE2F3"/>
          </a:solidFill>
          <a:ln w="38100" cap="flat" cmpd="sng">
            <a:solidFill>
              <a:srgbClr val="4A86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t>Virtual Asset</a:t>
            </a:r>
            <a:endParaRPr/>
          </a:p>
        </p:txBody>
      </p:sp>
      <p:sp>
        <p:nvSpPr>
          <p:cNvPr id="57" name="Google Shape;57;p13"/>
          <p:cNvSpPr/>
          <p:nvPr/>
        </p:nvSpPr>
        <p:spPr>
          <a:xfrm>
            <a:off x="4161263" y="1661450"/>
            <a:ext cx="1424100" cy="488700"/>
          </a:xfrm>
          <a:prstGeom prst="bracketPair">
            <a:avLst/>
          </a:prstGeom>
          <a:solidFill>
            <a:srgbClr val="D9EAD3"/>
          </a:solidFill>
          <a:ln w="38100" cap="flat" cmpd="sng">
            <a:solidFill>
              <a:srgbClr val="6AA84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b="1"/>
              <a:t>（ICO）</a:t>
            </a:r>
            <a:endParaRPr b="1"/>
          </a:p>
          <a:p>
            <a:pPr marL="0" lvl="0" indent="0" algn="ctr" rtl="0">
              <a:spcBef>
                <a:spcPts val="0"/>
              </a:spcBef>
              <a:spcAft>
                <a:spcPts val="0"/>
              </a:spcAft>
              <a:buNone/>
            </a:pPr>
            <a:r>
              <a:rPr lang="ja" b="1"/>
              <a:t>↓</a:t>
            </a:r>
            <a:endParaRPr b="1"/>
          </a:p>
          <a:p>
            <a:pPr marL="0" lvl="0" indent="0" algn="ctr" rtl="0">
              <a:spcBef>
                <a:spcPts val="0"/>
              </a:spcBef>
              <a:spcAft>
                <a:spcPts val="0"/>
              </a:spcAft>
              <a:buNone/>
            </a:pPr>
            <a:r>
              <a:rPr lang="ja" b="1"/>
              <a:t>（STO）</a:t>
            </a:r>
            <a:endParaRPr b="1"/>
          </a:p>
        </p:txBody>
      </p:sp>
      <p:sp>
        <p:nvSpPr>
          <p:cNvPr id="58" name="Google Shape;58;p13"/>
          <p:cNvSpPr/>
          <p:nvPr/>
        </p:nvSpPr>
        <p:spPr>
          <a:xfrm>
            <a:off x="5732925" y="3510500"/>
            <a:ext cx="936300" cy="488700"/>
          </a:xfrm>
          <a:prstGeom prst="bracketPair">
            <a:avLst/>
          </a:prstGeom>
          <a:solidFill>
            <a:srgbClr val="CFE2F3"/>
          </a:solidFill>
          <a:ln w="381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t>NFTs</a:t>
            </a:r>
            <a:endParaRPr sz="1100"/>
          </a:p>
        </p:txBody>
      </p:sp>
      <p:sp>
        <p:nvSpPr>
          <p:cNvPr id="59" name="Google Shape;59;p13"/>
          <p:cNvSpPr/>
          <p:nvPr/>
        </p:nvSpPr>
        <p:spPr>
          <a:xfrm>
            <a:off x="819675" y="2448750"/>
            <a:ext cx="1631700" cy="400200"/>
          </a:xfrm>
          <a:prstGeom prst="bracketPair">
            <a:avLst/>
          </a:prstGeom>
          <a:solidFill>
            <a:srgbClr val="FFF2CC"/>
          </a:solidFill>
          <a:ln w="38100" cap="flat" cmpd="sng">
            <a:solidFill>
              <a:srgbClr val="DD7E6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b="1"/>
              <a:t>Stable Coin</a:t>
            </a:r>
            <a:endParaRPr sz="1200" b="1"/>
          </a:p>
        </p:txBody>
      </p:sp>
      <p:sp>
        <p:nvSpPr>
          <p:cNvPr id="60" name="Google Shape;60;p13"/>
          <p:cNvSpPr/>
          <p:nvPr/>
        </p:nvSpPr>
        <p:spPr>
          <a:xfrm rot="-5400000" flipH="1">
            <a:off x="-296525" y="2770000"/>
            <a:ext cx="1195800" cy="405300"/>
          </a:xfrm>
          <a:prstGeom prst="bracketPair">
            <a:avLst/>
          </a:prstGeom>
          <a:solidFill>
            <a:srgbClr val="F4CCCC"/>
          </a:solidFill>
          <a:ln w="38100" cap="flat" cmpd="sng">
            <a:solidFill>
              <a:srgbClr val="CC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1" name="Google Shape;61;p13"/>
          <p:cNvSpPr txBox="1"/>
          <p:nvPr/>
        </p:nvSpPr>
        <p:spPr>
          <a:xfrm>
            <a:off x="115675" y="2463550"/>
            <a:ext cx="371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b="1"/>
          </a:p>
          <a:p>
            <a:pPr marL="0" lvl="0" indent="0" algn="l" rtl="0">
              <a:spcBef>
                <a:spcPts val="0"/>
              </a:spcBef>
              <a:spcAft>
                <a:spcPts val="0"/>
              </a:spcAft>
              <a:buNone/>
            </a:pPr>
            <a:r>
              <a:rPr lang="ja" sz="1000" b="1"/>
              <a:t>CBDC</a:t>
            </a:r>
            <a:endParaRPr sz="1000" b="1"/>
          </a:p>
        </p:txBody>
      </p:sp>
      <p:sp>
        <p:nvSpPr>
          <p:cNvPr id="62" name="Google Shape;62;p13"/>
          <p:cNvSpPr/>
          <p:nvPr/>
        </p:nvSpPr>
        <p:spPr>
          <a:xfrm>
            <a:off x="6751325" y="3510500"/>
            <a:ext cx="1133400" cy="488700"/>
          </a:xfrm>
          <a:prstGeom prst="bracketPair">
            <a:avLst/>
          </a:prstGeom>
          <a:solidFill>
            <a:srgbClr val="CFE2F3"/>
          </a:solidFill>
          <a:ln w="381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100"/>
              <a:t>Dao/</a:t>
            </a:r>
            <a:endParaRPr sz="1100"/>
          </a:p>
          <a:p>
            <a:pPr marL="0" lvl="0" indent="0" algn="ctr" rtl="0">
              <a:spcBef>
                <a:spcPts val="0"/>
              </a:spcBef>
              <a:spcAft>
                <a:spcPts val="0"/>
              </a:spcAft>
              <a:buNone/>
            </a:pPr>
            <a:r>
              <a:rPr lang="ja" sz="1100"/>
              <a:t>Governance Token </a:t>
            </a:r>
            <a:endParaRPr sz="1100"/>
          </a:p>
        </p:txBody>
      </p:sp>
      <p:sp>
        <p:nvSpPr>
          <p:cNvPr id="63" name="Google Shape;63;p13"/>
          <p:cNvSpPr txBox="1"/>
          <p:nvPr/>
        </p:nvSpPr>
        <p:spPr>
          <a:xfrm>
            <a:off x="504025" y="254075"/>
            <a:ext cx="1335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0"/>
          </a:p>
        </p:txBody>
      </p:sp>
      <p:sp>
        <p:nvSpPr>
          <p:cNvPr id="64" name="Google Shape;64;p13"/>
          <p:cNvSpPr txBox="1"/>
          <p:nvPr/>
        </p:nvSpPr>
        <p:spPr>
          <a:xfrm>
            <a:off x="786319" y="902495"/>
            <a:ext cx="1678388" cy="677078"/>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600" b="1" dirty="0"/>
              <a:t>2017　</a:t>
            </a:r>
            <a:r>
              <a:rPr lang="ja" sz="1600" dirty="0"/>
              <a:t>Payment Service Act</a:t>
            </a:r>
            <a:endParaRPr sz="1600" dirty="0"/>
          </a:p>
        </p:txBody>
      </p:sp>
      <p:cxnSp>
        <p:nvCxnSpPr>
          <p:cNvPr id="65" name="Google Shape;65;p13"/>
          <p:cNvCxnSpPr>
            <a:stCxn id="61" idx="0"/>
            <a:endCxn id="59" idx="1"/>
          </p:cNvCxnSpPr>
          <p:nvPr/>
        </p:nvCxnSpPr>
        <p:spPr>
          <a:xfrm>
            <a:off x="301375" y="2463550"/>
            <a:ext cx="518400" cy="185400"/>
          </a:xfrm>
          <a:prstGeom prst="straightConnector1">
            <a:avLst/>
          </a:prstGeom>
          <a:noFill/>
          <a:ln w="9525" cap="flat" cmpd="sng">
            <a:solidFill>
              <a:schemeClr val="dk2"/>
            </a:solidFill>
            <a:prstDash val="solid"/>
            <a:round/>
            <a:headEnd type="stealth" w="med" len="med"/>
            <a:tailEnd type="triangle" w="med" len="med"/>
          </a:ln>
        </p:spPr>
      </p:cxnSp>
      <p:cxnSp>
        <p:nvCxnSpPr>
          <p:cNvPr id="66" name="Google Shape;66;p13"/>
          <p:cNvCxnSpPr/>
          <p:nvPr/>
        </p:nvCxnSpPr>
        <p:spPr>
          <a:xfrm flipH="1">
            <a:off x="5634400" y="1358650"/>
            <a:ext cx="49500" cy="2856300"/>
          </a:xfrm>
          <a:prstGeom prst="straightConnector1">
            <a:avLst/>
          </a:prstGeom>
          <a:noFill/>
          <a:ln w="28575" cap="flat" cmpd="sng">
            <a:solidFill>
              <a:schemeClr val="dk2"/>
            </a:solidFill>
            <a:prstDash val="lgDash"/>
            <a:round/>
            <a:headEnd type="none" w="med" len="med"/>
            <a:tailEnd type="none" w="med" len="med"/>
          </a:ln>
        </p:spPr>
      </p:cxnSp>
      <p:sp>
        <p:nvSpPr>
          <p:cNvPr id="67" name="Google Shape;67;p13"/>
          <p:cNvSpPr txBox="1"/>
          <p:nvPr/>
        </p:nvSpPr>
        <p:spPr>
          <a:xfrm>
            <a:off x="819675" y="3577850"/>
            <a:ext cx="1631700" cy="354000"/>
          </a:xfrm>
          <a:prstGeom prst="rect">
            <a:avLst/>
          </a:prstGeom>
          <a:noFill/>
          <a:ln w="38100" cap="flat" cmpd="sng">
            <a:solidFill>
              <a:srgbClr val="DD7E6B"/>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100" b="1"/>
              <a:t>Stable Coins</a:t>
            </a:r>
            <a:endParaRPr sz="1100"/>
          </a:p>
        </p:txBody>
      </p:sp>
      <p:sp>
        <p:nvSpPr>
          <p:cNvPr id="68" name="Google Shape;68;p13"/>
          <p:cNvSpPr/>
          <p:nvPr/>
        </p:nvSpPr>
        <p:spPr>
          <a:xfrm>
            <a:off x="7961625" y="3508550"/>
            <a:ext cx="936300" cy="492600"/>
          </a:xfrm>
          <a:prstGeom prst="bracketPair">
            <a:avLst/>
          </a:prstGeom>
          <a:solidFill>
            <a:srgbClr val="CFE2F3"/>
          </a:solidFill>
          <a:ln w="3810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ja" sz="1100"/>
              <a:t>Credential</a:t>
            </a:r>
            <a:endParaRPr sz="1100"/>
          </a:p>
          <a:p>
            <a:pPr marL="0" lvl="0" indent="0" algn="l" rtl="0">
              <a:spcBef>
                <a:spcPts val="0"/>
              </a:spcBef>
              <a:spcAft>
                <a:spcPts val="0"/>
              </a:spcAft>
              <a:buNone/>
            </a:pPr>
            <a:r>
              <a:rPr lang="ja" sz="1100"/>
              <a:t>Other use case</a:t>
            </a:r>
            <a:endParaRPr sz="1100"/>
          </a:p>
        </p:txBody>
      </p:sp>
      <p:sp>
        <p:nvSpPr>
          <p:cNvPr id="69" name="Google Shape;69;p13"/>
          <p:cNvSpPr txBox="1"/>
          <p:nvPr/>
        </p:nvSpPr>
        <p:spPr>
          <a:xfrm>
            <a:off x="2567025" y="3577850"/>
            <a:ext cx="1424100" cy="354000"/>
          </a:xfrm>
          <a:prstGeom prst="rect">
            <a:avLst/>
          </a:prstGeom>
          <a:noFill/>
          <a:ln w="28575"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100" b="1"/>
              <a:t>Virtual Assets</a:t>
            </a:r>
            <a:endParaRPr sz="1100"/>
          </a:p>
        </p:txBody>
      </p:sp>
      <p:sp>
        <p:nvSpPr>
          <p:cNvPr id="70" name="Google Shape;70;p13"/>
          <p:cNvSpPr txBox="1"/>
          <p:nvPr/>
        </p:nvSpPr>
        <p:spPr>
          <a:xfrm>
            <a:off x="4106750" y="4260550"/>
            <a:ext cx="1303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71" name="Google Shape;71;p13"/>
          <p:cNvSpPr txBox="1"/>
          <p:nvPr/>
        </p:nvSpPr>
        <p:spPr>
          <a:xfrm>
            <a:off x="4157150" y="3577850"/>
            <a:ext cx="1424100" cy="354000"/>
          </a:xfrm>
          <a:prstGeom prst="rect">
            <a:avLst/>
          </a:prstGeom>
          <a:noFill/>
          <a:ln w="2857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100" b="1"/>
              <a:t>Security Tokens</a:t>
            </a:r>
            <a:endParaRPr sz="1100"/>
          </a:p>
        </p:txBody>
      </p:sp>
      <p:sp>
        <p:nvSpPr>
          <p:cNvPr id="72" name="Google Shape;72;p13"/>
          <p:cNvSpPr txBox="1"/>
          <p:nvPr/>
        </p:nvSpPr>
        <p:spPr>
          <a:xfrm>
            <a:off x="2128109" y="499977"/>
            <a:ext cx="2976160" cy="4308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1600" b="1" dirty="0">
                <a:latin typeface="+mj-lt"/>
                <a:ea typeface="Open Sans"/>
                <a:cs typeface="Open Sans"/>
                <a:sym typeface="Open Sans"/>
              </a:rPr>
              <a:t>2008</a:t>
            </a:r>
            <a:r>
              <a:rPr lang="ja" sz="1600" dirty="0">
                <a:latin typeface="+mj-lt"/>
                <a:ea typeface="Open Sans"/>
                <a:cs typeface="Open Sans"/>
                <a:sym typeface="Open Sans"/>
              </a:rPr>
              <a:t>　Bitcoin White paper</a:t>
            </a:r>
            <a:endParaRPr sz="1600" dirty="0">
              <a:latin typeface="+mj-lt"/>
              <a:ea typeface="Open Sans"/>
              <a:cs typeface="Open Sans"/>
              <a:sym typeface="Open Sans"/>
            </a:endParaRPr>
          </a:p>
        </p:txBody>
      </p:sp>
      <p:sp>
        <p:nvSpPr>
          <p:cNvPr id="73" name="Google Shape;73;p13"/>
          <p:cNvSpPr txBox="1"/>
          <p:nvPr/>
        </p:nvSpPr>
        <p:spPr>
          <a:xfrm>
            <a:off x="123000" y="0"/>
            <a:ext cx="8898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sz="2400" b="1" dirty="0">
                <a:latin typeface="+mj-lt"/>
                <a:ea typeface="Open Sans"/>
                <a:cs typeface="Open Sans"/>
                <a:sym typeface="Open Sans"/>
              </a:rPr>
              <a:t>Token use case expansion and Token Taxonomy in Japan</a:t>
            </a:r>
            <a:endParaRPr sz="2400" b="1" dirty="0">
              <a:latin typeface="+mj-lt"/>
              <a:ea typeface="Open Sans"/>
              <a:cs typeface="Open Sans"/>
              <a:sym typeface="Open Sans"/>
            </a:endParaRPr>
          </a:p>
        </p:txBody>
      </p:sp>
      <p:sp>
        <p:nvSpPr>
          <p:cNvPr id="74" name="Google Shape;74;p13"/>
          <p:cNvSpPr txBox="1"/>
          <p:nvPr/>
        </p:nvSpPr>
        <p:spPr>
          <a:xfrm>
            <a:off x="1627634" y="1582550"/>
            <a:ext cx="2479117" cy="677078"/>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600" b="1" dirty="0"/>
              <a:t>2018</a:t>
            </a:r>
            <a:r>
              <a:rPr lang="ja" sz="1600" dirty="0"/>
              <a:t> Financial Instrument Exchange Act </a:t>
            </a:r>
            <a:endParaRPr sz="1600" dirty="0"/>
          </a:p>
        </p:txBody>
      </p:sp>
      <p:sp>
        <p:nvSpPr>
          <p:cNvPr id="75" name="Google Shape;75;p13"/>
          <p:cNvSpPr txBox="1"/>
          <p:nvPr/>
        </p:nvSpPr>
        <p:spPr>
          <a:xfrm>
            <a:off x="819775" y="3939050"/>
            <a:ext cx="1631700" cy="354000"/>
          </a:xfrm>
          <a:prstGeom prst="rect">
            <a:avLst/>
          </a:prstGeom>
          <a:solidFill>
            <a:srgbClr val="FFF2CC"/>
          </a:solidFill>
          <a:ln w="9525" cap="flat" cmpd="sng">
            <a:solidFill>
              <a:srgbClr val="DD7E6B"/>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100" b="1"/>
              <a:t>Trust bank, MSB</a:t>
            </a:r>
            <a:endParaRPr sz="1100"/>
          </a:p>
        </p:txBody>
      </p:sp>
      <p:sp>
        <p:nvSpPr>
          <p:cNvPr id="76" name="Google Shape;76;p13"/>
          <p:cNvSpPr txBox="1"/>
          <p:nvPr/>
        </p:nvSpPr>
        <p:spPr>
          <a:xfrm>
            <a:off x="2586225" y="3939050"/>
            <a:ext cx="1424100" cy="354000"/>
          </a:xfrm>
          <a:prstGeom prst="rect">
            <a:avLst/>
          </a:prstGeom>
          <a:solidFill>
            <a:srgbClr val="CFE2F3"/>
          </a:solidFill>
          <a:ln w="28575" cap="flat" cmpd="sng">
            <a:solidFill>
              <a:srgbClr val="0000F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100" b="1"/>
              <a:t>VASP</a:t>
            </a:r>
            <a:endParaRPr sz="1100"/>
          </a:p>
        </p:txBody>
      </p:sp>
      <p:sp>
        <p:nvSpPr>
          <p:cNvPr id="77" name="Google Shape;77;p13"/>
          <p:cNvSpPr txBox="1"/>
          <p:nvPr/>
        </p:nvSpPr>
        <p:spPr>
          <a:xfrm>
            <a:off x="4157150" y="3939050"/>
            <a:ext cx="1424100" cy="692700"/>
          </a:xfrm>
          <a:prstGeom prst="rect">
            <a:avLst/>
          </a:prstGeom>
          <a:solidFill>
            <a:srgbClr val="D9EAD3"/>
          </a:solidFill>
          <a:ln w="28575" cap="flat" cmpd="sng">
            <a:solidFill>
              <a:srgbClr val="6AA84F"/>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100" b="1"/>
              <a:t>financial instruments business operator</a:t>
            </a:r>
            <a:endParaRPr sz="1100"/>
          </a:p>
        </p:txBody>
      </p:sp>
      <p:sp>
        <p:nvSpPr>
          <p:cNvPr id="78" name="Google Shape;78;p13"/>
          <p:cNvSpPr txBox="1"/>
          <p:nvPr/>
        </p:nvSpPr>
        <p:spPr>
          <a:xfrm>
            <a:off x="2437912" y="2402550"/>
            <a:ext cx="2285756" cy="923299"/>
          </a:xfrm>
          <a:prstGeom prst="rect">
            <a:avLst/>
          </a:prstGeom>
          <a:noFill/>
          <a:ln w="9525" cap="flat" cmpd="sng">
            <a:solidFill>
              <a:srgbClr val="000000"/>
            </a:solidFill>
            <a:prstDash val="dash"/>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ja" sz="1600" b="1" dirty="0"/>
              <a:t>2023</a:t>
            </a:r>
            <a:r>
              <a:rPr lang="ja" sz="1600" dirty="0"/>
              <a:t>　Payment Service Act &amp; Trust Bank Act</a:t>
            </a:r>
            <a:endParaRPr sz="1600" dirty="0"/>
          </a:p>
        </p:txBody>
      </p:sp>
      <p:sp>
        <p:nvSpPr>
          <p:cNvPr id="79" name="Google Shape;79;p13"/>
          <p:cNvSpPr/>
          <p:nvPr/>
        </p:nvSpPr>
        <p:spPr>
          <a:xfrm rot="-5400000">
            <a:off x="3212331" y="2329904"/>
            <a:ext cx="133500" cy="4528200"/>
          </a:xfrm>
          <a:prstGeom prst="leftBrace">
            <a:avLst>
              <a:gd name="adj1" fmla="val 219979"/>
              <a:gd name="adj2" fmla="val 51744"/>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13"/>
          <p:cNvCxnSpPr>
            <a:cxnSpLocks/>
            <a:stCxn id="64" idx="3"/>
          </p:cNvCxnSpPr>
          <p:nvPr/>
        </p:nvCxnSpPr>
        <p:spPr>
          <a:xfrm>
            <a:off x="2464707" y="1241034"/>
            <a:ext cx="31800" cy="2984261"/>
          </a:xfrm>
          <a:prstGeom prst="straightConnector1">
            <a:avLst/>
          </a:prstGeom>
          <a:noFill/>
          <a:ln w="9525" cap="flat" cmpd="sng">
            <a:solidFill>
              <a:srgbClr val="0000FF"/>
            </a:solidFill>
            <a:prstDash val="dash"/>
            <a:round/>
            <a:headEnd type="none" w="med" len="med"/>
            <a:tailEnd type="none" w="med" len="med"/>
          </a:ln>
        </p:spPr>
      </p:cxnSp>
      <p:cxnSp>
        <p:nvCxnSpPr>
          <p:cNvPr id="81" name="Google Shape;81;p13"/>
          <p:cNvCxnSpPr/>
          <p:nvPr/>
        </p:nvCxnSpPr>
        <p:spPr>
          <a:xfrm>
            <a:off x="4088325" y="1491000"/>
            <a:ext cx="0" cy="3032400"/>
          </a:xfrm>
          <a:prstGeom prst="straightConnector1">
            <a:avLst/>
          </a:prstGeom>
          <a:noFill/>
          <a:ln w="9525" cap="flat" cmpd="sng">
            <a:solidFill>
              <a:srgbClr val="B6D7A8"/>
            </a:solidFill>
            <a:prstDash val="dash"/>
            <a:round/>
            <a:headEnd type="none" w="med" len="med"/>
            <a:tailEnd type="none" w="med" len="med"/>
          </a:ln>
        </p:spPr>
      </p:cxnSp>
      <p:sp>
        <p:nvSpPr>
          <p:cNvPr id="82" name="Google Shape;82;p13"/>
          <p:cNvSpPr txBox="1"/>
          <p:nvPr/>
        </p:nvSpPr>
        <p:spPr>
          <a:xfrm>
            <a:off x="1699225" y="4603250"/>
            <a:ext cx="347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latin typeface="+mj-lt"/>
                <a:ea typeface="Open Sans"/>
                <a:cs typeface="Open Sans"/>
                <a:sym typeface="Open Sans"/>
              </a:rPr>
              <a:t>businesses directly regulated  by JFSA</a:t>
            </a:r>
            <a:endParaRPr dirty="0">
              <a:latin typeface="+mj-lt"/>
              <a:ea typeface="Open Sans"/>
              <a:cs typeface="Open Sans"/>
              <a:sym typeface="Open Sans"/>
            </a:endParaRPr>
          </a:p>
        </p:txBody>
      </p:sp>
      <p:sp>
        <p:nvSpPr>
          <p:cNvPr id="83" name="Google Shape;83;p13"/>
          <p:cNvSpPr/>
          <p:nvPr/>
        </p:nvSpPr>
        <p:spPr>
          <a:xfrm rot="-5400000">
            <a:off x="7272877" y="2823264"/>
            <a:ext cx="90300" cy="3076800"/>
          </a:xfrm>
          <a:prstGeom prst="leftBrace">
            <a:avLst>
              <a:gd name="adj1" fmla="val 219979"/>
              <a:gd name="adj2" fmla="val 51744"/>
            </a:avLst>
          </a:pr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txBox="1"/>
          <p:nvPr/>
        </p:nvSpPr>
        <p:spPr>
          <a:xfrm>
            <a:off x="5947625" y="4495550"/>
            <a:ext cx="2908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ja" dirty="0">
                <a:latin typeface="+mj-lt"/>
                <a:ea typeface="Open Sans"/>
                <a:cs typeface="Open Sans"/>
                <a:sym typeface="Open Sans"/>
              </a:rPr>
              <a:t>self-regulated by voluntary guidances</a:t>
            </a:r>
            <a:endParaRPr dirty="0">
              <a:latin typeface="+mj-lt"/>
              <a:ea typeface="Open Sans"/>
              <a:cs typeface="Open Sans"/>
              <a:sym typeface="Open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a:extLst>
            <a:ext uri="{FF2B5EF4-FFF2-40B4-BE49-F238E27FC236}">
              <a16:creationId xmlns:a16="http://schemas.microsoft.com/office/drawing/2014/main" id="{DB1E749F-B09B-31A3-D238-63512ED12685}"/>
            </a:ext>
          </a:extLst>
        </p:cNvPr>
        <p:cNvGrpSpPr/>
        <p:nvPr/>
      </p:nvGrpSpPr>
      <p:grpSpPr>
        <a:xfrm>
          <a:off x="0" y="0"/>
          <a:ext cx="0" cy="0"/>
          <a:chOff x="0" y="0"/>
          <a:chExt cx="0" cy="0"/>
        </a:xfrm>
      </p:grpSpPr>
      <p:sp>
        <p:nvSpPr>
          <p:cNvPr id="4" name="Google Shape;144;p27">
            <a:extLst>
              <a:ext uri="{FF2B5EF4-FFF2-40B4-BE49-F238E27FC236}">
                <a16:creationId xmlns:a16="http://schemas.microsoft.com/office/drawing/2014/main" id="{6C3375AC-E876-7B5A-736E-4695E345FF1F}"/>
              </a:ext>
            </a:extLst>
          </p:cNvPr>
          <p:cNvSpPr/>
          <p:nvPr/>
        </p:nvSpPr>
        <p:spPr>
          <a:xfrm>
            <a:off x="3792823" y="2461897"/>
            <a:ext cx="2953547" cy="2159542"/>
          </a:xfrm>
          <a:prstGeom prst="roundRect">
            <a:avLst>
              <a:gd name="adj" fmla="val 16667"/>
            </a:avLst>
          </a:prstGeom>
          <a:solidFill>
            <a:schemeClr val="accent6">
              <a:lumMod val="20000"/>
              <a:lumOff val="80000"/>
            </a:schemeClr>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solidFill>
                <a:schemeClr val="tx1"/>
              </a:solidFill>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r>
              <a:rPr lang="en" sz="700" dirty="0">
                <a:latin typeface="Roboto SemiBold"/>
                <a:ea typeface="Roboto SemiBold"/>
                <a:cs typeface="Teachers"/>
              </a:rPr>
              <a:t>　</a:t>
            </a:r>
            <a:r>
              <a:rPr lang="en" sz="700" dirty="0">
                <a:latin typeface="Roboto SemiBold"/>
                <a:ea typeface="Roboto SemiBold"/>
                <a:cs typeface="Teachers"/>
                <a:sym typeface="Teachers"/>
              </a:rPr>
              <a:t>　　　　　</a:t>
            </a:r>
            <a:endParaRPr lang="en" sz="700" dirty="0">
              <a:solidFill>
                <a:srgbClr val="FF0000"/>
              </a:solidFill>
              <a:latin typeface="Roboto SemiBold"/>
              <a:ea typeface="Roboto SemiBold"/>
              <a:cs typeface="Teachers"/>
              <a:sym typeface="Teachers"/>
            </a:endParaRPr>
          </a:p>
          <a:p>
            <a:r>
              <a:rPr lang="en" sz="700" dirty="0">
                <a:latin typeface="Roboto SemiBold"/>
                <a:ea typeface="Roboto SemiBold"/>
                <a:cs typeface="Teachers"/>
                <a:sym typeface="Teachers"/>
              </a:rPr>
              <a:t>　　　　　　</a:t>
            </a:r>
            <a:endParaRPr lang="en" sz="700" dirty="0">
              <a:solidFill>
                <a:srgbClr val="FF0000"/>
              </a:solidFill>
              <a:latin typeface="Roboto SemiBold"/>
              <a:ea typeface="Roboto SemiBold"/>
              <a:cs typeface="Teachers"/>
            </a:endParaRPr>
          </a:p>
          <a:p>
            <a:pPr algn="ctr"/>
            <a:r>
              <a:rPr lang="en-US" sz="1400" dirty="0">
                <a:solidFill>
                  <a:schemeClr val="tx1"/>
                </a:solidFill>
                <a:latin typeface="Roboto SemiBold"/>
                <a:ea typeface="Roboto SemiBold"/>
                <a:cs typeface="Teachers"/>
                <a:sym typeface="Teachers"/>
              </a:rPr>
              <a:t>Information-Technology Promotion Agency, Japan</a:t>
            </a:r>
            <a:r>
              <a:rPr lang="ja-JP" altLang="en" sz="1800" dirty="0">
                <a:solidFill>
                  <a:schemeClr val="tx1"/>
                </a:solidFill>
                <a:latin typeface="Roboto SemiBold"/>
                <a:ea typeface="Teachers"/>
                <a:cs typeface="Teachers"/>
                <a:sym typeface="Teachers"/>
              </a:rPr>
              <a:t>（</a:t>
            </a:r>
            <a:r>
              <a:rPr lang="en" altLang="ja-JP" sz="1800" dirty="0">
                <a:solidFill>
                  <a:schemeClr val="tx1"/>
                </a:solidFill>
                <a:highlight>
                  <a:srgbClr val="C0C0C0"/>
                </a:highlight>
                <a:latin typeface="Roboto SemiBold"/>
                <a:ea typeface="Roboto SemiBold"/>
                <a:cs typeface="Teachers"/>
                <a:sym typeface="Teachers"/>
              </a:rPr>
              <a:t>IPA</a:t>
            </a:r>
            <a:r>
              <a:rPr lang="ja-JP" altLang="en" sz="1800" dirty="0">
                <a:solidFill>
                  <a:schemeClr val="tx1"/>
                </a:solidFill>
                <a:latin typeface="Roboto SemiBold"/>
                <a:ea typeface="Teachers"/>
                <a:cs typeface="Teachers"/>
                <a:sym typeface="Teachers"/>
              </a:rPr>
              <a:t>）</a:t>
            </a:r>
            <a:endParaRPr lang="en-US" altLang="ja-JP" sz="1800" dirty="0">
              <a:solidFill>
                <a:schemeClr val="tx1"/>
              </a:solidFill>
              <a:latin typeface="Roboto SemiBold"/>
              <a:ea typeface="Teachers"/>
              <a:cs typeface="Teachers"/>
              <a:sym typeface="Teachers"/>
            </a:endParaRPr>
          </a:p>
          <a:p>
            <a:pPr algn="ctr"/>
            <a:endParaRPr lang="ja-JP" altLang="en" sz="1600" dirty="0">
              <a:solidFill>
                <a:schemeClr val="tx1"/>
              </a:solidFill>
              <a:latin typeface="Roboto SemiBold"/>
              <a:ea typeface="Teachers"/>
              <a:cs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a:p>
            <a:pPr marL="0" lvl="0" indent="0" algn="l" rtl="0">
              <a:spcBef>
                <a:spcPts val="0"/>
              </a:spcBef>
              <a:spcAft>
                <a:spcPts val="0"/>
              </a:spcAft>
              <a:buNone/>
            </a:pPr>
            <a:endParaRPr sz="700" dirty="0">
              <a:latin typeface="Roboto SemiBold"/>
              <a:ea typeface="Roboto SemiBold"/>
              <a:cs typeface="Teachers"/>
              <a:sym typeface="Teachers"/>
            </a:endParaRPr>
          </a:p>
        </p:txBody>
      </p:sp>
      <p:sp>
        <p:nvSpPr>
          <p:cNvPr id="154" name="Google Shape;154;p16">
            <a:extLst>
              <a:ext uri="{FF2B5EF4-FFF2-40B4-BE49-F238E27FC236}">
                <a16:creationId xmlns:a16="http://schemas.microsoft.com/office/drawing/2014/main" id="{80E8A7CF-665A-3450-F72A-F7151104547D}"/>
              </a:ext>
            </a:extLst>
          </p:cNvPr>
          <p:cNvSpPr txBox="1">
            <a:spLocks noGrp="1"/>
          </p:cNvSpPr>
          <p:nvPr>
            <p:ph type="title"/>
          </p:nvPr>
        </p:nvSpPr>
        <p:spPr>
          <a:xfrm>
            <a:off x="105000" y="0"/>
            <a:ext cx="8740800" cy="497100"/>
          </a:xfrm>
          <a:prstGeom prst="rect">
            <a:avLst/>
          </a:prstGeom>
        </p:spPr>
        <p:txBody>
          <a:bodyPr spcFirstLastPara="1" wrap="square" lIns="180000" tIns="91425" rIns="180000" bIns="91425" anchor="ctr" anchorCtr="0">
            <a:noAutofit/>
          </a:bodyPr>
          <a:lstStyle/>
          <a:p>
            <a:r>
              <a:rPr lang="en-US" altLang="ja-JP" sz="2400" b="1" dirty="0">
                <a:latin typeface="+mj-lt"/>
              </a:rPr>
              <a:t>Essential Structure for </a:t>
            </a:r>
            <a:r>
              <a:rPr lang="en-US" altLang="ja-JP" sz="2400" b="1" dirty="0" err="1">
                <a:latin typeface="+mj-lt"/>
              </a:rPr>
              <a:t>JPCrypto</a:t>
            </a:r>
            <a:r>
              <a:rPr lang="en-US" altLang="ja-JP" sz="2400" b="1" dirty="0">
                <a:latin typeface="+mj-lt"/>
              </a:rPr>
              <a:t>-ISAC Operation</a:t>
            </a:r>
            <a:endParaRPr lang="ja-JP" sz="2400" b="1" dirty="0">
              <a:latin typeface="+mj-lt"/>
            </a:endParaRPr>
          </a:p>
        </p:txBody>
      </p:sp>
      <p:sp>
        <p:nvSpPr>
          <p:cNvPr id="156" name="Google Shape;156;p16">
            <a:extLst>
              <a:ext uri="{FF2B5EF4-FFF2-40B4-BE49-F238E27FC236}">
                <a16:creationId xmlns:a16="http://schemas.microsoft.com/office/drawing/2014/main" id="{4E354BA5-E991-D3C3-444B-FE6961EF1507}"/>
              </a:ext>
            </a:extLst>
          </p:cNvPr>
          <p:cNvSpPr txBox="1">
            <a:spLocks noGrp="1"/>
          </p:cNvSpPr>
          <p:nvPr>
            <p:ph type="sldNum" idx="12"/>
          </p:nvPr>
        </p:nvSpPr>
        <p:spPr>
          <a:xfrm>
            <a:off x="8476039" y="4820524"/>
            <a:ext cx="548700" cy="240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Clr>
                <a:srgbClr val="000000"/>
              </a:buClr>
              <a:buSzPts val="605"/>
              <a:buFont typeface="Arial"/>
              <a:buNone/>
            </a:pPr>
            <a:fld id="{00000000-1234-1234-1234-123412341234}" type="slidenum">
              <a:rPr lang="en-US" altLang="ja"/>
              <a:t>9</a:t>
            </a:fld>
            <a:endParaRPr/>
          </a:p>
        </p:txBody>
      </p:sp>
      <p:sp>
        <p:nvSpPr>
          <p:cNvPr id="2" name="四角形: 角を丸くする 1">
            <a:extLst>
              <a:ext uri="{FF2B5EF4-FFF2-40B4-BE49-F238E27FC236}">
                <a16:creationId xmlns:a16="http://schemas.microsoft.com/office/drawing/2014/main" id="{C40C1507-A161-14BF-8950-26687B438C6A}"/>
              </a:ext>
            </a:extLst>
          </p:cNvPr>
          <p:cNvSpPr/>
          <p:nvPr/>
        </p:nvSpPr>
        <p:spPr>
          <a:xfrm>
            <a:off x="6767133" y="1070726"/>
            <a:ext cx="2123646" cy="1964274"/>
          </a:xfrm>
          <a:prstGeom prst="roundRect">
            <a:avLst/>
          </a:prstGeom>
          <a:solidFill>
            <a:schemeClr val="accent3">
              <a:lumMod val="20000"/>
              <a:lumOff val="80000"/>
            </a:schemeClr>
          </a:solidFill>
          <a:ln>
            <a:noFill/>
          </a:ln>
          <a:effectLst>
            <a:outerShdw blurRad="63500" dist="38100" dir="2700000">
              <a:srgbClr val="000000">
                <a:alpha val="40000"/>
              </a:srgbClr>
            </a:outerShdw>
            <a:reflection stA="40000" endPos="540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200">
              <a:solidFill>
                <a:srgbClr val="000000"/>
              </a:solidFill>
              <a:latin typeface="Roboto SemiBold"/>
            </a:endParaRPr>
          </a:p>
        </p:txBody>
      </p:sp>
      <p:sp>
        <p:nvSpPr>
          <p:cNvPr id="8" name="Google Shape;149;p27">
            <a:extLst>
              <a:ext uri="{FF2B5EF4-FFF2-40B4-BE49-F238E27FC236}">
                <a16:creationId xmlns:a16="http://schemas.microsoft.com/office/drawing/2014/main" id="{DD293DEA-A33C-72E9-D42A-6FBC6441EC28}"/>
              </a:ext>
            </a:extLst>
          </p:cNvPr>
          <p:cNvSpPr/>
          <p:nvPr/>
        </p:nvSpPr>
        <p:spPr>
          <a:xfrm>
            <a:off x="3960252" y="1000576"/>
            <a:ext cx="1407929" cy="957845"/>
          </a:xfrm>
          <a:prstGeom prst="roundRect">
            <a:avLst>
              <a:gd name="adj" fmla="val 16667"/>
            </a:avLst>
          </a:prstGeom>
          <a:solidFill>
            <a:schemeClr val="accent5">
              <a:lumMod val="20000"/>
              <a:lumOff val="80000"/>
            </a:schemeClr>
          </a:solidFill>
          <a:ln w="38100" cap="flat" cmpd="sng">
            <a:solidFill>
              <a:srgbClr val="C00000"/>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2000" b="1" dirty="0">
                <a:solidFill>
                  <a:srgbClr val="0070C0"/>
                </a:solidFill>
                <a:latin typeface="Roboto SemiBold"/>
                <a:ea typeface="Roboto SemiBold"/>
                <a:cs typeface="Teachers"/>
                <a:sym typeface="Teachers"/>
              </a:rPr>
              <a:t>JPCrypto-ISAC</a:t>
            </a:r>
            <a:endParaRPr lang="ja-JP" altLang="en-US" sz="2000" b="1" dirty="0">
              <a:solidFill>
                <a:srgbClr val="0070C0"/>
              </a:solidFill>
              <a:latin typeface="Roboto SemiBold"/>
              <a:ea typeface="Teachers"/>
              <a:cs typeface="Teachers"/>
            </a:endParaRPr>
          </a:p>
        </p:txBody>
      </p:sp>
      <p:sp>
        <p:nvSpPr>
          <p:cNvPr id="9" name="Google Shape;150;p27">
            <a:extLst>
              <a:ext uri="{FF2B5EF4-FFF2-40B4-BE49-F238E27FC236}">
                <a16:creationId xmlns:a16="http://schemas.microsoft.com/office/drawing/2014/main" id="{C3698BC7-F85D-21C2-923C-CE5F8E5DAC9A}"/>
              </a:ext>
            </a:extLst>
          </p:cNvPr>
          <p:cNvSpPr/>
          <p:nvPr/>
        </p:nvSpPr>
        <p:spPr>
          <a:xfrm>
            <a:off x="70364" y="2711372"/>
            <a:ext cx="1232534" cy="2027194"/>
          </a:xfrm>
          <a:prstGeom prst="rect">
            <a:avLst/>
          </a:prstGeom>
          <a:solidFill>
            <a:schemeClr val="accent4">
              <a:lumMod val="60000"/>
              <a:lumOff val="40000"/>
            </a:schemeClr>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ltLang="ja-JP" sz="1200" dirty="0">
                <a:latin typeface="Roboto SemiBold"/>
                <a:ea typeface="Teachers"/>
                <a:cs typeface="Teachers"/>
                <a:sym typeface="Teachers"/>
              </a:rPr>
              <a:t>Common Vulnerabilities and Exposures (CVE) Program</a:t>
            </a:r>
          </a:p>
          <a:p>
            <a:pPr marL="0" lvl="0" indent="0" algn="ctr" rtl="0">
              <a:spcBef>
                <a:spcPts val="0"/>
              </a:spcBef>
              <a:spcAft>
                <a:spcPts val="0"/>
              </a:spcAft>
              <a:buNone/>
            </a:pPr>
            <a:endParaRPr lang="en-US" sz="1200" dirty="0">
              <a:latin typeface="Roboto SemiBold"/>
              <a:ea typeface="Roboto SemiBold"/>
              <a:cs typeface="Teachers"/>
              <a:sym typeface="Teachers"/>
            </a:endParaRPr>
          </a:p>
          <a:p>
            <a:pPr marL="0" lvl="0" indent="0" algn="ctr" rtl="0">
              <a:spcBef>
                <a:spcPts val="0"/>
              </a:spcBef>
              <a:spcAft>
                <a:spcPts val="0"/>
              </a:spcAft>
              <a:buNone/>
            </a:pPr>
            <a:endParaRPr lang="en-US" sz="1200" dirty="0">
              <a:latin typeface="Roboto SemiBold"/>
              <a:ea typeface="Roboto SemiBold"/>
              <a:cs typeface="Teachers"/>
              <a:sym typeface="Teachers"/>
            </a:endParaRPr>
          </a:p>
          <a:p>
            <a:pPr marL="0" lvl="0" indent="0" algn="ctr" rtl="0">
              <a:spcBef>
                <a:spcPts val="0"/>
              </a:spcBef>
              <a:spcAft>
                <a:spcPts val="0"/>
              </a:spcAft>
              <a:buNone/>
            </a:pPr>
            <a:endParaRPr lang="en-US" sz="1200" dirty="0">
              <a:latin typeface="Roboto SemiBold"/>
              <a:ea typeface="Roboto SemiBold"/>
              <a:cs typeface="Teachers"/>
              <a:sym typeface="Teachers"/>
            </a:endParaRPr>
          </a:p>
          <a:p>
            <a:pPr marL="0" lvl="0" indent="0" algn="ctr" rtl="0">
              <a:spcBef>
                <a:spcPts val="0"/>
              </a:spcBef>
              <a:spcAft>
                <a:spcPts val="0"/>
              </a:spcAft>
              <a:buNone/>
            </a:pPr>
            <a:endParaRPr sz="1200" dirty="0">
              <a:latin typeface="Roboto SemiBold"/>
              <a:ea typeface="Roboto SemiBold"/>
              <a:cs typeface="Teachers"/>
              <a:sym typeface="Teachers"/>
            </a:endParaRPr>
          </a:p>
          <a:p>
            <a:pPr marL="0" lvl="0" indent="0" algn="ctr" rtl="0">
              <a:spcBef>
                <a:spcPts val="0"/>
              </a:spcBef>
              <a:spcAft>
                <a:spcPts val="0"/>
              </a:spcAft>
              <a:buNone/>
            </a:pPr>
            <a:endParaRPr sz="600" dirty="0">
              <a:latin typeface="Roboto SemiBold"/>
              <a:ea typeface="Roboto SemiBold"/>
              <a:cs typeface="Teachers"/>
              <a:sym typeface="Teachers"/>
            </a:endParaRPr>
          </a:p>
        </p:txBody>
      </p:sp>
      <p:sp>
        <p:nvSpPr>
          <p:cNvPr id="15" name="Google Shape;153;p27">
            <a:extLst>
              <a:ext uri="{FF2B5EF4-FFF2-40B4-BE49-F238E27FC236}">
                <a16:creationId xmlns:a16="http://schemas.microsoft.com/office/drawing/2014/main" id="{62D05D02-E193-EC55-A992-EA1D5912A447}"/>
              </a:ext>
            </a:extLst>
          </p:cNvPr>
          <p:cNvSpPr/>
          <p:nvPr/>
        </p:nvSpPr>
        <p:spPr>
          <a:xfrm>
            <a:off x="246836" y="573327"/>
            <a:ext cx="1983426" cy="1843526"/>
          </a:xfrm>
          <a:prstGeom prst="roundRect">
            <a:avLst>
              <a:gd name="adj" fmla="val 16667"/>
            </a:avLst>
          </a:prstGeom>
          <a:solidFill>
            <a:schemeClr val="accent6">
              <a:lumMod val="60000"/>
              <a:lumOff val="40000"/>
            </a:schemeClr>
          </a:solidFill>
          <a:ln w="28575" cap="flat" cmpd="sng">
            <a:solidFill>
              <a:srgbClr val="C00000"/>
            </a:solidFill>
            <a:prstDash val="solid"/>
            <a:round/>
            <a:headEnd type="none" w="sm" len="sm"/>
            <a:tailEnd type="none" w="sm" len="sm"/>
          </a:ln>
        </p:spPr>
        <p:txBody>
          <a:bodyPr spcFirstLastPara="1" wrap="square" lIns="121900" tIns="121900" rIns="121900" bIns="121900" anchor="t"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400" dirty="0">
                <a:latin typeface="Roboto SemiBold"/>
                <a:ea typeface="Roboto SemiBold"/>
                <a:cs typeface="Teachers"/>
                <a:sym typeface="Teachers"/>
              </a:rPr>
              <a:t>*</a:t>
            </a:r>
            <a:r>
              <a:rPr lang="ja-JP" altLang="en-US" sz="1400" dirty="0">
                <a:latin typeface="Roboto SemiBold"/>
                <a:ea typeface="Roboto SemiBold"/>
                <a:cs typeface="Teachers"/>
                <a:sym typeface="Teachers"/>
              </a:rPr>
              <a:t> </a:t>
            </a:r>
            <a:r>
              <a:rPr lang="en-US" sz="1400" dirty="0">
                <a:latin typeface="Roboto SemiBold"/>
                <a:ea typeface="Roboto SemiBold"/>
                <a:cs typeface="Teachers"/>
                <a:sym typeface="Teachers"/>
              </a:rPr>
              <a:t>Wallet </a:t>
            </a:r>
            <a:r>
              <a:rPr lang="en-US" sz="1400" dirty="0">
                <a:highlight>
                  <a:srgbClr val="C0C0C0"/>
                </a:highlight>
                <a:latin typeface="Roboto SemiBold"/>
                <a:ea typeface="Roboto SemiBold"/>
                <a:cs typeface="Teachers"/>
                <a:sym typeface="Teachers"/>
              </a:rPr>
              <a:t>Vendor</a:t>
            </a:r>
            <a:r>
              <a:rPr lang="en-US" sz="1400" dirty="0">
                <a:latin typeface="Roboto SemiBold"/>
                <a:ea typeface="Roboto SemiBold"/>
                <a:cs typeface="Teachers"/>
                <a:sym typeface="Teachers"/>
              </a:rPr>
              <a:t>s</a:t>
            </a:r>
          </a:p>
          <a:p>
            <a:pPr marL="0" lvl="0" indent="0" algn="ctr" rtl="0">
              <a:spcBef>
                <a:spcPts val="0"/>
              </a:spcBef>
              <a:spcAft>
                <a:spcPts val="0"/>
              </a:spcAft>
              <a:buNone/>
            </a:pPr>
            <a:r>
              <a:rPr lang="en-US" sz="1400" dirty="0">
                <a:latin typeface="Roboto SemiBold"/>
                <a:ea typeface="Roboto SemiBold"/>
                <a:cs typeface="Teachers"/>
                <a:sym typeface="Teachers"/>
              </a:rPr>
              <a:t>* Cloud Infra </a:t>
            </a:r>
            <a:r>
              <a:rPr lang="en-US" sz="1400" dirty="0">
                <a:highlight>
                  <a:srgbClr val="C0C0C0"/>
                </a:highlight>
                <a:latin typeface="Roboto SemiBold"/>
                <a:ea typeface="Roboto SemiBold"/>
                <a:cs typeface="Teachers"/>
                <a:sym typeface="Teachers"/>
              </a:rPr>
              <a:t>Vendor</a:t>
            </a:r>
            <a:r>
              <a:rPr lang="en-US" sz="1400" dirty="0">
                <a:latin typeface="Roboto SemiBold"/>
                <a:ea typeface="Roboto SemiBold"/>
                <a:cs typeface="Teachers"/>
                <a:sym typeface="Teachers"/>
              </a:rPr>
              <a:t>s</a:t>
            </a:r>
          </a:p>
          <a:p>
            <a:pPr marL="0" lvl="0" indent="0" algn="ctr" rtl="0">
              <a:spcBef>
                <a:spcPts val="0"/>
              </a:spcBef>
              <a:spcAft>
                <a:spcPts val="0"/>
              </a:spcAft>
              <a:buNone/>
            </a:pPr>
            <a:r>
              <a:rPr lang="en-US" sz="1400" dirty="0">
                <a:latin typeface="Roboto SemiBold"/>
                <a:ea typeface="Roboto SemiBold"/>
                <a:cs typeface="Teachers"/>
                <a:sym typeface="Teachers"/>
              </a:rPr>
              <a:t>*Bridging </a:t>
            </a:r>
            <a:r>
              <a:rPr lang="en-US" sz="1400" dirty="0">
                <a:highlight>
                  <a:srgbClr val="C0C0C0"/>
                </a:highlight>
                <a:latin typeface="Roboto SemiBold"/>
                <a:ea typeface="Roboto SemiBold"/>
                <a:cs typeface="Teachers"/>
                <a:sym typeface="Teachers"/>
              </a:rPr>
              <a:t>Projects</a:t>
            </a:r>
          </a:p>
          <a:p>
            <a:pPr marL="0" lvl="0" indent="0" algn="ctr" rtl="0">
              <a:spcBef>
                <a:spcPts val="0"/>
              </a:spcBef>
              <a:spcAft>
                <a:spcPts val="0"/>
              </a:spcAft>
              <a:buNone/>
            </a:pPr>
            <a:r>
              <a:rPr lang="en-US" sz="1400" dirty="0">
                <a:latin typeface="Roboto SemiBold"/>
                <a:ea typeface="Roboto SemiBold"/>
                <a:cs typeface="Teachers"/>
                <a:sym typeface="Teachers"/>
              </a:rPr>
              <a:t>*</a:t>
            </a:r>
            <a:r>
              <a:rPr lang="en-US" sz="1400" dirty="0">
                <a:highlight>
                  <a:srgbClr val="C0C0C0"/>
                </a:highlight>
                <a:latin typeface="Roboto SemiBold"/>
                <a:ea typeface="Roboto SemiBold"/>
                <a:cs typeface="Teachers"/>
                <a:sym typeface="Teachers"/>
              </a:rPr>
              <a:t>Smart Contracts</a:t>
            </a:r>
          </a:p>
          <a:p>
            <a:pPr marL="0" lvl="0" indent="0" algn="ctr" rtl="0">
              <a:spcBef>
                <a:spcPts val="0"/>
              </a:spcBef>
              <a:spcAft>
                <a:spcPts val="0"/>
              </a:spcAft>
              <a:buNone/>
            </a:pPr>
            <a:r>
              <a:rPr lang="en-US" sz="1400" dirty="0">
                <a:latin typeface="Roboto SemiBold"/>
                <a:ea typeface="Roboto SemiBold"/>
                <a:cs typeface="Teachers"/>
                <a:sym typeface="Teachers"/>
              </a:rPr>
              <a:t>*Other </a:t>
            </a:r>
            <a:r>
              <a:rPr lang="en-US" sz="1400" dirty="0">
                <a:highlight>
                  <a:srgbClr val="C0C0C0"/>
                </a:highlight>
                <a:latin typeface="Roboto SemiBold"/>
                <a:ea typeface="Roboto SemiBold"/>
                <a:cs typeface="Teachers"/>
                <a:sym typeface="Teachers"/>
              </a:rPr>
              <a:t>OSS</a:t>
            </a:r>
            <a:r>
              <a:rPr lang="en-US" sz="1400" dirty="0">
                <a:latin typeface="Roboto SemiBold"/>
                <a:ea typeface="Roboto SemiBold"/>
                <a:cs typeface="Teachers"/>
                <a:sym typeface="Teachers"/>
              </a:rPr>
              <a:t> community</a:t>
            </a:r>
            <a:endParaRPr sz="1400" dirty="0">
              <a:latin typeface="Roboto SemiBold"/>
              <a:ea typeface="Roboto SemiBold"/>
              <a:cs typeface="Teachers"/>
              <a:sym typeface="Teachers"/>
            </a:endParaRPr>
          </a:p>
        </p:txBody>
      </p:sp>
      <p:sp>
        <p:nvSpPr>
          <p:cNvPr id="18" name="Google Shape;160;p27">
            <a:extLst>
              <a:ext uri="{FF2B5EF4-FFF2-40B4-BE49-F238E27FC236}">
                <a16:creationId xmlns:a16="http://schemas.microsoft.com/office/drawing/2014/main" id="{6F494657-EC91-ED5F-5BC3-3608B1101C3D}"/>
              </a:ext>
            </a:extLst>
          </p:cNvPr>
          <p:cNvSpPr/>
          <p:nvPr/>
        </p:nvSpPr>
        <p:spPr>
          <a:xfrm>
            <a:off x="2339410" y="1423348"/>
            <a:ext cx="1549871" cy="471908"/>
          </a:xfrm>
          <a:prstGeom prst="roundRect">
            <a:avLst>
              <a:gd name="adj" fmla="val 16667"/>
            </a:avLst>
          </a:prstGeom>
          <a:solidFill>
            <a:schemeClr val="bg1"/>
          </a:solidFill>
          <a:ln w="9525" cap="flat" cmpd="sng">
            <a:no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altLang="ja-JP" sz="1200" b="1" dirty="0">
                <a:latin typeface="Roboto SemiBold"/>
                <a:ea typeface="Roboto SemiBold"/>
                <a:cs typeface="Teachers"/>
                <a:sym typeface="Teachers"/>
              </a:rPr>
              <a:t>Incident response</a:t>
            </a:r>
          </a:p>
          <a:p>
            <a:pPr marL="0" lvl="0" indent="0" algn="ctr" rtl="0">
              <a:spcBef>
                <a:spcPts val="0"/>
              </a:spcBef>
              <a:spcAft>
                <a:spcPts val="0"/>
              </a:spcAft>
              <a:buNone/>
            </a:pPr>
            <a:r>
              <a:rPr lang="en-US" altLang="ja-JP" sz="1200" b="1" dirty="0">
                <a:latin typeface="Roboto SemiBold"/>
                <a:ea typeface="Roboto SemiBold"/>
                <a:cs typeface="Teachers"/>
                <a:sym typeface="Teachers"/>
              </a:rPr>
              <a:t>Security</a:t>
            </a:r>
            <a:r>
              <a:rPr lang="ja-JP" altLang="en-US" sz="1200" b="1" dirty="0">
                <a:latin typeface="Roboto SemiBold"/>
                <a:ea typeface="Roboto SemiBold"/>
                <a:cs typeface="Teachers"/>
                <a:sym typeface="Teachers"/>
              </a:rPr>
              <a:t> </a:t>
            </a:r>
            <a:r>
              <a:rPr lang="en-US" altLang="ja-JP" sz="1200" b="1" dirty="0">
                <a:latin typeface="Roboto SemiBold"/>
                <a:ea typeface="Roboto SemiBold"/>
                <a:cs typeface="Teachers"/>
                <a:sym typeface="Teachers"/>
              </a:rPr>
              <a:t>Patch</a:t>
            </a:r>
            <a:endParaRPr lang="ja-JP" altLang="en-US" sz="1200" b="1" dirty="0">
              <a:latin typeface="Roboto SemiBold"/>
              <a:ea typeface="Roboto SemiBold"/>
              <a:cs typeface="Teachers"/>
            </a:endParaRPr>
          </a:p>
        </p:txBody>
      </p:sp>
      <p:cxnSp>
        <p:nvCxnSpPr>
          <p:cNvPr id="19" name="Google Shape;161;p27">
            <a:extLst>
              <a:ext uri="{FF2B5EF4-FFF2-40B4-BE49-F238E27FC236}">
                <a16:creationId xmlns:a16="http://schemas.microsoft.com/office/drawing/2014/main" id="{5476188E-46A1-549F-E4AD-9F576AD6EDB6}"/>
              </a:ext>
            </a:extLst>
          </p:cNvPr>
          <p:cNvCxnSpPr>
            <a:cxnSpLocks/>
            <a:stCxn id="9" idx="0"/>
          </p:cNvCxnSpPr>
          <p:nvPr/>
        </p:nvCxnSpPr>
        <p:spPr>
          <a:xfrm flipV="1">
            <a:off x="686631" y="2448740"/>
            <a:ext cx="24795" cy="262632"/>
          </a:xfrm>
          <a:prstGeom prst="straightConnector1">
            <a:avLst/>
          </a:prstGeom>
          <a:noFill/>
          <a:ln w="9525" cap="flat" cmpd="sng">
            <a:solidFill>
              <a:schemeClr val="tx1"/>
            </a:solidFill>
            <a:prstDash val="solid"/>
            <a:round/>
            <a:headEnd type="none" w="med" len="med"/>
            <a:tailEnd type="stealth" w="med" len="med"/>
          </a:ln>
        </p:spPr>
      </p:cxnSp>
      <p:cxnSp>
        <p:nvCxnSpPr>
          <p:cNvPr id="23" name="Google Shape;165;p27">
            <a:extLst>
              <a:ext uri="{FF2B5EF4-FFF2-40B4-BE49-F238E27FC236}">
                <a16:creationId xmlns:a16="http://schemas.microsoft.com/office/drawing/2014/main" id="{FF83546A-0867-CA2E-906A-5E822C3551F3}"/>
              </a:ext>
            </a:extLst>
          </p:cNvPr>
          <p:cNvCxnSpPr>
            <a:cxnSpLocks/>
            <a:stCxn id="51" idx="0"/>
          </p:cNvCxnSpPr>
          <p:nvPr/>
        </p:nvCxnSpPr>
        <p:spPr>
          <a:xfrm flipH="1" flipV="1">
            <a:off x="1666008" y="2493080"/>
            <a:ext cx="227518" cy="1249793"/>
          </a:xfrm>
          <a:prstGeom prst="straightConnector1">
            <a:avLst/>
          </a:prstGeom>
          <a:noFill/>
          <a:ln w="9525" cap="flat" cmpd="sng">
            <a:solidFill>
              <a:schemeClr val="tx1"/>
            </a:solidFill>
            <a:prstDash val="solid"/>
            <a:round/>
            <a:headEnd type="none" w="med" len="med"/>
            <a:tailEnd type="stealth" w="med" len="med"/>
          </a:ln>
        </p:spPr>
      </p:cxnSp>
      <p:sp>
        <p:nvSpPr>
          <p:cNvPr id="25" name="Google Shape;167;p27">
            <a:extLst>
              <a:ext uri="{FF2B5EF4-FFF2-40B4-BE49-F238E27FC236}">
                <a16:creationId xmlns:a16="http://schemas.microsoft.com/office/drawing/2014/main" id="{B8BF2C39-55C3-8ACC-74F0-D53ADE965AC3}"/>
              </a:ext>
            </a:extLst>
          </p:cNvPr>
          <p:cNvSpPr txBox="1"/>
          <p:nvPr/>
        </p:nvSpPr>
        <p:spPr>
          <a:xfrm>
            <a:off x="1269388" y="2679485"/>
            <a:ext cx="1191130" cy="1014727"/>
          </a:xfrm>
          <a:prstGeom prst="rect">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l" rtl="0">
              <a:spcBef>
                <a:spcPts val="0"/>
              </a:spcBef>
              <a:spcAft>
                <a:spcPts val="0"/>
              </a:spcAft>
              <a:buNone/>
            </a:pPr>
            <a:r>
              <a:rPr lang="en-US" altLang="ja-JP" sz="1200" dirty="0">
                <a:solidFill>
                  <a:schemeClr val="tx1"/>
                </a:solidFill>
                <a:latin typeface="Roboto SemiBold"/>
                <a:ea typeface="Teachers"/>
                <a:cs typeface="Teachers"/>
                <a:sym typeface="Teachers"/>
              </a:rPr>
              <a:t>Assistance in responding to cyberattacks</a:t>
            </a:r>
            <a:endParaRPr sz="1200" dirty="0">
              <a:solidFill>
                <a:schemeClr val="tx1"/>
              </a:solidFill>
              <a:latin typeface="Roboto SemiBold"/>
              <a:ea typeface="Roboto SemiBold"/>
              <a:cs typeface="Teachers"/>
              <a:sym typeface="Teachers"/>
            </a:endParaRPr>
          </a:p>
        </p:txBody>
      </p:sp>
      <p:cxnSp>
        <p:nvCxnSpPr>
          <p:cNvPr id="33" name="Google Shape;175;p27">
            <a:extLst>
              <a:ext uri="{FF2B5EF4-FFF2-40B4-BE49-F238E27FC236}">
                <a16:creationId xmlns:a16="http://schemas.microsoft.com/office/drawing/2014/main" id="{A7E87EB9-97FA-2FED-B7B6-D43F658BF802}"/>
              </a:ext>
            </a:extLst>
          </p:cNvPr>
          <p:cNvCxnSpPr>
            <a:cxnSpLocks/>
          </p:cNvCxnSpPr>
          <p:nvPr/>
        </p:nvCxnSpPr>
        <p:spPr>
          <a:xfrm flipH="1">
            <a:off x="2251025" y="1298861"/>
            <a:ext cx="1729990" cy="15591"/>
          </a:xfrm>
          <a:prstGeom prst="straightConnector1">
            <a:avLst/>
          </a:prstGeom>
          <a:ln w="38100">
            <a:solidFill>
              <a:srgbClr val="0070C0"/>
            </a:solidFill>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4" name="Google Shape;176;p27">
            <a:extLst>
              <a:ext uri="{FF2B5EF4-FFF2-40B4-BE49-F238E27FC236}">
                <a16:creationId xmlns:a16="http://schemas.microsoft.com/office/drawing/2014/main" id="{9CB01543-595B-E0E9-4E14-1C0162FAB412}"/>
              </a:ext>
            </a:extLst>
          </p:cNvPr>
          <p:cNvSpPr/>
          <p:nvPr/>
        </p:nvSpPr>
        <p:spPr>
          <a:xfrm>
            <a:off x="4224670" y="2708049"/>
            <a:ext cx="2254102" cy="457423"/>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algn="ctr"/>
            <a:r>
              <a:rPr lang="en-US" sz="1400" b="1" dirty="0">
                <a:solidFill>
                  <a:schemeClr val="tx1"/>
                </a:solidFill>
                <a:latin typeface="Roboto SemiBold"/>
                <a:ea typeface="Roboto SemiBold"/>
                <a:cs typeface="Teachers"/>
              </a:rPr>
              <a:t>Japan’s Vulnerability Information Database</a:t>
            </a:r>
            <a:endParaRPr lang="en" sz="1400" b="1" dirty="0">
              <a:solidFill>
                <a:schemeClr val="tx1"/>
              </a:solidFill>
              <a:latin typeface="Roboto SemiBold"/>
              <a:ea typeface="Roboto SemiBold"/>
              <a:cs typeface="Teachers"/>
            </a:endParaRPr>
          </a:p>
        </p:txBody>
      </p:sp>
      <p:sp>
        <p:nvSpPr>
          <p:cNvPr id="37" name="Google Shape;179;p27">
            <a:extLst>
              <a:ext uri="{FF2B5EF4-FFF2-40B4-BE49-F238E27FC236}">
                <a16:creationId xmlns:a16="http://schemas.microsoft.com/office/drawing/2014/main" id="{5572C10D-33A8-2C2F-837D-3A15419829BB}"/>
              </a:ext>
            </a:extLst>
          </p:cNvPr>
          <p:cNvSpPr/>
          <p:nvPr/>
        </p:nvSpPr>
        <p:spPr>
          <a:xfrm>
            <a:off x="4224670" y="3245576"/>
            <a:ext cx="2254102" cy="457423"/>
          </a:xfrm>
          <a:prstGeom prst="roundRect">
            <a:avLst>
              <a:gd name="adj" fmla="val 16667"/>
            </a:avLst>
          </a:prstGeom>
          <a:solidFill>
            <a:schemeClr val="bg1"/>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algn="ctr"/>
            <a:r>
              <a:rPr lang="en-US" altLang="ja-JP" sz="1400" b="1" dirty="0">
                <a:latin typeface="Roboto SemiBold"/>
                <a:ea typeface="Teachers"/>
                <a:cs typeface="Teachers"/>
                <a:sym typeface="Teachers"/>
              </a:rPr>
              <a:t>Framework</a:t>
            </a:r>
            <a:r>
              <a:rPr lang="ja-JP" altLang="en-US" sz="1400" b="1" dirty="0">
                <a:latin typeface="Roboto SemiBold"/>
                <a:ea typeface="Teachers"/>
                <a:cs typeface="Teachers"/>
                <a:sym typeface="Teachers"/>
              </a:rPr>
              <a:t>、</a:t>
            </a:r>
            <a:r>
              <a:rPr lang="en-US" altLang="ja-JP" sz="1400" b="1" dirty="0">
                <a:latin typeface="Roboto SemiBold"/>
                <a:ea typeface="Teachers"/>
                <a:cs typeface="Teachers"/>
                <a:sym typeface="Teachers"/>
              </a:rPr>
              <a:t>guideline</a:t>
            </a:r>
            <a:r>
              <a:rPr lang="ja-JP" altLang="en-US" sz="1400" b="1" dirty="0">
                <a:latin typeface="Roboto SemiBold"/>
                <a:ea typeface="Teachers"/>
                <a:cs typeface="Teachers"/>
                <a:sym typeface="Teachers"/>
              </a:rPr>
              <a:t>、</a:t>
            </a:r>
            <a:r>
              <a:rPr lang="en-US" altLang="ja-JP" sz="1400" b="1" dirty="0">
                <a:latin typeface="Roboto SemiBold"/>
                <a:ea typeface="Teachers"/>
                <a:cs typeface="Teachers"/>
                <a:sym typeface="Teachers"/>
              </a:rPr>
              <a:t>best practice</a:t>
            </a:r>
            <a:endParaRPr lang="ja-JP" altLang="en-US" sz="1400" b="1" dirty="0">
              <a:latin typeface="Roboto SemiBold"/>
              <a:ea typeface="Teachers"/>
              <a:cs typeface="Teachers"/>
              <a:sym typeface="Teachers"/>
            </a:endParaRPr>
          </a:p>
        </p:txBody>
      </p:sp>
      <p:sp>
        <p:nvSpPr>
          <p:cNvPr id="38" name="Google Shape;181;p27">
            <a:extLst>
              <a:ext uri="{FF2B5EF4-FFF2-40B4-BE49-F238E27FC236}">
                <a16:creationId xmlns:a16="http://schemas.microsoft.com/office/drawing/2014/main" id="{06BAED78-F17A-8F4B-545A-8F887DB14C53}"/>
              </a:ext>
            </a:extLst>
          </p:cNvPr>
          <p:cNvSpPr txBox="1"/>
          <p:nvPr/>
        </p:nvSpPr>
        <p:spPr>
          <a:xfrm>
            <a:off x="2442716" y="878261"/>
            <a:ext cx="1350107" cy="372172"/>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rtl="0">
              <a:spcBef>
                <a:spcPts val="0"/>
              </a:spcBef>
              <a:spcAft>
                <a:spcPts val="0"/>
              </a:spcAft>
              <a:buNone/>
            </a:pPr>
            <a:r>
              <a:rPr lang="en-US" sz="1200" dirty="0">
                <a:solidFill>
                  <a:schemeClr val="tx1"/>
                </a:solidFill>
                <a:latin typeface="Roboto SemiBold"/>
                <a:ea typeface="Roboto SemiBold"/>
                <a:cs typeface="Teachers"/>
                <a:sym typeface="Teachers"/>
              </a:rPr>
              <a:t>Risk Control</a:t>
            </a:r>
          </a:p>
        </p:txBody>
      </p:sp>
      <p:cxnSp>
        <p:nvCxnSpPr>
          <p:cNvPr id="39" name="Google Shape;182;p27">
            <a:extLst>
              <a:ext uri="{FF2B5EF4-FFF2-40B4-BE49-F238E27FC236}">
                <a16:creationId xmlns:a16="http://schemas.microsoft.com/office/drawing/2014/main" id="{0B85880A-4DF9-A68B-5359-EA7F7EF3A7E9}"/>
              </a:ext>
            </a:extLst>
          </p:cNvPr>
          <p:cNvCxnSpPr>
            <a:cxnSpLocks/>
          </p:cNvCxnSpPr>
          <p:nvPr/>
        </p:nvCxnSpPr>
        <p:spPr>
          <a:xfrm flipH="1" flipV="1">
            <a:off x="4487507" y="1937941"/>
            <a:ext cx="341932" cy="519118"/>
          </a:xfrm>
          <a:prstGeom prst="straightConnector1">
            <a:avLst/>
          </a:prstGeom>
          <a:ln w="38100">
            <a:solidFill>
              <a:schemeClr val="accent6">
                <a:lumMod val="50000"/>
              </a:schemeClr>
            </a:solidFill>
            <a:headEnd type="none" w="med" len="med"/>
            <a:tailEnd type="stealth" w="med" len="med"/>
          </a:ln>
        </p:spPr>
        <p:style>
          <a:lnRef idx="3">
            <a:schemeClr val="accent6"/>
          </a:lnRef>
          <a:fillRef idx="0">
            <a:schemeClr val="accent6"/>
          </a:fillRef>
          <a:effectRef idx="2">
            <a:schemeClr val="accent6"/>
          </a:effectRef>
          <a:fontRef idx="minor">
            <a:schemeClr val="tx1"/>
          </a:fontRef>
        </p:style>
      </p:cxnSp>
      <p:sp>
        <p:nvSpPr>
          <p:cNvPr id="47" name="Google Shape;149;p27">
            <a:extLst>
              <a:ext uri="{FF2B5EF4-FFF2-40B4-BE49-F238E27FC236}">
                <a16:creationId xmlns:a16="http://schemas.microsoft.com/office/drawing/2014/main" id="{2203B7B3-18AD-E286-DEFE-F4A95E89CC13}"/>
              </a:ext>
            </a:extLst>
          </p:cNvPr>
          <p:cNvSpPr/>
          <p:nvPr/>
        </p:nvSpPr>
        <p:spPr>
          <a:xfrm>
            <a:off x="6826916" y="1760210"/>
            <a:ext cx="2133897" cy="455932"/>
          </a:xfrm>
          <a:prstGeom prst="roundRect">
            <a:avLst>
              <a:gd name="adj" fmla="val 16667"/>
            </a:avLst>
          </a:prstGeom>
          <a:solidFill>
            <a:schemeClr val="accent6">
              <a:lumMod val="20000"/>
              <a:lumOff val="80000"/>
            </a:schemeClr>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a:spcBef>
                <a:spcPts val="0"/>
              </a:spcBef>
              <a:spcAft>
                <a:spcPts val="0"/>
              </a:spcAft>
              <a:buNone/>
            </a:pPr>
            <a:r>
              <a:rPr lang="en-US" altLang="ja-JP" sz="1400" b="1" dirty="0">
                <a:solidFill>
                  <a:schemeClr val="tx1"/>
                </a:solidFill>
                <a:latin typeface="Roboto SemiBold" panose="020B0600070205080204" charset="0"/>
                <a:ea typeface="Roboto SemiBold" panose="020B0600070205080204" charset="0"/>
                <a:cs typeface="Teachers"/>
              </a:rPr>
              <a:t>Japanese Financial Service Agency(</a:t>
            </a:r>
            <a:r>
              <a:rPr lang="en-US" altLang="ja-JP" sz="1400" b="1" dirty="0">
                <a:solidFill>
                  <a:schemeClr val="tx1"/>
                </a:solidFill>
                <a:highlight>
                  <a:srgbClr val="C0C0C0"/>
                </a:highlight>
                <a:latin typeface="Roboto SemiBold" panose="020B0600070205080204" charset="0"/>
                <a:ea typeface="Roboto SemiBold" panose="020B0600070205080204" charset="0"/>
                <a:cs typeface="Teachers"/>
              </a:rPr>
              <a:t>JFSA</a:t>
            </a:r>
            <a:r>
              <a:rPr lang="en-US" altLang="ja-JP" sz="1400" b="1" dirty="0">
                <a:solidFill>
                  <a:schemeClr val="tx1"/>
                </a:solidFill>
                <a:latin typeface="Roboto SemiBold" panose="020B0600070205080204" charset="0"/>
                <a:ea typeface="Roboto SemiBold" panose="020B0600070205080204" charset="0"/>
                <a:cs typeface="Teachers"/>
              </a:rPr>
              <a:t>)</a:t>
            </a:r>
            <a:endParaRPr lang="en" sz="1400" b="1" dirty="0">
              <a:solidFill>
                <a:schemeClr val="tx1"/>
              </a:solidFill>
              <a:latin typeface="Roboto SemiBold" panose="020B0600070205080204" charset="0"/>
              <a:ea typeface="Roboto SemiBold" panose="020B0600070205080204" charset="0"/>
              <a:cs typeface="Teachers"/>
            </a:endParaRPr>
          </a:p>
        </p:txBody>
      </p:sp>
      <p:sp>
        <p:nvSpPr>
          <p:cNvPr id="48" name="Google Shape;189;p27">
            <a:extLst>
              <a:ext uri="{FF2B5EF4-FFF2-40B4-BE49-F238E27FC236}">
                <a16:creationId xmlns:a16="http://schemas.microsoft.com/office/drawing/2014/main" id="{BE4CEA8A-EA15-E186-0114-F3BBBB8F9A9E}"/>
              </a:ext>
            </a:extLst>
          </p:cNvPr>
          <p:cNvSpPr txBox="1"/>
          <p:nvPr/>
        </p:nvSpPr>
        <p:spPr>
          <a:xfrm>
            <a:off x="5536324" y="1116023"/>
            <a:ext cx="1230809" cy="314846"/>
          </a:xfrm>
          <a:prstGeom prst="rect">
            <a:avLst/>
          </a:prstGeom>
          <a:solidFill>
            <a:schemeClr val="lt1"/>
          </a:solid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a:spcBef>
                <a:spcPts val="0"/>
              </a:spcBef>
              <a:spcAft>
                <a:spcPts val="0"/>
              </a:spcAft>
              <a:buNone/>
            </a:pPr>
            <a:r>
              <a:rPr lang="en" altLang="ja-JP" sz="1400" dirty="0">
                <a:solidFill>
                  <a:schemeClr val="tx1"/>
                </a:solidFill>
                <a:latin typeface="Roboto SemiBold"/>
                <a:ea typeface="Roboto SemiBold"/>
              </a:rPr>
              <a:t>Cooperation</a:t>
            </a:r>
          </a:p>
        </p:txBody>
      </p:sp>
      <p:sp>
        <p:nvSpPr>
          <p:cNvPr id="49" name="Google Shape;149;p27">
            <a:extLst>
              <a:ext uri="{FF2B5EF4-FFF2-40B4-BE49-F238E27FC236}">
                <a16:creationId xmlns:a16="http://schemas.microsoft.com/office/drawing/2014/main" id="{50A39427-7954-FF43-9D0C-93A53F1CC55F}"/>
              </a:ext>
            </a:extLst>
          </p:cNvPr>
          <p:cNvSpPr/>
          <p:nvPr/>
        </p:nvSpPr>
        <p:spPr>
          <a:xfrm>
            <a:off x="6826917" y="2336065"/>
            <a:ext cx="2053350" cy="521076"/>
          </a:xfrm>
          <a:prstGeom prst="roundRect">
            <a:avLst>
              <a:gd name="adj" fmla="val 16667"/>
            </a:avLst>
          </a:prstGeom>
          <a:solidFill>
            <a:schemeClr val="accent5">
              <a:lumMod val="20000"/>
              <a:lumOff val="80000"/>
            </a:schemeClr>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a:spcBef>
                <a:spcPts val="0"/>
              </a:spcBef>
              <a:spcAft>
                <a:spcPts val="0"/>
              </a:spcAft>
              <a:buNone/>
            </a:pPr>
            <a:r>
              <a:rPr lang="en-US" altLang="ja-JP" sz="1400" b="1" dirty="0">
                <a:solidFill>
                  <a:schemeClr val="tx1"/>
                </a:solidFill>
                <a:latin typeface="Roboto SemiBold"/>
                <a:ea typeface="Teachers"/>
                <a:cs typeface="Teachers"/>
              </a:rPr>
              <a:t>Japan’s sectorial </a:t>
            </a:r>
            <a:r>
              <a:rPr lang="ja-JP" altLang="en" sz="1400" b="1" dirty="0">
                <a:solidFill>
                  <a:schemeClr val="tx1"/>
                </a:solidFill>
                <a:highlight>
                  <a:srgbClr val="C0C0C0"/>
                </a:highlight>
                <a:latin typeface="Roboto SemiBold"/>
                <a:ea typeface="Teachers"/>
                <a:cs typeface="Teachers"/>
              </a:rPr>
              <a:t>ISA</a:t>
            </a:r>
            <a:r>
              <a:rPr lang="en-US" altLang="ja-JP" sz="1400" b="1" dirty="0">
                <a:solidFill>
                  <a:schemeClr val="tx1"/>
                </a:solidFill>
                <a:highlight>
                  <a:srgbClr val="C0C0C0"/>
                </a:highlight>
                <a:latin typeface="Roboto SemiBold"/>
                <a:ea typeface="Teachers"/>
                <a:cs typeface="Teachers"/>
              </a:rPr>
              <a:t>C</a:t>
            </a:r>
            <a:r>
              <a:rPr lang="en-US" altLang="ja-JP" sz="1400" b="1" dirty="0">
                <a:solidFill>
                  <a:schemeClr val="tx1"/>
                </a:solidFill>
                <a:latin typeface="Roboto SemiBold"/>
                <a:ea typeface="Teachers"/>
                <a:cs typeface="Teachers"/>
              </a:rPr>
              <a:t>s</a:t>
            </a:r>
            <a:endParaRPr lang="ja-JP" altLang="en" sz="1400" b="1" dirty="0">
              <a:solidFill>
                <a:schemeClr val="tx1"/>
              </a:solidFill>
              <a:latin typeface="Roboto SemiBold"/>
              <a:ea typeface="Teachers"/>
              <a:cs typeface="Teachers"/>
            </a:endParaRPr>
          </a:p>
        </p:txBody>
      </p:sp>
      <p:cxnSp>
        <p:nvCxnSpPr>
          <p:cNvPr id="52" name="直線矢印コネクタ 51">
            <a:extLst>
              <a:ext uri="{FF2B5EF4-FFF2-40B4-BE49-F238E27FC236}">
                <a16:creationId xmlns:a16="http://schemas.microsoft.com/office/drawing/2014/main" id="{9D6C2ED8-5FCB-A281-5587-10A084DD5DB1}"/>
              </a:ext>
            </a:extLst>
          </p:cNvPr>
          <p:cNvCxnSpPr>
            <a:cxnSpLocks/>
            <a:stCxn id="8" idx="3"/>
          </p:cNvCxnSpPr>
          <p:nvPr/>
        </p:nvCxnSpPr>
        <p:spPr>
          <a:xfrm>
            <a:off x="5368181" y="1479499"/>
            <a:ext cx="1462927" cy="384156"/>
          </a:xfrm>
          <a:prstGeom prst="straightConnector1">
            <a:avLst/>
          </a:prstGeom>
          <a:ln w="38100">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53" name="直線矢印コネクタ 52">
            <a:extLst>
              <a:ext uri="{FF2B5EF4-FFF2-40B4-BE49-F238E27FC236}">
                <a16:creationId xmlns:a16="http://schemas.microsoft.com/office/drawing/2014/main" id="{E4D46882-4CF8-C424-B5D7-2D905CC8DE57}"/>
              </a:ext>
            </a:extLst>
          </p:cNvPr>
          <p:cNvCxnSpPr>
            <a:cxnSpLocks/>
            <a:stCxn id="8" idx="3"/>
          </p:cNvCxnSpPr>
          <p:nvPr/>
        </p:nvCxnSpPr>
        <p:spPr>
          <a:xfrm>
            <a:off x="5368181" y="1479499"/>
            <a:ext cx="1390568" cy="993838"/>
          </a:xfrm>
          <a:prstGeom prst="straightConnector1">
            <a:avLst/>
          </a:prstGeom>
          <a:ln w="38100">
            <a:solidFill>
              <a:srgbClr val="0070C0"/>
            </a:solidFill>
            <a:tailEnd type="triangle"/>
          </a:ln>
        </p:spPr>
        <p:style>
          <a:lnRef idx="3">
            <a:schemeClr val="accent6"/>
          </a:lnRef>
          <a:fillRef idx="0">
            <a:schemeClr val="accent6"/>
          </a:fillRef>
          <a:effectRef idx="2">
            <a:schemeClr val="accent6"/>
          </a:effectRef>
          <a:fontRef idx="minor">
            <a:schemeClr val="tx1"/>
          </a:fontRef>
        </p:style>
      </p:cxnSp>
      <p:sp>
        <p:nvSpPr>
          <p:cNvPr id="60" name="Google Shape;149;p27">
            <a:extLst>
              <a:ext uri="{FF2B5EF4-FFF2-40B4-BE49-F238E27FC236}">
                <a16:creationId xmlns:a16="http://schemas.microsoft.com/office/drawing/2014/main" id="{E66D52C5-0F89-ADAF-BD0A-362E6DE8B832}"/>
              </a:ext>
            </a:extLst>
          </p:cNvPr>
          <p:cNvSpPr/>
          <p:nvPr/>
        </p:nvSpPr>
        <p:spPr>
          <a:xfrm>
            <a:off x="6826916" y="1285296"/>
            <a:ext cx="2053350" cy="345174"/>
          </a:xfrm>
          <a:prstGeom prst="roundRect">
            <a:avLst>
              <a:gd name="adj" fmla="val 16667"/>
            </a:avLst>
          </a:prstGeom>
          <a:solidFill>
            <a:schemeClr val="accent6">
              <a:lumMod val="20000"/>
              <a:lumOff val="80000"/>
            </a:schemeClr>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a:spcBef>
                <a:spcPts val="0"/>
              </a:spcBef>
              <a:spcAft>
                <a:spcPts val="0"/>
              </a:spcAft>
              <a:buNone/>
            </a:pPr>
            <a:r>
              <a:rPr lang="en-US" sz="1400" b="1" dirty="0">
                <a:solidFill>
                  <a:schemeClr val="tx1"/>
                </a:solidFill>
                <a:latin typeface="Roboto SemiBold" panose="020B0600070205080204" charset="0"/>
                <a:ea typeface="Roboto SemiBold" panose="020B0600070205080204" charset="0"/>
                <a:cs typeface="Teachers"/>
              </a:rPr>
              <a:t>National Police Agency (</a:t>
            </a:r>
            <a:r>
              <a:rPr lang="en-US" sz="1400" b="1" dirty="0">
                <a:solidFill>
                  <a:schemeClr val="tx1"/>
                </a:solidFill>
                <a:highlight>
                  <a:srgbClr val="C0C0C0"/>
                </a:highlight>
                <a:latin typeface="Roboto SemiBold" panose="020B0600070205080204" charset="0"/>
                <a:ea typeface="Roboto SemiBold" panose="020B0600070205080204" charset="0"/>
                <a:cs typeface="Teachers"/>
              </a:rPr>
              <a:t>NPA</a:t>
            </a:r>
            <a:r>
              <a:rPr lang="en-US" sz="1400" b="1" dirty="0">
                <a:solidFill>
                  <a:schemeClr val="tx1"/>
                </a:solidFill>
                <a:latin typeface="Roboto SemiBold" panose="020B0600070205080204" charset="0"/>
                <a:ea typeface="Roboto SemiBold" panose="020B0600070205080204" charset="0"/>
                <a:cs typeface="Teachers"/>
              </a:rPr>
              <a:t>)</a:t>
            </a:r>
            <a:endParaRPr lang="en" sz="1400" b="1" dirty="0">
              <a:solidFill>
                <a:schemeClr val="tx1"/>
              </a:solidFill>
              <a:latin typeface="Roboto SemiBold" panose="020B0600070205080204" charset="0"/>
              <a:ea typeface="Roboto SemiBold" panose="020B0600070205080204" charset="0"/>
              <a:cs typeface="Teachers"/>
            </a:endParaRPr>
          </a:p>
        </p:txBody>
      </p:sp>
      <p:cxnSp>
        <p:nvCxnSpPr>
          <p:cNvPr id="135" name="直線矢印コネクタ 134">
            <a:extLst>
              <a:ext uri="{FF2B5EF4-FFF2-40B4-BE49-F238E27FC236}">
                <a16:creationId xmlns:a16="http://schemas.microsoft.com/office/drawing/2014/main" id="{EE0F10D0-DCCC-7CB9-D168-059E5500C8A3}"/>
              </a:ext>
            </a:extLst>
          </p:cNvPr>
          <p:cNvCxnSpPr>
            <a:cxnSpLocks/>
            <a:stCxn id="8" idx="3"/>
          </p:cNvCxnSpPr>
          <p:nvPr/>
        </p:nvCxnSpPr>
        <p:spPr>
          <a:xfrm flipV="1">
            <a:off x="5368181" y="1475440"/>
            <a:ext cx="1398952" cy="4059"/>
          </a:xfrm>
          <a:prstGeom prst="straightConnector1">
            <a:avLst/>
          </a:prstGeom>
          <a:ln w="38100">
            <a:solidFill>
              <a:srgbClr val="0070C0"/>
            </a:solidFill>
            <a:prstDash val="dash"/>
            <a:tailEnd type="triangle"/>
          </a:ln>
        </p:spPr>
        <p:style>
          <a:lnRef idx="3">
            <a:schemeClr val="accent6"/>
          </a:lnRef>
          <a:fillRef idx="0">
            <a:schemeClr val="accent6"/>
          </a:fillRef>
          <a:effectRef idx="2">
            <a:schemeClr val="accent6"/>
          </a:effectRef>
          <a:fontRef idx="minor">
            <a:schemeClr val="tx1"/>
          </a:fontRef>
        </p:style>
      </p:cxnSp>
      <p:cxnSp>
        <p:nvCxnSpPr>
          <p:cNvPr id="140" name="Google Shape;182;p27">
            <a:extLst>
              <a:ext uri="{FF2B5EF4-FFF2-40B4-BE49-F238E27FC236}">
                <a16:creationId xmlns:a16="http://schemas.microsoft.com/office/drawing/2014/main" id="{B6AC7FC3-7F10-4B2E-2689-1A62143E2FBF}"/>
              </a:ext>
            </a:extLst>
          </p:cNvPr>
          <p:cNvCxnSpPr>
            <a:cxnSpLocks/>
            <a:endCxn id="4" idx="0"/>
          </p:cNvCxnSpPr>
          <p:nvPr/>
        </p:nvCxnSpPr>
        <p:spPr>
          <a:xfrm>
            <a:off x="4918302" y="1951690"/>
            <a:ext cx="351295" cy="510207"/>
          </a:xfrm>
          <a:prstGeom prst="straightConnector1">
            <a:avLst/>
          </a:prstGeom>
          <a:ln w="38100">
            <a:solidFill>
              <a:schemeClr val="accent6">
                <a:lumMod val="50000"/>
              </a:schemeClr>
            </a:solidFill>
            <a:headEnd type="none" w="med" len="med"/>
            <a:tailEnd type="stealth" w="med" len="med"/>
          </a:ln>
        </p:spPr>
        <p:style>
          <a:lnRef idx="3">
            <a:schemeClr val="accent6"/>
          </a:lnRef>
          <a:fillRef idx="0">
            <a:schemeClr val="accent6"/>
          </a:fillRef>
          <a:effectRef idx="2">
            <a:schemeClr val="accent6"/>
          </a:effectRef>
          <a:fontRef idx="minor">
            <a:schemeClr val="tx1"/>
          </a:fontRef>
        </p:style>
      </p:cxnSp>
      <p:sp>
        <p:nvSpPr>
          <p:cNvPr id="50" name="Google Shape;303;p29">
            <a:extLst>
              <a:ext uri="{FF2B5EF4-FFF2-40B4-BE49-F238E27FC236}">
                <a16:creationId xmlns:a16="http://schemas.microsoft.com/office/drawing/2014/main" id="{5D6B0BD9-4F44-B0E1-B25D-3210796B25BE}"/>
              </a:ext>
            </a:extLst>
          </p:cNvPr>
          <p:cNvSpPr/>
          <p:nvPr/>
        </p:nvSpPr>
        <p:spPr>
          <a:xfrm>
            <a:off x="2561581" y="2604099"/>
            <a:ext cx="1139397" cy="963636"/>
          </a:xfrm>
          <a:prstGeom prst="roundRect">
            <a:avLst>
              <a:gd name="adj" fmla="val 16667"/>
            </a:avLst>
          </a:prstGeom>
          <a:solidFill>
            <a:schemeClr val="accent1">
              <a:lumMod val="60000"/>
              <a:lumOff val="40000"/>
            </a:schemeClr>
          </a:solidFill>
          <a:ln w="9525" cap="flat" cmpd="sng">
            <a:solidFill>
              <a:schemeClr val="tx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400"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400"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400"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400"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400"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400"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400"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400"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400" b="0" i="0" u="none" strike="noStrike" kern="1200"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b="1" dirty="0">
                <a:solidFill>
                  <a:schemeClr val="tx1"/>
                </a:solidFill>
                <a:highlight>
                  <a:srgbClr val="C0C0C0"/>
                </a:highlight>
                <a:latin typeface="Roboto SemiBold"/>
                <a:ea typeface="Roboto SemiBold"/>
                <a:cs typeface="Teachers"/>
                <a:sym typeface="Teachers"/>
              </a:rPr>
              <a:t>BGIN</a:t>
            </a:r>
            <a:endParaRPr lang="ja-JP" altLang="en-US" sz="1800" b="1" dirty="0">
              <a:solidFill>
                <a:schemeClr val="tx1"/>
              </a:solidFill>
              <a:highlight>
                <a:srgbClr val="C0C0C0"/>
              </a:highlight>
              <a:latin typeface="Roboto SemiBold"/>
              <a:ea typeface="Teachers"/>
              <a:cs typeface="Teachers"/>
            </a:endParaRPr>
          </a:p>
        </p:txBody>
      </p:sp>
      <p:sp>
        <p:nvSpPr>
          <p:cNvPr id="7" name="Google Shape;148;p27">
            <a:extLst>
              <a:ext uri="{FF2B5EF4-FFF2-40B4-BE49-F238E27FC236}">
                <a16:creationId xmlns:a16="http://schemas.microsoft.com/office/drawing/2014/main" id="{99F5D34A-F22B-306B-5911-E15B4955146B}"/>
              </a:ext>
            </a:extLst>
          </p:cNvPr>
          <p:cNvSpPr/>
          <p:nvPr/>
        </p:nvSpPr>
        <p:spPr>
          <a:xfrm>
            <a:off x="165861" y="4062222"/>
            <a:ext cx="1008400" cy="568903"/>
          </a:xfrm>
          <a:prstGeom prst="roundRect">
            <a:avLst>
              <a:gd name="adj" fmla="val 16667"/>
            </a:avLst>
          </a:prstGeom>
          <a:solidFill>
            <a:schemeClr val="accent4">
              <a:lumMod val="75000"/>
            </a:schemeClr>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rtl="0">
              <a:spcBef>
                <a:spcPts val="0"/>
              </a:spcBef>
              <a:spcAft>
                <a:spcPts val="0"/>
              </a:spcAft>
              <a:buNone/>
            </a:pPr>
            <a:r>
              <a:rPr lang="en" sz="1800" dirty="0">
                <a:highlight>
                  <a:srgbClr val="C0C0C0"/>
                </a:highlight>
                <a:latin typeface="Roboto SemiBold"/>
                <a:ea typeface="Roboto SemiBold"/>
                <a:cs typeface="Teachers"/>
                <a:sym typeface="Teachers"/>
              </a:rPr>
              <a:t>MITRE</a:t>
            </a:r>
            <a:endParaRPr sz="1800" dirty="0">
              <a:highlight>
                <a:srgbClr val="C0C0C0"/>
              </a:highlight>
              <a:latin typeface="Roboto SemiBold"/>
              <a:ea typeface="Roboto SemiBold"/>
              <a:cs typeface="Teachers"/>
              <a:sym typeface="Teachers"/>
            </a:endParaRPr>
          </a:p>
        </p:txBody>
      </p:sp>
      <p:sp>
        <p:nvSpPr>
          <p:cNvPr id="191" name="矢印: 上向き折線 190">
            <a:extLst>
              <a:ext uri="{FF2B5EF4-FFF2-40B4-BE49-F238E27FC236}">
                <a16:creationId xmlns:a16="http://schemas.microsoft.com/office/drawing/2014/main" id="{E72F4AAD-88FD-F1F1-2FF6-6712407EAF31}"/>
              </a:ext>
            </a:extLst>
          </p:cNvPr>
          <p:cNvSpPr/>
          <p:nvPr/>
        </p:nvSpPr>
        <p:spPr>
          <a:xfrm>
            <a:off x="2494752" y="3567734"/>
            <a:ext cx="964489" cy="577715"/>
          </a:xfrm>
          <a:prstGeom prst="bentUpArrow">
            <a:avLst>
              <a:gd name="adj1" fmla="val 10653"/>
              <a:gd name="adj2" fmla="val 19017"/>
              <a:gd name="adj3" fmla="val 12073"/>
            </a:avLst>
          </a:prstGeom>
          <a:solidFill>
            <a:schemeClr val="accent6">
              <a:lumMod val="75000"/>
            </a:schemeClr>
          </a:solidFill>
          <a:ln w="38100">
            <a:solidFill>
              <a:schemeClr val="accent6">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2" name="矢印: 上向き折線 191">
            <a:extLst>
              <a:ext uri="{FF2B5EF4-FFF2-40B4-BE49-F238E27FC236}">
                <a16:creationId xmlns:a16="http://schemas.microsoft.com/office/drawing/2014/main" id="{B0BCEC4D-7AFB-AC73-9DF5-4773AF8CF611}"/>
              </a:ext>
            </a:extLst>
          </p:cNvPr>
          <p:cNvSpPr/>
          <p:nvPr/>
        </p:nvSpPr>
        <p:spPr>
          <a:xfrm>
            <a:off x="1186640" y="3567735"/>
            <a:ext cx="1884856" cy="984197"/>
          </a:xfrm>
          <a:prstGeom prst="bentUpArrow">
            <a:avLst>
              <a:gd name="adj1" fmla="val 8437"/>
              <a:gd name="adj2" fmla="val 16018"/>
              <a:gd name="adj3" fmla="val 8091"/>
            </a:avLst>
          </a:prstGeom>
          <a:solidFill>
            <a:schemeClr val="accent6">
              <a:lumMod val="75000"/>
            </a:schemeClr>
          </a:solidFill>
          <a:ln w="28575">
            <a:solidFill>
              <a:schemeClr val="accent6">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Google Shape;149;p27">
            <a:extLst>
              <a:ext uri="{FF2B5EF4-FFF2-40B4-BE49-F238E27FC236}">
                <a16:creationId xmlns:a16="http://schemas.microsoft.com/office/drawing/2014/main" id="{60F8C4B1-565A-CB4A-2F2A-367FC3E2C7AD}"/>
              </a:ext>
            </a:extLst>
          </p:cNvPr>
          <p:cNvSpPr/>
          <p:nvPr/>
        </p:nvSpPr>
        <p:spPr>
          <a:xfrm>
            <a:off x="1334510" y="3742873"/>
            <a:ext cx="1118031" cy="577715"/>
          </a:xfrm>
          <a:prstGeom prst="roundRect">
            <a:avLst>
              <a:gd name="adj" fmla="val 16667"/>
            </a:avLst>
          </a:prstGeom>
          <a:solidFill>
            <a:schemeClr val="accent5">
              <a:lumMod val="20000"/>
              <a:lumOff val="80000"/>
            </a:schemeClr>
          </a:solidFill>
          <a:ln w="9525" cap="flat" cmpd="sng">
            <a:solidFill>
              <a:schemeClr val="tx1"/>
            </a:solidFill>
            <a:prstDash val="solid"/>
            <a:round/>
            <a:headEnd type="none" w="sm" len="sm"/>
            <a:tailEnd type="none" w="sm" len="sm"/>
          </a:ln>
        </p:spPr>
        <p:txBody>
          <a:bodyPr spcFirstLastPara="1" wrap="square" lIns="121900" tIns="121900" rIns="121900" bIns="121900" anchor="ctr" anchorCtr="0">
            <a:noAutofit/>
          </a:bodyPr>
          <a:lstStyle>
            <a:defPPr marR="0" lvl="0" algn="l" rtl="0">
              <a:lnSpc>
                <a:spcPct val="100000"/>
              </a:lnSpc>
              <a:spcBef>
                <a:spcPts val="0"/>
              </a:spcBef>
              <a:spcAft>
                <a:spcPts val="0"/>
              </a:spcAft>
              <a:defRPr lang="ja-JP"/>
            </a:defPPr>
            <a:lvl1pPr marL="0" marR="0" lvl="0"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1pPr>
            <a:lvl2pPr marL="457200" marR="0" lvl="1"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2pPr>
            <a:lvl3pPr marL="914400" marR="0" lvl="2"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3pPr>
            <a:lvl4pPr marL="1371600" marR="0" lvl="3"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4pPr>
            <a:lvl5pPr marL="1828800" marR="0" lvl="4"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5pPr>
            <a:lvl6pPr marL="2286000" marR="0" lvl="5"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6pPr>
            <a:lvl7pPr marL="2743200" marR="0" lvl="6"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7pPr>
            <a:lvl8pPr marL="3200400" marR="0" lvl="7"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8pPr>
            <a:lvl9pPr marL="3657600" marR="0" lvl="8" algn="l" defTabSz="914400" rtl="0" eaLnBrk="1" latinLnBrk="0" hangingPunct="1">
              <a:lnSpc>
                <a:spcPct val="100000"/>
              </a:lnSpc>
              <a:spcBef>
                <a:spcPts val="0"/>
              </a:spcBef>
              <a:spcAft>
                <a:spcPts val="0"/>
              </a:spcAft>
              <a:buClr>
                <a:srgbClr val="000000"/>
              </a:buClr>
              <a:buFont typeface="Arial"/>
              <a:defRPr kumimoji="1" sz="1867" b="0" i="0" u="none" strike="noStrike" kern="1200" cap="none">
                <a:solidFill>
                  <a:srgbClr val="000000"/>
                </a:solidFill>
                <a:latin typeface="Arial"/>
                <a:ea typeface="Arial"/>
                <a:cs typeface="Arial"/>
                <a:sym typeface="Arial"/>
              </a:defRPr>
            </a:lvl9pPr>
          </a:lstStyle>
          <a:p>
            <a:pPr marL="0" lvl="0" indent="0" algn="ctr">
              <a:spcBef>
                <a:spcPts val="0"/>
              </a:spcBef>
              <a:spcAft>
                <a:spcPts val="0"/>
              </a:spcAft>
              <a:buNone/>
            </a:pPr>
            <a:endParaRPr lang="ja-JP" altLang="en" sz="700" b="1" dirty="0">
              <a:solidFill>
                <a:schemeClr val="tx1"/>
              </a:solidFill>
              <a:latin typeface="Roboto SemiBold"/>
              <a:ea typeface="Teachers"/>
              <a:cs typeface="Teachers"/>
            </a:endParaRPr>
          </a:p>
          <a:p>
            <a:pPr algn="ctr"/>
            <a:r>
              <a:rPr lang="en-US" altLang="ja-JP" sz="1800" b="1" dirty="0">
                <a:solidFill>
                  <a:schemeClr val="tx1"/>
                </a:solidFill>
                <a:highlight>
                  <a:srgbClr val="C0C0C0"/>
                </a:highlight>
                <a:latin typeface="Roboto SemiBold"/>
                <a:ea typeface="Teachers"/>
                <a:cs typeface="Teachers"/>
              </a:rPr>
              <a:t>SEAL</a:t>
            </a:r>
            <a:r>
              <a:rPr lang="ja-JP" altLang="en" sz="1800" b="1" dirty="0">
                <a:solidFill>
                  <a:schemeClr val="tx1"/>
                </a:solidFill>
                <a:highlight>
                  <a:srgbClr val="C0C0C0"/>
                </a:highlight>
                <a:latin typeface="Roboto SemiBold"/>
                <a:ea typeface="Teachers"/>
                <a:cs typeface="Teachers"/>
              </a:rPr>
              <a:t>-ISAC </a:t>
            </a:r>
            <a:r>
              <a:rPr lang="en-US" altLang="ja-JP" sz="1400" b="1" dirty="0" err="1">
                <a:solidFill>
                  <a:schemeClr val="tx1"/>
                </a:solidFill>
                <a:latin typeface="Roboto SemiBold"/>
                <a:ea typeface="Teachers"/>
                <a:cs typeface="Teachers"/>
              </a:rPr>
              <a:t>etc</a:t>
            </a:r>
            <a:endParaRPr lang="ja-JP" altLang="en" sz="1400" b="1" dirty="0">
              <a:solidFill>
                <a:schemeClr val="tx1"/>
              </a:solidFill>
              <a:latin typeface="Roboto SemiBold"/>
              <a:ea typeface="Teachers"/>
              <a:cs typeface="Teachers"/>
            </a:endParaRPr>
          </a:p>
        </p:txBody>
      </p:sp>
      <p:cxnSp>
        <p:nvCxnSpPr>
          <p:cNvPr id="194" name="直線矢印コネクタ 193">
            <a:extLst>
              <a:ext uri="{FF2B5EF4-FFF2-40B4-BE49-F238E27FC236}">
                <a16:creationId xmlns:a16="http://schemas.microsoft.com/office/drawing/2014/main" id="{EEE36C2D-8EE9-FC9E-BE23-39E84820360C}"/>
              </a:ext>
            </a:extLst>
          </p:cNvPr>
          <p:cNvCxnSpPr>
            <a:cxnSpLocks/>
            <a:stCxn id="50" idx="0"/>
          </p:cNvCxnSpPr>
          <p:nvPr/>
        </p:nvCxnSpPr>
        <p:spPr>
          <a:xfrm flipV="1">
            <a:off x="3131280" y="1766140"/>
            <a:ext cx="815806" cy="837959"/>
          </a:xfrm>
          <a:prstGeom prst="straightConnector1">
            <a:avLst/>
          </a:prstGeom>
          <a:ln w="38100" cap="flat" cmpd="sng" algn="ctr">
            <a:solidFill>
              <a:schemeClr val="accent6">
                <a:lumMod val="50000"/>
              </a:schemeClr>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97" name="テキスト ボックス 196">
            <a:extLst>
              <a:ext uri="{FF2B5EF4-FFF2-40B4-BE49-F238E27FC236}">
                <a16:creationId xmlns:a16="http://schemas.microsoft.com/office/drawing/2014/main" id="{21D2F082-0551-F9B0-0FBE-A97EE6755C68}"/>
              </a:ext>
            </a:extLst>
          </p:cNvPr>
          <p:cNvSpPr txBox="1"/>
          <p:nvPr/>
        </p:nvSpPr>
        <p:spPr>
          <a:xfrm>
            <a:off x="4045670" y="2049219"/>
            <a:ext cx="1988311" cy="276999"/>
          </a:xfrm>
          <a:prstGeom prst="rect">
            <a:avLst/>
          </a:prstGeom>
          <a:noFill/>
        </p:spPr>
        <p:txBody>
          <a:bodyPr wrap="square" rtlCol="0">
            <a:spAutoFit/>
          </a:bodyPr>
          <a:lstStyle/>
          <a:p>
            <a:r>
              <a:rPr kumimoji="1" lang="en-US" altLang="ja-JP" sz="1200" b="1" dirty="0"/>
              <a:t>Information Data feed</a:t>
            </a:r>
            <a:endParaRPr kumimoji="1" lang="ja-JP" altLang="en-US" sz="1200" b="1" dirty="0"/>
          </a:p>
        </p:txBody>
      </p:sp>
      <p:sp>
        <p:nvSpPr>
          <p:cNvPr id="198" name="テキスト ボックス 197">
            <a:extLst>
              <a:ext uri="{FF2B5EF4-FFF2-40B4-BE49-F238E27FC236}">
                <a16:creationId xmlns:a16="http://schemas.microsoft.com/office/drawing/2014/main" id="{664E3364-3B82-D25C-770B-88BF7E790CD1}"/>
              </a:ext>
            </a:extLst>
          </p:cNvPr>
          <p:cNvSpPr txBox="1"/>
          <p:nvPr/>
        </p:nvSpPr>
        <p:spPr>
          <a:xfrm>
            <a:off x="2451890" y="2181136"/>
            <a:ext cx="1654276" cy="461665"/>
          </a:xfrm>
          <a:prstGeom prst="rect">
            <a:avLst/>
          </a:prstGeom>
          <a:noFill/>
        </p:spPr>
        <p:txBody>
          <a:bodyPr wrap="square" rtlCol="0">
            <a:spAutoFit/>
          </a:bodyPr>
          <a:lstStyle/>
          <a:p>
            <a:r>
              <a:rPr kumimoji="1" lang="en-US" altLang="ja-JP" sz="1200" b="1" dirty="0"/>
              <a:t>Data transformation </a:t>
            </a:r>
          </a:p>
          <a:p>
            <a:r>
              <a:rPr kumimoji="1" lang="en-US" altLang="ja-JP" sz="1200" b="1" dirty="0"/>
              <a:t>intermediatory</a:t>
            </a:r>
            <a:endParaRPr kumimoji="1" lang="ja-JP" altLang="en-US" sz="1200" b="1" dirty="0"/>
          </a:p>
        </p:txBody>
      </p:sp>
      <p:sp>
        <p:nvSpPr>
          <p:cNvPr id="199" name="テキスト ボックス 198">
            <a:extLst>
              <a:ext uri="{FF2B5EF4-FFF2-40B4-BE49-F238E27FC236}">
                <a16:creationId xmlns:a16="http://schemas.microsoft.com/office/drawing/2014/main" id="{67B765D3-F1C4-91C3-8132-4B5EA65E9DAA}"/>
              </a:ext>
            </a:extLst>
          </p:cNvPr>
          <p:cNvSpPr txBox="1"/>
          <p:nvPr/>
        </p:nvSpPr>
        <p:spPr>
          <a:xfrm>
            <a:off x="2417980" y="4465257"/>
            <a:ext cx="1118031" cy="276999"/>
          </a:xfrm>
          <a:prstGeom prst="rect">
            <a:avLst/>
          </a:prstGeom>
          <a:noFill/>
        </p:spPr>
        <p:txBody>
          <a:bodyPr wrap="square" rtlCol="0">
            <a:spAutoFit/>
          </a:bodyPr>
          <a:lstStyle/>
          <a:p>
            <a:r>
              <a:rPr kumimoji="1" lang="en-US" altLang="ja-JP" sz="1200" b="1" dirty="0"/>
              <a:t>Data feed</a:t>
            </a:r>
            <a:endParaRPr kumimoji="1" lang="ja-JP" altLang="en-US" sz="1200" b="1" dirty="0"/>
          </a:p>
        </p:txBody>
      </p:sp>
      <p:sp>
        <p:nvSpPr>
          <p:cNvPr id="211" name="四角形: 角を丸くする 210">
            <a:extLst>
              <a:ext uri="{FF2B5EF4-FFF2-40B4-BE49-F238E27FC236}">
                <a16:creationId xmlns:a16="http://schemas.microsoft.com/office/drawing/2014/main" id="{A6B9489F-F495-E358-AF0E-7184BEE8774A}"/>
              </a:ext>
            </a:extLst>
          </p:cNvPr>
          <p:cNvSpPr/>
          <p:nvPr/>
        </p:nvSpPr>
        <p:spPr>
          <a:xfrm>
            <a:off x="7081284" y="3567734"/>
            <a:ext cx="1896855" cy="9841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1200" dirty="0"/>
              <a:t>Figure legend:</a:t>
            </a:r>
          </a:p>
          <a:p>
            <a:pPr algn="ctr"/>
            <a:endParaRPr kumimoji="1" lang="en-US" altLang="ja-JP" sz="1200" dirty="0"/>
          </a:p>
          <a:p>
            <a:r>
              <a:rPr kumimoji="1" lang="en-US" altLang="ja-JP" dirty="0"/>
              <a:t>                   as is</a:t>
            </a:r>
          </a:p>
          <a:p>
            <a:r>
              <a:rPr kumimoji="1" lang="en-US" altLang="ja-JP" dirty="0"/>
              <a:t>                   to be</a:t>
            </a:r>
            <a:endParaRPr kumimoji="1" lang="ja-JP" altLang="en-US" dirty="0"/>
          </a:p>
        </p:txBody>
      </p:sp>
      <p:cxnSp>
        <p:nvCxnSpPr>
          <p:cNvPr id="212" name="直線矢印コネクタ 211">
            <a:extLst>
              <a:ext uri="{FF2B5EF4-FFF2-40B4-BE49-F238E27FC236}">
                <a16:creationId xmlns:a16="http://schemas.microsoft.com/office/drawing/2014/main" id="{D1719235-CA73-882D-A905-C26AD4E0548E}"/>
              </a:ext>
            </a:extLst>
          </p:cNvPr>
          <p:cNvCxnSpPr>
            <a:cxnSpLocks/>
          </p:cNvCxnSpPr>
          <p:nvPr/>
        </p:nvCxnSpPr>
        <p:spPr>
          <a:xfrm>
            <a:off x="7326495" y="4145449"/>
            <a:ext cx="630865" cy="0"/>
          </a:xfrm>
          <a:prstGeom prst="straightConnector1">
            <a:avLst/>
          </a:prstGeom>
          <a:ln w="38100">
            <a:solidFill>
              <a:srgbClr val="0070C0"/>
            </a:solidFill>
            <a:tailEnd type="triangle"/>
          </a:ln>
        </p:spPr>
        <p:style>
          <a:lnRef idx="3">
            <a:schemeClr val="accent6"/>
          </a:lnRef>
          <a:fillRef idx="0">
            <a:schemeClr val="accent6"/>
          </a:fillRef>
          <a:effectRef idx="2">
            <a:schemeClr val="accent6"/>
          </a:effectRef>
          <a:fontRef idx="minor">
            <a:schemeClr val="tx1"/>
          </a:fontRef>
        </p:style>
      </p:cxnSp>
      <p:cxnSp>
        <p:nvCxnSpPr>
          <p:cNvPr id="215" name="直線矢印コネクタ 214">
            <a:extLst>
              <a:ext uri="{FF2B5EF4-FFF2-40B4-BE49-F238E27FC236}">
                <a16:creationId xmlns:a16="http://schemas.microsoft.com/office/drawing/2014/main" id="{09948430-4A2B-63EB-6416-35EDBA9CD5E3}"/>
              </a:ext>
            </a:extLst>
          </p:cNvPr>
          <p:cNvCxnSpPr>
            <a:cxnSpLocks/>
          </p:cNvCxnSpPr>
          <p:nvPr/>
        </p:nvCxnSpPr>
        <p:spPr>
          <a:xfrm>
            <a:off x="7310214" y="4407583"/>
            <a:ext cx="663425" cy="0"/>
          </a:xfrm>
          <a:prstGeom prst="straightConnector1">
            <a:avLst/>
          </a:prstGeom>
          <a:ln w="38100">
            <a:solidFill>
              <a:srgbClr val="0070C0"/>
            </a:solidFill>
            <a:prstDash val="dash"/>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4983529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1955</TotalTime>
  <Words>1423</Words>
  <Application>Microsoft Office PowerPoint</Application>
  <PresentationFormat>画面に合わせる (16:9)</PresentationFormat>
  <Paragraphs>308</Paragraphs>
  <Slides>23</Slides>
  <Notes>16</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23</vt:i4>
      </vt:variant>
    </vt:vector>
  </HeadingPairs>
  <TitlesOfParts>
    <vt:vector size="32" baseType="lpstr">
      <vt:lpstr>Arial</vt:lpstr>
      <vt:lpstr>Roboto SemiBold</vt:lpstr>
      <vt:lpstr>Rakuten Sans JP</vt:lpstr>
      <vt:lpstr>メイリオ</vt:lpstr>
      <vt:lpstr>メイリオ</vt:lpstr>
      <vt:lpstr>Roboto Medium</vt:lpstr>
      <vt:lpstr>Roboto</vt:lpstr>
      <vt:lpstr>Wingdings</vt:lpstr>
      <vt:lpstr>Simple Light</vt:lpstr>
      <vt:lpstr>Grassroots-Driven Approaches to Information Sharing: A Bottom-Up Perspective</vt:lpstr>
      <vt:lpstr>From Silos to Sharing: The JPCrypto-ISAC Model</vt:lpstr>
      <vt:lpstr>The Birth of JPCrypto-ISAC: Responding to a Growing Need</vt:lpstr>
      <vt:lpstr>Organization Structure (Statutory requirements)</vt:lpstr>
      <vt:lpstr>Basic Comparison on the Economy</vt:lpstr>
      <vt:lpstr>Digital Asset Market Comparison</vt:lpstr>
      <vt:lpstr>Capabilities of Domestic VASPs in Japan</vt:lpstr>
      <vt:lpstr>PowerPoint プレゼンテーション</vt:lpstr>
      <vt:lpstr>Essential Structure for JPCrypto-ISAC Operation</vt:lpstr>
      <vt:lpstr>Supply Chains in Blockchain-Based Systems</vt:lpstr>
      <vt:lpstr>Challenge in Auditing the Crypto Asset Ecosystem</vt:lpstr>
      <vt:lpstr>Need for Neutral Third-Party Evaluation and Information Sharing Framework</vt:lpstr>
      <vt:lpstr>Challenge in Talent Development</vt:lpstr>
      <vt:lpstr>Challenge in Key &amp; Wallet Management</vt:lpstr>
      <vt:lpstr>Challenges in Bridges, Smart Contracts and other OSS projects</vt:lpstr>
      <vt:lpstr>Challenge in Continuity and Visibility of Supply Chain Audits</vt:lpstr>
      <vt:lpstr>Taking the First Step Amid Challenges :the Third-Party Risk Management WG</vt:lpstr>
      <vt:lpstr>Guidelines, Self-Regulations and Practices for VASPs  </vt:lpstr>
      <vt:lpstr>Deliverables of WG : Launched of the best practice and tool kit in Sep. </vt:lpstr>
      <vt:lpstr>Standardized Checklist for Vendor Selection (Extract)</vt:lpstr>
      <vt:lpstr>Standardized System Architecture Diagrams</vt:lpstr>
      <vt:lpstr>Standard Addendum to Master Service Agreements</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Sasaki, Yasuhiro | Yasu</dc:creator>
  <cp:lastModifiedBy>平下 美帆</cp:lastModifiedBy>
  <cp:revision>31</cp:revision>
  <dcterms:modified xsi:type="dcterms:W3CDTF">2025-10-13T04:23:34Z</dcterms:modified>
</cp:coreProperties>
</file>