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60" r:id="rId4"/>
    <p:sldId id="261" r:id="rId5"/>
    <p:sldId id="262" r:id="rId6"/>
    <p:sldId id="263" r:id="rId7"/>
    <p:sldId id="265" r:id="rId8"/>
    <p:sldId id="267" r:id="rId9"/>
    <p:sldId id="268" r:id="rId10"/>
    <p:sldId id="269" r:id="rId11"/>
    <p:sldId id="270" r:id="rId12"/>
    <p:sldId id="272" r:id="rId13"/>
    <p:sldId id="273" r:id="rId14"/>
    <p:sldId id="27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D565E-0423-4EBB-9B29-CFD86B3E40BB}"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8FE65-416D-4599-8F02-814ECFF0C3E1}" type="slidenum">
              <a:rPr lang="en-US" smtClean="0"/>
              <a:t>‹#›</a:t>
            </a:fld>
            <a:endParaRPr lang="en-US"/>
          </a:p>
        </p:txBody>
      </p:sp>
    </p:spTree>
    <p:extLst>
      <p:ext uri="{BB962C8B-B14F-4D97-AF65-F5344CB8AC3E}">
        <p14:creationId xmlns:p14="http://schemas.microsoft.com/office/powerpoint/2010/main" val="334409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5AD9E2-5935-45B4-8CA8-F8BF89DBDE7F}"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87112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8033854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02171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417553369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71374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7885519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069A0-B8DC-4C25-A99D-532B0EBFAB9F}"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18272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2A0EA-AD6B-4BC5-9F9B-88F7755FAC80}"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25897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5956B-915A-40A4-86B2-1457E28E4A9D}"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429295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0C7536-FD95-41A3-A20A-65D1E4DFE767}"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16468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D899B-799E-4CB0-BBA5-C3DC99EB33BD}" type="datetime1">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01763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F20A3-EA82-406D-9662-5BCD7AAEABA5}" type="datetime1">
              <a:rPr lang="en-US" smtClean="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11724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07FB9A-C357-463C-A262-662A24F93EA5}" type="datetime1">
              <a:rPr lang="en-US" smtClean="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15920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05428-0DA2-403F-9913-2E3AEE567EC1}" type="datetime1">
              <a:rPr lang="en-US" smtClean="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70769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3ECA5-7F38-423C-A605-0D48A1BEFD4F}" type="datetime1">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7033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2D2CBA-E5E0-441F-9A72-E86F82B20233}" type="datetime1">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78919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8CBE0D-DDF8-49BA-B443-5EE4A301DFEC}" type="datetime1">
              <a:rPr lang="en-US" smtClean="0"/>
              <a:t>3/11/2020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8C9491-7E17-45B8-A5F2-C8AE76EE5814}" type="slidenum">
              <a:rPr lang="en-US" smtClean="0"/>
              <a:t>‹#›</a:t>
            </a:fld>
            <a:endParaRPr lang="en-US" dirty="0"/>
          </a:p>
        </p:txBody>
      </p:sp>
    </p:spTree>
    <p:extLst>
      <p:ext uri="{BB962C8B-B14F-4D97-AF65-F5344CB8AC3E}">
        <p14:creationId xmlns:p14="http://schemas.microsoft.com/office/powerpoint/2010/main" val="537905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dn.monarchhousing.org/wp-content/uploads/njcounts18/2018PITReportStatewide.pdf" TargetMode="External"/><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cdn.monarchhousing.org/wp-content/uploads/njcounts18/2018PITReportEssex.pdf" TargetMode="External"/><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njumc.org/districts/" TargetMode="External"/><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52C1-DCBF-483A-9526-FCD192D3080D}"/>
              </a:ext>
            </a:extLst>
          </p:cNvPr>
          <p:cNvSpPr>
            <a:spLocks noGrp="1"/>
          </p:cNvSpPr>
          <p:nvPr>
            <p:ph type="ctrTitle"/>
          </p:nvPr>
        </p:nvSpPr>
        <p:spPr>
          <a:xfrm>
            <a:off x="406400" y="1908797"/>
            <a:ext cx="9144000" cy="3040406"/>
          </a:xfrm>
        </p:spPr>
        <p:txBody>
          <a:bodyPr>
            <a:normAutofit fontScale="90000"/>
          </a:bodyPr>
          <a:lstStyle/>
          <a:p>
            <a:r>
              <a:rPr lang="en-US" dirty="0">
                <a:solidFill>
                  <a:schemeClr val="tx1"/>
                </a:solidFill>
              </a:rPr>
              <a:t>Homelessness and Hunger in New Jersey. What can United Methodist Church of Greater New Jersey do?</a:t>
            </a:r>
          </a:p>
        </p:txBody>
      </p:sp>
      <p:sp>
        <p:nvSpPr>
          <p:cNvPr id="6" name="Slide Number Placeholder 5">
            <a:extLst>
              <a:ext uri="{FF2B5EF4-FFF2-40B4-BE49-F238E27FC236}">
                <a16:creationId xmlns:a16="http://schemas.microsoft.com/office/drawing/2014/main" id="{C9A93D94-CCFD-4924-966C-CD4417C542A6}"/>
              </a:ext>
            </a:extLst>
          </p:cNvPr>
          <p:cNvSpPr>
            <a:spLocks noGrp="1"/>
          </p:cNvSpPr>
          <p:nvPr>
            <p:ph type="sldNum" sz="quarter" idx="12"/>
          </p:nvPr>
        </p:nvSpPr>
        <p:spPr/>
        <p:txBody>
          <a:bodyPr/>
          <a:lstStyle/>
          <a:p>
            <a:fld id="{D68C9491-7E17-45B8-A5F2-C8AE76EE5814}" type="slidenum">
              <a:rPr lang="en-US" smtClean="0"/>
              <a:t>1</a:t>
            </a:fld>
            <a:endParaRPr lang="en-US" dirty="0"/>
          </a:p>
        </p:txBody>
      </p:sp>
    </p:spTree>
    <p:extLst>
      <p:ext uri="{BB962C8B-B14F-4D97-AF65-F5344CB8AC3E}">
        <p14:creationId xmlns:p14="http://schemas.microsoft.com/office/powerpoint/2010/main" val="20765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D691F3-3A26-419C-B374-4C1182D8C934}"/>
              </a:ext>
            </a:extLst>
          </p:cNvPr>
          <p:cNvSpPr>
            <a:spLocks noGrp="1"/>
          </p:cNvSpPr>
          <p:nvPr>
            <p:ph type="body" sz="half" idx="2"/>
          </p:nvPr>
        </p:nvSpPr>
        <p:spPr>
          <a:xfrm>
            <a:off x="1528119" y="1699054"/>
            <a:ext cx="3932237" cy="1278924"/>
          </a:xfrm>
        </p:spPr>
        <p:txBody>
          <a:bodyPr>
            <a:noAutofit/>
          </a:bodyPr>
          <a:lstStyle/>
          <a:p>
            <a:r>
              <a:rPr lang="en-US" sz="1800" dirty="0"/>
              <a:t>There are 105 venues that cater to food services around the neighborhoods of the churches. These venues can used as source for food supply for the proposed food banks.</a:t>
            </a:r>
          </a:p>
        </p:txBody>
      </p:sp>
      <p:sp>
        <p:nvSpPr>
          <p:cNvPr id="9" name="Slide Number Placeholder 8">
            <a:extLst>
              <a:ext uri="{FF2B5EF4-FFF2-40B4-BE49-F238E27FC236}">
                <a16:creationId xmlns:a16="http://schemas.microsoft.com/office/drawing/2014/main" id="{47BA7E19-F44A-476D-A154-ABA073A6539E}"/>
              </a:ext>
            </a:extLst>
          </p:cNvPr>
          <p:cNvSpPr>
            <a:spLocks noGrp="1"/>
          </p:cNvSpPr>
          <p:nvPr>
            <p:ph type="sldNum" sz="quarter" idx="12"/>
          </p:nvPr>
        </p:nvSpPr>
        <p:spPr/>
        <p:txBody>
          <a:bodyPr/>
          <a:lstStyle/>
          <a:p>
            <a:fld id="{D68C9491-7E17-45B8-A5F2-C8AE76EE5814}" type="slidenum">
              <a:rPr lang="en-US" smtClean="0"/>
              <a:t>10</a:t>
            </a:fld>
            <a:endParaRPr lang="en-US" dirty="0"/>
          </a:p>
        </p:txBody>
      </p:sp>
      <p:pic>
        <p:nvPicPr>
          <p:cNvPr id="8" name="Picture 7">
            <a:extLst>
              <a:ext uri="{FF2B5EF4-FFF2-40B4-BE49-F238E27FC236}">
                <a16:creationId xmlns:a16="http://schemas.microsoft.com/office/drawing/2014/main" id="{3A9B92AF-2E0A-46D8-82E9-4BA19BBDE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021" y="808166"/>
            <a:ext cx="4227860" cy="5394926"/>
          </a:xfrm>
          <a:prstGeom prst="rect">
            <a:avLst/>
          </a:prstGeom>
        </p:spPr>
      </p:pic>
    </p:spTree>
    <p:extLst>
      <p:ext uri="{BB962C8B-B14F-4D97-AF65-F5344CB8AC3E}">
        <p14:creationId xmlns:p14="http://schemas.microsoft.com/office/powerpoint/2010/main" val="426371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ED044F-A846-4B0B-85B2-8F716A859C20}"/>
              </a:ext>
            </a:extLst>
          </p:cNvPr>
          <p:cNvSpPr>
            <a:spLocks noGrp="1"/>
          </p:cNvSpPr>
          <p:nvPr>
            <p:ph type="body" sz="half" idx="2"/>
          </p:nvPr>
        </p:nvSpPr>
        <p:spPr>
          <a:xfrm>
            <a:off x="1136350" y="1526704"/>
            <a:ext cx="3932237" cy="2995870"/>
          </a:xfrm>
        </p:spPr>
        <p:txBody>
          <a:bodyPr>
            <a:normAutofit fontScale="92500" lnSpcReduction="10000"/>
          </a:bodyPr>
          <a:lstStyle/>
          <a:p>
            <a:r>
              <a:rPr lang="en-US" sz="1800" dirty="0"/>
              <a:t>To effective manage logistics required to collect, package, store, distribute the different types of food they collect.  Different food types require different approach on logistics.</a:t>
            </a:r>
          </a:p>
          <a:p>
            <a:r>
              <a:rPr lang="en-US" sz="1800" dirty="0"/>
              <a:t>The food service venues need to be categorized (clustered) according to the food types they cater to. </a:t>
            </a:r>
          </a:p>
          <a:p>
            <a:r>
              <a:rPr lang="en-US" sz="1800" dirty="0"/>
              <a:t>Using k means clustering algorithm, its recommended that the venues be clustered  into 5 venue categories :</a:t>
            </a:r>
          </a:p>
          <a:p>
            <a:endParaRPr lang="en-US" dirty="0"/>
          </a:p>
          <a:p>
            <a:endParaRPr lang="en-US" dirty="0"/>
          </a:p>
        </p:txBody>
      </p:sp>
      <p:sp>
        <p:nvSpPr>
          <p:cNvPr id="6" name="Slide Number Placeholder 5">
            <a:extLst>
              <a:ext uri="{FF2B5EF4-FFF2-40B4-BE49-F238E27FC236}">
                <a16:creationId xmlns:a16="http://schemas.microsoft.com/office/drawing/2014/main" id="{5A8177DC-4168-49AD-BBFA-E5218936C927}"/>
              </a:ext>
            </a:extLst>
          </p:cNvPr>
          <p:cNvSpPr>
            <a:spLocks noGrp="1"/>
          </p:cNvSpPr>
          <p:nvPr>
            <p:ph type="sldNum" sz="quarter" idx="12"/>
          </p:nvPr>
        </p:nvSpPr>
        <p:spPr/>
        <p:txBody>
          <a:bodyPr/>
          <a:lstStyle/>
          <a:p>
            <a:fld id="{D68C9491-7E17-45B8-A5F2-C8AE76EE5814}" type="slidenum">
              <a:rPr lang="en-US" smtClean="0"/>
              <a:t>11</a:t>
            </a:fld>
            <a:endParaRPr lang="en-US" dirty="0"/>
          </a:p>
        </p:txBody>
      </p:sp>
      <p:sp>
        <p:nvSpPr>
          <p:cNvPr id="5" name="Rectangle 4">
            <a:extLst>
              <a:ext uri="{FF2B5EF4-FFF2-40B4-BE49-F238E27FC236}">
                <a16:creationId xmlns:a16="http://schemas.microsoft.com/office/drawing/2014/main" id="{A6AE8499-14F7-45AF-BFFD-35D71383B438}"/>
              </a:ext>
            </a:extLst>
          </p:cNvPr>
          <p:cNvSpPr/>
          <p:nvPr/>
        </p:nvSpPr>
        <p:spPr>
          <a:xfrm>
            <a:off x="6096000" y="1751223"/>
            <a:ext cx="4382530" cy="1477328"/>
          </a:xfrm>
          <a:prstGeom prst="rect">
            <a:avLst/>
          </a:prstGeom>
        </p:spPr>
        <p:txBody>
          <a:bodyPr wrap="square">
            <a:spAutoFit/>
          </a:bodyPr>
          <a:lstStyle/>
          <a:p>
            <a:r>
              <a:rPr lang="en-US" b="1" dirty="0"/>
              <a:t>Cluster 0 : Various Restaurants/BBQ Joints</a:t>
            </a:r>
          </a:p>
          <a:p>
            <a:r>
              <a:rPr lang="en-US" b="1" dirty="0"/>
              <a:t>Cluster 1 : Pizza Place</a:t>
            </a:r>
          </a:p>
          <a:p>
            <a:r>
              <a:rPr lang="en-US" b="1" dirty="0"/>
              <a:t>Cluster 2 : Coffee Shops</a:t>
            </a:r>
          </a:p>
          <a:p>
            <a:r>
              <a:rPr lang="en-US" b="1" dirty="0"/>
              <a:t>Cluster 3:  Fast Food Places</a:t>
            </a:r>
          </a:p>
          <a:p>
            <a:r>
              <a:rPr lang="en-US" b="1" dirty="0"/>
              <a:t>Cluster 4: Deli</a:t>
            </a:r>
          </a:p>
        </p:txBody>
      </p:sp>
    </p:spTree>
    <p:extLst>
      <p:ext uri="{BB962C8B-B14F-4D97-AF65-F5344CB8AC3E}">
        <p14:creationId xmlns:p14="http://schemas.microsoft.com/office/powerpoint/2010/main" val="269357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9B92-F800-40AB-9E30-C01E87F83B25}"/>
              </a:ext>
            </a:extLst>
          </p:cNvPr>
          <p:cNvSpPr>
            <a:spLocks noGrp="1"/>
          </p:cNvSpPr>
          <p:nvPr>
            <p:ph type="title"/>
          </p:nvPr>
        </p:nvSpPr>
        <p:spPr>
          <a:xfrm>
            <a:off x="838200" y="365125"/>
            <a:ext cx="9615616" cy="1105329"/>
          </a:xfrm>
        </p:spPr>
        <p:txBody>
          <a:bodyPr>
            <a:normAutofit/>
          </a:bodyPr>
          <a:lstStyle/>
          <a:p>
            <a:r>
              <a:rPr lang="en-US" sz="2000" b="1" dirty="0">
                <a:solidFill>
                  <a:schemeClr val="tx1"/>
                </a:solidFill>
              </a:rPr>
              <a:t>The list of venues clustered together :</a:t>
            </a:r>
          </a:p>
        </p:txBody>
      </p:sp>
      <p:sp>
        <p:nvSpPr>
          <p:cNvPr id="4" name="Slide Number Placeholder 3">
            <a:extLst>
              <a:ext uri="{FF2B5EF4-FFF2-40B4-BE49-F238E27FC236}">
                <a16:creationId xmlns:a16="http://schemas.microsoft.com/office/drawing/2014/main" id="{701A451A-8003-4B32-A400-43B5CE0D3884}"/>
              </a:ext>
            </a:extLst>
          </p:cNvPr>
          <p:cNvSpPr>
            <a:spLocks noGrp="1"/>
          </p:cNvSpPr>
          <p:nvPr>
            <p:ph type="sldNum" sz="quarter" idx="12"/>
          </p:nvPr>
        </p:nvSpPr>
        <p:spPr/>
        <p:txBody>
          <a:bodyPr/>
          <a:lstStyle/>
          <a:p>
            <a:fld id="{D68C9491-7E17-45B8-A5F2-C8AE76EE5814}" type="slidenum">
              <a:rPr lang="en-US" smtClean="0"/>
              <a:t>12</a:t>
            </a:fld>
            <a:endParaRPr lang="en-US" dirty="0"/>
          </a:p>
        </p:txBody>
      </p:sp>
      <p:graphicFrame>
        <p:nvGraphicFramePr>
          <p:cNvPr id="3" name="Table 2">
            <a:extLst>
              <a:ext uri="{FF2B5EF4-FFF2-40B4-BE49-F238E27FC236}">
                <a16:creationId xmlns:a16="http://schemas.microsoft.com/office/drawing/2014/main" id="{087C59C0-EA05-4678-A7BF-179CFC9B4895}"/>
              </a:ext>
            </a:extLst>
          </p:cNvPr>
          <p:cNvGraphicFramePr>
            <a:graphicFrameLocks noGrp="1"/>
          </p:cNvGraphicFramePr>
          <p:nvPr>
            <p:extLst>
              <p:ext uri="{D42A27DB-BD31-4B8C-83A1-F6EECF244321}">
                <p14:modId xmlns:p14="http://schemas.microsoft.com/office/powerpoint/2010/main" val="1769660991"/>
              </p:ext>
            </p:extLst>
          </p:nvPr>
        </p:nvGraphicFramePr>
        <p:xfrm>
          <a:off x="1638300" y="1186249"/>
          <a:ext cx="9025582" cy="4844629"/>
        </p:xfrm>
        <a:graphic>
          <a:graphicData uri="http://schemas.openxmlformats.org/drawingml/2006/table">
            <a:tbl>
              <a:tblPr>
                <a:tableStyleId>{5C22544A-7EE6-4342-B048-85BDC9FD1C3A}</a:tableStyleId>
              </a:tblPr>
              <a:tblGrid>
                <a:gridCol w="258883">
                  <a:extLst>
                    <a:ext uri="{9D8B030D-6E8A-4147-A177-3AD203B41FA5}">
                      <a16:colId xmlns:a16="http://schemas.microsoft.com/office/drawing/2014/main" val="2087055823"/>
                    </a:ext>
                  </a:extLst>
                </a:gridCol>
                <a:gridCol w="541300">
                  <a:extLst>
                    <a:ext uri="{9D8B030D-6E8A-4147-A177-3AD203B41FA5}">
                      <a16:colId xmlns:a16="http://schemas.microsoft.com/office/drawing/2014/main" val="136579436"/>
                    </a:ext>
                  </a:extLst>
                </a:gridCol>
                <a:gridCol w="2141663">
                  <a:extLst>
                    <a:ext uri="{9D8B030D-6E8A-4147-A177-3AD203B41FA5}">
                      <a16:colId xmlns:a16="http://schemas.microsoft.com/office/drawing/2014/main" val="3047731259"/>
                    </a:ext>
                  </a:extLst>
                </a:gridCol>
                <a:gridCol w="2494685">
                  <a:extLst>
                    <a:ext uri="{9D8B030D-6E8A-4147-A177-3AD203B41FA5}">
                      <a16:colId xmlns:a16="http://schemas.microsoft.com/office/drawing/2014/main" val="94532421"/>
                    </a:ext>
                  </a:extLst>
                </a:gridCol>
                <a:gridCol w="470696">
                  <a:extLst>
                    <a:ext uri="{9D8B030D-6E8A-4147-A177-3AD203B41FA5}">
                      <a16:colId xmlns:a16="http://schemas.microsoft.com/office/drawing/2014/main" val="2419554704"/>
                    </a:ext>
                  </a:extLst>
                </a:gridCol>
                <a:gridCol w="1765106">
                  <a:extLst>
                    <a:ext uri="{9D8B030D-6E8A-4147-A177-3AD203B41FA5}">
                      <a16:colId xmlns:a16="http://schemas.microsoft.com/office/drawing/2014/main" val="4110336073"/>
                    </a:ext>
                  </a:extLst>
                </a:gridCol>
                <a:gridCol w="1353249">
                  <a:extLst>
                    <a:ext uri="{9D8B030D-6E8A-4147-A177-3AD203B41FA5}">
                      <a16:colId xmlns:a16="http://schemas.microsoft.com/office/drawing/2014/main" val="2563824312"/>
                    </a:ext>
                  </a:extLst>
                </a:gridCol>
              </a:tblGrid>
              <a:tr h="169970">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ctr" fontAlgn="t"/>
                      <a:r>
                        <a:rPr lang="en-US" sz="1000" u="none" strike="noStrike" dirty="0">
                          <a:effectLst/>
                        </a:rPr>
                        <a:t>CLUSTER</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NAME</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ADDRESS</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CITY</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CATEGORIES</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CHURCH</a:t>
                      </a:r>
                      <a:endParaRPr lang="en-US" sz="1000" b="1" i="0" u="none" strike="noStrike" dirty="0">
                        <a:solidFill>
                          <a:srgbClr val="000000"/>
                        </a:solidFill>
                        <a:effectLst/>
                        <a:latin typeface="Calibri" panose="020F0502020204030204" pitchFamily="34" charset="0"/>
                      </a:endParaRPr>
                    </a:p>
                  </a:txBody>
                  <a:tcPr marL="6973" marR="6973" marT="6973" marB="0"/>
                </a:tc>
                <a:extLst>
                  <a:ext uri="{0D108BD9-81ED-4DB2-BD59-A6C34878D82A}">
                    <a16:rowId xmlns:a16="http://schemas.microsoft.com/office/drawing/2014/main" val="3580015613"/>
                  </a:ext>
                </a:extLst>
              </a:tr>
              <a:tr h="169970">
                <a:tc>
                  <a:txBody>
                    <a:bodyPr/>
                    <a:lstStyle/>
                    <a:p>
                      <a:pPr algn="ctr" fontAlgn="t"/>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King's Family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327 Lyons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101844089"/>
                  </a:ext>
                </a:extLst>
              </a:tr>
              <a:tr h="169970">
                <a:tc>
                  <a:txBody>
                    <a:bodyPr/>
                    <a:lstStyle/>
                    <a:p>
                      <a:pPr algn="ctr" fontAlgn="t"/>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Golden Krust Caribbean Bakery and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467 Lyons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Caribbean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015791547"/>
                  </a:ext>
                </a:extLst>
              </a:tr>
              <a:tr h="169970">
                <a:tc>
                  <a:txBody>
                    <a:bodyPr/>
                    <a:lstStyle/>
                    <a:p>
                      <a:pPr algn="ctr" fontAlgn="t"/>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Amin's Fongyip Chinese Muslim</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430 Chancellor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Chinese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164272300"/>
                  </a:ext>
                </a:extLst>
              </a:tr>
              <a:tr h="169970">
                <a:tc>
                  <a:txBody>
                    <a:bodyPr/>
                    <a:lstStyle/>
                    <a:p>
                      <a:pPr algn="ctr" fontAlgn="t"/>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La Cocina</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61 New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Latin 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679234324"/>
                  </a:ext>
                </a:extLst>
              </a:tr>
              <a:tr h="169970">
                <a:tc>
                  <a:txBody>
                    <a:bodyPr/>
                    <a:lstStyle/>
                    <a:p>
                      <a:pPr algn="ctr" fontAlgn="t"/>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Green Chicpea</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59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Mediterranean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354189225"/>
                  </a:ext>
                </a:extLst>
              </a:tr>
              <a:tr h="169970">
                <a:tc>
                  <a:txBody>
                    <a:bodyPr/>
                    <a:lstStyle/>
                    <a:p>
                      <a:pPr algn="ctr" fontAlgn="t"/>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Steak and take food truck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 NJ 07103</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Seafood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35519107"/>
                  </a:ext>
                </a:extLst>
              </a:tr>
              <a:tr h="169970">
                <a:tc>
                  <a:txBody>
                    <a:bodyPr/>
                    <a:lstStyle/>
                    <a:p>
                      <a:pPr algn="ctr" fontAlgn="t"/>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Chateau of Spain</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11 Franklin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Spanish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686463205"/>
                  </a:ext>
                </a:extLst>
              </a:tr>
              <a:tr h="169970">
                <a:tc>
                  <a:txBody>
                    <a:bodyPr/>
                    <a:lstStyle/>
                    <a:p>
                      <a:pPr algn="ctr" fontAlgn="t"/>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Mi Gente Cafe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7 Central Ave (Broad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Cuban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568202504"/>
                  </a:ext>
                </a:extLst>
              </a:tr>
              <a:tr h="169970">
                <a:tc>
                  <a:txBody>
                    <a:bodyPr/>
                    <a:lstStyle/>
                    <a:p>
                      <a:pPr algn="ctr" fontAlgn="t"/>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Dinosaur Bar-B-Que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224 Market St (at Mulberry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BBQ Joint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735384632"/>
                  </a:ext>
                </a:extLst>
              </a:tr>
              <a:tr h="169970">
                <a:tc>
                  <a:txBody>
                    <a:bodyPr/>
                    <a:lstStyle/>
                    <a:p>
                      <a:pPr algn="ctr" fontAlgn="t"/>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Vonda's Kitchen</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183 W Kinney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90314739"/>
                  </a:ext>
                </a:extLst>
              </a:tr>
              <a:tr h="169970">
                <a:tc>
                  <a:txBody>
                    <a:bodyPr/>
                    <a:lstStyle/>
                    <a:p>
                      <a:pPr algn="ctr" fontAlgn="t"/>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Nizi Sushi</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28 Central Ave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Sushi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313956540"/>
                  </a:ext>
                </a:extLst>
              </a:tr>
              <a:tr h="169970">
                <a:tc>
                  <a:txBody>
                    <a:bodyPr/>
                    <a:lstStyle/>
                    <a:p>
                      <a:pPr algn="ctr" fontAlgn="t"/>
                      <a:r>
                        <a:rPr lang="en-US" sz="1000" u="none" strike="noStrike" dirty="0">
                          <a:effectLst/>
                        </a:rPr>
                        <a:t>12</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The Halal Guys</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72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Halal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435117744"/>
                  </a:ext>
                </a:extLst>
              </a:tr>
              <a:tr h="169970">
                <a:tc>
                  <a:txBody>
                    <a:bodyPr/>
                    <a:lstStyle/>
                    <a:p>
                      <a:pPr algn="ctr" fontAlgn="t"/>
                      <a:r>
                        <a:rPr lang="en-US" sz="1000" u="none" strike="noStrike" dirty="0">
                          <a:effectLst/>
                        </a:rPr>
                        <a:t>13</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Delicias De Minas Restaurante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168 McWhorter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Brazilian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41976415"/>
                  </a:ext>
                </a:extLst>
              </a:tr>
              <a:tr h="169970">
                <a:tc>
                  <a:txBody>
                    <a:bodyPr/>
                    <a:lstStyle/>
                    <a:p>
                      <a:pPr algn="ctr" fontAlgn="t"/>
                      <a:r>
                        <a:rPr lang="en-US" sz="1000" u="none" strike="noStrike" dirty="0">
                          <a:effectLst/>
                        </a:rPr>
                        <a:t>14</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Dario's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20 Academy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Mexican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749810533"/>
                  </a:ext>
                </a:extLst>
              </a:tr>
              <a:tr h="169970">
                <a:tc>
                  <a:txBody>
                    <a:bodyPr/>
                    <a:lstStyle/>
                    <a:p>
                      <a:pPr algn="ctr" fontAlgn="t"/>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Qdoba Mexican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64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Tex-Mex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940050187"/>
                  </a:ext>
                </a:extLst>
              </a:tr>
              <a:tr h="169970">
                <a:tc>
                  <a:txBody>
                    <a:bodyPr/>
                    <a:lstStyle/>
                    <a:p>
                      <a:pPr algn="ctr" fontAlgn="t"/>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McWhorter Barbeque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104 McWhorter St (at Green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BBQ Joint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874876544"/>
                  </a:ext>
                </a:extLst>
              </a:tr>
              <a:tr h="169970">
                <a:tc>
                  <a:txBody>
                    <a:bodyPr/>
                    <a:lstStyle/>
                    <a:p>
                      <a:pPr algn="ctr" fontAlgn="t"/>
                      <a:r>
                        <a:rPr lang="en-US" sz="1000" u="none" strike="noStrike" dirty="0">
                          <a:effectLst/>
                        </a:rPr>
                        <a:t>17</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Golden Krust Caribbean Bakery and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197 Market St (at Broad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Caribbean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491842242"/>
                  </a:ext>
                </a:extLst>
              </a:tr>
              <a:tr h="169970">
                <a:tc>
                  <a:txBody>
                    <a:bodyPr/>
                    <a:lstStyle/>
                    <a:p>
                      <a:pPr algn="ctr" fontAlgn="t"/>
                      <a:r>
                        <a:rPr lang="en-US" sz="1000" u="none" strike="noStrike" dirty="0">
                          <a:effectLst/>
                        </a:rPr>
                        <a:t>18</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Chipotle Mexican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222 Market St (Market &amp; Mulberry)</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Mexican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455614869"/>
                  </a:ext>
                </a:extLst>
              </a:tr>
              <a:tr h="169970">
                <a:tc>
                  <a:txBody>
                    <a:bodyPr/>
                    <a:lstStyle/>
                    <a:p>
                      <a:pPr algn="ctr" fontAlgn="t"/>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Francessca's</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 NJ 07102</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547818064"/>
                  </a:ext>
                </a:extLst>
              </a:tr>
              <a:tr h="169970">
                <a:tc>
                  <a:txBody>
                    <a:bodyPr/>
                    <a:lstStyle/>
                    <a:p>
                      <a:pPr algn="ctr" fontAlgn="t"/>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Don Pepe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844 McCarter Hwy</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Spanish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64183698"/>
                  </a:ext>
                </a:extLst>
              </a:tr>
              <a:tr h="169970">
                <a:tc>
                  <a:txBody>
                    <a:bodyPr/>
                    <a:lstStyle/>
                    <a:p>
                      <a:pPr algn="ctr" fontAlgn="t"/>
                      <a:r>
                        <a:rPr lang="en-US" sz="1000" u="none" strike="noStrike" dirty="0">
                          <a:effectLst/>
                        </a:rPr>
                        <a:t>21</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Spanish Tavern</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103 McWhorter St (at Green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Paella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211669013"/>
                  </a:ext>
                </a:extLst>
              </a:tr>
              <a:tr h="169970">
                <a:tc>
                  <a:txBody>
                    <a:bodyPr/>
                    <a:lstStyle/>
                    <a:p>
                      <a:pPr algn="ctr" fontAlgn="t"/>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27 Mix</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27 Halsey St (Central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74612391"/>
                  </a:ext>
                </a:extLst>
              </a:tr>
              <a:tr h="169970">
                <a:tc>
                  <a:txBody>
                    <a:bodyPr/>
                    <a:lstStyle/>
                    <a:p>
                      <a:pPr algn="ctr" fontAlgn="t"/>
                      <a:r>
                        <a:rPr lang="en-US" sz="1000" u="none" strike="noStrike" dirty="0">
                          <a:effectLst/>
                        </a:rPr>
                        <a:t>23</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Harvest Table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127 Halsey St (Raymond Blvd)</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89445300"/>
                  </a:ext>
                </a:extLst>
              </a:tr>
              <a:tr h="169970">
                <a:tc>
                  <a:txBody>
                    <a:bodyPr/>
                    <a:lstStyle/>
                    <a:p>
                      <a:pPr algn="ctr" fontAlgn="t"/>
                      <a:r>
                        <a:rPr lang="en-US" sz="1000" u="none" strike="noStrike" dirty="0">
                          <a:effectLst/>
                        </a:rPr>
                        <a:t>24</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Nico</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 Center St (Mulberry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647704239"/>
                  </a:ext>
                </a:extLst>
              </a:tr>
              <a:tr h="169970">
                <a:tc>
                  <a:txBody>
                    <a:bodyPr/>
                    <a:lstStyle/>
                    <a:p>
                      <a:pPr algn="ctr" fontAlgn="t"/>
                      <a:r>
                        <a:rPr lang="en-US" sz="1000" u="none" strike="noStrike" dirty="0">
                          <a:effectLst/>
                        </a:rPr>
                        <a:t>25</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Mulberry Restaurant and Pizzeria</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258 Mulberry St (at Elm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969551981"/>
                  </a:ext>
                </a:extLst>
              </a:tr>
            </a:tbl>
          </a:graphicData>
        </a:graphic>
      </p:graphicFrame>
    </p:spTree>
    <p:extLst>
      <p:ext uri="{BB962C8B-B14F-4D97-AF65-F5344CB8AC3E}">
        <p14:creationId xmlns:p14="http://schemas.microsoft.com/office/powerpoint/2010/main" val="91624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22377AA-E0CB-4933-BF9F-D636039AFBED}"/>
              </a:ext>
            </a:extLst>
          </p:cNvPr>
          <p:cNvGraphicFramePr>
            <a:graphicFrameLocks noGrp="1"/>
          </p:cNvGraphicFramePr>
          <p:nvPr/>
        </p:nvGraphicFramePr>
        <p:xfrm>
          <a:off x="1460500" y="1254125"/>
          <a:ext cx="9270767" cy="5731330"/>
        </p:xfrm>
        <a:graphic>
          <a:graphicData uri="http://schemas.openxmlformats.org/drawingml/2006/table">
            <a:tbl>
              <a:tblPr>
                <a:tableStyleId>{5C22544A-7EE6-4342-B048-85BDC9FD1C3A}</a:tableStyleId>
              </a:tblPr>
              <a:tblGrid>
                <a:gridCol w="265915">
                  <a:extLst>
                    <a:ext uri="{9D8B030D-6E8A-4147-A177-3AD203B41FA5}">
                      <a16:colId xmlns:a16="http://schemas.microsoft.com/office/drawing/2014/main" val="1396721641"/>
                    </a:ext>
                  </a:extLst>
                </a:gridCol>
                <a:gridCol w="556004">
                  <a:extLst>
                    <a:ext uri="{9D8B030D-6E8A-4147-A177-3AD203B41FA5}">
                      <a16:colId xmlns:a16="http://schemas.microsoft.com/office/drawing/2014/main" val="4122506185"/>
                    </a:ext>
                  </a:extLst>
                </a:gridCol>
                <a:gridCol w="2199843">
                  <a:extLst>
                    <a:ext uri="{9D8B030D-6E8A-4147-A177-3AD203B41FA5}">
                      <a16:colId xmlns:a16="http://schemas.microsoft.com/office/drawing/2014/main" val="1037849972"/>
                    </a:ext>
                  </a:extLst>
                </a:gridCol>
                <a:gridCol w="2562455">
                  <a:extLst>
                    <a:ext uri="{9D8B030D-6E8A-4147-A177-3AD203B41FA5}">
                      <a16:colId xmlns:a16="http://schemas.microsoft.com/office/drawing/2014/main" val="1230048257"/>
                    </a:ext>
                  </a:extLst>
                </a:gridCol>
                <a:gridCol w="483482">
                  <a:extLst>
                    <a:ext uri="{9D8B030D-6E8A-4147-A177-3AD203B41FA5}">
                      <a16:colId xmlns:a16="http://schemas.microsoft.com/office/drawing/2014/main" val="2176821892"/>
                    </a:ext>
                  </a:extLst>
                </a:gridCol>
                <a:gridCol w="1813057">
                  <a:extLst>
                    <a:ext uri="{9D8B030D-6E8A-4147-A177-3AD203B41FA5}">
                      <a16:colId xmlns:a16="http://schemas.microsoft.com/office/drawing/2014/main" val="2341184204"/>
                    </a:ext>
                  </a:extLst>
                </a:gridCol>
                <a:gridCol w="1390011">
                  <a:extLst>
                    <a:ext uri="{9D8B030D-6E8A-4147-A177-3AD203B41FA5}">
                      <a16:colId xmlns:a16="http://schemas.microsoft.com/office/drawing/2014/main" val="3603033128"/>
                    </a:ext>
                  </a:extLst>
                </a:gridCol>
              </a:tblGrid>
              <a:tr h="174054">
                <a:tc>
                  <a:txBody>
                    <a:bodyPr/>
                    <a:lstStyle/>
                    <a:p>
                      <a:pPr algn="ctr" fontAlgn="t"/>
                      <a:r>
                        <a:rPr lang="en-US" sz="1000" u="none" strike="noStrike" dirty="0">
                          <a:effectLst/>
                        </a:rPr>
                        <a:t>26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Just Fish Cafe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57 William St (Washington)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50399974"/>
                  </a:ext>
                </a:extLst>
              </a:tr>
              <a:tr h="174054">
                <a:tc>
                  <a:txBody>
                    <a:bodyPr/>
                    <a:lstStyle/>
                    <a:p>
                      <a:pPr algn="ctr" fontAlgn="t"/>
                      <a:r>
                        <a:rPr lang="en-US" sz="1000" u="none" strike="noStrike" dirty="0">
                          <a:effectLst/>
                        </a:rPr>
                        <a:t>27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Soul Food Chess House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1075 Broad St (south st and lincoln park)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928198209"/>
                  </a:ext>
                </a:extLst>
              </a:tr>
              <a:tr h="174054">
                <a:tc>
                  <a:txBody>
                    <a:bodyPr/>
                    <a:lstStyle/>
                    <a:p>
                      <a:pPr algn="ctr" fontAlgn="t"/>
                      <a:r>
                        <a:rPr lang="en-US" sz="1000" u="none" strike="noStrike" dirty="0">
                          <a:effectLst/>
                        </a:rPr>
                        <a:t>28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Maize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50 Park Pl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Seafood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875348867"/>
                  </a:ext>
                </a:extLst>
              </a:tr>
              <a:tr h="174054">
                <a:tc>
                  <a:txBody>
                    <a:bodyPr/>
                    <a:lstStyle/>
                    <a:p>
                      <a:pPr algn="ctr" fontAlgn="t"/>
                      <a:r>
                        <a:rPr lang="en-US" sz="1000" u="none" strike="noStrike" dirty="0">
                          <a:effectLst/>
                        </a:rPr>
                        <a:t>29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Turkish Pita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150 Halsey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Middle Eastern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588318049"/>
                  </a:ext>
                </a:extLst>
              </a:tr>
              <a:tr h="174054">
                <a:tc>
                  <a:txBody>
                    <a:bodyPr/>
                    <a:lstStyle/>
                    <a:p>
                      <a:pPr algn="ctr" fontAlgn="t"/>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Ambassadors Fish &amp; Chicken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362 S Orange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472921943"/>
                  </a:ext>
                </a:extLst>
              </a:tr>
              <a:tr h="174054">
                <a:tc>
                  <a:txBody>
                    <a:bodyPr/>
                    <a:lstStyle/>
                    <a:p>
                      <a:pPr algn="ctr" fontAlgn="t"/>
                      <a:r>
                        <a:rPr lang="en-US" sz="1000" u="none" strike="noStrike" dirty="0">
                          <a:effectLst/>
                        </a:rPr>
                        <a:t>31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Omar's Café</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646 Mount Prospect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Cuban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99279383"/>
                  </a:ext>
                </a:extLst>
              </a:tr>
              <a:tr h="174054">
                <a:tc>
                  <a:txBody>
                    <a:bodyPr/>
                    <a:lstStyle/>
                    <a:p>
                      <a:pPr algn="ctr" fontAlgn="t"/>
                      <a:r>
                        <a:rPr lang="en-US" sz="1000" u="none" strike="noStrike" dirty="0">
                          <a:effectLst/>
                        </a:rPr>
                        <a:t>32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Bloomfield Avenue B.B.Q.</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391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Brazilian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474637710"/>
                  </a:ext>
                </a:extLst>
              </a:tr>
              <a:tr h="174054">
                <a:tc>
                  <a:txBody>
                    <a:bodyPr/>
                    <a:lstStyle/>
                    <a:p>
                      <a:pPr algn="ctr" fontAlgn="t"/>
                      <a:r>
                        <a:rPr lang="en-US" sz="1000" u="none" strike="noStrike" dirty="0">
                          <a:effectLst/>
                        </a:rPr>
                        <a:t>33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Spanish Manor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246 Heller Pkwy</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Paella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032084564"/>
                  </a:ext>
                </a:extLst>
              </a:tr>
              <a:tr h="174054">
                <a:tc>
                  <a:txBody>
                    <a:bodyPr/>
                    <a:lstStyle/>
                    <a:p>
                      <a:pPr algn="ctr" fontAlgn="t"/>
                      <a:r>
                        <a:rPr lang="en-US" sz="1000" u="none" strike="noStrike" dirty="0">
                          <a:effectLst/>
                        </a:rPr>
                        <a:t>34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Taino's Kitchen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849 Mount Prospect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Spanish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94996386"/>
                  </a:ext>
                </a:extLst>
              </a:tr>
              <a:tr h="174054">
                <a:tc>
                  <a:txBody>
                    <a:bodyPr/>
                    <a:lstStyle/>
                    <a:p>
                      <a:pPr algn="ctr" fontAlgn="t"/>
                      <a:r>
                        <a:rPr lang="en-US" sz="1000" u="none" strike="noStrike" dirty="0">
                          <a:effectLst/>
                        </a:rPr>
                        <a:t>35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Stephanie's BBQ IV</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687 N 6th St (at Davenport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BBQ Joint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3609894"/>
                  </a:ext>
                </a:extLst>
              </a:tr>
              <a:tr h="174054">
                <a:tc>
                  <a:txBody>
                    <a:bodyPr/>
                    <a:lstStyle/>
                    <a:p>
                      <a:pPr algn="ctr" fontAlgn="t"/>
                      <a:r>
                        <a:rPr lang="en-US" sz="1000" u="none" strike="noStrike" dirty="0">
                          <a:effectLst/>
                        </a:rPr>
                        <a:t>36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Luigi's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561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700982835"/>
                  </a:ext>
                </a:extLst>
              </a:tr>
              <a:tr h="174054">
                <a:tc>
                  <a:txBody>
                    <a:bodyPr/>
                    <a:lstStyle/>
                    <a:p>
                      <a:pPr algn="ctr" fontAlgn="t"/>
                      <a:r>
                        <a:rPr lang="en-US" sz="1000" u="none" strike="noStrike" dirty="0">
                          <a:effectLst/>
                        </a:rPr>
                        <a:t>37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Kings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557 Clinton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858536125"/>
                  </a:ext>
                </a:extLst>
              </a:tr>
              <a:tr h="174054">
                <a:tc>
                  <a:txBody>
                    <a:bodyPr/>
                    <a:lstStyle/>
                    <a:p>
                      <a:pPr algn="ctr" fontAlgn="t"/>
                      <a:r>
                        <a:rPr lang="en-US" sz="1000" u="none" strike="noStrike" dirty="0">
                          <a:effectLst/>
                        </a:rPr>
                        <a:t>38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King's Family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327 Lyons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70400407"/>
                  </a:ext>
                </a:extLst>
              </a:tr>
              <a:tr h="174054">
                <a:tc>
                  <a:txBody>
                    <a:bodyPr/>
                    <a:lstStyle/>
                    <a:p>
                      <a:pPr algn="ctr" fontAlgn="t"/>
                      <a:r>
                        <a:rPr lang="en-US" sz="1000" u="none" strike="noStrike" dirty="0">
                          <a:effectLst/>
                        </a:rPr>
                        <a:t>39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Vonda's Kitchen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183 W Kinney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005696669"/>
                  </a:ext>
                </a:extLst>
              </a:tr>
              <a:tr h="174054">
                <a:tc>
                  <a:txBody>
                    <a:bodyPr/>
                    <a:lstStyle/>
                    <a:p>
                      <a:pPr algn="ctr" fontAlgn="t"/>
                      <a:r>
                        <a:rPr lang="en-US" sz="1000" u="none" strike="noStrike" dirty="0">
                          <a:effectLst/>
                        </a:rPr>
                        <a:t>40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Qdoba Mexican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 Toler Pl (Space A6G - Terminal 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Mexican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911043519"/>
                  </a:ext>
                </a:extLst>
              </a:tr>
              <a:tr h="174054">
                <a:tc>
                  <a:txBody>
                    <a:bodyPr/>
                    <a:lstStyle/>
                    <a:p>
                      <a:pPr algn="ctr" fontAlgn="t"/>
                      <a:r>
                        <a:rPr lang="en-US" sz="1000" u="none" strike="noStrike" dirty="0">
                          <a:effectLst/>
                        </a:rPr>
                        <a:t>41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Golden Krust Caribbean Bakery and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467 Lyons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Caribbean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978394903"/>
                  </a:ext>
                </a:extLst>
              </a:tr>
              <a:tr h="174054">
                <a:tc>
                  <a:txBody>
                    <a:bodyPr/>
                    <a:lstStyle/>
                    <a:p>
                      <a:pPr algn="ctr" fontAlgn="t"/>
                      <a:r>
                        <a:rPr lang="en-US" sz="1000" u="none" strike="noStrike" dirty="0">
                          <a:effectLst/>
                        </a:rPr>
                        <a:t>42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Bergen Seafood</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1071 Bergen St (Lyons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Seafood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278264802"/>
                  </a:ext>
                </a:extLst>
              </a:tr>
              <a:tr h="174054">
                <a:tc>
                  <a:txBody>
                    <a:bodyPr/>
                    <a:lstStyle/>
                    <a:p>
                      <a:pPr algn="ctr" fontAlgn="t"/>
                      <a:r>
                        <a:rPr lang="en-US" sz="1000" u="none" strike="noStrike" dirty="0">
                          <a:effectLst/>
                        </a:rPr>
                        <a:t>43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CPG Truck Company</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 NJ 07102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Sushi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927012466"/>
                  </a:ext>
                </a:extLst>
              </a:tr>
              <a:tr h="174054">
                <a:tc>
                  <a:txBody>
                    <a:bodyPr/>
                    <a:lstStyle/>
                    <a:p>
                      <a:pPr algn="ctr" fontAlgn="t"/>
                      <a:r>
                        <a:rPr lang="en-US" sz="1000" u="none" strike="noStrike" dirty="0">
                          <a:effectLst/>
                        </a:rPr>
                        <a:t>44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NA"JAYYAH</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 NJ</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3485394"/>
                  </a:ext>
                </a:extLst>
              </a:tr>
              <a:tr h="174054">
                <a:tc>
                  <a:txBody>
                    <a:bodyPr/>
                    <a:lstStyle/>
                    <a:p>
                      <a:pPr algn="ctr" fontAlgn="t"/>
                      <a:r>
                        <a:rPr lang="en-US" sz="1000" u="none" strike="noStrike" dirty="0">
                          <a:effectLst/>
                        </a:rPr>
                        <a:t>45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Domino's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1003 Bergen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742171361"/>
                  </a:ext>
                </a:extLst>
              </a:tr>
              <a:tr h="174054">
                <a:tc>
                  <a:txBody>
                    <a:bodyPr/>
                    <a:lstStyle/>
                    <a:p>
                      <a:pPr algn="ctr" fontAlgn="t"/>
                      <a:r>
                        <a:rPr lang="en-US" sz="1000" u="none" strike="noStrike" dirty="0">
                          <a:effectLst/>
                        </a:rPr>
                        <a:t>46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Blaze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691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7831495"/>
                  </a:ext>
                </a:extLst>
              </a:tr>
              <a:tr h="174054">
                <a:tc>
                  <a:txBody>
                    <a:bodyPr/>
                    <a:lstStyle/>
                    <a:p>
                      <a:pPr algn="ctr" fontAlgn="t"/>
                      <a:r>
                        <a:rPr lang="en-US" sz="1000" u="none" strike="noStrike" dirty="0">
                          <a:effectLst/>
                        </a:rPr>
                        <a:t>47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Robert's Pizzeria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63 New St (Washington Street)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373101942"/>
                  </a:ext>
                </a:extLst>
              </a:tr>
              <a:tr h="174054">
                <a:tc>
                  <a:txBody>
                    <a:bodyPr/>
                    <a:lstStyle/>
                    <a:p>
                      <a:pPr algn="ctr" fontAlgn="t"/>
                      <a:r>
                        <a:rPr lang="en-US" sz="1000" u="none" strike="noStrike" dirty="0">
                          <a:effectLst/>
                        </a:rPr>
                        <a:t>48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Queen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114 Halsey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851654504"/>
                  </a:ext>
                </a:extLst>
              </a:tr>
              <a:tr h="174054">
                <a:tc>
                  <a:txBody>
                    <a:bodyPr/>
                    <a:lstStyle/>
                    <a:p>
                      <a:pPr algn="ctr" fontAlgn="t"/>
                      <a:r>
                        <a:rPr lang="en-US" sz="1000" u="none" strike="noStrike" dirty="0">
                          <a:effectLst/>
                        </a:rPr>
                        <a:t>49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Giovanni Pizza, Pasta &amp;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191 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049054557"/>
                  </a:ext>
                </a:extLst>
              </a:tr>
              <a:tr h="174054">
                <a:tc>
                  <a:txBody>
                    <a:bodyPr/>
                    <a:lstStyle/>
                    <a:p>
                      <a:pPr algn="ctr" fontAlgn="t"/>
                      <a:r>
                        <a:rPr lang="en-US" sz="1000" u="none" strike="noStrike" dirty="0">
                          <a:effectLst/>
                        </a:rPr>
                        <a:t>50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Pronto</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48 Academy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88466156"/>
                  </a:ext>
                </a:extLst>
              </a:tr>
            </a:tbl>
          </a:graphicData>
        </a:graphic>
      </p:graphicFrame>
      <p:sp>
        <p:nvSpPr>
          <p:cNvPr id="3" name="Slide Number Placeholder 2">
            <a:extLst>
              <a:ext uri="{FF2B5EF4-FFF2-40B4-BE49-F238E27FC236}">
                <a16:creationId xmlns:a16="http://schemas.microsoft.com/office/drawing/2014/main" id="{15079971-B00C-4626-AE84-1F31E842FB21}"/>
              </a:ext>
            </a:extLst>
          </p:cNvPr>
          <p:cNvSpPr>
            <a:spLocks noGrp="1"/>
          </p:cNvSpPr>
          <p:nvPr>
            <p:ph type="sldNum" sz="quarter" idx="12"/>
          </p:nvPr>
        </p:nvSpPr>
        <p:spPr/>
        <p:txBody>
          <a:bodyPr/>
          <a:lstStyle/>
          <a:p>
            <a:fld id="{D68C9491-7E17-45B8-A5F2-C8AE76EE5814}" type="slidenum">
              <a:rPr lang="en-US" smtClean="0"/>
              <a:t>13</a:t>
            </a:fld>
            <a:endParaRPr lang="en-US" dirty="0"/>
          </a:p>
        </p:txBody>
      </p:sp>
    </p:spTree>
    <p:extLst>
      <p:ext uri="{BB962C8B-B14F-4D97-AF65-F5344CB8AC3E}">
        <p14:creationId xmlns:p14="http://schemas.microsoft.com/office/powerpoint/2010/main" val="312914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3DF5F8A-B250-4E23-ADB9-BF8A2704EBB7}"/>
              </a:ext>
            </a:extLst>
          </p:cNvPr>
          <p:cNvGraphicFramePr>
            <a:graphicFrameLocks noGrp="1"/>
          </p:cNvGraphicFramePr>
          <p:nvPr/>
        </p:nvGraphicFramePr>
        <p:xfrm>
          <a:off x="1460500" y="1254125"/>
          <a:ext cx="9270767" cy="5317336"/>
        </p:xfrm>
        <a:graphic>
          <a:graphicData uri="http://schemas.openxmlformats.org/drawingml/2006/table">
            <a:tbl>
              <a:tblPr>
                <a:tableStyleId>{5C22544A-7EE6-4342-B048-85BDC9FD1C3A}</a:tableStyleId>
              </a:tblPr>
              <a:tblGrid>
                <a:gridCol w="265915">
                  <a:extLst>
                    <a:ext uri="{9D8B030D-6E8A-4147-A177-3AD203B41FA5}">
                      <a16:colId xmlns:a16="http://schemas.microsoft.com/office/drawing/2014/main" val="3041278026"/>
                    </a:ext>
                  </a:extLst>
                </a:gridCol>
                <a:gridCol w="556004">
                  <a:extLst>
                    <a:ext uri="{9D8B030D-6E8A-4147-A177-3AD203B41FA5}">
                      <a16:colId xmlns:a16="http://schemas.microsoft.com/office/drawing/2014/main" val="3956797566"/>
                    </a:ext>
                  </a:extLst>
                </a:gridCol>
                <a:gridCol w="2199843">
                  <a:extLst>
                    <a:ext uri="{9D8B030D-6E8A-4147-A177-3AD203B41FA5}">
                      <a16:colId xmlns:a16="http://schemas.microsoft.com/office/drawing/2014/main" val="4203007018"/>
                    </a:ext>
                  </a:extLst>
                </a:gridCol>
                <a:gridCol w="2562455">
                  <a:extLst>
                    <a:ext uri="{9D8B030D-6E8A-4147-A177-3AD203B41FA5}">
                      <a16:colId xmlns:a16="http://schemas.microsoft.com/office/drawing/2014/main" val="161227659"/>
                    </a:ext>
                  </a:extLst>
                </a:gridCol>
                <a:gridCol w="483482">
                  <a:extLst>
                    <a:ext uri="{9D8B030D-6E8A-4147-A177-3AD203B41FA5}">
                      <a16:colId xmlns:a16="http://schemas.microsoft.com/office/drawing/2014/main" val="762637933"/>
                    </a:ext>
                  </a:extLst>
                </a:gridCol>
                <a:gridCol w="1813057">
                  <a:extLst>
                    <a:ext uri="{9D8B030D-6E8A-4147-A177-3AD203B41FA5}">
                      <a16:colId xmlns:a16="http://schemas.microsoft.com/office/drawing/2014/main" val="1891541145"/>
                    </a:ext>
                  </a:extLst>
                </a:gridCol>
                <a:gridCol w="1390011">
                  <a:extLst>
                    <a:ext uri="{9D8B030D-6E8A-4147-A177-3AD203B41FA5}">
                      <a16:colId xmlns:a16="http://schemas.microsoft.com/office/drawing/2014/main" val="2468123723"/>
                    </a:ext>
                  </a:extLst>
                </a:gridCol>
              </a:tblGrid>
              <a:tr h="174054">
                <a:tc>
                  <a:txBody>
                    <a:bodyPr/>
                    <a:lstStyle/>
                    <a:p>
                      <a:pPr algn="ctr" fontAlgn="t"/>
                      <a:r>
                        <a:rPr lang="en-US" sz="1000" u="none" strike="noStrike" dirty="0">
                          <a:effectLst/>
                        </a:rPr>
                        <a:t>51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Mercato Tomato Pie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212 Market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1446217"/>
                  </a:ext>
                </a:extLst>
              </a:tr>
              <a:tr h="174054">
                <a:tc>
                  <a:txBody>
                    <a:bodyPr/>
                    <a:lstStyle/>
                    <a:p>
                      <a:pPr algn="ctr" fontAlgn="t"/>
                      <a:r>
                        <a:rPr lang="en-US" sz="1000" u="none" strike="noStrike" dirty="0">
                          <a:effectLst/>
                        </a:rPr>
                        <a:t>52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Hut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250 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27586753"/>
                  </a:ext>
                </a:extLst>
              </a:tr>
              <a:tr h="174054">
                <a:tc>
                  <a:txBody>
                    <a:bodyPr/>
                    <a:lstStyle/>
                    <a:p>
                      <a:pPr algn="ctr" fontAlgn="t"/>
                      <a:r>
                        <a:rPr lang="en-US" sz="1000" u="none" strike="noStrike" dirty="0">
                          <a:effectLst/>
                        </a:rPr>
                        <a:t>53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Gencarelli's Bar &amp;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501 Bloomfield Ave (btwn N 10th &amp; N 11th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728012192"/>
                  </a:ext>
                </a:extLst>
              </a:tr>
              <a:tr h="174054">
                <a:tc>
                  <a:txBody>
                    <a:bodyPr/>
                    <a:lstStyle/>
                    <a:p>
                      <a:pPr algn="ctr" fontAlgn="t"/>
                      <a:r>
                        <a:rPr lang="en-US" sz="1000" u="none" strike="noStrike" dirty="0">
                          <a:effectLst/>
                        </a:rPr>
                        <a:t>54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Domino's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551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87705425"/>
                  </a:ext>
                </a:extLst>
              </a:tr>
              <a:tr h="174054">
                <a:tc>
                  <a:txBody>
                    <a:bodyPr/>
                    <a:lstStyle/>
                    <a:p>
                      <a:pPr algn="ctr" fontAlgn="t"/>
                      <a:r>
                        <a:rPr lang="en-US" sz="1000" u="none" strike="noStrike" dirty="0">
                          <a:effectLst/>
                        </a:rPr>
                        <a:t>55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Papa John's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451 Bloomfield Ave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82936405"/>
                  </a:ext>
                </a:extLst>
              </a:tr>
              <a:tr h="174054">
                <a:tc>
                  <a:txBody>
                    <a:bodyPr/>
                    <a:lstStyle/>
                    <a:p>
                      <a:pPr algn="ctr" fontAlgn="t"/>
                      <a:r>
                        <a:rPr lang="en-US" sz="1000" u="none" strike="noStrike" dirty="0">
                          <a:effectLst/>
                        </a:rPr>
                        <a:t>56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Hut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487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31586948"/>
                  </a:ext>
                </a:extLst>
              </a:tr>
              <a:tr h="174054">
                <a:tc>
                  <a:txBody>
                    <a:bodyPr/>
                    <a:lstStyle/>
                    <a:p>
                      <a:pPr algn="ctr" fontAlgn="t"/>
                      <a:r>
                        <a:rPr lang="en-US" sz="1000" u="none" strike="noStrike" dirty="0">
                          <a:effectLst/>
                        </a:rPr>
                        <a:t>57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Domino's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1003 Bergen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49990608"/>
                  </a:ext>
                </a:extLst>
              </a:tr>
              <a:tr h="174054">
                <a:tc>
                  <a:txBody>
                    <a:bodyPr/>
                    <a:lstStyle/>
                    <a:p>
                      <a:pPr algn="ctr" fontAlgn="t"/>
                      <a:r>
                        <a:rPr lang="en-US" sz="1000" u="none" strike="noStrike" dirty="0">
                          <a:effectLst/>
                        </a:rPr>
                        <a:t>58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 Toler Pl, NEC Train Station (E Runyon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97468317"/>
                  </a:ext>
                </a:extLst>
              </a:tr>
              <a:tr h="174054">
                <a:tc>
                  <a:txBody>
                    <a:bodyPr/>
                    <a:lstStyle/>
                    <a:p>
                      <a:pPr algn="ctr" fontAlgn="t"/>
                      <a:r>
                        <a:rPr lang="en-US" sz="1000" u="none" strike="noStrike" dirty="0">
                          <a:effectLst/>
                        </a:rPr>
                        <a:t>59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257 Lyons Ave #259</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29538140"/>
                  </a:ext>
                </a:extLst>
              </a:tr>
              <a:tr h="174054">
                <a:tc>
                  <a:txBody>
                    <a:bodyPr/>
                    <a:lstStyle/>
                    <a:p>
                      <a:pPr algn="ctr" fontAlgn="t"/>
                      <a:r>
                        <a:rPr lang="en-US" sz="1000" u="none" strike="noStrike" dirty="0">
                          <a:effectLst/>
                        </a:rPr>
                        <a:t>60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Black Swan Espresso</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93 Halsey Street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542208096"/>
                  </a:ext>
                </a:extLst>
              </a:tr>
              <a:tr h="174054">
                <a:tc>
                  <a:txBody>
                    <a:bodyPr/>
                    <a:lstStyle/>
                    <a:p>
                      <a:pPr algn="ctr" fontAlgn="t"/>
                      <a:r>
                        <a:rPr lang="en-US" sz="1000" u="none" strike="noStrike" dirty="0">
                          <a:effectLst/>
                        </a:rPr>
                        <a:t>61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311 Springfield Ave, #313 (at Hunterdon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115064140"/>
                  </a:ext>
                </a:extLst>
              </a:tr>
              <a:tr h="174054">
                <a:tc>
                  <a:txBody>
                    <a:bodyPr/>
                    <a:lstStyle/>
                    <a:p>
                      <a:pPr algn="ctr" fontAlgn="t"/>
                      <a:r>
                        <a:rPr lang="en-US" sz="1000" u="none" strike="noStrike" dirty="0">
                          <a:effectLst/>
                        </a:rPr>
                        <a:t>62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Nubian Family Flavor</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410 Springfield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259327907"/>
                  </a:ext>
                </a:extLst>
              </a:tr>
              <a:tr h="174054">
                <a:tc>
                  <a:txBody>
                    <a:bodyPr/>
                    <a:lstStyle/>
                    <a:p>
                      <a:pPr algn="ctr" fontAlgn="t"/>
                      <a:r>
                        <a:rPr lang="en-US" sz="1000" u="none" strike="noStrike" dirty="0">
                          <a:effectLst/>
                        </a:rPr>
                        <a:t>63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Intrinsic Cafe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 Sussex Ave (Central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70749531"/>
                  </a:ext>
                </a:extLst>
              </a:tr>
              <a:tr h="174054">
                <a:tc>
                  <a:txBody>
                    <a:bodyPr/>
                    <a:lstStyle/>
                    <a:p>
                      <a:pPr algn="ctr" fontAlgn="t"/>
                      <a:r>
                        <a:rPr lang="en-US" sz="1000" u="none" strike="noStrike" dirty="0">
                          <a:effectLst/>
                        </a:rPr>
                        <a:t>64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150 Halsey St (Academy)</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619350859"/>
                  </a:ext>
                </a:extLst>
              </a:tr>
              <a:tr h="174054">
                <a:tc>
                  <a:txBody>
                    <a:bodyPr/>
                    <a:lstStyle/>
                    <a:p>
                      <a:pPr algn="ctr" fontAlgn="t"/>
                      <a:r>
                        <a:rPr lang="en-US" sz="1000" u="none" strike="noStrike" dirty="0">
                          <a:effectLst/>
                        </a:rPr>
                        <a:t>65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Mocha Town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155 University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38993599"/>
                  </a:ext>
                </a:extLst>
              </a:tr>
              <a:tr h="174054">
                <a:tc>
                  <a:txBody>
                    <a:bodyPr/>
                    <a:lstStyle/>
                    <a:p>
                      <a:pPr algn="ctr" fontAlgn="t"/>
                      <a:r>
                        <a:rPr lang="en-US" sz="1000" u="none" strike="noStrike" dirty="0">
                          <a:effectLst/>
                        </a:rPr>
                        <a:t>66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T.M. Ward Coffee Co.</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944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406224574"/>
                  </a:ext>
                </a:extLst>
              </a:tr>
              <a:tr h="174054">
                <a:tc>
                  <a:txBody>
                    <a:bodyPr/>
                    <a:lstStyle/>
                    <a:p>
                      <a:pPr algn="ctr" fontAlgn="t"/>
                      <a:r>
                        <a:rPr lang="en-US" sz="1000" u="none" strike="noStrike" dirty="0">
                          <a:effectLst/>
                        </a:rPr>
                        <a:t>67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Broad Street Cafe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562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6714679"/>
                  </a:ext>
                </a:extLst>
              </a:tr>
              <a:tr h="174054">
                <a:tc>
                  <a:txBody>
                    <a:bodyPr/>
                    <a:lstStyle/>
                    <a:p>
                      <a:pPr algn="ctr" fontAlgn="t"/>
                      <a:r>
                        <a:rPr lang="en-US" sz="1000" u="none" strike="noStrike" dirty="0">
                          <a:effectLst/>
                        </a:rPr>
                        <a:t>68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023775800"/>
                  </a:ext>
                </a:extLst>
              </a:tr>
              <a:tr h="174054">
                <a:tc>
                  <a:txBody>
                    <a:bodyPr/>
                    <a:lstStyle/>
                    <a:p>
                      <a:pPr algn="ctr" fontAlgn="t"/>
                      <a:r>
                        <a:rPr lang="en-US" sz="1000" u="none" strike="noStrike" dirty="0">
                          <a:effectLst/>
                        </a:rPr>
                        <a:t>69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Starbucks</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858 Broad St (Lafayette &amp; </a:t>
                      </a:r>
                      <a:r>
                        <a:rPr lang="en-US" sz="1000" u="none" strike="noStrike" dirty="0" err="1">
                          <a:effectLst/>
                        </a:rPr>
                        <a:t>Willam</a:t>
                      </a:r>
                      <a:r>
                        <a:rPr lang="en-US" sz="1000" u="none" strike="noStrike" dirty="0">
                          <a:effectLst/>
                        </a:rPr>
                        <a:t>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502868234"/>
                  </a:ext>
                </a:extLst>
              </a:tr>
              <a:tr h="174054">
                <a:tc>
                  <a:txBody>
                    <a:bodyPr/>
                    <a:lstStyle/>
                    <a:p>
                      <a:pPr algn="ctr" fontAlgn="t"/>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Starbucks</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Paul Robeson Campus Ctr (at Rutgers Univ)</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88158336"/>
                  </a:ext>
                </a:extLst>
              </a:tr>
              <a:tr h="174054">
                <a:tc>
                  <a:txBody>
                    <a:bodyPr/>
                    <a:lstStyle/>
                    <a:p>
                      <a:pPr algn="ctr" fontAlgn="t"/>
                      <a:r>
                        <a:rPr lang="en-US" sz="1000" u="none" strike="noStrike">
                          <a:effectLst/>
                        </a:rPr>
                        <a:t>71</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188 Market St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597307901"/>
                  </a:ext>
                </a:extLst>
              </a:tr>
              <a:tr h="174054">
                <a:tc>
                  <a:txBody>
                    <a:bodyPr/>
                    <a:lstStyle/>
                    <a:p>
                      <a:pPr algn="ctr" fontAlgn="t"/>
                      <a:r>
                        <a:rPr lang="en-US" sz="1000" u="none" strike="noStrike">
                          <a:effectLst/>
                        </a:rPr>
                        <a:t>72</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707 Broad St (Cedar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684965855"/>
                  </a:ext>
                </a:extLst>
              </a:tr>
              <a:tr h="174054">
                <a:tc>
                  <a:txBody>
                    <a:bodyPr/>
                    <a:lstStyle/>
                    <a:p>
                      <a:pPr algn="ctr" fontAlgn="t"/>
                      <a:r>
                        <a:rPr lang="en-US" sz="1000" u="none" strike="noStrike">
                          <a:effectLst/>
                        </a:rPr>
                        <a:t>73</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746 Broadway #756</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557059734"/>
                  </a:ext>
                </a:extLst>
              </a:tr>
              <a:tr h="174054">
                <a:tc>
                  <a:txBody>
                    <a:bodyPr/>
                    <a:lstStyle/>
                    <a:p>
                      <a:pPr algn="ctr" fontAlgn="t"/>
                      <a:r>
                        <a:rPr lang="en-US" sz="1000" u="none" strike="noStrike">
                          <a:effectLst/>
                        </a:rPr>
                        <a:t>74</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880 Mount Prospect Ave (Montclair Ave)</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96169818"/>
                  </a:ext>
                </a:extLst>
              </a:tr>
              <a:tr h="174054">
                <a:tc>
                  <a:txBody>
                    <a:bodyPr/>
                    <a:lstStyle/>
                    <a:p>
                      <a:pPr algn="ctr" fontAlgn="t"/>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895 Franklin Ave</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173981261"/>
                  </a:ext>
                </a:extLst>
              </a:tr>
            </a:tbl>
          </a:graphicData>
        </a:graphic>
      </p:graphicFrame>
      <p:sp>
        <p:nvSpPr>
          <p:cNvPr id="3" name="Slide Number Placeholder 2">
            <a:extLst>
              <a:ext uri="{FF2B5EF4-FFF2-40B4-BE49-F238E27FC236}">
                <a16:creationId xmlns:a16="http://schemas.microsoft.com/office/drawing/2014/main" id="{2DD5851F-5092-4A6B-A2CF-2C2ADB43E169}"/>
              </a:ext>
            </a:extLst>
          </p:cNvPr>
          <p:cNvSpPr>
            <a:spLocks noGrp="1"/>
          </p:cNvSpPr>
          <p:nvPr>
            <p:ph type="sldNum" sz="quarter" idx="12"/>
          </p:nvPr>
        </p:nvSpPr>
        <p:spPr/>
        <p:txBody>
          <a:bodyPr/>
          <a:lstStyle/>
          <a:p>
            <a:fld id="{D68C9491-7E17-45B8-A5F2-C8AE76EE5814}" type="slidenum">
              <a:rPr lang="en-US" smtClean="0"/>
              <a:t>14</a:t>
            </a:fld>
            <a:endParaRPr lang="en-US" dirty="0"/>
          </a:p>
        </p:txBody>
      </p:sp>
    </p:spTree>
    <p:extLst>
      <p:ext uri="{BB962C8B-B14F-4D97-AF65-F5344CB8AC3E}">
        <p14:creationId xmlns:p14="http://schemas.microsoft.com/office/powerpoint/2010/main" val="163448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2320B2-8007-47CA-86F4-B871D521E5B4}"/>
              </a:ext>
            </a:extLst>
          </p:cNvPr>
          <p:cNvGraphicFramePr>
            <a:graphicFrameLocks noGrp="1"/>
          </p:cNvGraphicFramePr>
          <p:nvPr>
            <p:extLst>
              <p:ext uri="{D42A27DB-BD31-4B8C-83A1-F6EECF244321}">
                <p14:modId xmlns:p14="http://schemas.microsoft.com/office/powerpoint/2010/main" val="2073145489"/>
              </p:ext>
            </p:extLst>
          </p:nvPr>
        </p:nvGraphicFramePr>
        <p:xfrm>
          <a:off x="1670195" y="658064"/>
          <a:ext cx="7725640" cy="5383298"/>
        </p:xfrm>
        <a:graphic>
          <a:graphicData uri="http://schemas.openxmlformats.org/drawingml/2006/table">
            <a:tbl>
              <a:tblPr>
                <a:tableStyleId>{5C22544A-7EE6-4342-B048-85BDC9FD1C3A}</a:tableStyleId>
              </a:tblPr>
              <a:tblGrid>
                <a:gridCol w="221596">
                  <a:extLst>
                    <a:ext uri="{9D8B030D-6E8A-4147-A177-3AD203B41FA5}">
                      <a16:colId xmlns:a16="http://schemas.microsoft.com/office/drawing/2014/main" val="2139923262"/>
                    </a:ext>
                  </a:extLst>
                </a:gridCol>
                <a:gridCol w="463337">
                  <a:extLst>
                    <a:ext uri="{9D8B030D-6E8A-4147-A177-3AD203B41FA5}">
                      <a16:colId xmlns:a16="http://schemas.microsoft.com/office/drawing/2014/main" val="2153480449"/>
                    </a:ext>
                  </a:extLst>
                </a:gridCol>
                <a:gridCol w="1833203">
                  <a:extLst>
                    <a:ext uri="{9D8B030D-6E8A-4147-A177-3AD203B41FA5}">
                      <a16:colId xmlns:a16="http://schemas.microsoft.com/office/drawing/2014/main" val="1668408525"/>
                    </a:ext>
                  </a:extLst>
                </a:gridCol>
                <a:gridCol w="2135379">
                  <a:extLst>
                    <a:ext uri="{9D8B030D-6E8A-4147-A177-3AD203B41FA5}">
                      <a16:colId xmlns:a16="http://schemas.microsoft.com/office/drawing/2014/main" val="2351227756"/>
                    </a:ext>
                  </a:extLst>
                </a:gridCol>
                <a:gridCol w="402902">
                  <a:extLst>
                    <a:ext uri="{9D8B030D-6E8A-4147-A177-3AD203B41FA5}">
                      <a16:colId xmlns:a16="http://schemas.microsoft.com/office/drawing/2014/main" val="1174039407"/>
                    </a:ext>
                  </a:extLst>
                </a:gridCol>
                <a:gridCol w="1510881">
                  <a:extLst>
                    <a:ext uri="{9D8B030D-6E8A-4147-A177-3AD203B41FA5}">
                      <a16:colId xmlns:a16="http://schemas.microsoft.com/office/drawing/2014/main" val="1174868407"/>
                    </a:ext>
                  </a:extLst>
                </a:gridCol>
                <a:gridCol w="1158342">
                  <a:extLst>
                    <a:ext uri="{9D8B030D-6E8A-4147-A177-3AD203B41FA5}">
                      <a16:colId xmlns:a16="http://schemas.microsoft.com/office/drawing/2014/main" val="757084681"/>
                    </a:ext>
                  </a:extLst>
                </a:gridCol>
              </a:tblGrid>
              <a:tr h="229760">
                <a:tc>
                  <a:txBody>
                    <a:bodyPr/>
                    <a:lstStyle/>
                    <a:p>
                      <a:pPr algn="ctr" fontAlgn="t"/>
                      <a:r>
                        <a:rPr lang="en-US" sz="900" u="none" strike="noStrike">
                          <a:effectLst/>
                        </a:rPr>
                        <a:t>76</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Nubian Family Flavor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410 Springfield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528244499"/>
                  </a:ext>
                </a:extLst>
              </a:tr>
              <a:tr h="145045">
                <a:tc>
                  <a:txBody>
                    <a:bodyPr/>
                    <a:lstStyle/>
                    <a:p>
                      <a:pPr algn="ctr" fontAlgn="t"/>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311 Springfield Ave, #313 (at Hunterdon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52588800"/>
                  </a:ext>
                </a:extLst>
              </a:tr>
              <a:tr h="145045">
                <a:tc>
                  <a:txBody>
                    <a:bodyPr/>
                    <a:lstStyle/>
                    <a:p>
                      <a:pPr algn="ctr" fontAlgn="t"/>
                      <a:r>
                        <a:rPr lang="en-US" sz="900" u="none" strike="noStrike">
                          <a:effectLst/>
                        </a:rPr>
                        <a:t>78</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226 Elizabeth Ave #232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903534162"/>
                  </a:ext>
                </a:extLst>
              </a:tr>
              <a:tr h="145045">
                <a:tc>
                  <a:txBody>
                    <a:bodyPr/>
                    <a:lstStyle/>
                    <a:p>
                      <a:pPr algn="ctr" fontAlgn="t"/>
                      <a:r>
                        <a:rPr lang="en-US" sz="900" u="none" strike="noStrike">
                          <a:effectLst/>
                        </a:rPr>
                        <a:t>79</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10 Toler Pl, NEC Train Station (E Runyon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965036891"/>
                  </a:ext>
                </a:extLst>
              </a:tr>
              <a:tr h="145045">
                <a:tc>
                  <a:txBody>
                    <a:bodyPr/>
                    <a:lstStyle/>
                    <a:p>
                      <a:pPr algn="ctr" fontAlgn="t"/>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10 Toler Pl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831714271"/>
                  </a:ext>
                </a:extLst>
              </a:tr>
              <a:tr h="145045">
                <a:tc>
                  <a:txBody>
                    <a:bodyPr/>
                    <a:lstStyle/>
                    <a:p>
                      <a:pPr algn="ctr" fontAlgn="t"/>
                      <a:r>
                        <a:rPr lang="en-US" sz="900" u="none" strike="noStrike">
                          <a:effectLst/>
                        </a:rPr>
                        <a:t>81</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335 McCarter Hwy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579263397"/>
                  </a:ext>
                </a:extLst>
              </a:tr>
              <a:tr h="145045">
                <a:tc>
                  <a:txBody>
                    <a:bodyPr/>
                    <a:lstStyle/>
                    <a:p>
                      <a:pPr algn="ctr" fontAlgn="t"/>
                      <a:r>
                        <a:rPr lang="en-US" sz="900" u="none" strike="noStrike">
                          <a:effectLst/>
                        </a:rPr>
                        <a:t>82</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257 Lyons Ave #259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11403315"/>
                  </a:ext>
                </a:extLst>
              </a:tr>
              <a:tr h="145045">
                <a:tc>
                  <a:txBody>
                    <a:bodyPr/>
                    <a:lstStyle/>
                    <a:p>
                      <a:pPr algn="ctr" fontAlgn="t"/>
                      <a:r>
                        <a:rPr lang="en-US" sz="900" u="none" strike="noStrike">
                          <a:effectLst/>
                        </a:rPr>
                        <a:t>83</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Wendy's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462 Chancellor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Franklin-St John's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585703964"/>
                  </a:ext>
                </a:extLst>
              </a:tr>
              <a:tr h="145045">
                <a:tc>
                  <a:txBody>
                    <a:bodyPr/>
                    <a:lstStyle/>
                    <a:p>
                      <a:pPr algn="ctr" fontAlgn="t"/>
                      <a:r>
                        <a:rPr lang="en-US" sz="900" u="none" strike="noStrike">
                          <a:effectLst/>
                        </a:rPr>
                        <a:t>84</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872 Frelinghuysen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Franklin-St John's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179004730"/>
                  </a:ext>
                </a:extLst>
              </a:tr>
              <a:tr h="145045">
                <a:tc>
                  <a:txBody>
                    <a:bodyPr/>
                    <a:lstStyle/>
                    <a:p>
                      <a:pPr algn="ctr" fontAlgn="t"/>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Ambassador Fish and Chicken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139 Clinton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881905861"/>
                  </a:ext>
                </a:extLst>
              </a:tr>
              <a:tr h="145045">
                <a:tc>
                  <a:txBody>
                    <a:bodyPr/>
                    <a:lstStyle/>
                    <a:p>
                      <a:pPr algn="ctr" fontAlgn="t"/>
                      <a:r>
                        <a:rPr lang="en-US" sz="900" u="none" strike="noStrike">
                          <a:effectLst/>
                        </a:rPr>
                        <a:t>86</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Wendy's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427 Springfield Avenue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569994107"/>
                  </a:ext>
                </a:extLst>
              </a:tr>
              <a:tr h="145045">
                <a:tc>
                  <a:txBody>
                    <a:bodyPr/>
                    <a:lstStyle/>
                    <a:p>
                      <a:pPr algn="ctr" fontAlgn="t"/>
                      <a:r>
                        <a:rPr lang="en-US" sz="900" u="none" strike="noStrike">
                          <a:effectLst/>
                        </a:rPr>
                        <a:t>87</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White Castle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642-654 Broadway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Paul's Centenary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708050543"/>
                  </a:ext>
                </a:extLst>
              </a:tr>
              <a:tr h="145045">
                <a:tc>
                  <a:txBody>
                    <a:bodyPr/>
                    <a:lstStyle/>
                    <a:p>
                      <a:pPr algn="ctr" fontAlgn="t"/>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621 Broadway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Paul's Centenary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066914139"/>
                  </a:ext>
                </a:extLst>
              </a:tr>
              <a:tr h="145045">
                <a:tc>
                  <a:txBody>
                    <a:bodyPr/>
                    <a:lstStyle/>
                    <a:p>
                      <a:pPr algn="ctr" fontAlgn="t"/>
                      <a:r>
                        <a:rPr lang="en-US" sz="900" u="none" strike="noStrike">
                          <a:effectLst/>
                        </a:rPr>
                        <a:t>89</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White Castle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307 Elizabeth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1273668"/>
                  </a:ext>
                </a:extLst>
              </a:tr>
              <a:tr h="145045">
                <a:tc>
                  <a:txBody>
                    <a:bodyPr/>
                    <a:lstStyle/>
                    <a:p>
                      <a:pPr algn="ctr" fontAlgn="t"/>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Wendy's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427 Springfield Avenue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23696948"/>
                  </a:ext>
                </a:extLst>
              </a:tr>
              <a:tr h="145045">
                <a:tc>
                  <a:txBody>
                    <a:bodyPr/>
                    <a:lstStyle/>
                    <a:p>
                      <a:pPr algn="ctr" fontAlgn="t"/>
                      <a:r>
                        <a:rPr lang="en-US" sz="900" u="none" strike="noStrike">
                          <a:effectLst/>
                        </a:rPr>
                        <a:t>91</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Ambassador Fish and Chicken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139 Clinton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415149029"/>
                  </a:ext>
                </a:extLst>
              </a:tr>
              <a:tr h="145045">
                <a:tc>
                  <a:txBody>
                    <a:bodyPr/>
                    <a:lstStyle/>
                    <a:p>
                      <a:pPr algn="ctr" fontAlgn="t"/>
                      <a:r>
                        <a:rPr lang="en-US" sz="900" u="none" strike="noStrike">
                          <a:effectLst/>
                        </a:rPr>
                        <a:t>92</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Burger King &amp; Popeyes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Elizabeth Place (East Peddie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92366313"/>
                  </a:ext>
                </a:extLst>
              </a:tr>
              <a:tr h="145045">
                <a:tc>
                  <a:txBody>
                    <a:bodyPr/>
                    <a:lstStyle/>
                    <a:p>
                      <a:pPr algn="ctr" fontAlgn="t"/>
                      <a:r>
                        <a:rPr lang="en-US" sz="900" u="none" strike="noStrike">
                          <a:effectLst/>
                        </a:rPr>
                        <a:t>93</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SONIC Drive 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189-237 Springfield Ave (Irvine Turner)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82803794"/>
                  </a:ext>
                </a:extLst>
              </a:tr>
              <a:tr h="145045">
                <a:tc>
                  <a:txBody>
                    <a:bodyPr/>
                    <a:lstStyle/>
                    <a:p>
                      <a:pPr algn="ctr" fontAlgn="t"/>
                      <a:r>
                        <a:rPr lang="en-US" sz="900" u="none" strike="noStrike">
                          <a:effectLst/>
                        </a:rPr>
                        <a:t>94</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Popeyes Louisiana Kitchen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 NJ 07103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36705285"/>
                  </a:ext>
                </a:extLst>
              </a:tr>
              <a:tr h="145045">
                <a:tc>
                  <a:txBody>
                    <a:bodyPr/>
                    <a:lstStyle/>
                    <a:p>
                      <a:pPr algn="ctr" fontAlgn="t"/>
                      <a:r>
                        <a:rPr lang="en-US" sz="900" u="none" strike="noStrike">
                          <a:effectLst/>
                        </a:rPr>
                        <a:t>95</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Jersey Fried Chicken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289 Elizabeth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592156622"/>
                  </a:ext>
                </a:extLst>
              </a:tr>
              <a:tr h="145045">
                <a:tc>
                  <a:txBody>
                    <a:bodyPr/>
                    <a:lstStyle/>
                    <a:p>
                      <a:pPr algn="ctr" fontAlgn="t"/>
                      <a:r>
                        <a:rPr lang="en-US" sz="900" u="none" strike="noStrike">
                          <a:effectLst/>
                        </a:rPr>
                        <a:t>96</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101-115 Clinton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469435536"/>
                  </a:ext>
                </a:extLst>
              </a:tr>
              <a:tr h="145045">
                <a:tc>
                  <a:txBody>
                    <a:bodyPr/>
                    <a:lstStyle/>
                    <a:p>
                      <a:pPr algn="ctr" fontAlgn="t"/>
                      <a:r>
                        <a:rPr lang="en-US" sz="900" u="none" strike="noStrike">
                          <a:effectLst/>
                        </a:rPr>
                        <a:t>97</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872 Frelinghuysen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019599110"/>
                  </a:ext>
                </a:extLst>
              </a:tr>
              <a:tr h="145045">
                <a:tc>
                  <a:txBody>
                    <a:bodyPr/>
                    <a:lstStyle/>
                    <a:p>
                      <a:pPr algn="ctr" fontAlgn="t"/>
                      <a:r>
                        <a:rPr lang="en-US" sz="900" u="none" strike="noStrike">
                          <a:effectLst/>
                        </a:rPr>
                        <a:t>98</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Burger King</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10 Toler Pl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665441305"/>
                  </a:ext>
                </a:extLst>
              </a:tr>
              <a:tr h="145045">
                <a:tc>
                  <a:txBody>
                    <a:bodyPr/>
                    <a:lstStyle/>
                    <a:p>
                      <a:pPr algn="ctr" fontAlgn="t"/>
                      <a:r>
                        <a:rPr lang="en-US" sz="900" u="none" strike="noStrike">
                          <a:effectLst/>
                        </a:rPr>
                        <a:t>99</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Bragman's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393 Hawthorne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Franklin-St John's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861170761"/>
                  </a:ext>
                </a:extLst>
              </a:tr>
              <a:tr h="145045">
                <a:tc>
                  <a:txBody>
                    <a:bodyPr/>
                    <a:lstStyle/>
                    <a:p>
                      <a:pPr algn="ctr" fontAlgn="t"/>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Hobby's Delicatessen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32 Branford Pl (at Halsey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78342744"/>
                  </a:ext>
                </a:extLst>
              </a:tr>
              <a:tr h="145045">
                <a:tc>
                  <a:txBody>
                    <a:bodyPr/>
                    <a:lstStyle/>
                    <a:p>
                      <a:pPr algn="ctr" fontAlgn="t"/>
                      <a:r>
                        <a:rPr lang="en-US" sz="900" u="none" strike="noStrike">
                          <a:effectLst/>
                        </a:rPr>
                        <a:t>101</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Halsey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147 Halsey St (</a:t>
                      </a:r>
                      <a:r>
                        <a:rPr lang="en-US" sz="900" u="none" strike="noStrike" dirty="0" err="1">
                          <a:effectLst/>
                        </a:rPr>
                        <a:t>Acadamey</a:t>
                      </a:r>
                      <a:r>
                        <a:rPr lang="en-US" sz="900" u="none" strike="noStrike" dirty="0">
                          <a:effectLst/>
                        </a:rPr>
                        <a:t> Street)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71592988"/>
                  </a:ext>
                </a:extLst>
              </a:tr>
              <a:tr h="145045">
                <a:tc>
                  <a:txBody>
                    <a:bodyPr/>
                    <a:lstStyle/>
                    <a:p>
                      <a:pPr algn="ctr" fontAlgn="t"/>
                      <a:r>
                        <a:rPr lang="en-US" sz="900" u="none" strike="noStrike">
                          <a:effectLst/>
                        </a:rPr>
                        <a:t>102</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Margarita's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432 Central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378523255"/>
                  </a:ext>
                </a:extLst>
              </a:tr>
              <a:tr h="145045">
                <a:tc>
                  <a:txBody>
                    <a:bodyPr/>
                    <a:lstStyle/>
                    <a:p>
                      <a:pPr algn="ctr" fontAlgn="t"/>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Hanna's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14 E Park St (btwn Park Pl &amp; Mulberry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900196812"/>
                  </a:ext>
                </a:extLst>
              </a:tr>
              <a:tr h="145045">
                <a:tc>
                  <a:txBody>
                    <a:bodyPr/>
                    <a:lstStyle/>
                    <a:p>
                      <a:pPr algn="ctr" fontAlgn="t"/>
                      <a:r>
                        <a:rPr lang="en-US" sz="900" u="none" strike="noStrike">
                          <a:effectLst/>
                        </a:rPr>
                        <a:t>104</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Bragman's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393 Hawthorne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019041982"/>
                  </a:ext>
                </a:extLst>
              </a:tr>
              <a:tr h="145045">
                <a:tc>
                  <a:txBody>
                    <a:bodyPr/>
                    <a:lstStyle/>
                    <a:p>
                      <a:pPr algn="ctr" fontAlgn="t"/>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Ademis Grocery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146 Sherman Ave (Vanderpool Street)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Trinity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997657191"/>
                  </a:ext>
                </a:extLst>
              </a:tr>
            </a:tbl>
          </a:graphicData>
        </a:graphic>
      </p:graphicFrame>
      <p:sp>
        <p:nvSpPr>
          <p:cNvPr id="3" name="Slide Number Placeholder 2">
            <a:extLst>
              <a:ext uri="{FF2B5EF4-FFF2-40B4-BE49-F238E27FC236}">
                <a16:creationId xmlns:a16="http://schemas.microsoft.com/office/drawing/2014/main" id="{C1CB4119-27DE-4524-A415-58559B64A745}"/>
              </a:ext>
            </a:extLst>
          </p:cNvPr>
          <p:cNvSpPr>
            <a:spLocks noGrp="1"/>
          </p:cNvSpPr>
          <p:nvPr>
            <p:ph type="sldNum" sz="quarter" idx="12"/>
          </p:nvPr>
        </p:nvSpPr>
        <p:spPr/>
        <p:txBody>
          <a:bodyPr/>
          <a:lstStyle/>
          <a:p>
            <a:fld id="{D68C9491-7E17-45B8-A5F2-C8AE76EE5814}" type="slidenum">
              <a:rPr lang="en-US" smtClean="0"/>
              <a:t>15</a:t>
            </a:fld>
            <a:endParaRPr lang="en-US" dirty="0"/>
          </a:p>
        </p:txBody>
      </p:sp>
    </p:spTree>
    <p:extLst>
      <p:ext uri="{BB962C8B-B14F-4D97-AF65-F5344CB8AC3E}">
        <p14:creationId xmlns:p14="http://schemas.microsoft.com/office/powerpoint/2010/main" val="328261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0FA521-8826-4CB4-B4C8-D616E1D8B02E}"/>
              </a:ext>
            </a:extLst>
          </p:cNvPr>
          <p:cNvSpPr/>
          <p:nvPr/>
        </p:nvSpPr>
        <p:spPr>
          <a:xfrm>
            <a:off x="1501906" y="1855524"/>
            <a:ext cx="8592065" cy="1754326"/>
          </a:xfrm>
          <a:prstGeom prst="rect">
            <a:avLst/>
          </a:prstGeom>
        </p:spPr>
        <p:txBody>
          <a:bodyPr wrap="squar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Depending on their resources available, the churches can either collectively collect the foods from each cluster, i.e. the churches pool their resources and establish team(s) for each cluster. </a:t>
            </a:r>
          </a:p>
          <a:p>
            <a:endParaRPr lang="en-US" dirty="0">
              <a:latin typeface="Arial" panose="020B060402020202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cs typeface="Times New Roman" panose="02020603050405020304" pitchFamily="18" charset="0"/>
              </a:rPr>
              <a:t>Or each church can collect the foods from the venues in their neighborhood according to the cluster type.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05506F1-2A4B-4DA5-8295-909851B0BDBC}"/>
              </a:ext>
            </a:extLst>
          </p:cNvPr>
          <p:cNvSpPr>
            <a:spLocks noGrp="1"/>
          </p:cNvSpPr>
          <p:nvPr>
            <p:ph type="sldNum" sz="quarter" idx="12"/>
          </p:nvPr>
        </p:nvSpPr>
        <p:spPr/>
        <p:txBody>
          <a:bodyPr/>
          <a:lstStyle/>
          <a:p>
            <a:fld id="{D68C9491-7E17-45B8-A5F2-C8AE76EE5814}" type="slidenum">
              <a:rPr lang="en-US" smtClean="0"/>
              <a:t>16</a:t>
            </a:fld>
            <a:endParaRPr lang="en-US" dirty="0"/>
          </a:p>
        </p:txBody>
      </p:sp>
    </p:spTree>
    <p:extLst>
      <p:ext uri="{BB962C8B-B14F-4D97-AF65-F5344CB8AC3E}">
        <p14:creationId xmlns:p14="http://schemas.microsoft.com/office/powerpoint/2010/main" val="241869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9EA9-2CAB-4C98-B813-AC161BA3E8DA}"/>
              </a:ext>
            </a:extLst>
          </p:cNvPr>
          <p:cNvSpPr>
            <a:spLocks noGrp="1"/>
          </p:cNvSpPr>
          <p:nvPr>
            <p:ph type="title"/>
          </p:nvPr>
        </p:nvSpPr>
        <p:spPr/>
        <p:txBody>
          <a:bodyPr/>
          <a:lstStyle/>
          <a:p>
            <a:r>
              <a:rPr lang="en-US" dirty="0"/>
              <a:t>Homeless/Hunger in New Jersey</a:t>
            </a:r>
          </a:p>
        </p:txBody>
      </p:sp>
      <p:sp>
        <p:nvSpPr>
          <p:cNvPr id="3" name="Content Placeholder 2">
            <a:extLst>
              <a:ext uri="{FF2B5EF4-FFF2-40B4-BE49-F238E27FC236}">
                <a16:creationId xmlns:a16="http://schemas.microsoft.com/office/drawing/2014/main" id="{684947A0-B7E7-4AE7-80D3-7932DF485692}"/>
              </a:ext>
            </a:extLst>
          </p:cNvPr>
          <p:cNvSpPr>
            <a:spLocks noGrp="1"/>
          </p:cNvSpPr>
          <p:nvPr>
            <p:ph idx="1"/>
          </p:nvPr>
        </p:nvSpPr>
        <p:spPr>
          <a:xfrm>
            <a:off x="838200" y="1785432"/>
            <a:ext cx="10515600" cy="4351338"/>
          </a:xfrm>
        </p:spPr>
        <p:txBody>
          <a:bodyPr>
            <a:normAutofit/>
          </a:bodyPr>
          <a:lstStyle/>
          <a:p>
            <a:r>
              <a:rPr lang="en-US" dirty="0"/>
              <a:t>The governor of New Jersey, Phil Murphy, on May 9, 2019 recently singed a legislation to fight hunger in the state.</a:t>
            </a:r>
          </a:p>
          <a:p>
            <a:r>
              <a:rPr lang="en-US" dirty="0"/>
              <a:t>The towns with high concentration of homeless people are typically saddled with demographics that are below poverty line and struggling to their day to day living. </a:t>
            </a:r>
          </a:p>
          <a:p>
            <a:r>
              <a:rPr lang="en-US" dirty="0"/>
              <a:t>According to an NPR report, approximately 85% of the food that isn’t used in a typical American restaurant is thrown out </a:t>
            </a:r>
          </a:p>
          <a:p>
            <a:endParaRPr lang="en-US" dirty="0"/>
          </a:p>
        </p:txBody>
      </p:sp>
      <p:sp>
        <p:nvSpPr>
          <p:cNvPr id="4" name="Slide Number Placeholder 3">
            <a:extLst>
              <a:ext uri="{FF2B5EF4-FFF2-40B4-BE49-F238E27FC236}">
                <a16:creationId xmlns:a16="http://schemas.microsoft.com/office/drawing/2014/main" id="{9FD95D06-C534-4EEE-AB78-F88BCF5C993B}"/>
              </a:ext>
            </a:extLst>
          </p:cNvPr>
          <p:cNvSpPr>
            <a:spLocks noGrp="1"/>
          </p:cNvSpPr>
          <p:nvPr>
            <p:ph type="sldNum" sz="quarter" idx="12"/>
          </p:nvPr>
        </p:nvSpPr>
        <p:spPr/>
        <p:txBody>
          <a:bodyPr/>
          <a:lstStyle/>
          <a:p>
            <a:fld id="{D68C9491-7E17-45B8-A5F2-C8AE76EE5814}" type="slidenum">
              <a:rPr lang="en-US" smtClean="0"/>
              <a:t>2</a:t>
            </a:fld>
            <a:endParaRPr lang="en-US" dirty="0"/>
          </a:p>
        </p:txBody>
      </p:sp>
    </p:spTree>
    <p:extLst>
      <p:ext uri="{BB962C8B-B14F-4D97-AF65-F5344CB8AC3E}">
        <p14:creationId xmlns:p14="http://schemas.microsoft.com/office/powerpoint/2010/main" val="276849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EC89E2B-08A4-40EA-ABA5-82EDCB9C5F6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520" r="5520"/>
          <a:stretch>
            <a:fillRect/>
          </a:stretch>
        </p:blipFill>
        <p:spPr>
          <a:xfrm>
            <a:off x="4681538" y="987425"/>
            <a:ext cx="6673850" cy="4873625"/>
          </a:xfrm>
        </p:spPr>
      </p:pic>
      <p:sp>
        <p:nvSpPr>
          <p:cNvPr id="4" name="Text Placeholder 3">
            <a:extLst>
              <a:ext uri="{FF2B5EF4-FFF2-40B4-BE49-F238E27FC236}">
                <a16:creationId xmlns:a16="http://schemas.microsoft.com/office/drawing/2014/main" id="{03BA336C-6604-4F4C-8A36-9523B3BD28E9}"/>
              </a:ext>
            </a:extLst>
          </p:cNvPr>
          <p:cNvSpPr>
            <a:spLocks noGrp="1"/>
          </p:cNvSpPr>
          <p:nvPr>
            <p:ph type="body" sz="half" idx="2"/>
          </p:nvPr>
        </p:nvSpPr>
        <p:spPr>
          <a:xfrm>
            <a:off x="592653" y="2399749"/>
            <a:ext cx="3932237" cy="2048975"/>
          </a:xfrm>
        </p:spPr>
        <p:txBody>
          <a:bodyPr/>
          <a:lstStyle/>
          <a:p>
            <a:r>
              <a:rPr lang="en-US" sz="1600" dirty="0"/>
              <a:t>The New Jersey state wide report for homeless persons is scraped from : </a:t>
            </a:r>
            <a:r>
              <a:rPr lang="en-US" sz="1600" u="sng" dirty="0">
                <a:hlinkClick r:id="rId3"/>
              </a:rPr>
              <a:t>https://cdn.monarchhousing.org/wp-content/uploads/njcounts18/2018PITReportStatewide.pdf</a:t>
            </a:r>
            <a:r>
              <a:rPr lang="en-US" sz="1600" dirty="0"/>
              <a:t>. And it shows that there 9303 homeless persons in New Jersey, with Essex County leading the way.</a:t>
            </a:r>
          </a:p>
          <a:p>
            <a:endParaRPr lang="en-US" dirty="0"/>
          </a:p>
        </p:txBody>
      </p:sp>
      <p:sp>
        <p:nvSpPr>
          <p:cNvPr id="11" name="Slide Number Placeholder 10">
            <a:extLst>
              <a:ext uri="{FF2B5EF4-FFF2-40B4-BE49-F238E27FC236}">
                <a16:creationId xmlns:a16="http://schemas.microsoft.com/office/drawing/2014/main" id="{B626341F-3071-48EA-AB53-27504E266C81}"/>
              </a:ext>
            </a:extLst>
          </p:cNvPr>
          <p:cNvSpPr>
            <a:spLocks noGrp="1"/>
          </p:cNvSpPr>
          <p:nvPr>
            <p:ph type="sldNum" sz="quarter" idx="12"/>
          </p:nvPr>
        </p:nvSpPr>
        <p:spPr/>
        <p:txBody>
          <a:bodyPr/>
          <a:lstStyle/>
          <a:p>
            <a:fld id="{D68C9491-7E17-45B8-A5F2-C8AE76EE5814}" type="slidenum">
              <a:rPr lang="en-US" smtClean="0"/>
              <a:t>3</a:t>
            </a:fld>
            <a:endParaRPr lang="en-US" dirty="0"/>
          </a:p>
        </p:txBody>
      </p:sp>
    </p:spTree>
    <p:extLst>
      <p:ext uri="{BB962C8B-B14F-4D97-AF65-F5344CB8AC3E}">
        <p14:creationId xmlns:p14="http://schemas.microsoft.com/office/powerpoint/2010/main" val="406125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314EC9C1-04E0-42AE-9D30-D8594E1810D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95" b="595"/>
          <a:stretch>
            <a:fillRect/>
          </a:stretch>
        </p:blipFill>
        <p:spPr>
          <a:xfrm>
            <a:off x="5183188" y="788988"/>
            <a:ext cx="6172200" cy="5072062"/>
          </a:xfrm>
        </p:spPr>
      </p:pic>
      <p:sp>
        <p:nvSpPr>
          <p:cNvPr id="4" name="Text Placeholder 3">
            <a:extLst>
              <a:ext uri="{FF2B5EF4-FFF2-40B4-BE49-F238E27FC236}">
                <a16:creationId xmlns:a16="http://schemas.microsoft.com/office/drawing/2014/main" id="{2C53C4C8-B1DE-4FBE-AA4B-2ACB63C3A29A}"/>
              </a:ext>
            </a:extLst>
          </p:cNvPr>
          <p:cNvSpPr>
            <a:spLocks noGrp="1"/>
          </p:cNvSpPr>
          <p:nvPr>
            <p:ph type="body" sz="half" idx="2"/>
          </p:nvPr>
        </p:nvSpPr>
        <p:spPr>
          <a:xfrm>
            <a:off x="926285" y="2577029"/>
            <a:ext cx="4037012" cy="1043502"/>
          </a:xfrm>
        </p:spPr>
        <p:txBody>
          <a:bodyPr>
            <a:normAutofit/>
          </a:bodyPr>
          <a:lstStyle/>
          <a:p>
            <a:r>
              <a:rPr lang="en-US" sz="1800" dirty="0"/>
              <a:t>Essex County homeless accounts to 24% of the statewide count.</a:t>
            </a:r>
          </a:p>
        </p:txBody>
      </p:sp>
      <p:sp>
        <p:nvSpPr>
          <p:cNvPr id="11" name="Slide Number Placeholder 10">
            <a:extLst>
              <a:ext uri="{FF2B5EF4-FFF2-40B4-BE49-F238E27FC236}">
                <a16:creationId xmlns:a16="http://schemas.microsoft.com/office/drawing/2014/main" id="{93CA93A2-92AF-4B5E-9B29-7CDA8510BD02}"/>
              </a:ext>
            </a:extLst>
          </p:cNvPr>
          <p:cNvSpPr>
            <a:spLocks noGrp="1"/>
          </p:cNvSpPr>
          <p:nvPr>
            <p:ph type="sldNum" sz="quarter" idx="12"/>
          </p:nvPr>
        </p:nvSpPr>
        <p:spPr/>
        <p:txBody>
          <a:bodyPr/>
          <a:lstStyle/>
          <a:p>
            <a:fld id="{D68C9491-7E17-45B8-A5F2-C8AE76EE5814}" type="slidenum">
              <a:rPr lang="en-US" smtClean="0"/>
              <a:t>4</a:t>
            </a:fld>
            <a:endParaRPr lang="en-US" dirty="0"/>
          </a:p>
        </p:txBody>
      </p:sp>
    </p:spTree>
    <p:extLst>
      <p:ext uri="{BB962C8B-B14F-4D97-AF65-F5344CB8AC3E}">
        <p14:creationId xmlns:p14="http://schemas.microsoft.com/office/powerpoint/2010/main" val="152200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B88D6EB4-D2DC-478A-B919-35BA01FD6B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44" r="444"/>
          <a:stretch>
            <a:fillRect/>
          </a:stretch>
        </p:blipFill>
        <p:spPr>
          <a:xfrm>
            <a:off x="4373563" y="987425"/>
            <a:ext cx="6981825" cy="4873625"/>
          </a:xfrm>
        </p:spPr>
      </p:pic>
      <p:sp>
        <p:nvSpPr>
          <p:cNvPr id="4" name="Text Placeholder 3">
            <a:extLst>
              <a:ext uri="{FF2B5EF4-FFF2-40B4-BE49-F238E27FC236}">
                <a16:creationId xmlns:a16="http://schemas.microsoft.com/office/drawing/2014/main" id="{A5C9EE48-4AAD-47DA-89A5-96A1D71E6D18}"/>
              </a:ext>
            </a:extLst>
          </p:cNvPr>
          <p:cNvSpPr>
            <a:spLocks noGrp="1"/>
          </p:cNvSpPr>
          <p:nvPr>
            <p:ph type="body" sz="half" idx="2"/>
          </p:nvPr>
        </p:nvSpPr>
        <p:spPr>
          <a:xfrm>
            <a:off x="646545" y="996950"/>
            <a:ext cx="3727018" cy="5289850"/>
          </a:xfrm>
        </p:spPr>
        <p:txBody>
          <a:bodyPr/>
          <a:lstStyle/>
          <a:p>
            <a:r>
              <a:rPr lang="en-US" sz="1600" dirty="0"/>
              <a:t>The Essex County wide report for homeless persons is scraped from : </a:t>
            </a:r>
            <a:r>
              <a:rPr lang="en-US" sz="1600" u="sng" dirty="0">
                <a:hlinkClick r:id="rId3"/>
              </a:rPr>
              <a:t>https://cdn.monarchhousing.org/wp-content/uploads/njcounts18/2018PITReportEssex.pdf</a:t>
            </a:r>
            <a:r>
              <a:rPr lang="en-US" sz="1600" dirty="0"/>
              <a:t>. This report lists the homeless counts for each municipality in Essex Cunty. Not surprisingly it shows that the town of NEWARK has the most homeless persons with almost 2000 persons.</a:t>
            </a:r>
          </a:p>
          <a:p>
            <a:endParaRPr lang="en-US" dirty="0"/>
          </a:p>
        </p:txBody>
      </p:sp>
      <p:sp>
        <p:nvSpPr>
          <p:cNvPr id="20" name="Slide Number Placeholder 19">
            <a:extLst>
              <a:ext uri="{FF2B5EF4-FFF2-40B4-BE49-F238E27FC236}">
                <a16:creationId xmlns:a16="http://schemas.microsoft.com/office/drawing/2014/main" id="{C1CBADBF-41D5-4717-9B69-F51533E661DF}"/>
              </a:ext>
            </a:extLst>
          </p:cNvPr>
          <p:cNvSpPr>
            <a:spLocks noGrp="1"/>
          </p:cNvSpPr>
          <p:nvPr>
            <p:ph type="sldNum" sz="quarter" idx="12"/>
          </p:nvPr>
        </p:nvSpPr>
        <p:spPr/>
        <p:txBody>
          <a:bodyPr/>
          <a:lstStyle/>
          <a:p>
            <a:fld id="{D68C9491-7E17-45B8-A5F2-C8AE76EE5814}" type="slidenum">
              <a:rPr lang="en-US" smtClean="0"/>
              <a:t>5</a:t>
            </a:fld>
            <a:endParaRPr lang="en-US" dirty="0"/>
          </a:p>
        </p:txBody>
      </p:sp>
      <p:pic>
        <p:nvPicPr>
          <p:cNvPr id="11" name="Picture 10">
            <a:extLst>
              <a:ext uri="{FF2B5EF4-FFF2-40B4-BE49-F238E27FC236}">
                <a16:creationId xmlns:a16="http://schemas.microsoft.com/office/drawing/2014/main" id="{93A09EEC-7103-47D6-B1C6-5CADC7E774EA}"/>
              </a:ext>
            </a:extLst>
          </p:cNvPr>
          <p:cNvPicPr>
            <a:picLocks noChangeAspect="1"/>
          </p:cNvPicPr>
          <p:nvPr/>
        </p:nvPicPr>
        <p:blipFill>
          <a:blip r:embed="rId4"/>
          <a:stretch>
            <a:fillRect/>
          </a:stretch>
        </p:blipFill>
        <p:spPr>
          <a:xfrm>
            <a:off x="1184402" y="3632270"/>
            <a:ext cx="2844800" cy="2104292"/>
          </a:xfrm>
          <a:prstGeom prst="rect">
            <a:avLst/>
          </a:prstGeom>
        </p:spPr>
      </p:pic>
    </p:spTree>
    <p:extLst>
      <p:ext uri="{BB962C8B-B14F-4D97-AF65-F5344CB8AC3E}">
        <p14:creationId xmlns:p14="http://schemas.microsoft.com/office/powerpoint/2010/main" val="352179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022DC34-7E68-432C-A78A-4FEAAE2C973A}"/>
              </a:ext>
            </a:extLst>
          </p:cNvPr>
          <p:cNvSpPr>
            <a:spLocks noGrp="1"/>
          </p:cNvSpPr>
          <p:nvPr>
            <p:ph type="body" sz="half" idx="2"/>
          </p:nvPr>
        </p:nvSpPr>
        <p:spPr>
          <a:xfrm>
            <a:off x="947823" y="2631461"/>
            <a:ext cx="3932237" cy="1044612"/>
          </a:xfrm>
        </p:spPr>
        <p:txBody>
          <a:bodyPr>
            <a:noAutofit/>
          </a:bodyPr>
          <a:lstStyle/>
          <a:p>
            <a:r>
              <a:rPr lang="en-US" sz="1800" dirty="0"/>
              <a:t>This accounts for 87.5% of the total Essex County count for homeless persons.</a:t>
            </a:r>
          </a:p>
        </p:txBody>
      </p:sp>
      <p:sp>
        <p:nvSpPr>
          <p:cNvPr id="27" name="Slide Number Placeholder 26">
            <a:extLst>
              <a:ext uri="{FF2B5EF4-FFF2-40B4-BE49-F238E27FC236}">
                <a16:creationId xmlns:a16="http://schemas.microsoft.com/office/drawing/2014/main" id="{4B20796C-FB4D-46C2-B9BD-8B8A041215F4}"/>
              </a:ext>
            </a:extLst>
          </p:cNvPr>
          <p:cNvSpPr>
            <a:spLocks noGrp="1"/>
          </p:cNvSpPr>
          <p:nvPr>
            <p:ph type="sldNum" sz="quarter" idx="12"/>
          </p:nvPr>
        </p:nvSpPr>
        <p:spPr/>
        <p:txBody>
          <a:bodyPr/>
          <a:lstStyle/>
          <a:p>
            <a:fld id="{D68C9491-7E17-45B8-A5F2-C8AE76EE5814}" type="slidenum">
              <a:rPr lang="en-US" smtClean="0"/>
              <a:t>6</a:t>
            </a:fld>
            <a:endParaRPr lang="en-US" dirty="0"/>
          </a:p>
        </p:txBody>
      </p:sp>
      <p:pic>
        <p:nvPicPr>
          <p:cNvPr id="26" name="Picture 25">
            <a:extLst>
              <a:ext uri="{FF2B5EF4-FFF2-40B4-BE49-F238E27FC236}">
                <a16:creationId xmlns:a16="http://schemas.microsoft.com/office/drawing/2014/main" id="{72061439-B128-4E1C-93B6-F64B094D7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184" y="660863"/>
            <a:ext cx="5457259" cy="5088633"/>
          </a:xfrm>
          <a:prstGeom prst="rect">
            <a:avLst/>
          </a:prstGeom>
        </p:spPr>
      </p:pic>
    </p:spTree>
    <p:extLst>
      <p:ext uri="{BB962C8B-B14F-4D97-AF65-F5344CB8AC3E}">
        <p14:creationId xmlns:p14="http://schemas.microsoft.com/office/powerpoint/2010/main" val="362115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4DB0-B1B9-4708-8A25-BCC1B1DECE6C}"/>
              </a:ext>
            </a:extLst>
          </p:cNvPr>
          <p:cNvSpPr>
            <a:spLocks noGrp="1"/>
          </p:cNvSpPr>
          <p:nvPr>
            <p:ph type="title"/>
          </p:nvPr>
        </p:nvSpPr>
        <p:spPr/>
        <p:txBody>
          <a:bodyPr/>
          <a:lstStyle/>
          <a:p>
            <a:r>
              <a:rPr lang="en-US" dirty="0">
                <a:solidFill>
                  <a:schemeClr val="tx1"/>
                </a:solidFill>
              </a:rPr>
              <a:t>What can the UMCGNJ do?</a:t>
            </a:r>
          </a:p>
        </p:txBody>
      </p:sp>
      <p:sp>
        <p:nvSpPr>
          <p:cNvPr id="3" name="Content Placeholder 2">
            <a:extLst>
              <a:ext uri="{FF2B5EF4-FFF2-40B4-BE49-F238E27FC236}">
                <a16:creationId xmlns:a16="http://schemas.microsoft.com/office/drawing/2014/main" id="{832E9628-0177-4348-AA0C-7007A25CC3B6}"/>
              </a:ext>
            </a:extLst>
          </p:cNvPr>
          <p:cNvSpPr>
            <a:spLocks noGrp="1"/>
          </p:cNvSpPr>
          <p:nvPr>
            <p:ph idx="1"/>
          </p:nvPr>
        </p:nvSpPr>
        <p:spPr/>
        <p:txBody>
          <a:bodyPr/>
          <a:lstStyle/>
          <a:p>
            <a:r>
              <a:rPr lang="en-US" dirty="0"/>
              <a:t>The United Methodist Church of Greater New Jersey can charge their churches in Newark to establish Food Bank(s).</a:t>
            </a:r>
          </a:p>
          <a:p>
            <a:r>
              <a:rPr lang="en-US" dirty="0"/>
              <a:t>The UMCGNJ Newark churches will source out their food supply from food venues in within their proximities.</a:t>
            </a:r>
          </a:p>
        </p:txBody>
      </p:sp>
      <p:sp>
        <p:nvSpPr>
          <p:cNvPr id="4" name="Slide Number Placeholder 3">
            <a:extLst>
              <a:ext uri="{FF2B5EF4-FFF2-40B4-BE49-F238E27FC236}">
                <a16:creationId xmlns:a16="http://schemas.microsoft.com/office/drawing/2014/main" id="{BB481475-0EC5-4868-91BC-A2F165F29947}"/>
              </a:ext>
            </a:extLst>
          </p:cNvPr>
          <p:cNvSpPr>
            <a:spLocks noGrp="1"/>
          </p:cNvSpPr>
          <p:nvPr>
            <p:ph type="sldNum" sz="quarter" idx="12"/>
          </p:nvPr>
        </p:nvSpPr>
        <p:spPr/>
        <p:txBody>
          <a:bodyPr/>
          <a:lstStyle/>
          <a:p>
            <a:fld id="{D68C9491-7E17-45B8-A5F2-C8AE76EE5814}" type="slidenum">
              <a:rPr lang="en-US" smtClean="0"/>
              <a:t>7</a:t>
            </a:fld>
            <a:endParaRPr lang="en-US" dirty="0"/>
          </a:p>
        </p:txBody>
      </p:sp>
    </p:spTree>
    <p:extLst>
      <p:ext uri="{BB962C8B-B14F-4D97-AF65-F5344CB8AC3E}">
        <p14:creationId xmlns:p14="http://schemas.microsoft.com/office/powerpoint/2010/main" val="458880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91732EF-3B86-4E49-8757-C72AD63876E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55" r="12055"/>
          <a:stretch>
            <a:fillRect/>
          </a:stretch>
        </p:blipFill>
        <p:spPr>
          <a:xfrm>
            <a:off x="2298143" y="2804940"/>
            <a:ext cx="7179490" cy="2154066"/>
          </a:xfrm>
        </p:spPr>
      </p:pic>
      <p:sp>
        <p:nvSpPr>
          <p:cNvPr id="4" name="Text Placeholder 3">
            <a:extLst>
              <a:ext uri="{FF2B5EF4-FFF2-40B4-BE49-F238E27FC236}">
                <a16:creationId xmlns:a16="http://schemas.microsoft.com/office/drawing/2014/main" id="{EEF89B48-0BC7-4A48-8CA3-F025C3F6286D}"/>
              </a:ext>
            </a:extLst>
          </p:cNvPr>
          <p:cNvSpPr>
            <a:spLocks noGrp="1"/>
          </p:cNvSpPr>
          <p:nvPr>
            <p:ph type="body" sz="half" idx="2"/>
          </p:nvPr>
        </p:nvSpPr>
        <p:spPr>
          <a:xfrm>
            <a:off x="1239794" y="1194658"/>
            <a:ext cx="9712411" cy="1154712"/>
          </a:xfrm>
        </p:spPr>
        <p:txBody>
          <a:bodyPr>
            <a:normAutofit lnSpcReduction="10000"/>
          </a:bodyPr>
          <a:lstStyle/>
          <a:p>
            <a:r>
              <a:rPr lang="en-US" sz="1800" dirty="0"/>
              <a:t>The UMCGNJ divided their presence in New Jersey into nine districts, the website list all the UMCGNJ churches the town and district where they belong. This data can be downloaded from their website, </a:t>
            </a:r>
            <a:r>
              <a:rPr lang="en-US" sz="1800" dirty="0">
                <a:hlinkClick r:id="rId3"/>
              </a:rPr>
              <a:t>https://www.gnjumc.org/districts/</a:t>
            </a:r>
            <a:r>
              <a:rPr lang="en-US" sz="1800" dirty="0"/>
              <a:t>. Scrapping the file shows that there are four churches in Newark.</a:t>
            </a:r>
          </a:p>
          <a:p>
            <a:endParaRPr lang="en-US" dirty="0"/>
          </a:p>
        </p:txBody>
      </p:sp>
      <p:sp>
        <p:nvSpPr>
          <p:cNvPr id="11" name="Slide Number Placeholder 10">
            <a:extLst>
              <a:ext uri="{FF2B5EF4-FFF2-40B4-BE49-F238E27FC236}">
                <a16:creationId xmlns:a16="http://schemas.microsoft.com/office/drawing/2014/main" id="{EAFCC8E5-682C-48FE-8591-060423CEE329}"/>
              </a:ext>
            </a:extLst>
          </p:cNvPr>
          <p:cNvSpPr>
            <a:spLocks noGrp="1"/>
          </p:cNvSpPr>
          <p:nvPr>
            <p:ph type="sldNum" sz="quarter" idx="12"/>
          </p:nvPr>
        </p:nvSpPr>
        <p:spPr/>
        <p:txBody>
          <a:bodyPr/>
          <a:lstStyle/>
          <a:p>
            <a:fld id="{D68C9491-7E17-45B8-A5F2-C8AE76EE5814}" type="slidenum">
              <a:rPr lang="en-US" smtClean="0"/>
              <a:t>8</a:t>
            </a:fld>
            <a:endParaRPr lang="en-US" dirty="0"/>
          </a:p>
        </p:txBody>
      </p:sp>
    </p:spTree>
    <p:extLst>
      <p:ext uri="{BB962C8B-B14F-4D97-AF65-F5344CB8AC3E}">
        <p14:creationId xmlns:p14="http://schemas.microsoft.com/office/powerpoint/2010/main" val="356948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2A1CCA-3E42-456F-A7AA-D672FD24C9B1}"/>
              </a:ext>
            </a:extLst>
          </p:cNvPr>
          <p:cNvSpPr>
            <a:spLocks noGrp="1"/>
          </p:cNvSpPr>
          <p:nvPr>
            <p:ph type="body" sz="half" idx="2"/>
          </p:nvPr>
        </p:nvSpPr>
        <p:spPr>
          <a:xfrm>
            <a:off x="1556480" y="2045688"/>
            <a:ext cx="3932237" cy="1383312"/>
          </a:xfrm>
        </p:spPr>
        <p:txBody>
          <a:bodyPr>
            <a:noAutofit/>
          </a:bodyPr>
          <a:lstStyle/>
          <a:p>
            <a:r>
              <a:rPr lang="en-US" sz="1800" dirty="0"/>
              <a:t>The map shows that the four UMCGNJ churches are spread out across Newark. Hence, they are strategically positioned as food banks stations.</a:t>
            </a:r>
          </a:p>
        </p:txBody>
      </p:sp>
      <p:sp>
        <p:nvSpPr>
          <p:cNvPr id="23" name="Slide Number Placeholder 22">
            <a:extLst>
              <a:ext uri="{FF2B5EF4-FFF2-40B4-BE49-F238E27FC236}">
                <a16:creationId xmlns:a16="http://schemas.microsoft.com/office/drawing/2014/main" id="{800A9C62-26C3-4A95-8F4B-917B0304684D}"/>
              </a:ext>
            </a:extLst>
          </p:cNvPr>
          <p:cNvSpPr>
            <a:spLocks noGrp="1"/>
          </p:cNvSpPr>
          <p:nvPr>
            <p:ph type="sldNum" sz="quarter" idx="12"/>
          </p:nvPr>
        </p:nvSpPr>
        <p:spPr/>
        <p:txBody>
          <a:bodyPr/>
          <a:lstStyle/>
          <a:p>
            <a:fld id="{D68C9491-7E17-45B8-A5F2-C8AE76EE5814}" type="slidenum">
              <a:rPr lang="en-US" smtClean="0"/>
              <a:t>9</a:t>
            </a:fld>
            <a:endParaRPr lang="en-US" dirty="0"/>
          </a:p>
        </p:txBody>
      </p:sp>
      <p:pic>
        <p:nvPicPr>
          <p:cNvPr id="22" name="Picture 21">
            <a:extLst>
              <a:ext uri="{FF2B5EF4-FFF2-40B4-BE49-F238E27FC236}">
                <a16:creationId xmlns:a16="http://schemas.microsoft.com/office/drawing/2014/main" id="{7160F312-2A58-40B4-9B60-0B31D8641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36342"/>
            <a:ext cx="4802659" cy="5071333"/>
          </a:xfrm>
          <a:prstGeom prst="rect">
            <a:avLst/>
          </a:prstGeom>
        </p:spPr>
      </p:pic>
    </p:spTree>
    <p:extLst>
      <p:ext uri="{BB962C8B-B14F-4D97-AF65-F5344CB8AC3E}">
        <p14:creationId xmlns:p14="http://schemas.microsoft.com/office/powerpoint/2010/main" val="27512980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TotalTime>
  <Words>2214</Words>
  <Application>Microsoft Office PowerPoint</Application>
  <PresentationFormat>Widescreen</PresentationFormat>
  <Paragraphs>785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Homelessness and Hunger in New Jersey. What can United Methodist Church of Greater New Jersey do?</vt:lpstr>
      <vt:lpstr>Homeless/Hunger in New Jersey</vt:lpstr>
      <vt:lpstr>PowerPoint Presentation</vt:lpstr>
      <vt:lpstr>PowerPoint Presentation</vt:lpstr>
      <vt:lpstr>PowerPoint Presentation</vt:lpstr>
      <vt:lpstr>PowerPoint Presentation</vt:lpstr>
      <vt:lpstr>What can the UMCGNJ do?</vt:lpstr>
      <vt:lpstr>PowerPoint Presentation</vt:lpstr>
      <vt:lpstr>PowerPoint Presentation</vt:lpstr>
      <vt:lpstr>PowerPoint Presentation</vt:lpstr>
      <vt:lpstr>PowerPoint Presentation</vt:lpstr>
      <vt:lpstr>The list of venues clustered together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SOURCING OUT FOO</dc:title>
  <dc:creator>Ussher Ramiro</dc:creator>
  <cp:lastModifiedBy>Gina Concepcion</cp:lastModifiedBy>
  <cp:revision>87</cp:revision>
  <dcterms:created xsi:type="dcterms:W3CDTF">2019-06-27T20:02:08Z</dcterms:created>
  <dcterms:modified xsi:type="dcterms:W3CDTF">2020-03-12T01:58:47Z</dcterms:modified>
</cp:coreProperties>
</file>