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60" r:id="rId4"/>
    <p:sldId id="261" r:id="rId5"/>
    <p:sldId id="262" r:id="rId6"/>
    <p:sldId id="263" r:id="rId7"/>
    <p:sldId id="265" r:id="rId8"/>
    <p:sldId id="267" r:id="rId9"/>
    <p:sldId id="268" r:id="rId10"/>
    <p:sldId id="269" r:id="rId11"/>
    <p:sldId id="270" r:id="rId12"/>
    <p:sldId id="272"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0"/>
  </p:normalViewPr>
  <p:slideViewPr>
    <p:cSldViewPr snapToGrid="0">
      <p:cViewPr varScale="1">
        <p:scale>
          <a:sx n="92" d="100"/>
          <a:sy n="92" d="100"/>
        </p:scale>
        <p:origin x="8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D565E-0423-4EBB-9B29-CFD86B3E40BB}" type="datetimeFigureOut">
              <a:rPr lang="en-US" smtClean="0"/>
              <a:t>3/13/2020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8FE65-416D-4599-8F02-814ECFF0C3E1}" type="slidenum">
              <a:rPr lang="en-US" smtClean="0"/>
              <a:t>‹#›</a:t>
            </a:fld>
            <a:endParaRPr lang="en-US"/>
          </a:p>
        </p:txBody>
      </p:sp>
    </p:spTree>
    <p:extLst>
      <p:ext uri="{BB962C8B-B14F-4D97-AF65-F5344CB8AC3E}">
        <p14:creationId xmlns:p14="http://schemas.microsoft.com/office/powerpoint/2010/main" val="3344091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5AD9E2-5935-45B4-8CA8-F8BF89DBDE7F}" type="datetime1">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287112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8CBE0D-DDF8-49BA-B443-5EE4A301DFEC}" type="datetime1">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38033854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8CBE0D-DDF8-49BA-B443-5EE4A301DFEC}" type="datetime1">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3021719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8CBE0D-DDF8-49BA-B443-5EE4A301DFEC}" type="datetime1">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417553369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8CBE0D-DDF8-49BA-B443-5EE4A301DFEC}" type="datetime1">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71374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8CBE0D-DDF8-49BA-B443-5EE4A301DFEC}" type="datetime1">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17885519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D069A0-B8DC-4C25-A99D-532B0EBFAB9F}" type="datetime1">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3182729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2A0EA-AD6B-4BC5-9F9B-88F7755FAC80}" type="datetime1">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325897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5956B-915A-40A4-86B2-1457E28E4A9D}" type="datetime1">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4292951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0C7536-FD95-41A3-A20A-65D1E4DFE767}" type="datetime1">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1164688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3D899B-799E-4CB0-BBA5-C3DC99EB33BD}" type="datetime1">
              <a:rPr lang="en-US" smtClean="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101763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9F20A3-EA82-406D-9662-5BCD7AAEABA5}" type="datetime1">
              <a:rPr lang="en-US" smtClean="0"/>
              <a:t>3/13/2020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211724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07FB9A-C357-463C-A262-662A24F93EA5}" type="datetime1">
              <a:rPr lang="en-US" smtClean="0"/>
              <a:t>3/13/2020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2159207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05428-0DA2-403F-9913-2E3AEE567EC1}" type="datetime1">
              <a:rPr lang="en-US" smtClean="0"/>
              <a:t>3/13/2020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1707690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83ECA5-7F38-423C-A605-0D48A1BEFD4F}" type="datetime1">
              <a:rPr lang="en-US" smtClean="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170338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2D2CBA-E5E0-441F-9A72-E86F82B20233}" type="datetime1">
              <a:rPr lang="en-US" smtClean="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378919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8CBE0D-DDF8-49BA-B443-5EE4A301DFEC}" type="datetime1">
              <a:rPr lang="en-US" smtClean="0"/>
              <a:t>3/13/2020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8C9491-7E17-45B8-A5F2-C8AE76EE5814}" type="slidenum">
              <a:rPr lang="en-US" smtClean="0"/>
              <a:t>‹#›</a:t>
            </a:fld>
            <a:endParaRPr lang="en-US" dirty="0"/>
          </a:p>
        </p:txBody>
      </p:sp>
    </p:spTree>
    <p:extLst>
      <p:ext uri="{BB962C8B-B14F-4D97-AF65-F5344CB8AC3E}">
        <p14:creationId xmlns:p14="http://schemas.microsoft.com/office/powerpoint/2010/main" val="5379055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dn.monarchhousing.org/wp-content/uploads/njcounts18/2018PITReportStatewide.pdf" TargetMode="External"/><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cdn.monarchhousing.org/wp-content/uploads/njcounts18/2018PITReportEssex.pdf" TargetMode="External"/><Relationship Id="rId2" Type="http://schemas.openxmlformats.org/officeDocument/2006/relationships/image" Target="../media/image3.JP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njumc.org/districts/" TargetMode="External"/><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52C1-DCBF-483A-9526-FCD192D3080D}"/>
              </a:ext>
            </a:extLst>
          </p:cNvPr>
          <p:cNvSpPr>
            <a:spLocks noGrp="1"/>
          </p:cNvSpPr>
          <p:nvPr>
            <p:ph type="ctrTitle"/>
          </p:nvPr>
        </p:nvSpPr>
        <p:spPr>
          <a:xfrm>
            <a:off x="406400" y="1908797"/>
            <a:ext cx="9144000" cy="3040406"/>
          </a:xfrm>
        </p:spPr>
        <p:txBody>
          <a:bodyPr>
            <a:normAutofit fontScale="90000"/>
          </a:bodyPr>
          <a:lstStyle/>
          <a:p>
            <a:r>
              <a:rPr lang="en-US" dirty="0">
                <a:solidFill>
                  <a:schemeClr val="tx1"/>
                </a:solidFill>
              </a:rPr>
              <a:t>Homelessness and Hunger in New Jersey. What can United Methodist Church of Greater New Jersey do?</a:t>
            </a:r>
          </a:p>
        </p:txBody>
      </p:sp>
      <p:sp>
        <p:nvSpPr>
          <p:cNvPr id="6" name="Slide Number Placeholder 5">
            <a:extLst>
              <a:ext uri="{FF2B5EF4-FFF2-40B4-BE49-F238E27FC236}">
                <a16:creationId xmlns:a16="http://schemas.microsoft.com/office/drawing/2014/main" id="{C9A93D94-CCFD-4924-966C-CD4417C542A6}"/>
              </a:ext>
            </a:extLst>
          </p:cNvPr>
          <p:cNvSpPr>
            <a:spLocks noGrp="1"/>
          </p:cNvSpPr>
          <p:nvPr>
            <p:ph type="sldNum" sz="quarter" idx="12"/>
          </p:nvPr>
        </p:nvSpPr>
        <p:spPr/>
        <p:txBody>
          <a:bodyPr/>
          <a:lstStyle/>
          <a:p>
            <a:fld id="{D68C9491-7E17-45B8-A5F2-C8AE76EE5814}" type="slidenum">
              <a:rPr lang="en-US" smtClean="0"/>
              <a:t>1</a:t>
            </a:fld>
            <a:endParaRPr lang="en-US" dirty="0"/>
          </a:p>
        </p:txBody>
      </p:sp>
    </p:spTree>
    <p:extLst>
      <p:ext uri="{BB962C8B-B14F-4D97-AF65-F5344CB8AC3E}">
        <p14:creationId xmlns:p14="http://schemas.microsoft.com/office/powerpoint/2010/main" val="2076567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FD691F3-3A26-419C-B374-4C1182D8C934}"/>
              </a:ext>
            </a:extLst>
          </p:cNvPr>
          <p:cNvSpPr>
            <a:spLocks noGrp="1"/>
          </p:cNvSpPr>
          <p:nvPr>
            <p:ph type="body" sz="half" idx="2"/>
          </p:nvPr>
        </p:nvSpPr>
        <p:spPr>
          <a:xfrm>
            <a:off x="1528119" y="1699054"/>
            <a:ext cx="3932237" cy="1278924"/>
          </a:xfrm>
        </p:spPr>
        <p:txBody>
          <a:bodyPr>
            <a:noAutofit/>
          </a:bodyPr>
          <a:lstStyle/>
          <a:p>
            <a:r>
              <a:rPr lang="en-US" sz="1800" dirty="0"/>
              <a:t>There are 51 venues that cater to food services around the neighborhoods of the churches. These venues can used as source for food supply for the proposed food banks.</a:t>
            </a:r>
          </a:p>
        </p:txBody>
      </p:sp>
      <p:sp>
        <p:nvSpPr>
          <p:cNvPr id="9" name="Slide Number Placeholder 8">
            <a:extLst>
              <a:ext uri="{FF2B5EF4-FFF2-40B4-BE49-F238E27FC236}">
                <a16:creationId xmlns:a16="http://schemas.microsoft.com/office/drawing/2014/main" id="{47BA7E19-F44A-476D-A154-ABA073A6539E}"/>
              </a:ext>
            </a:extLst>
          </p:cNvPr>
          <p:cNvSpPr>
            <a:spLocks noGrp="1"/>
          </p:cNvSpPr>
          <p:nvPr>
            <p:ph type="sldNum" sz="quarter" idx="12"/>
          </p:nvPr>
        </p:nvSpPr>
        <p:spPr/>
        <p:txBody>
          <a:bodyPr/>
          <a:lstStyle/>
          <a:p>
            <a:fld id="{D68C9491-7E17-45B8-A5F2-C8AE76EE5814}" type="slidenum">
              <a:rPr lang="en-US" smtClean="0"/>
              <a:t>10</a:t>
            </a:fld>
            <a:endParaRPr lang="en-US" dirty="0"/>
          </a:p>
        </p:txBody>
      </p:sp>
      <p:pic>
        <p:nvPicPr>
          <p:cNvPr id="6" name="Picture 5">
            <a:extLst>
              <a:ext uri="{FF2B5EF4-FFF2-40B4-BE49-F238E27FC236}">
                <a16:creationId xmlns:a16="http://schemas.microsoft.com/office/drawing/2014/main" id="{3257E743-E901-4E13-8598-C9FD2FD7E018}"/>
              </a:ext>
            </a:extLst>
          </p:cNvPr>
          <p:cNvPicPr>
            <a:picLocks noChangeAspect="1"/>
          </p:cNvPicPr>
          <p:nvPr/>
        </p:nvPicPr>
        <p:blipFill>
          <a:blip r:embed="rId2"/>
          <a:stretch>
            <a:fillRect/>
          </a:stretch>
        </p:blipFill>
        <p:spPr>
          <a:xfrm>
            <a:off x="5618019" y="747049"/>
            <a:ext cx="4362450" cy="5476875"/>
          </a:xfrm>
          <a:prstGeom prst="rect">
            <a:avLst/>
          </a:prstGeom>
        </p:spPr>
      </p:pic>
    </p:spTree>
    <p:extLst>
      <p:ext uri="{BB962C8B-B14F-4D97-AF65-F5344CB8AC3E}">
        <p14:creationId xmlns:p14="http://schemas.microsoft.com/office/powerpoint/2010/main" val="426371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0ED044F-A846-4B0B-85B2-8F716A859C20}"/>
              </a:ext>
            </a:extLst>
          </p:cNvPr>
          <p:cNvSpPr>
            <a:spLocks noGrp="1"/>
          </p:cNvSpPr>
          <p:nvPr>
            <p:ph type="body" sz="half" idx="2"/>
          </p:nvPr>
        </p:nvSpPr>
        <p:spPr>
          <a:xfrm>
            <a:off x="1136350" y="1526704"/>
            <a:ext cx="3932237" cy="2995870"/>
          </a:xfrm>
        </p:spPr>
        <p:txBody>
          <a:bodyPr>
            <a:normAutofit fontScale="92500" lnSpcReduction="10000"/>
          </a:bodyPr>
          <a:lstStyle/>
          <a:p>
            <a:r>
              <a:rPr lang="en-US" sz="1800" dirty="0"/>
              <a:t>To effective manage logistics required to collect, package, store, distribute the different types of food they collect.  Different food types require different approach on logistics.</a:t>
            </a:r>
          </a:p>
          <a:p>
            <a:r>
              <a:rPr lang="en-US" sz="1800" dirty="0"/>
              <a:t>The food service venues need to be categorized (clustered) according to the food types they cater to. </a:t>
            </a:r>
          </a:p>
          <a:p>
            <a:r>
              <a:rPr lang="en-US" sz="1800" dirty="0"/>
              <a:t>Using k means clustering algorithm, its recommended that the venues be clustered  into 5 venue categories :</a:t>
            </a:r>
          </a:p>
          <a:p>
            <a:endParaRPr lang="en-US" dirty="0"/>
          </a:p>
          <a:p>
            <a:endParaRPr lang="en-US" dirty="0"/>
          </a:p>
        </p:txBody>
      </p:sp>
      <p:sp>
        <p:nvSpPr>
          <p:cNvPr id="6" name="Slide Number Placeholder 5">
            <a:extLst>
              <a:ext uri="{FF2B5EF4-FFF2-40B4-BE49-F238E27FC236}">
                <a16:creationId xmlns:a16="http://schemas.microsoft.com/office/drawing/2014/main" id="{5A8177DC-4168-49AD-BBFA-E5218936C927}"/>
              </a:ext>
            </a:extLst>
          </p:cNvPr>
          <p:cNvSpPr>
            <a:spLocks noGrp="1"/>
          </p:cNvSpPr>
          <p:nvPr>
            <p:ph type="sldNum" sz="quarter" idx="12"/>
          </p:nvPr>
        </p:nvSpPr>
        <p:spPr/>
        <p:txBody>
          <a:bodyPr/>
          <a:lstStyle/>
          <a:p>
            <a:fld id="{D68C9491-7E17-45B8-A5F2-C8AE76EE5814}" type="slidenum">
              <a:rPr lang="en-US" smtClean="0"/>
              <a:t>11</a:t>
            </a:fld>
            <a:endParaRPr lang="en-US" dirty="0"/>
          </a:p>
        </p:txBody>
      </p:sp>
      <p:sp>
        <p:nvSpPr>
          <p:cNvPr id="5" name="Rectangle 4">
            <a:extLst>
              <a:ext uri="{FF2B5EF4-FFF2-40B4-BE49-F238E27FC236}">
                <a16:creationId xmlns:a16="http://schemas.microsoft.com/office/drawing/2014/main" id="{A6AE8499-14F7-45AF-BFFD-35D71383B438}"/>
              </a:ext>
            </a:extLst>
          </p:cNvPr>
          <p:cNvSpPr/>
          <p:nvPr/>
        </p:nvSpPr>
        <p:spPr>
          <a:xfrm>
            <a:off x="6096000" y="1751223"/>
            <a:ext cx="4382530" cy="1477328"/>
          </a:xfrm>
          <a:prstGeom prst="rect">
            <a:avLst/>
          </a:prstGeom>
        </p:spPr>
        <p:txBody>
          <a:bodyPr wrap="square">
            <a:spAutoFit/>
          </a:bodyPr>
          <a:lstStyle/>
          <a:p>
            <a:r>
              <a:rPr lang="en-US" b="1" dirty="0"/>
              <a:t>Cluster 0 : Various Restaurants/BBQ Joints</a:t>
            </a:r>
          </a:p>
          <a:p>
            <a:r>
              <a:rPr lang="en-US" b="1" dirty="0"/>
              <a:t>Cluster 1 : Pizza Place</a:t>
            </a:r>
          </a:p>
          <a:p>
            <a:r>
              <a:rPr lang="en-US" b="1" dirty="0"/>
              <a:t>Cluster 2 : Coffee Shops</a:t>
            </a:r>
          </a:p>
          <a:p>
            <a:r>
              <a:rPr lang="en-US" b="1" dirty="0"/>
              <a:t>Cluster 3:  Fast Food Places</a:t>
            </a:r>
          </a:p>
          <a:p>
            <a:r>
              <a:rPr lang="en-US" b="1" dirty="0"/>
              <a:t>Cluster 4: Deli</a:t>
            </a:r>
          </a:p>
        </p:txBody>
      </p:sp>
    </p:spTree>
    <p:extLst>
      <p:ext uri="{BB962C8B-B14F-4D97-AF65-F5344CB8AC3E}">
        <p14:creationId xmlns:p14="http://schemas.microsoft.com/office/powerpoint/2010/main" val="2693573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9B92-F800-40AB-9E30-C01E87F83B25}"/>
              </a:ext>
            </a:extLst>
          </p:cNvPr>
          <p:cNvSpPr>
            <a:spLocks noGrp="1"/>
          </p:cNvSpPr>
          <p:nvPr>
            <p:ph type="title"/>
          </p:nvPr>
        </p:nvSpPr>
        <p:spPr>
          <a:xfrm>
            <a:off x="838200" y="365125"/>
            <a:ext cx="9615616" cy="1105329"/>
          </a:xfrm>
        </p:spPr>
        <p:txBody>
          <a:bodyPr>
            <a:normAutofit/>
          </a:bodyPr>
          <a:lstStyle/>
          <a:p>
            <a:r>
              <a:rPr lang="en-US" sz="2000" b="1" dirty="0">
                <a:solidFill>
                  <a:schemeClr val="tx1"/>
                </a:solidFill>
              </a:rPr>
              <a:t>The list of venues clustered together :</a:t>
            </a:r>
          </a:p>
        </p:txBody>
      </p:sp>
      <p:sp>
        <p:nvSpPr>
          <p:cNvPr id="4" name="Slide Number Placeholder 3">
            <a:extLst>
              <a:ext uri="{FF2B5EF4-FFF2-40B4-BE49-F238E27FC236}">
                <a16:creationId xmlns:a16="http://schemas.microsoft.com/office/drawing/2014/main" id="{701A451A-8003-4B32-A400-43B5CE0D3884}"/>
              </a:ext>
            </a:extLst>
          </p:cNvPr>
          <p:cNvSpPr>
            <a:spLocks noGrp="1"/>
          </p:cNvSpPr>
          <p:nvPr>
            <p:ph type="sldNum" sz="quarter" idx="12"/>
          </p:nvPr>
        </p:nvSpPr>
        <p:spPr/>
        <p:txBody>
          <a:bodyPr/>
          <a:lstStyle/>
          <a:p>
            <a:fld id="{D68C9491-7E17-45B8-A5F2-C8AE76EE5814}" type="slidenum">
              <a:rPr lang="en-US" smtClean="0"/>
              <a:t>12</a:t>
            </a:fld>
            <a:endParaRPr lang="en-US" dirty="0"/>
          </a:p>
        </p:txBody>
      </p:sp>
      <p:graphicFrame>
        <p:nvGraphicFramePr>
          <p:cNvPr id="5" name="Table 4">
            <a:extLst>
              <a:ext uri="{FF2B5EF4-FFF2-40B4-BE49-F238E27FC236}">
                <a16:creationId xmlns:a16="http://schemas.microsoft.com/office/drawing/2014/main" id="{22F454AD-8971-4067-8A1D-6170B8E6B71C}"/>
              </a:ext>
            </a:extLst>
          </p:cNvPr>
          <p:cNvGraphicFramePr>
            <a:graphicFrameLocks noGrp="1"/>
          </p:cNvGraphicFramePr>
          <p:nvPr>
            <p:extLst>
              <p:ext uri="{D42A27DB-BD31-4B8C-83A1-F6EECF244321}">
                <p14:modId xmlns:p14="http://schemas.microsoft.com/office/powerpoint/2010/main" val="3808669626"/>
              </p:ext>
            </p:extLst>
          </p:nvPr>
        </p:nvGraphicFramePr>
        <p:xfrm>
          <a:off x="488373" y="768927"/>
          <a:ext cx="8562109" cy="5808504"/>
        </p:xfrm>
        <a:graphic>
          <a:graphicData uri="http://schemas.openxmlformats.org/drawingml/2006/table">
            <a:tbl>
              <a:tblPr>
                <a:tableStyleId>{5C22544A-7EE6-4342-B048-85BDC9FD1C3A}</a:tableStyleId>
              </a:tblPr>
              <a:tblGrid>
                <a:gridCol w="176134">
                  <a:extLst>
                    <a:ext uri="{9D8B030D-6E8A-4147-A177-3AD203B41FA5}">
                      <a16:colId xmlns:a16="http://schemas.microsoft.com/office/drawing/2014/main" val="1422393829"/>
                    </a:ext>
                  </a:extLst>
                </a:gridCol>
                <a:gridCol w="459907">
                  <a:extLst>
                    <a:ext uri="{9D8B030D-6E8A-4147-A177-3AD203B41FA5}">
                      <a16:colId xmlns:a16="http://schemas.microsoft.com/office/drawing/2014/main" val="431478648"/>
                    </a:ext>
                  </a:extLst>
                </a:gridCol>
                <a:gridCol w="1643925">
                  <a:extLst>
                    <a:ext uri="{9D8B030D-6E8A-4147-A177-3AD203B41FA5}">
                      <a16:colId xmlns:a16="http://schemas.microsoft.com/office/drawing/2014/main" val="3949874626"/>
                    </a:ext>
                  </a:extLst>
                </a:gridCol>
                <a:gridCol w="2133189">
                  <a:extLst>
                    <a:ext uri="{9D8B030D-6E8A-4147-A177-3AD203B41FA5}">
                      <a16:colId xmlns:a16="http://schemas.microsoft.com/office/drawing/2014/main" val="1449339414"/>
                    </a:ext>
                  </a:extLst>
                </a:gridCol>
                <a:gridCol w="391411">
                  <a:extLst>
                    <a:ext uri="{9D8B030D-6E8A-4147-A177-3AD203B41FA5}">
                      <a16:colId xmlns:a16="http://schemas.microsoft.com/office/drawing/2014/main" val="364831867"/>
                    </a:ext>
                  </a:extLst>
                </a:gridCol>
                <a:gridCol w="1526503">
                  <a:extLst>
                    <a:ext uri="{9D8B030D-6E8A-4147-A177-3AD203B41FA5}">
                      <a16:colId xmlns:a16="http://schemas.microsoft.com/office/drawing/2014/main" val="1998748932"/>
                    </a:ext>
                  </a:extLst>
                </a:gridCol>
                <a:gridCol w="528405">
                  <a:extLst>
                    <a:ext uri="{9D8B030D-6E8A-4147-A177-3AD203B41FA5}">
                      <a16:colId xmlns:a16="http://schemas.microsoft.com/office/drawing/2014/main" val="637767687"/>
                    </a:ext>
                  </a:extLst>
                </a:gridCol>
                <a:gridCol w="577331">
                  <a:extLst>
                    <a:ext uri="{9D8B030D-6E8A-4147-A177-3AD203B41FA5}">
                      <a16:colId xmlns:a16="http://schemas.microsoft.com/office/drawing/2014/main" val="2913882775"/>
                    </a:ext>
                  </a:extLst>
                </a:gridCol>
                <a:gridCol w="1125304">
                  <a:extLst>
                    <a:ext uri="{9D8B030D-6E8A-4147-A177-3AD203B41FA5}">
                      <a16:colId xmlns:a16="http://schemas.microsoft.com/office/drawing/2014/main" val="3998313340"/>
                    </a:ext>
                  </a:extLst>
                </a:gridCol>
              </a:tblGrid>
              <a:tr h="111702">
                <a:tc>
                  <a:txBody>
                    <a:bodyPr/>
                    <a:lstStyle/>
                    <a:p>
                      <a:pPr algn="l" fontAlgn="b"/>
                      <a:r>
                        <a:rPr lang="en-US" sz="400" u="none" strike="noStrike">
                          <a:effectLst/>
                        </a:rPr>
                        <a:t>No</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CLUSTER </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NAME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ADDRESS</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CITY</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CATEGORY</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LATITUDE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LONGITUDE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CHURCH NAME</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584293192"/>
                  </a:ext>
                </a:extLst>
              </a:tr>
              <a:tr h="111702">
                <a:tc>
                  <a:txBody>
                    <a:bodyPr/>
                    <a:lstStyle/>
                    <a:p>
                      <a:pPr algn="r" fontAlgn="b"/>
                      <a:r>
                        <a:rPr lang="en-US" sz="400" u="none" strike="noStrike">
                          <a:effectLst/>
                        </a:rPr>
                        <a:t>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0</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NA"JAYYAH</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 NJ</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American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40.708821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-74.220234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1376672936"/>
                  </a:ext>
                </a:extLst>
              </a:tr>
              <a:tr h="111702">
                <a:tc>
                  <a:txBody>
                    <a:bodyPr/>
                    <a:lstStyle/>
                    <a:p>
                      <a:pPr algn="r" fontAlgn="b"/>
                      <a:r>
                        <a:rPr lang="en-US" sz="400" u="none" strike="noStrike">
                          <a:effectLst/>
                        </a:rPr>
                        <a:t>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0</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Kings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557 Clinton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40.722291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-74.203753</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83572600"/>
                  </a:ext>
                </a:extLst>
              </a:tr>
              <a:tr h="111702">
                <a:tc>
                  <a:txBody>
                    <a:bodyPr/>
                    <a:lstStyle/>
                    <a:p>
                      <a:pPr algn="r" fontAlgn="b"/>
                      <a:r>
                        <a:rPr lang="en-US" sz="400" u="none" strike="noStrike">
                          <a:effectLst/>
                        </a:rPr>
                        <a:t>3</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0</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s-ES" sz="400" u="none" strike="noStrike">
                          <a:effectLst/>
                        </a:rPr>
                        <a:t>Leo's Café &amp; El Guame Restaurant</a:t>
                      </a:r>
                      <a:endParaRPr lang="es-E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598 Broadway</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Spanish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40.770961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-74.162746</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 Pauls Centenary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3621580396"/>
                  </a:ext>
                </a:extLst>
              </a:tr>
              <a:tr h="111702">
                <a:tc>
                  <a:txBody>
                    <a:bodyPr/>
                    <a:lstStyle/>
                    <a:p>
                      <a:pPr algn="r" fontAlgn="b"/>
                      <a:r>
                        <a:rPr lang="en-US" sz="400" u="none" strike="noStrike">
                          <a:effectLst/>
                        </a:rPr>
                        <a:t>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0</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Golden Krust Caribbean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467 Lyons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Caribbean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40.715278</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-74.222608</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1879400269"/>
                  </a:ext>
                </a:extLst>
              </a:tr>
              <a:tr h="111702">
                <a:tc>
                  <a:txBody>
                    <a:bodyPr/>
                    <a:lstStyle/>
                    <a:p>
                      <a:pPr algn="r" fontAlgn="b"/>
                      <a:r>
                        <a:rPr lang="en-US" sz="400" u="none" strike="noStrike">
                          <a:effectLst/>
                        </a:rPr>
                        <a:t>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0</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Stephanie's BBQ IV</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687 N 6th St (at Davenport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BBQ Joint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40.77265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-74.179385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 Pauls Centenary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713026728"/>
                  </a:ext>
                </a:extLst>
              </a:tr>
              <a:tr h="111702">
                <a:tc>
                  <a:txBody>
                    <a:bodyPr/>
                    <a:lstStyle/>
                    <a:p>
                      <a:pPr algn="r" fontAlgn="b"/>
                      <a:r>
                        <a:rPr lang="en-US" sz="400" u="none" strike="noStrike">
                          <a:effectLst/>
                        </a:rPr>
                        <a:t>6</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0</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Luigi's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561 Bloomfield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Italian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40.774202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-74.185984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 Pauls Centenary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2101492056"/>
                  </a:ext>
                </a:extLst>
              </a:tr>
              <a:tr h="111702">
                <a:tc>
                  <a:txBody>
                    <a:bodyPr/>
                    <a:lstStyle/>
                    <a:p>
                      <a:pPr algn="r" fontAlgn="b"/>
                      <a:r>
                        <a:rPr lang="en-US" sz="400" u="none" strike="noStrike">
                          <a:effectLst/>
                        </a:rPr>
                        <a:t>7</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0</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Bloomfield Avenue B.B.Q.</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391 Bloomfield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Brazilian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40.768823</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-74.182088</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 Pauls Centenary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3143206162"/>
                  </a:ext>
                </a:extLst>
              </a:tr>
              <a:tr h="111702">
                <a:tc>
                  <a:txBody>
                    <a:bodyPr/>
                    <a:lstStyle/>
                    <a:p>
                      <a:pPr algn="r" fontAlgn="b"/>
                      <a:r>
                        <a:rPr lang="en-US" sz="400" u="none" strike="noStrike">
                          <a:effectLst/>
                        </a:rPr>
                        <a:t>8</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0</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Vonda's Kitchen</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183 W Kinney St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American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40.73122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-74.185046</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3151695"/>
                  </a:ext>
                </a:extLst>
              </a:tr>
              <a:tr h="111702">
                <a:tc>
                  <a:txBody>
                    <a:bodyPr/>
                    <a:lstStyle/>
                    <a:p>
                      <a:pPr algn="r" fontAlgn="b"/>
                      <a:r>
                        <a:rPr lang="en-US" sz="400" u="none" strike="noStrike">
                          <a:effectLst/>
                        </a:rPr>
                        <a:t>9</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0</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Taino's Kitchen</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849 Mount Prospect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Spanish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40.781322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-74.162537</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 Pauls Centenary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1239690835"/>
                  </a:ext>
                </a:extLst>
              </a:tr>
              <a:tr h="111702">
                <a:tc>
                  <a:txBody>
                    <a:bodyPr/>
                    <a:lstStyle/>
                    <a:p>
                      <a:pPr algn="r" fontAlgn="b"/>
                      <a:r>
                        <a:rPr lang="en-US" sz="400" u="none" strike="noStrike">
                          <a:effectLst/>
                        </a:rPr>
                        <a:t>10</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0</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Omar's Café</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646 Mount Prospect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Cuban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40.774208</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-74.166594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 Pauls Centenary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4244890478"/>
                  </a:ext>
                </a:extLst>
              </a:tr>
              <a:tr h="111702">
                <a:tc>
                  <a:txBody>
                    <a:bodyPr/>
                    <a:lstStyle/>
                    <a:p>
                      <a:pPr algn="r" fontAlgn="b"/>
                      <a:r>
                        <a:rPr lang="en-US" sz="400" u="none" strike="noStrike">
                          <a:effectLst/>
                        </a:rPr>
                        <a:t>11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0</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D &amp; J Country Cooking</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363 Madison Ave (18th Street)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Comfort Food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40.726534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-74.213604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 Matthews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2914051215"/>
                  </a:ext>
                </a:extLst>
              </a:tr>
              <a:tr h="111702">
                <a:tc>
                  <a:txBody>
                    <a:bodyPr/>
                    <a:lstStyle/>
                    <a:p>
                      <a:pPr algn="r" fontAlgn="b"/>
                      <a:r>
                        <a:rPr lang="en-US" sz="400" u="none" strike="noStrike">
                          <a:effectLst/>
                        </a:rPr>
                        <a:t>12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0</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Spanish Manor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246 Heller Pkwy</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Paella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40.778239</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-74.175929</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 Pauls Centenary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1070412773"/>
                  </a:ext>
                </a:extLst>
              </a:tr>
              <a:tr h="111702">
                <a:tc>
                  <a:txBody>
                    <a:bodyPr/>
                    <a:lstStyle/>
                    <a:p>
                      <a:pPr algn="r" fontAlgn="b"/>
                      <a:r>
                        <a:rPr lang="en-US" sz="400" u="none" strike="noStrike">
                          <a:effectLst/>
                        </a:rPr>
                        <a:t>13</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0</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Qdoba Mexican Grill</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10 Toler Pl (Space A6G - Terminal A)</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Mexican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40.716644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-74.18291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2690144790"/>
                  </a:ext>
                </a:extLst>
              </a:tr>
              <a:tr h="111702">
                <a:tc>
                  <a:txBody>
                    <a:bodyPr/>
                    <a:lstStyle/>
                    <a:p>
                      <a:pPr algn="r" fontAlgn="b"/>
                      <a:r>
                        <a:rPr lang="en-US" sz="400" u="none" strike="noStrike">
                          <a:effectLst/>
                        </a:rPr>
                        <a:t>14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0</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Panda garden</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505 Irvington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Chinese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40.730549</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-74.243854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 Matthews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3522208009"/>
                  </a:ext>
                </a:extLst>
              </a:tr>
              <a:tr h="111702">
                <a:tc>
                  <a:txBody>
                    <a:bodyPr/>
                    <a:lstStyle/>
                    <a:p>
                      <a:pPr algn="r" fontAlgn="b"/>
                      <a:r>
                        <a:rPr lang="en-US" sz="400" u="none" strike="noStrike">
                          <a:effectLst/>
                        </a:rPr>
                        <a:t>15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0</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Golden Krust Caribbean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467 Lyons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Caribbean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40.715278</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-74.222608</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Franklin-St Johns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845178472"/>
                  </a:ext>
                </a:extLst>
              </a:tr>
              <a:tr h="111702">
                <a:tc>
                  <a:txBody>
                    <a:bodyPr/>
                    <a:lstStyle/>
                    <a:p>
                      <a:pPr algn="r" fontAlgn="b"/>
                      <a:r>
                        <a:rPr lang="en-US" sz="400" u="none" strike="noStrike">
                          <a:effectLst/>
                        </a:rPr>
                        <a:t>16</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0</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Amin's Fongyip Chinese Muslim</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430 Chancellor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Chinese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40.711385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-74.225683</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Franklin-St Johns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1966012570"/>
                  </a:ext>
                </a:extLst>
              </a:tr>
              <a:tr h="111702">
                <a:tc>
                  <a:txBody>
                    <a:bodyPr/>
                    <a:lstStyle/>
                    <a:p>
                      <a:pPr algn="r" fontAlgn="b"/>
                      <a:r>
                        <a:rPr lang="en-US" sz="400" u="none" strike="noStrike">
                          <a:effectLst/>
                        </a:rPr>
                        <a:t>17</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Dunkin'</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311 Springfield Ave, #313 (at Hunterdon St)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Coffee Shop</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40.733159</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-74.192187</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2760042066"/>
                  </a:ext>
                </a:extLst>
              </a:tr>
              <a:tr h="111702">
                <a:tc>
                  <a:txBody>
                    <a:bodyPr/>
                    <a:lstStyle/>
                    <a:p>
                      <a:pPr algn="r" fontAlgn="b"/>
                      <a:r>
                        <a:rPr lang="en-US" sz="400" u="none" strike="noStrike">
                          <a:effectLst/>
                        </a:rPr>
                        <a:t>18</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Dunkin'</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226 Elizabeth Ave #232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Coffee Shop</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40.715065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-74.191777</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2158947186"/>
                  </a:ext>
                </a:extLst>
              </a:tr>
              <a:tr h="111702">
                <a:tc>
                  <a:txBody>
                    <a:bodyPr/>
                    <a:lstStyle/>
                    <a:p>
                      <a:pPr algn="r" fontAlgn="b"/>
                      <a:r>
                        <a:rPr lang="en-US" sz="400" u="none" strike="noStrike">
                          <a:effectLst/>
                        </a:rPr>
                        <a:t>19</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Nubian Family Flavor</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410 Springfield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Coffee Shop</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40.732864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-74.198359</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104021148"/>
                  </a:ext>
                </a:extLst>
              </a:tr>
              <a:tr h="111702">
                <a:tc>
                  <a:txBody>
                    <a:bodyPr/>
                    <a:lstStyle/>
                    <a:p>
                      <a:pPr algn="r" fontAlgn="b"/>
                      <a:r>
                        <a:rPr lang="en-US" sz="400" u="none" strike="noStrike">
                          <a:effectLst/>
                        </a:rPr>
                        <a:t>20</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Dunkin'</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257 Lyons Ave #259</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Coffee Shop</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40.71137</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-74.215736</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Franklin-St Johns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2238272385"/>
                  </a:ext>
                </a:extLst>
              </a:tr>
              <a:tr h="111702">
                <a:tc>
                  <a:txBody>
                    <a:bodyPr/>
                    <a:lstStyle/>
                    <a:p>
                      <a:pPr algn="r" fontAlgn="b"/>
                      <a:r>
                        <a:rPr lang="en-US" sz="400" u="none" strike="noStrike">
                          <a:effectLst/>
                        </a:rPr>
                        <a:t>21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Dunkin'</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880 Mount Prospect Ave (Montclair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Coffee Shop</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40.783456</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-74.162132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 Pauls Centenary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918286816"/>
                  </a:ext>
                </a:extLst>
              </a:tr>
              <a:tr h="111702">
                <a:tc>
                  <a:txBody>
                    <a:bodyPr/>
                    <a:lstStyle/>
                    <a:p>
                      <a:pPr algn="r" fontAlgn="b"/>
                      <a:r>
                        <a:rPr lang="en-US" sz="400" u="none" strike="noStrike">
                          <a:effectLst/>
                        </a:rPr>
                        <a:t>22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Dunkin'</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802 S Orange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Coffee Shop</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40.744844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-74.221061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 Matthews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1148261220"/>
                  </a:ext>
                </a:extLst>
              </a:tr>
              <a:tr h="111702">
                <a:tc>
                  <a:txBody>
                    <a:bodyPr/>
                    <a:lstStyle/>
                    <a:p>
                      <a:pPr algn="r" fontAlgn="b"/>
                      <a:r>
                        <a:rPr lang="en-US" sz="400" u="none" strike="noStrike">
                          <a:effectLst/>
                        </a:rPr>
                        <a:t>23</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Dunkin'</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895 Franklin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Coffee Shop</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40.780222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-74.175445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 Pauls Centenary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3112632795"/>
                  </a:ext>
                </a:extLst>
              </a:tr>
              <a:tr h="111702">
                <a:tc>
                  <a:txBody>
                    <a:bodyPr/>
                    <a:lstStyle/>
                    <a:p>
                      <a:pPr algn="r" fontAlgn="b"/>
                      <a:r>
                        <a:rPr lang="en-US" sz="400" u="none" strike="noStrike">
                          <a:effectLst/>
                        </a:rPr>
                        <a:t>24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Dunkin'</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10 Toler Pl</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Coffee Shop</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40.709841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-74.190521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46264446"/>
                  </a:ext>
                </a:extLst>
              </a:tr>
              <a:tr h="111702">
                <a:tc>
                  <a:txBody>
                    <a:bodyPr/>
                    <a:lstStyle/>
                    <a:p>
                      <a:pPr algn="r" fontAlgn="b"/>
                      <a:r>
                        <a:rPr lang="en-US" sz="400" u="none" strike="noStrike">
                          <a:effectLst/>
                        </a:rPr>
                        <a:t>25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Dunkin'</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746 Broadway #756</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Coffee Shop</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40.775584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-74.159107</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 Pauls Centenary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2550747330"/>
                  </a:ext>
                </a:extLst>
              </a:tr>
              <a:tr h="111702">
                <a:tc>
                  <a:txBody>
                    <a:bodyPr/>
                    <a:lstStyle/>
                    <a:p>
                      <a:pPr algn="r" fontAlgn="b"/>
                      <a:r>
                        <a:rPr lang="en-US" sz="400" u="none" strike="noStrike">
                          <a:effectLst/>
                        </a:rPr>
                        <a:t>26</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Dunkin'</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257 Lyons Ave #259</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Coffee Shop</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40.71137</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-74.215736</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3410224790"/>
                  </a:ext>
                </a:extLst>
              </a:tr>
              <a:tr h="111702">
                <a:tc>
                  <a:txBody>
                    <a:bodyPr/>
                    <a:lstStyle/>
                    <a:p>
                      <a:pPr algn="r" fontAlgn="b"/>
                      <a:r>
                        <a:rPr lang="en-US" sz="400" u="none" strike="noStrike">
                          <a:effectLst/>
                        </a:rPr>
                        <a:t>27</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Jersey Fried Chicken</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289 Elizabeth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Fast Food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40.713065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-74.194032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2249502702"/>
                  </a:ext>
                </a:extLst>
              </a:tr>
              <a:tr h="111702">
                <a:tc>
                  <a:txBody>
                    <a:bodyPr/>
                    <a:lstStyle/>
                    <a:p>
                      <a:pPr algn="r" fontAlgn="b"/>
                      <a:r>
                        <a:rPr lang="en-US" sz="400" u="none" strike="noStrike">
                          <a:effectLst/>
                        </a:rPr>
                        <a:t>28</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McDonald's</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915 18th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Fast Food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40.738187</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-74.225152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 Matthews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2759352084"/>
                  </a:ext>
                </a:extLst>
              </a:tr>
              <a:tr h="111702">
                <a:tc>
                  <a:txBody>
                    <a:bodyPr/>
                    <a:lstStyle/>
                    <a:p>
                      <a:pPr algn="r" fontAlgn="b"/>
                      <a:r>
                        <a:rPr lang="en-US" sz="400" u="none" strike="noStrike">
                          <a:effectLst/>
                        </a:rPr>
                        <a:t>29</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SONIC Drive In</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189-237 Springfield Ave (Irvine Turner)</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Fast Food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40.73459</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-74.18753</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2166223836"/>
                  </a:ext>
                </a:extLst>
              </a:tr>
              <a:tr h="111702">
                <a:tc>
                  <a:txBody>
                    <a:bodyPr/>
                    <a:lstStyle/>
                    <a:p>
                      <a:pPr algn="r" fontAlgn="b"/>
                      <a:r>
                        <a:rPr lang="en-US" sz="400" u="none" strike="noStrike">
                          <a:effectLst/>
                        </a:rPr>
                        <a:t>30</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McDonald's</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621 Broadway</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Fast Food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40.771896</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-74.161526</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 Pauls Centenary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4123672919"/>
                  </a:ext>
                </a:extLst>
              </a:tr>
              <a:tr h="111702">
                <a:tc>
                  <a:txBody>
                    <a:bodyPr/>
                    <a:lstStyle/>
                    <a:p>
                      <a:pPr algn="r" fontAlgn="b"/>
                      <a:r>
                        <a:rPr lang="en-US" sz="400" u="none" strike="noStrike">
                          <a:effectLst/>
                        </a:rPr>
                        <a:t>31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Wendy's</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462 Chancellor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Fast Food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40.712014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-74.226921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Franklin-St Johns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3689532567"/>
                  </a:ext>
                </a:extLst>
              </a:tr>
              <a:tr h="111702">
                <a:tc>
                  <a:txBody>
                    <a:bodyPr/>
                    <a:lstStyle/>
                    <a:p>
                      <a:pPr algn="r" fontAlgn="b"/>
                      <a:r>
                        <a:rPr lang="en-US" sz="400" u="none" strike="noStrike">
                          <a:effectLst/>
                        </a:rPr>
                        <a:t>32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Burger King</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10 Toler Pl</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Fast Food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40.709977</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-74.190267</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2459062755"/>
                  </a:ext>
                </a:extLst>
              </a:tr>
              <a:tr h="111702">
                <a:tc>
                  <a:txBody>
                    <a:bodyPr/>
                    <a:lstStyle/>
                    <a:p>
                      <a:pPr algn="r" fontAlgn="b"/>
                      <a:r>
                        <a:rPr lang="en-US" sz="400" u="none" strike="noStrike">
                          <a:effectLst/>
                        </a:rPr>
                        <a:t>33</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White Castle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307 Elizabeth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Fast Food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40.712935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-74.194561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468594594"/>
                  </a:ext>
                </a:extLst>
              </a:tr>
              <a:tr h="111702">
                <a:tc>
                  <a:txBody>
                    <a:bodyPr/>
                    <a:lstStyle/>
                    <a:p>
                      <a:pPr algn="r" fontAlgn="b"/>
                      <a:r>
                        <a:rPr lang="en-US" sz="400" u="none" strike="noStrike">
                          <a:effectLst/>
                        </a:rPr>
                        <a:t>34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Wendy's</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427 Springfield Avenue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Fast Food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40.732153</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-74.199434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2323369539"/>
                  </a:ext>
                </a:extLst>
              </a:tr>
              <a:tr h="111702">
                <a:tc>
                  <a:txBody>
                    <a:bodyPr/>
                    <a:lstStyle/>
                    <a:p>
                      <a:pPr algn="r" fontAlgn="b"/>
                      <a:r>
                        <a:rPr lang="en-US" sz="400" u="none" strike="noStrike">
                          <a:effectLst/>
                        </a:rPr>
                        <a:t>35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White Castle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642-654 Broadway</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Fast Food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40.772594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-74.161998</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 Pauls Centenary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2748108070"/>
                  </a:ext>
                </a:extLst>
              </a:tr>
              <a:tr h="111702">
                <a:tc>
                  <a:txBody>
                    <a:bodyPr/>
                    <a:lstStyle/>
                    <a:p>
                      <a:pPr algn="r" fontAlgn="b"/>
                      <a:r>
                        <a:rPr lang="en-US" sz="400" u="none" strike="noStrike">
                          <a:effectLst/>
                        </a:rPr>
                        <a:t>36</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McDonald's</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101-115 Clinton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Fast Food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40.725579</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-74.18235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595662523"/>
                  </a:ext>
                </a:extLst>
              </a:tr>
              <a:tr h="111702">
                <a:tc>
                  <a:txBody>
                    <a:bodyPr/>
                    <a:lstStyle/>
                    <a:p>
                      <a:pPr algn="r" fontAlgn="b"/>
                      <a:r>
                        <a:rPr lang="en-US" sz="400" u="none" strike="noStrike">
                          <a:effectLst/>
                        </a:rPr>
                        <a:t>37</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3</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Napoli Pizzeria</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74 Lyons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Pizza Place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40.710168</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-74.212054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220255096"/>
                  </a:ext>
                </a:extLst>
              </a:tr>
              <a:tr h="111702">
                <a:tc>
                  <a:txBody>
                    <a:bodyPr/>
                    <a:lstStyle/>
                    <a:p>
                      <a:pPr algn="r" fontAlgn="b"/>
                      <a:r>
                        <a:rPr lang="en-US" sz="400" u="none" strike="noStrike">
                          <a:effectLst/>
                        </a:rPr>
                        <a:t>38</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3</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Domino's Pizza</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1003 Bergen St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Pizza Place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40.709817</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-74.207055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1821894556"/>
                  </a:ext>
                </a:extLst>
              </a:tr>
              <a:tr h="111702">
                <a:tc>
                  <a:txBody>
                    <a:bodyPr/>
                    <a:lstStyle/>
                    <a:p>
                      <a:pPr algn="r" fontAlgn="b"/>
                      <a:r>
                        <a:rPr lang="en-US" sz="400" u="none" strike="noStrike">
                          <a:effectLst/>
                        </a:rPr>
                        <a:t>39</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3</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Pizza Hut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487 Bloomfield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Pizza Place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40.772274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-74.18417</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 Pauls Centenary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396826190"/>
                  </a:ext>
                </a:extLst>
              </a:tr>
              <a:tr h="111702">
                <a:tc>
                  <a:txBody>
                    <a:bodyPr/>
                    <a:lstStyle/>
                    <a:p>
                      <a:pPr algn="r" fontAlgn="b"/>
                      <a:r>
                        <a:rPr lang="en-US" sz="400" u="none" strike="noStrike">
                          <a:effectLst/>
                        </a:rPr>
                        <a:t>40</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3</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Papa John's Pizza</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451 Bloomfield Ave (Bloomfield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Pizza Place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40.771575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-74.183486</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 Pauls Centenary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928479235"/>
                  </a:ext>
                </a:extLst>
              </a:tr>
              <a:tr h="111702">
                <a:tc>
                  <a:txBody>
                    <a:bodyPr/>
                    <a:lstStyle/>
                    <a:p>
                      <a:pPr algn="r" fontAlgn="b"/>
                      <a:r>
                        <a:rPr lang="en-US" sz="400" u="none" strike="noStrike">
                          <a:effectLst/>
                        </a:rPr>
                        <a:t>41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3</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Domino's Pizza</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551 Bloomfield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Pizza Place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40.774211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-74.185515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 Pauls Centenary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2010166365"/>
                  </a:ext>
                </a:extLst>
              </a:tr>
              <a:tr h="111702">
                <a:tc>
                  <a:txBody>
                    <a:bodyPr/>
                    <a:lstStyle/>
                    <a:p>
                      <a:pPr algn="r" fontAlgn="b"/>
                      <a:r>
                        <a:rPr lang="en-US" sz="400" u="none" strike="noStrike">
                          <a:effectLst/>
                        </a:rPr>
                        <a:t>42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3</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Gencarelli's Bar &amp; Grill</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501 Bloomfield Ave (btwn N 10th &amp; N 11th St.)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Pizza Place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40.772708</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-74.184373</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 Pauls Centenary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690372443"/>
                  </a:ext>
                </a:extLst>
              </a:tr>
              <a:tr h="111702">
                <a:tc>
                  <a:txBody>
                    <a:bodyPr/>
                    <a:lstStyle/>
                    <a:p>
                      <a:pPr algn="r" fontAlgn="b"/>
                      <a:r>
                        <a:rPr lang="en-US" sz="400" u="none" strike="noStrike">
                          <a:effectLst/>
                        </a:rPr>
                        <a:t>43</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3</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Napoli Pizzeria</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74 Lyons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Pizza Place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40.710168</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-74.212054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Franklin-St Johns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3467047685"/>
                  </a:ext>
                </a:extLst>
              </a:tr>
              <a:tr h="111702">
                <a:tc>
                  <a:txBody>
                    <a:bodyPr/>
                    <a:lstStyle/>
                    <a:p>
                      <a:pPr algn="r" fontAlgn="b"/>
                      <a:r>
                        <a:rPr lang="en-US" sz="400" u="none" strike="noStrike">
                          <a:effectLst/>
                        </a:rPr>
                        <a:t>44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3</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Domino's Pizza</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1003 Bergen St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Pizza Place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40.709817</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-74.207055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Franklin-St Johns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3688377396"/>
                  </a:ext>
                </a:extLst>
              </a:tr>
              <a:tr h="111702">
                <a:tc>
                  <a:txBody>
                    <a:bodyPr/>
                    <a:lstStyle/>
                    <a:p>
                      <a:pPr algn="r" fontAlgn="b"/>
                      <a:r>
                        <a:rPr lang="en-US" sz="400" u="none" strike="noStrike">
                          <a:effectLst/>
                        </a:rPr>
                        <a:t>45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Lucky Fox's Supermarket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162 Irvine Turner Blvd (18th Avenue)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Deli</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40.729145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-74.190752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4105327357"/>
                  </a:ext>
                </a:extLst>
              </a:tr>
              <a:tr h="111702">
                <a:tc>
                  <a:txBody>
                    <a:bodyPr/>
                    <a:lstStyle/>
                    <a:p>
                      <a:pPr algn="r" fontAlgn="b"/>
                      <a:r>
                        <a:rPr lang="en-US" sz="400" u="none" strike="noStrike">
                          <a:effectLst/>
                        </a:rPr>
                        <a:t>46</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Bragman's Deli</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393 Hawthorne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Deli</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40.71815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-74.209896</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Franklin-St Johns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4056265903"/>
                  </a:ext>
                </a:extLst>
              </a:tr>
              <a:tr h="111702">
                <a:tc>
                  <a:txBody>
                    <a:bodyPr/>
                    <a:lstStyle/>
                    <a:p>
                      <a:pPr algn="r" fontAlgn="b"/>
                      <a:r>
                        <a:rPr lang="en-US" sz="400" u="none" strike="noStrike">
                          <a:effectLst/>
                        </a:rPr>
                        <a:t>47</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Ademis Grocery</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146 Sherman Ave (Vanderpool Street)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Deli</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40.720064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-74.186632</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4108197973"/>
                  </a:ext>
                </a:extLst>
              </a:tr>
              <a:tr h="111702">
                <a:tc>
                  <a:txBody>
                    <a:bodyPr/>
                    <a:lstStyle/>
                    <a:p>
                      <a:pPr algn="r" fontAlgn="b"/>
                      <a:r>
                        <a:rPr lang="en-US" sz="400" u="none" strike="noStrike">
                          <a:effectLst/>
                        </a:rPr>
                        <a:t>48</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Bragman's Deli</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393 Hawthorne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Deli</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40.71815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-74.209896</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3058556071"/>
                  </a:ext>
                </a:extLst>
              </a:tr>
              <a:tr h="111702">
                <a:tc>
                  <a:txBody>
                    <a:bodyPr/>
                    <a:lstStyle/>
                    <a:p>
                      <a:pPr algn="r" fontAlgn="b"/>
                      <a:r>
                        <a:rPr lang="en-US" sz="400" u="none" strike="noStrike">
                          <a:effectLst/>
                        </a:rPr>
                        <a:t>49</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King's Family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327 Lyons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Southern / Soul Food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40.712413</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-74.218146</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Trinity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3642116260"/>
                  </a:ext>
                </a:extLst>
              </a:tr>
              <a:tr h="111702">
                <a:tc>
                  <a:txBody>
                    <a:bodyPr/>
                    <a:lstStyle/>
                    <a:p>
                      <a:pPr algn="r" fontAlgn="b"/>
                      <a:r>
                        <a:rPr lang="en-US" sz="400" u="none" strike="noStrike">
                          <a:effectLst/>
                        </a:rPr>
                        <a:t>50</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Soul Food Factory</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683 Springfield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Southern / Soul Food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40.729687</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-74.212836</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St Matthews UMC</a:t>
                      </a:r>
                      <a:endParaRPr lang="en-US" sz="400" b="0" i="0" u="none" strike="noStrike">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3774198893"/>
                  </a:ext>
                </a:extLst>
              </a:tr>
              <a:tr h="111702">
                <a:tc>
                  <a:txBody>
                    <a:bodyPr/>
                    <a:lstStyle/>
                    <a:p>
                      <a:pPr algn="r" fontAlgn="b"/>
                      <a:r>
                        <a:rPr lang="en-US" sz="400" u="none" strike="noStrike">
                          <a:effectLst/>
                        </a:rPr>
                        <a:t>51</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5</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King's Family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327 Lyons Ave</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Newark</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a:effectLst/>
                        </a:rPr>
                        <a:t>Southern / Soul Food Restaurant</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40.712413</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r" fontAlgn="b"/>
                      <a:r>
                        <a:rPr lang="en-US" sz="400" u="none" strike="noStrike">
                          <a:effectLst/>
                        </a:rPr>
                        <a:t>-74.218146</a:t>
                      </a:r>
                      <a:endParaRPr lang="en-US" sz="400" b="0" i="0" u="none" strike="noStrike">
                        <a:solidFill>
                          <a:srgbClr val="000000"/>
                        </a:solidFill>
                        <a:effectLst/>
                        <a:latin typeface="Calibri" panose="020F0502020204030204" pitchFamily="34" charset="0"/>
                      </a:endParaRPr>
                    </a:p>
                  </a:txBody>
                  <a:tcPr marL="2574" marR="2574" marT="2574" marB="0" anchor="b"/>
                </a:tc>
                <a:tc>
                  <a:txBody>
                    <a:bodyPr/>
                    <a:lstStyle/>
                    <a:p>
                      <a:pPr algn="l" fontAlgn="b"/>
                      <a:r>
                        <a:rPr lang="en-US" sz="400" u="none" strike="noStrike" dirty="0">
                          <a:effectLst/>
                        </a:rPr>
                        <a:t>Franklin-St Johns UMC</a:t>
                      </a:r>
                      <a:endParaRPr lang="en-US" sz="400" b="0" i="0" u="none" strike="noStrike" dirty="0">
                        <a:solidFill>
                          <a:srgbClr val="000000"/>
                        </a:solidFill>
                        <a:effectLst/>
                        <a:latin typeface="Calibri" panose="020F0502020204030204" pitchFamily="34" charset="0"/>
                      </a:endParaRPr>
                    </a:p>
                  </a:txBody>
                  <a:tcPr marL="2574" marR="2574" marT="2574" marB="0" anchor="b"/>
                </a:tc>
                <a:extLst>
                  <a:ext uri="{0D108BD9-81ED-4DB2-BD59-A6C34878D82A}">
                    <a16:rowId xmlns:a16="http://schemas.microsoft.com/office/drawing/2014/main" val="3523666924"/>
                  </a:ext>
                </a:extLst>
              </a:tr>
            </a:tbl>
          </a:graphicData>
        </a:graphic>
      </p:graphicFrame>
    </p:spTree>
    <p:extLst>
      <p:ext uri="{BB962C8B-B14F-4D97-AF65-F5344CB8AC3E}">
        <p14:creationId xmlns:p14="http://schemas.microsoft.com/office/powerpoint/2010/main" val="916243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0FA521-8826-4CB4-B4C8-D616E1D8B02E}"/>
              </a:ext>
            </a:extLst>
          </p:cNvPr>
          <p:cNvSpPr/>
          <p:nvPr/>
        </p:nvSpPr>
        <p:spPr>
          <a:xfrm>
            <a:off x="1501906" y="1855524"/>
            <a:ext cx="8592065" cy="1754326"/>
          </a:xfrm>
          <a:prstGeom prst="rect">
            <a:avLst/>
          </a:prstGeom>
        </p:spPr>
        <p:txBody>
          <a:bodyPr wrap="square">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Depending on their resources available, the churches can either collectively collect the foods from each cluster, i.e. the churches pool their resources and establish team(s) for each cluster. </a:t>
            </a:r>
          </a:p>
          <a:p>
            <a:endParaRPr lang="en-US" dirty="0">
              <a:latin typeface="Arial" panose="020B060402020202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cs typeface="Times New Roman" panose="02020603050405020304" pitchFamily="18" charset="0"/>
              </a:rPr>
              <a:t>Or each church can collect the foods from the venues in their neighborhood according to the cluster type.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05506F1-2A4B-4DA5-8295-909851B0BDBC}"/>
              </a:ext>
            </a:extLst>
          </p:cNvPr>
          <p:cNvSpPr>
            <a:spLocks noGrp="1"/>
          </p:cNvSpPr>
          <p:nvPr>
            <p:ph type="sldNum" sz="quarter" idx="12"/>
          </p:nvPr>
        </p:nvSpPr>
        <p:spPr/>
        <p:txBody>
          <a:bodyPr/>
          <a:lstStyle/>
          <a:p>
            <a:fld id="{D68C9491-7E17-45B8-A5F2-C8AE76EE5814}" type="slidenum">
              <a:rPr lang="en-US" smtClean="0"/>
              <a:t>13</a:t>
            </a:fld>
            <a:endParaRPr lang="en-US" dirty="0"/>
          </a:p>
        </p:txBody>
      </p:sp>
    </p:spTree>
    <p:extLst>
      <p:ext uri="{BB962C8B-B14F-4D97-AF65-F5344CB8AC3E}">
        <p14:creationId xmlns:p14="http://schemas.microsoft.com/office/powerpoint/2010/main" val="241869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9EA9-2CAB-4C98-B813-AC161BA3E8DA}"/>
              </a:ext>
            </a:extLst>
          </p:cNvPr>
          <p:cNvSpPr>
            <a:spLocks noGrp="1"/>
          </p:cNvSpPr>
          <p:nvPr>
            <p:ph type="title"/>
          </p:nvPr>
        </p:nvSpPr>
        <p:spPr/>
        <p:txBody>
          <a:bodyPr/>
          <a:lstStyle/>
          <a:p>
            <a:r>
              <a:rPr lang="en-US" dirty="0"/>
              <a:t>Homeless/Hunger in New Jersey</a:t>
            </a:r>
          </a:p>
        </p:txBody>
      </p:sp>
      <p:sp>
        <p:nvSpPr>
          <p:cNvPr id="3" name="Content Placeholder 2">
            <a:extLst>
              <a:ext uri="{FF2B5EF4-FFF2-40B4-BE49-F238E27FC236}">
                <a16:creationId xmlns:a16="http://schemas.microsoft.com/office/drawing/2014/main" id="{684947A0-B7E7-4AE7-80D3-7932DF485692}"/>
              </a:ext>
            </a:extLst>
          </p:cNvPr>
          <p:cNvSpPr>
            <a:spLocks noGrp="1"/>
          </p:cNvSpPr>
          <p:nvPr>
            <p:ph idx="1"/>
          </p:nvPr>
        </p:nvSpPr>
        <p:spPr>
          <a:xfrm>
            <a:off x="838200" y="1785432"/>
            <a:ext cx="10515600" cy="4351338"/>
          </a:xfrm>
        </p:spPr>
        <p:txBody>
          <a:bodyPr>
            <a:normAutofit/>
          </a:bodyPr>
          <a:lstStyle/>
          <a:p>
            <a:r>
              <a:rPr lang="en-US" dirty="0"/>
              <a:t>The governor of New Jersey, Phil Murphy, on May 9, 2019 recently singed a legislation to fight hunger in the state.</a:t>
            </a:r>
          </a:p>
          <a:p>
            <a:r>
              <a:rPr lang="en-US" dirty="0"/>
              <a:t>The towns with high concentration of homeless people are typically saddled with demographics that are below poverty line and struggling to their day to day living. </a:t>
            </a:r>
          </a:p>
          <a:p>
            <a:r>
              <a:rPr lang="en-US" dirty="0"/>
              <a:t>According to an NPR report, approximately 85% of the food that isn’t used in a typical American restaurant is thrown out </a:t>
            </a:r>
          </a:p>
          <a:p>
            <a:endParaRPr lang="en-US" dirty="0"/>
          </a:p>
        </p:txBody>
      </p:sp>
      <p:sp>
        <p:nvSpPr>
          <p:cNvPr id="4" name="Slide Number Placeholder 3">
            <a:extLst>
              <a:ext uri="{FF2B5EF4-FFF2-40B4-BE49-F238E27FC236}">
                <a16:creationId xmlns:a16="http://schemas.microsoft.com/office/drawing/2014/main" id="{9FD95D06-C534-4EEE-AB78-F88BCF5C993B}"/>
              </a:ext>
            </a:extLst>
          </p:cNvPr>
          <p:cNvSpPr>
            <a:spLocks noGrp="1"/>
          </p:cNvSpPr>
          <p:nvPr>
            <p:ph type="sldNum" sz="quarter" idx="12"/>
          </p:nvPr>
        </p:nvSpPr>
        <p:spPr/>
        <p:txBody>
          <a:bodyPr/>
          <a:lstStyle/>
          <a:p>
            <a:fld id="{D68C9491-7E17-45B8-A5F2-C8AE76EE5814}" type="slidenum">
              <a:rPr lang="en-US" smtClean="0"/>
              <a:t>2</a:t>
            </a:fld>
            <a:endParaRPr lang="en-US" dirty="0"/>
          </a:p>
        </p:txBody>
      </p:sp>
    </p:spTree>
    <p:extLst>
      <p:ext uri="{BB962C8B-B14F-4D97-AF65-F5344CB8AC3E}">
        <p14:creationId xmlns:p14="http://schemas.microsoft.com/office/powerpoint/2010/main" val="2768492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8EC89E2B-08A4-40EA-ABA5-82EDCB9C5F6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520" r="5520"/>
          <a:stretch>
            <a:fillRect/>
          </a:stretch>
        </p:blipFill>
        <p:spPr>
          <a:xfrm>
            <a:off x="4681538" y="987425"/>
            <a:ext cx="6673850" cy="4873625"/>
          </a:xfrm>
        </p:spPr>
      </p:pic>
      <p:sp>
        <p:nvSpPr>
          <p:cNvPr id="4" name="Text Placeholder 3">
            <a:extLst>
              <a:ext uri="{FF2B5EF4-FFF2-40B4-BE49-F238E27FC236}">
                <a16:creationId xmlns:a16="http://schemas.microsoft.com/office/drawing/2014/main" id="{03BA336C-6604-4F4C-8A36-9523B3BD28E9}"/>
              </a:ext>
            </a:extLst>
          </p:cNvPr>
          <p:cNvSpPr>
            <a:spLocks noGrp="1"/>
          </p:cNvSpPr>
          <p:nvPr>
            <p:ph type="body" sz="half" idx="2"/>
          </p:nvPr>
        </p:nvSpPr>
        <p:spPr>
          <a:xfrm>
            <a:off x="592653" y="2399749"/>
            <a:ext cx="3932237" cy="2048975"/>
          </a:xfrm>
        </p:spPr>
        <p:txBody>
          <a:bodyPr/>
          <a:lstStyle/>
          <a:p>
            <a:r>
              <a:rPr lang="en-US" sz="1600" dirty="0"/>
              <a:t>The New Jersey state wide report for homeless persons is scraped from : </a:t>
            </a:r>
            <a:r>
              <a:rPr lang="en-US" sz="1600" u="sng" dirty="0">
                <a:hlinkClick r:id="rId3"/>
              </a:rPr>
              <a:t>https://cdn.monarchhousing.org/wp-content/uploads/njcounts18/2018PITReportStatewide.pdf</a:t>
            </a:r>
            <a:r>
              <a:rPr lang="en-US" sz="1600" dirty="0"/>
              <a:t>. And it shows that there 9303 homeless persons in New Jersey, with Essex County leading the way.</a:t>
            </a:r>
          </a:p>
          <a:p>
            <a:endParaRPr lang="en-US" dirty="0"/>
          </a:p>
        </p:txBody>
      </p:sp>
      <p:sp>
        <p:nvSpPr>
          <p:cNvPr id="11" name="Slide Number Placeholder 10">
            <a:extLst>
              <a:ext uri="{FF2B5EF4-FFF2-40B4-BE49-F238E27FC236}">
                <a16:creationId xmlns:a16="http://schemas.microsoft.com/office/drawing/2014/main" id="{B626341F-3071-48EA-AB53-27504E266C81}"/>
              </a:ext>
            </a:extLst>
          </p:cNvPr>
          <p:cNvSpPr>
            <a:spLocks noGrp="1"/>
          </p:cNvSpPr>
          <p:nvPr>
            <p:ph type="sldNum" sz="quarter" idx="12"/>
          </p:nvPr>
        </p:nvSpPr>
        <p:spPr/>
        <p:txBody>
          <a:bodyPr/>
          <a:lstStyle/>
          <a:p>
            <a:fld id="{D68C9491-7E17-45B8-A5F2-C8AE76EE5814}" type="slidenum">
              <a:rPr lang="en-US" smtClean="0"/>
              <a:t>3</a:t>
            </a:fld>
            <a:endParaRPr lang="en-US" dirty="0"/>
          </a:p>
        </p:txBody>
      </p:sp>
    </p:spTree>
    <p:extLst>
      <p:ext uri="{BB962C8B-B14F-4D97-AF65-F5344CB8AC3E}">
        <p14:creationId xmlns:p14="http://schemas.microsoft.com/office/powerpoint/2010/main" val="406125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314EC9C1-04E0-42AE-9D30-D8594E1810D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95" b="595"/>
          <a:stretch>
            <a:fillRect/>
          </a:stretch>
        </p:blipFill>
        <p:spPr>
          <a:xfrm>
            <a:off x="5183188" y="788988"/>
            <a:ext cx="6172200" cy="5072062"/>
          </a:xfrm>
        </p:spPr>
      </p:pic>
      <p:sp>
        <p:nvSpPr>
          <p:cNvPr id="4" name="Text Placeholder 3">
            <a:extLst>
              <a:ext uri="{FF2B5EF4-FFF2-40B4-BE49-F238E27FC236}">
                <a16:creationId xmlns:a16="http://schemas.microsoft.com/office/drawing/2014/main" id="{2C53C4C8-B1DE-4FBE-AA4B-2ACB63C3A29A}"/>
              </a:ext>
            </a:extLst>
          </p:cNvPr>
          <p:cNvSpPr>
            <a:spLocks noGrp="1"/>
          </p:cNvSpPr>
          <p:nvPr>
            <p:ph type="body" sz="half" idx="2"/>
          </p:nvPr>
        </p:nvSpPr>
        <p:spPr>
          <a:xfrm>
            <a:off x="926285" y="2577029"/>
            <a:ext cx="4037012" cy="1043502"/>
          </a:xfrm>
        </p:spPr>
        <p:txBody>
          <a:bodyPr>
            <a:normAutofit/>
          </a:bodyPr>
          <a:lstStyle/>
          <a:p>
            <a:r>
              <a:rPr lang="en-US" sz="1800" dirty="0"/>
              <a:t>Essex County homeless accounts to 24% of the statewide count.</a:t>
            </a:r>
          </a:p>
        </p:txBody>
      </p:sp>
      <p:sp>
        <p:nvSpPr>
          <p:cNvPr id="11" name="Slide Number Placeholder 10">
            <a:extLst>
              <a:ext uri="{FF2B5EF4-FFF2-40B4-BE49-F238E27FC236}">
                <a16:creationId xmlns:a16="http://schemas.microsoft.com/office/drawing/2014/main" id="{93CA93A2-92AF-4B5E-9B29-7CDA8510BD02}"/>
              </a:ext>
            </a:extLst>
          </p:cNvPr>
          <p:cNvSpPr>
            <a:spLocks noGrp="1"/>
          </p:cNvSpPr>
          <p:nvPr>
            <p:ph type="sldNum" sz="quarter" idx="12"/>
          </p:nvPr>
        </p:nvSpPr>
        <p:spPr/>
        <p:txBody>
          <a:bodyPr/>
          <a:lstStyle/>
          <a:p>
            <a:fld id="{D68C9491-7E17-45B8-A5F2-C8AE76EE5814}" type="slidenum">
              <a:rPr lang="en-US" smtClean="0"/>
              <a:t>4</a:t>
            </a:fld>
            <a:endParaRPr lang="en-US" dirty="0"/>
          </a:p>
        </p:txBody>
      </p:sp>
    </p:spTree>
    <p:extLst>
      <p:ext uri="{BB962C8B-B14F-4D97-AF65-F5344CB8AC3E}">
        <p14:creationId xmlns:p14="http://schemas.microsoft.com/office/powerpoint/2010/main" val="152200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B88D6EB4-D2DC-478A-B919-35BA01FD6B4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44" r="444"/>
          <a:stretch>
            <a:fillRect/>
          </a:stretch>
        </p:blipFill>
        <p:spPr>
          <a:xfrm>
            <a:off x="4373563" y="987425"/>
            <a:ext cx="6981825" cy="4873625"/>
          </a:xfrm>
        </p:spPr>
      </p:pic>
      <p:sp>
        <p:nvSpPr>
          <p:cNvPr id="4" name="Text Placeholder 3">
            <a:extLst>
              <a:ext uri="{FF2B5EF4-FFF2-40B4-BE49-F238E27FC236}">
                <a16:creationId xmlns:a16="http://schemas.microsoft.com/office/drawing/2014/main" id="{A5C9EE48-4AAD-47DA-89A5-96A1D71E6D18}"/>
              </a:ext>
            </a:extLst>
          </p:cNvPr>
          <p:cNvSpPr>
            <a:spLocks noGrp="1"/>
          </p:cNvSpPr>
          <p:nvPr>
            <p:ph type="body" sz="half" idx="2"/>
          </p:nvPr>
        </p:nvSpPr>
        <p:spPr>
          <a:xfrm>
            <a:off x="646545" y="996950"/>
            <a:ext cx="3727018" cy="5289850"/>
          </a:xfrm>
        </p:spPr>
        <p:txBody>
          <a:bodyPr/>
          <a:lstStyle/>
          <a:p>
            <a:r>
              <a:rPr lang="en-US" sz="1600" dirty="0"/>
              <a:t>The Essex County wide report for homeless persons is scraped from : </a:t>
            </a:r>
            <a:r>
              <a:rPr lang="en-US" sz="1600" u="sng" dirty="0">
                <a:hlinkClick r:id="rId3"/>
              </a:rPr>
              <a:t>https://cdn.monarchhousing.org/wp-content/uploads/njcounts18/2018PITReportEssex.pdf</a:t>
            </a:r>
            <a:r>
              <a:rPr lang="en-US" sz="1600" dirty="0"/>
              <a:t>. This report lists the homeless counts for each municipality in Essex Cunty. Not surprisingly it shows that the town of NEWARK has the most homeless persons with almost 2000 persons.</a:t>
            </a:r>
          </a:p>
          <a:p>
            <a:endParaRPr lang="en-US" dirty="0"/>
          </a:p>
        </p:txBody>
      </p:sp>
      <p:sp>
        <p:nvSpPr>
          <p:cNvPr id="20" name="Slide Number Placeholder 19">
            <a:extLst>
              <a:ext uri="{FF2B5EF4-FFF2-40B4-BE49-F238E27FC236}">
                <a16:creationId xmlns:a16="http://schemas.microsoft.com/office/drawing/2014/main" id="{C1CBADBF-41D5-4717-9B69-F51533E661DF}"/>
              </a:ext>
            </a:extLst>
          </p:cNvPr>
          <p:cNvSpPr>
            <a:spLocks noGrp="1"/>
          </p:cNvSpPr>
          <p:nvPr>
            <p:ph type="sldNum" sz="quarter" idx="12"/>
          </p:nvPr>
        </p:nvSpPr>
        <p:spPr/>
        <p:txBody>
          <a:bodyPr/>
          <a:lstStyle/>
          <a:p>
            <a:fld id="{D68C9491-7E17-45B8-A5F2-C8AE76EE5814}" type="slidenum">
              <a:rPr lang="en-US" smtClean="0"/>
              <a:t>5</a:t>
            </a:fld>
            <a:endParaRPr lang="en-US" dirty="0"/>
          </a:p>
        </p:txBody>
      </p:sp>
      <p:pic>
        <p:nvPicPr>
          <p:cNvPr id="11" name="Picture 10">
            <a:extLst>
              <a:ext uri="{FF2B5EF4-FFF2-40B4-BE49-F238E27FC236}">
                <a16:creationId xmlns:a16="http://schemas.microsoft.com/office/drawing/2014/main" id="{93A09EEC-7103-47D6-B1C6-5CADC7E774EA}"/>
              </a:ext>
            </a:extLst>
          </p:cNvPr>
          <p:cNvPicPr>
            <a:picLocks noChangeAspect="1"/>
          </p:cNvPicPr>
          <p:nvPr/>
        </p:nvPicPr>
        <p:blipFill>
          <a:blip r:embed="rId4"/>
          <a:stretch>
            <a:fillRect/>
          </a:stretch>
        </p:blipFill>
        <p:spPr>
          <a:xfrm>
            <a:off x="1184402" y="3632270"/>
            <a:ext cx="2844800" cy="2104292"/>
          </a:xfrm>
          <a:prstGeom prst="rect">
            <a:avLst/>
          </a:prstGeom>
        </p:spPr>
      </p:pic>
    </p:spTree>
    <p:extLst>
      <p:ext uri="{BB962C8B-B14F-4D97-AF65-F5344CB8AC3E}">
        <p14:creationId xmlns:p14="http://schemas.microsoft.com/office/powerpoint/2010/main" val="352179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022DC34-7E68-432C-A78A-4FEAAE2C973A}"/>
              </a:ext>
            </a:extLst>
          </p:cNvPr>
          <p:cNvSpPr>
            <a:spLocks noGrp="1"/>
          </p:cNvSpPr>
          <p:nvPr>
            <p:ph type="body" sz="half" idx="2"/>
          </p:nvPr>
        </p:nvSpPr>
        <p:spPr>
          <a:xfrm>
            <a:off x="947823" y="2631461"/>
            <a:ext cx="3932237" cy="1044612"/>
          </a:xfrm>
        </p:spPr>
        <p:txBody>
          <a:bodyPr>
            <a:noAutofit/>
          </a:bodyPr>
          <a:lstStyle/>
          <a:p>
            <a:r>
              <a:rPr lang="en-US" sz="1800" dirty="0"/>
              <a:t>This accounts for 87.5% of the total Essex County count for homeless persons.</a:t>
            </a:r>
          </a:p>
        </p:txBody>
      </p:sp>
      <p:sp>
        <p:nvSpPr>
          <p:cNvPr id="27" name="Slide Number Placeholder 26">
            <a:extLst>
              <a:ext uri="{FF2B5EF4-FFF2-40B4-BE49-F238E27FC236}">
                <a16:creationId xmlns:a16="http://schemas.microsoft.com/office/drawing/2014/main" id="{4B20796C-FB4D-46C2-B9BD-8B8A041215F4}"/>
              </a:ext>
            </a:extLst>
          </p:cNvPr>
          <p:cNvSpPr>
            <a:spLocks noGrp="1"/>
          </p:cNvSpPr>
          <p:nvPr>
            <p:ph type="sldNum" sz="quarter" idx="12"/>
          </p:nvPr>
        </p:nvSpPr>
        <p:spPr/>
        <p:txBody>
          <a:bodyPr/>
          <a:lstStyle/>
          <a:p>
            <a:fld id="{D68C9491-7E17-45B8-A5F2-C8AE76EE5814}" type="slidenum">
              <a:rPr lang="en-US" smtClean="0"/>
              <a:t>6</a:t>
            </a:fld>
            <a:endParaRPr lang="en-US" dirty="0"/>
          </a:p>
        </p:txBody>
      </p:sp>
      <p:pic>
        <p:nvPicPr>
          <p:cNvPr id="26" name="Picture 25">
            <a:extLst>
              <a:ext uri="{FF2B5EF4-FFF2-40B4-BE49-F238E27FC236}">
                <a16:creationId xmlns:a16="http://schemas.microsoft.com/office/drawing/2014/main" id="{72061439-B128-4E1C-93B6-F64B094D7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184" y="660863"/>
            <a:ext cx="5457259" cy="5088633"/>
          </a:xfrm>
          <a:prstGeom prst="rect">
            <a:avLst/>
          </a:prstGeom>
        </p:spPr>
      </p:pic>
    </p:spTree>
    <p:extLst>
      <p:ext uri="{BB962C8B-B14F-4D97-AF65-F5344CB8AC3E}">
        <p14:creationId xmlns:p14="http://schemas.microsoft.com/office/powerpoint/2010/main" val="362115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F4DB0-B1B9-4708-8A25-BCC1B1DECE6C}"/>
              </a:ext>
            </a:extLst>
          </p:cNvPr>
          <p:cNvSpPr>
            <a:spLocks noGrp="1"/>
          </p:cNvSpPr>
          <p:nvPr>
            <p:ph type="title"/>
          </p:nvPr>
        </p:nvSpPr>
        <p:spPr/>
        <p:txBody>
          <a:bodyPr/>
          <a:lstStyle/>
          <a:p>
            <a:r>
              <a:rPr lang="en-US" dirty="0">
                <a:solidFill>
                  <a:schemeClr val="tx1"/>
                </a:solidFill>
              </a:rPr>
              <a:t>What can the UMCGNJ do?</a:t>
            </a:r>
          </a:p>
        </p:txBody>
      </p:sp>
      <p:sp>
        <p:nvSpPr>
          <p:cNvPr id="3" name="Content Placeholder 2">
            <a:extLst>
              <a:ext uri="{FF2B5EF4-FFF2-40B4-BE49-F238E27FC236}">
                <a16:creationId xmlns:a16="http://schemas.microsoft.com/office/drawing/2014/main" id="{832E9628-0177-4348-AA0C-7007A25CC3B6}"/>
              </a:ext>
            </a:extLst>
          </p:cNvPr>
          <p:cNvSpPr>
            <a:spLocks noGrp="1"/>
          </p:cNvSpPr>
          <p:nvPr>
            <p:ph idx="1"/>
          </p:nvPr>
        </p:nvSpPr>
        <p:spPr/>
        <p:txBody>
          <a:bodyPr/>
          <a:lstStyle/>
          <a:p>
            <a:r>
              <a:rPr lang="en-US" dirty="0"/>
              <a:t>The United Methodist Church of Greater New Jersey can charge their churches in Newark to establish Food Bank(s).</a:t>
            </a:r>
          </a:p>
          <a:p>
            <a:r>
              <a:rPr lang="en-US" dirty="0"/>
              <a:t>The UMCGNJ Newark churches will source out their food supply from food venues in within their proximities.</a:t>
            </a:r>
          </a:p>
        </p:txBody>
      </p:sp>
      <p:sp>
        <p:nvSpPr>
          <p:cNvPr id="4" name="Slide Number Placeholder 3">
            <a:extLst>
              <a:ext uri="{FF2B5EF4-FFF2-40B4-BE49-F238E27FC236}">
                <a16:creationId xmlns:a16="http://schemas.microsoft.com/office/drawing/2014/main" id="{BB481475-0EC5-4868-91BC-A2F165F29947}"/>
              </a:ext>
            </a:extLst>
          </p:cNvPr>
          <p:cNvSpPr>
            <a:spLocks noGrp="1"/>
          </p:cNvSpPr>
          <p:nvPr>
            <p:ph type="sldNum" sz="quarter" idx="12"/>
          </p:nvPr>
        </p:nvSpPr>
        <p:spPr/>
        <p:txBody>
          <a:bodyPr/>
          <a:lstStyle/>
          <a:p>
            <a:fld id="{D68C9491-7E17-45B8-A5F2-C8AE76EE5814}" type="slidenum">
              <a:rPr lang="en-US" smtClean="0"/>
              <a:t>7</a:t>
            </a:fld>
            <a:endParaRPr lang="en-US" dirty="0"/>
          </a:p>
        </p:txBody>
      </p:sp>
    </p:spTree>
    <p:extLst>
      <p:ext uri="{BB962C8B-B14F-4D97-AF65-F5344CB8AC3E}">
        <p14:creationId xmlns:p14="http://schemas.microsoft.com/office/powerpoint/2010/main" val="458880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291732EF-3B86-4E49-8757-C72AD63876E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055" r="12055"/>
          <a:stretch>
            <a:fillRect/>
          </a:stretch>
        </p:blipFill>
        <p:spPr>
          <a:xfrm>
            <a:off x="2298143" y="2804940"/>
            <a:ext cx="7179490" cy="2154066"/>
          </a:xfrm>
        </p:spPr>
      </p:pic>
      <p:sp>
        <p:nvSpPr>
          <p:cNvPr id="4" name="Text Placeholder 3">
            <a:extLst>
              <a:ext uri="{FF2B5EF4-FFF2-40B4-BE49-F238E27FC236}">
                <a16:creationId xmlns:a16="http://schemas.microsoft.com/office/drawing/2014/main" id="{EEF89B48-0BC7-4A48-8CA3-F025C3F6286D}"/>
              </a:ext>
            </a:extLst>
          </p:cNvPr>
          <p:cNvSpPr>
            <a:spLocks noGrp="1"/>
          </p:cNvSpPr>
          <p:nvPr>
            <p:ph type="body" sz="half" idx="2"/>
          </p:nvPr>
        </p:nvSpPr>
        <p:spPr>
          <a:xfrm>
            <a:off x="1239794" y="1194658"/>
            <a:ext cx="9712411" cy="1154712"/>
          </a:xfrm>
        </p:spPr>
        <p:txBody>
          <a:bodyPr>
            <a:normAutofit lnSpcReduction="10000"/>
          </a:bodyPr>
          <a:lstStyle/>
          <a:p>
            <a:r>
              <a:rPr lang="en-US" sz="1800" dirty="0"/>
              <a:t>The UMCGNJ divided their presence in New Jersey into nine districts, the website list all the UMCGNJ churches the town and district where they belong. This data can be downloaded from their website, </a:t>
            </a:r>
            <a:r>
              <a:rPr lang="en-US" sz="1800" dirty="0">
                <a:hlinkClick r:id="rId3"/>
              </a:rPr>
              <a:t>https://www.gnjumc.org/districts/</a:t>
            </a:r>
            <a:r>
              <a:rPr lang="en-US" sz="1800" dirty="0"/>
              <a:t>. Scrapping the file shows that there are four churches in Newark.</a:t>
            </a:r>
          </a:p>
          <a:p>
            <a:endParaRPr lang="en-US" dirty="0"/>
          </a:p>
        </p:txBody>
      </p:sp>
      <p:sp>
        <p:nvSpPr>
          <p:cNvPr id="11" name="Slide Number Placeholder 10">
            <a:extLst>
              <a:ext uri="{FF2B5EF4-FFF2-40B4-BE49-F238E27FC236}">
                <a16:creationId xmlns:a16="http://schemas.microsoft.com/office/drawing/2014/main" id="{EAFCC8E5-682C-48FE-8591-060423CEE329}"/>
              </a:ext>
            </a:extLst>
          </p:cNvPr>
          <p:cNvSpPr>
            <a:spLocks noGrp="1"/>
          </p:cNvSpPr>
          <p:nvPr>
            <p:ph type="sldNum" sz="quarter" idx="12"/>
          </p:nvPr>
        </p:nvSpPr>
        <p:spPr/>
        <p:txBody>
          <a:bodyPr/>
          <a:lstStyle/>
          <a:p>
            <a:fld id="{D68C9491-7E17-45B8-A5F2-C8AE76EE5814}" type="slidenum">
              <a:rPr lang="en-US" smtClean="0"/>
              <a:t>8</a:t>
            </a:fld>
            <a:endParaRPr lang="en-US" dirty="0"/>
          </a:p>
        </p:txBody>
      </p:sp>
    </p:spTree>
    <p:extLst>
      <p:ext uri="{BB962C8B-B14F-4D97-AF65-F5344CB8AC3E}">
        <p14:creationId xmlns:p14="http://schemas.microsoft.com/office/powerpoint/2010/main" val="3569484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2A1CCA-3E42-456F-A7AA-D672FD24C9B1}"/>
              </a:ext>
            </a:extLst>
          </p:cNvPr>
          <p:cNvSpPr>
            <a:spLocks noGrp="1"/>
          </p:cNvSpPr>
          <p:nvPr>
            <p:ph type="body" sz="half" idx="2"/>
          </p:nvPr>
        </p:nvSpPr>
        <p:spPr>
          <a:xfrm>
            <a:off x="1556480" y="2045688"/>
            <a:ext cx="3932237" cy="1383312"/>
          </a:xfrm>
        </p:spPr>
        <p:txBody>
          <a:bodyPr>
            <a:noAutofit/>
          </a:bodyPr>
          <a:lstStyle/>
          <a:p>
            <a:r>
              <a:rPr lang="en-US" sz="1800" dirty="0"/>
              <a:t>The map shows that the four UMCGNJ churches are spread out across Newark. Hence, they are strategically positioned as food banks stations.</a:t>
            </a:r>
          </a:p>
        </p:txBody>
      </p:sp>
      <p:sp>
        <p:nvSpPr>
          <p:cNvPr id="23" name="Slide Number Placeholder 22">
            <a:extLst>
              <a:ext uri="{FF2B5EF4-FFF2-40B4-BE49-F238E27FC236}">
                <a16:creationId xmlns:a16="http://schemas.microsoft.com/office/drawing/2014/main" id="{800A9C62-26C3-4A95-8F4B-917B0304684D}"/>
              </a:ext>
            </a:extLst>
          </p:cNvPr>
          <p:cNvSpPr>
            <a:spLocks noGrp="1"/>
          </p:cNvSpPr>
          <p:nvPr>
            <p:ph type="sldNum" sz="quarter" idx="12"/>
          </p:nvPr>
        </p:nvSpPr>
        <p:spPr/>
        <p:txBody>
          <a:bodyPr/>
          <a:lstStyle/>
          <a:p>
            <a:fld id="{D68C9491-7E17-45B8-A5F2-C8AE76EE5814}" type="slidenum">
              <a:rPr lang="en-US" smtClean="0"/>
              <a:t>9</a:t>
            </a:fld>
            <a:endParaRPr lang="en-US" dirty="0"/>
          </a:p>
        </p:txBody>
      </p:sp>
      <p:pic>
        <p:nvPicPr>
          <p:cNvPr id="2" name="Picture 1">
            <a:extLst>
              <a:ext uri="{FF2B5EF4-FFF2-40B4-BE49-F238E27FC236}">
                <a16:creationId xmlns:a16="http://schemas.microsoft.com/office/drawing/2014/main" id="{A7B19376-D4F9-4709-9D55-4078961BA75F}"/>
              </a:ext>
            </a:extLst>
          </p:cNvPr>
          <p:cNvPicPr>
            <a:picLocks noChangeAspect="1"/>
          </p:cNvPicPr>
          <p:nvPr/>
        </p:nvPicPr>
        <p:blipFill>
          <a:blip r:embed="rId2"/>
          <a:stretch>
            <a:fillRect/>
          </a:stretch>
        </p:blipFill>
        <p:spPr>
          <a:xfrm>
            <a:off x="5645092" y="1303133"/>
            <a:ext cx="3200400" cy="4067175"/>
          </a:xfrm>
          <a:prstGeom prst="rect">
            <a:avLst/>
          </a:prstGeom>
        </p:spPr>
      </p:pic>
    </p:spTree>
    <p:extLst>
      <p:ext uri="{BB962C8B-B14F-4D97-AF65-F5344CB8AC3E}">
        <p14:creationId xmlns:p14="http://schemas.microsoft.com/office/powerpoint/2010/main" val="27512980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174</TotalTime>
  <Words>1495</Words>
  <Application>Microsoft Office PowerPoint</Application>
  <PresentationFormat>Widescreen</PresentationFormat>
  <Paragraphs>508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Homelessness and Hunger in New Jersey. What can United Methodist Church of Greater New Jersey do?</vt:lpstr>
      <vt:lpstr>Homeless/Hunger in New Jersey</vt:lpstr>
      <vt:lpstr>PowerPoint Presentation</vt:lpstr>
      <vt:lpstr>PowerPoint Presentation</vt:lpstr>
      <vt:lpstr>PowerPoint Presentation</vt:lpstr>
      <vt:lpstr>PowerPoint Presentation</vt:lpstr>
      <vt:lpstr>What can the UMCGNJ do?</vt:lpstr>
      <vt:lpstr>PowerPoint Presentation</vt:lpstr>
      <vt:lpstr>PowerPoint Presentation</vt:lpstr>
      <vt:lpstr>PowerPoint Presentation</vt:lpstr>
      <vt:lpstr>PowerPoint Presentation</vt:lpstr>
      <vt:lpstr>The list of venues clustered together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SOURCING OUT FOO</dc:title>
  <dc:creator>Ussher Ramiro</dc:creator>
  <cp:lastModifiedBy>Gina Concepcion</cp:lastModifiedBy>
  <cp:revision>90</cp:revision>
  <dcterms:created xsi:type="dcterms:W3CDTF">2019-06-27T20:02:08Z</dcterms:created>
  <dcterms:modified xsi:type="dcterms:W3CDTF">2020-03-14T01:58:45Z</dcterms:modified>
</cp:coreProperties>
</file>