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81A12-3C54-4FE6-AC2E-326750D1F729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C051B-BC1B-4C70-8D7C-F9CCCA05D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61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A307-0F32-4F67-A45A-8F41B52F7953}" type="datetime1">
              <a:rPr lang="de-DE" smtClean="0"/>
              <a:t>10.07.2025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BCCC-B1A6-4CED-888E-C2A634F4FE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10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9DE4-AB4B-4B20-9B04-52208D5BADAE}" type="datetime1">
              <a:rPr lang="de-DE" smtClean="0"/>
              <a:t>10.07.2025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BCCC-B1A6-4CED-888E-C2A634F4FE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46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0250-305A-4E56-9800-4E95CFBE51F2}" type="datetime1">
              <a:rPr lang="de-DE" smtClean="0"/>
              <a:t>10.07.2025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BCCC-B1A6-4CED-888E-C2A634F4FE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77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EACB-28E9-4BA6-A46B-7340C99EA4A0}" type="datetime1">
              <a:rPr lang="de-DE" smtClean="0"/>
              <a:t>10.07.2025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BCCC-B1A6-4CED-888E-C2A634F4FE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55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0550-8787-47E8-8172-A794F3BD19C3}" type="datetime1">
              <a:rPr lang="de-DE" smtClean="0"/>
              <a:t>10.07.2025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BCCC-B1A6-4CED-888E-C2A634F4FE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85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5451-20BC-4937-A41F-9AA299DE1E40}" type="datetime1">
              <a:rPr lang="de-DE" smtClean="0"/>
              <a:t>10.07.2025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BCCC-B1A6-4CED-888E-C2A634F4FE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5889-F41F-4D9B-86D2-4A2A941F6B0E}" type="datetime1">
              <a:rPr lang="de-DE" smtClean="0"/>
              <a:t>10.07.2025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BCCC-B1A6-4CED-888E-C2A634F4FE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47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CEA8-188E-4455-8329-86DE42689C9C}" type="datetime1">
              <a:rPr lang="de-DE" smtClean="0"/>
              <a:t>10.07.2025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BCCC-B1A6-4CED-888E-C2A634F4FE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32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CC8B-3C95-4D9A-B394-8D94188CC23A}" type="datetime1">
              <a:rPr lang="de-DE" smtClean="0"/>
              <a:t>10.07.2025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BCCC-B1A6-4CED-888E-C2A634F4FE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39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F7D71-2978-46E4-9743-C051B04084C7}" type="datetime1">
              <a:rPr lang="de-DE" smtClean="0"/>
              <a:t>10.07.2025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BCCC-B1A6-4CED-888E-C2A634F4FE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26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562D-54A3-434A-B98B-74C61FF0F018}" type="datetime1">
              <a:rPr lang="de-DE" smtClean="0"/>
              <a:t>10.07.2025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BCCC-B1A6-4CED-888E-C2A634F4FE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98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2116F-A515-47AC-9915-D061E5BC6939}" type="datetime1">
              <a:rPr lang="de-DE" smtClean="0"/>
              <a:t>10.07.2025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BCCC-B1A6-4CED-888E-C2A634F4FE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46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C1A45-7740-4F91-8DF6-A367505A0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Diatom classification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62107D-1FEE-4A66-8228-37F753A63E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Barbara Glemser</a:t>
            </a:r>
          </a:p>
          <a:p>
            <a:r>
              <a:rPr lang="en-GB" dirty="0">
                <a:latin typeface="Century Gothic" panose="020B0502020202020204" pitchFamily="34" charset="0"/>
              </a:rPr>
              <a:t>Machine Learning with TensorFlow 25S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3EC5E48-3B5A-4559-BE90-31506CD6B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7800"/>
            <a:ext cx="12192000" cy="414337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E7A3E-D069-4B66-AAF2-26BB80DD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6752C1-2FA8-4B32-B0EB-FA854B75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BCCC-B1A6-4CED-888E-C2A634F4FE1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83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61D26-30C0-4BDB-A078-EA0D062D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Problem and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986161-4078-4543-ACCB-91DB4A03E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8010" cy="4351338"/>
          </a:xfrm>
        </p:spPr>
        <p:txBody>
          <a:bodyPr/>
          <a:lstStyle/>
          <a:p>
            <a:r>
              <a:rPr lang="en-GB" sz="2400" dirty="0">
                <a:latin typeface="Century Gothic" panose="020B0502020202020204" pitchFamily="34" charset="0"/>
              </a:rPr>
              <a:t>Microscopic single cell algae</a:t>
            </a:r>
          </a:p>
          <a:p>
            <a:r>
              <a:rPr lang="en-GB" sz="2400" dirty="0">
                <a:latin typeface="Century Gothic" panose="020B0502020202020204" pitchFamily="34" charset="0"/>
              </a:rPr>
              <a:t>Silica shell</a:t>
            </a:r>
          </a:p>
          <a:p>
            <a:r>
              <a:rPr lang="en-GB" sz="2400" dirty="0">
                <a:latin typeface="Century Gothic" panose="020B0502020202020204" pitchFamily="34" charset="0"/>
              </a:rPr>
              <a:t>Produce 20-30% of the worlds oxygen</a:t>
            </a:r>
          </a:p>
          <a:p>
            <a:r>
              <a:rPr lang="en-GB" sz="2400" dirty="0">
                <a:latin typeface="Century Gothic" panose="020B0502020202020204" pitchFamily="34" charset="0"/>
              </a:rPr>
              <a:t>Indicator for health of aquatic ecosystems</a:t>
            </a:r>
          </a:p>
          <a:p>
            <a:r>
              <a:rPr lang="en-GB" sz="2400" dirty="0">
                <a:latin typeface="Century Gothic" panose="020B0502020202020204" pitchFamily="34" charset="0"/>
              </a:rPr>
              <a:t>Highly trained people needed for identification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F9CE63-77A0-4FC4-8793-AA058717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Barbara Glemser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E3A83F-1ECA-458B-BDC7-3C4D8BA5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BCCC-B1A6-4CED-888E-C2A634F4FE13}" type="slidenum">
              <a:rPr lang="de-DE" smtClean="0"/>
              <a:t>2</a:t>
            </a:fld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AEDD8EB-06D6-4F6C-8777-8BCBA9753A27}"/>
              </a:ext>
            </a:extLst>
          </p:cNvPr>
          <p:cNvGrpSpPr/>
          <p:nvPr/>
        </p:nvGrpSpPr>
        <p:grpSpPr>
          <a:xfrm>
            <a:off x="6732894" y="1825625"/>
            <a:ext cx="6672387" cy="4592994"/>
            <a:chOff x="6732894" y="1825625"/>
            <a:chExt cx="6672387" cy="4592994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23399AB-6B6E-4E10-8C1A-92D30DD9AB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r="60927"/>
            <a:stretch/>
          </p:blipFill>
          <p:spPr>
            <a:xfrm>
              <a:off x="6732894" y="1825625"/>
              <a:ext cx="5002703" cy="4351338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0520E6E-69BC-4B96-AA3D-4E1E365C080F}"/>
                </a:ext>
              </a:extLst>
            </p:cNvPr>
            <p:cNvSpPr txBox="1"/>
            <p:nvPr/>
          </p:nvSpPr>
          <p:spPr>
            <a:xfrm>
              <a:off x="10665644" y="6172398"/>
              <a:ext cx="27396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latin typeface="Century Gothic" panose="020B0502020202020204" pitchFamily="34" charset="0"/>
                </a:rPr>
                <a:t>© Adams TS 558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30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835E3BC-70F4-4934-986B-2CFFF4B182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  <a14:imgEffect>
                      <a14:brightnessContrast bright="-37000"/>
                    </a14:imgEffect>
                  </a14:imgLayer>
                </a14:imgProps>
              </a:ext>
            </a:extLst>
          </a:blip>
          <a:srcRect r="39041"/>
          <a:stretch/>
        </p:blipFill>
        <p:spPr>
          <a:xfrm>
            <a:off x="0" y="0"/>
            <a:ext cx="12313920" cy="68650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A861D26-30C0-4BDB-A078-EA0D062D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40" y="624205"/>
            <a:ext cx="8046720" cy="1325563"/>
          </a:xfrm>
        </p:spPr>
        <p:txBody>
          <a:bodyPr>
            <a:noAutofit/>
          </a:bodyPr>
          <a:lstStyle/>
          <a:p>
            <a:r>
              <a:rPr lang="de-DE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Problem and Data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F9CE63-77A0-4FC4-8793-AA058717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Barbara Glemser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E3A83F-1ECA-458B-BDC7-3C4D8BA5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BCCC-B1A6-4CED-888E-C2A634F4FE13}" type="slidenum">
              <a:rPr lang="de-DE" smtClean="0"/>
              <a:t>3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B8E9895-5F21-4CC9-9A79-F566863EC7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072" r="39041" b="23753"/>
          <a:stretch/>
        </p:blipFill>
        <p:spPr>
          <a:xfrm>
            <a:off x="0" y="2057400"/>
            <a:ext cx="12313920" cy="3169920"/>
          </a:xfrm>
          <a:prstGeom prst="rect">
            <a:avLst/>
          </a:prstGeo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73772391-3B03-4E92-B384-B4A0A3A60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99459"/>
              </p:ext>
            </p:extLst>
          </p:nvPr>
        </p:nvGraphicFramePr>
        <p:xfrm>
          <a:off x="-25400" y="5227320"/>
          <a:ext cx="12339320" cy="1668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830">
                  <a:extLst>
                    <a:ext uri="{9D8B030D-6E8A-4147-A177-3AD203B41FA5}">
                      <a16:colId xmlns:a16="http://schemas.microsoft.com/office/drawing/2014/main" val="2920296122"/>
                    </a:ext>
                  </a:extLst>
                </a:gridCol>
                <a:gridCol w="3084830">
                  <a:extLst>
                    <a:ext uri="{9D8B030D-6E8A-4147-A177-3AD203B41FA5}">
                      <a16:colId xmlns:a16="http://schemas.microsoft.com/office/drawing/2014/main" val="4289543993"/>
                    </a:ext>
                  </a:extLst>
                </a:gridCol>
                <a:gridCol w="3084830">
                  <a:extLst>
                    <a:ext uri="{9D8B030D-6E8A-4147-A177-3AD203B41FA5}">
                      <a16:colId xmlns:a16="http://schemas.microsoft.com/office/drawing/2014/main" val="239384930"/>
                    </a:ext>
                  </a:extLst>
                </a:gridCol>
                <a:gridCol w="3084830">
                  <a:extLst>
                    <a:ext uri="{9D8B030D-6E8A-4147-A177-3AD203B41FA5}">
                      <a16:colId xmlns:a16="http://schemas.microsoft.com/office/drawing/2014/main" val="2651458339"/>
                    </a:ext>
                  </a:extLst>
                </a:gridCol>
              </a:tblGrid>
              <a:tr h="1668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Century Gothic" panose="020B0502020202020204" pitchFamily="34" charset="0"/>
                        </a:rPr>
                        <a:t>Microscopic single cell algae</a:t>
                      </a:r>
                    </a:p>
                    <a:p>
                      <a:pPr algn="ctr"/>
                      <a:endParaRPr lang="de-DE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Century Gothic" panose="020B0502020202020204" pitchFamily="34" charset="0"/>
                        </a:rPr>
                        <a:t>Silica shell</a:t>
                      </a:r>
                    </a:p>
                    <a:p>
                      <a:pPr algn="ctr"/>
                      <a:endParaRPr lang="de-DE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Century Gothic" panose="020B0502020202020204" pitchFamily="34" charset="0"/>
                        </a:rPr>
                        <a:t>Produce 20-30% of the worlds oxygen</a:t>
                      </a:r>
                    </a:p>
                    <a:p>
                      <a:pPr algn="ctr"/>
                      <a:endParaRPr lang="de-DE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latin typeface="Century Gothic" panose="020B0502020202020204" pitchFamily="34" charset="0"/>
                        </a:rPr>
                        <a:t>Highly trained people needed for identification</a:t>
                      </a:r>
                    </a:p>
                    <a:p>
                      <a:pPr algn="ctr"/>
                      <a:endParaRPr lang="de-DE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58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60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F0FCF-0C44-4AC3-9FED-EC69DBED0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32" y="4574974"/>
            <a:ext cx="10515600" cy="2146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entury Gothic" panose="020B0502020202020204" pitchFamily="34" charset="0"/>
              </a:rPr>
              <a:t>Reality is different </a:t>
            </a:r>
            <a:r>
              <a:rPr lang="en-GB" sz="1600" dirty="0">
                <a:latin typeface="Century Gothic" panose="020B0502020202020204" pitchFamily="34" charset="0"/>
                <a:sym typeface="Wingdings" panose="05000000000000000000" pitchFamily="2" charset="2"/>
              </a:rPr>
              <a:t> Dataset wants to display reality</a:t>
            </a:r>
            <a:endParaRPr lang="en-GB" sz="1600" dirty="0">
              <a:latin typeface="Century Gothic" panose="020B0502020202020204" pitchFamily="34" charset="0"/>
            </a:endParaRPr>
          </a:p>
          <a:p>
            <a:pPr lvl="1"/>
            <a:r>
              <a:rPr lang="en-GB" sz="1600" dirty="0">
                <a:latin typeface="Century Gothic" panose="020B0502020202020204" pitchFamily="34" charset="0"/>
              </a:rPr>
              <a:t>Damaged shells</a:t>
            </a:r>
          </a:p>
          <a:p>
            <a:pPr lvl="1"/>
            <a:r>
              <a:rPr lang="en-GB" sz="1600" dirty="0">
                <a:latin typeface="Century Gothic" panose="020B0502020202020204" pitchFamily="34" charset="0"/>
              </a:rPr>
              <a:t>Background debris</a:t>
            </a:r>
          </a:p>
          <a:p>
            <a:pPr lvl="1"/>
            <a:r>
              <a:rPr lang="en-GB" sz="1600" dirty="0">
                <a:latin typeface="Century Gothic" panose="020B0502020202020204" pitchFamily="34" charset="0"/>
              </a:rPr>
              <a:t>Others shells in the images</a:t>
            </a:r>
          </a:p>
          <a:p>
            <a:pPr lvl="1"/>
            <a:endParaRPr lang="en-GB" sz="1600" dirty="0">
              <a:latin typeface="Century Gothic" panose="020B0502020202020204" pitchFamily="34" charset="0"/>
            </a:endParaRPr>
          </a:p>
          <a:p>
            <a:pPr lvl="1"/>
            <a:endParaRPr lang="en-GB" sz="1600" dirty="0">
              <a:latin typeface="Century Gothic" panose="020B0502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4B79A68-910A-4FD2-8B65-829BCF8F4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32" y="2085872"/>
            <a:ext cx="2166948" cy="224643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CF25A48-CAE0-4659-B297-BD69BCC70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01" y="1839651"/>
            <a:ext cx="152477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Cocconeis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pediculus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ABE765C-21D0-4F50-952F-4839768C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824" y="2889280"/>
            <a:ext cx="3037944" cy="1443023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6D6365BA-6938-4D7D-A2A9-D2F315C46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824" y="2643059"/>
            <a:ext cx="172675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Gyrosigma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acuminatum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4A811B7-7B85-4F2E-BB42-F200DB2BC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775" y="2172256"/>
            <a:ext cx="1272554" cy="2162452"/>
          </a:xfrm>
          <a:prstGeom prst="rect">
            <a:avLst/>
          </a:prstGeom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3774C71B-AF7D-4DF2-89FE-6C3A0CC60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4775" y="1946361"/>
            <a:ext cx="12202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Navicula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recens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6F849DAE-D0ED-4A00-BC80-B067568E2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634873" y="2445182"/>
            <a:ext cx="2564591" cy="1220205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5B636480-6BAA-4486-B943-E670CE808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8136" y="1556890"/>
            <a:ext cx="13580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Navicula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de-DE" altLang="de-DE" sz="1000" dirty="0" err="1">
                <a:latin typeface="Century Gothic" panose="020B0502020202020204" pitchFamily="34" charset="0"/>
              </a:rPr>
              <a:t>simulata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C9E4F4E4-946B-463F-9925-3474432B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Barbara Glemser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632D0508-A798-4253-A3C8-398B06B4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BCCC-B1A6-4CED-888E-C2A634F4FE13}" type="slidenum">
              <a:rPr lang="de-DE" smtClean="0"/>
              <a:t>4</a:t>
            </a:fld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941CE63-0DA8-49C1-BF42-EFB9D061ADAD}"/>
              </a:ext>
            </a:extLst>
          </p:cNvPr>
          <p:cNvSpPr txBox="1"/>
          <p:nvPr/>
        </p:nvSpPr>
        <p:spPr>
          <a:xfrm>
            <a:off x="529232" y="5853936"/>
            <a:ext cx="7816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err="1">
                <a:latin typeface="Century Gothic" panose="020B0502020202020204" pitchFamily="34" charset="0"/>
              </a:rPr>
              <a:t>Venkataramanan</a:t>
            </a:r>
            <a:r>
              <a:rPr lang="en-GB" sz="800" dirty="0">
                <a:latin typeface="Century Gothic" panose="020B0502020202020204" pitchFamily="34" charset="0"/>
              </a:rPr>
              <a:t>, </a:t>
            </a:r>
            <a:r>
              <a:rPr lang="en-GB" sz="800" dirty="0" err="1">
                <a:latin typeface="Century Gothic" panose="020B0502020202020204" pitchFamily="34" charset="0"/>
              </a:rPr>
              <a:t>Kloster</a:t>
            </a:r>
            <a:r>
              <a:rPr lang="en-GB" sz="800" dirty="0">
                <a:latin typeface="Century Gothic" panose="020B0502020202020204" pitchFamily="34" charset="0"/>
              </a:rPr>
              <a:t>, </a:t>
            </a:r>
            <a:r>
              <a:rPr lang="en-GB" sz="800" dirty="0" err="1">
                <a:latin typeface="Century Gothic" panose="020B0502020202020204" pitchFamily="34" charset="0"/>
              </a:rPr>
              <a:t>Burfeid</a:t>
            </a:r>
            <a:r>
              <a:rPr lang="en-GB" sz="800" dirty="0">
                <a:latin typeface="Century Gothic" panose="020B0502020202020204" pitchFamily="34" charset="0"/>
              </a:rPr>
              <a:t>-Castellanos et al. (2024): “UDE DIATOMS in the Wild 2024”: An new image dataset of freshwater diatoms for training deep learning models.</a:t>
            </a:r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9BD8B0F8-CFAE-4F91-99EF-349EC4DF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01" y="284755"/>
            <a:ext cx="10515600" cy="1325563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Example images</a:t>
            </a:r>
          </a:p>
        </p:txBody>
      </p:sp>
    </p:spTree>
    <p:extLst>
      <p:ext uri="{BB962C8B-B14F-4D97-AF65-F5344CB8AC3E}">
        <p14:creationId xmlns:p14="http://schemas.microsoft.com/office/powerpoint/2010/main" val="427208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755CB-CA6B-4AAA-963B-AD4D1528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E1C45-CA79-4E93-91FD-EAE8C8224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2476" cy="4351338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101 species with at least 100 images per class</a:t>
            </a:r>
          </a:p>
          <a:p>
            <a:r>
              <a:rPr lang="en-GB" dirty="0">
                <a:latin typeface="Century Gothic" panose="020B0502020202020204" pitchFamily="34" charset="0"/>
              </a:rPr>
              <a:t>Super clean dataset</a:t>
            </a:r>
          </a:p>
          <a:p>
            <a:r>
              <a:rPr lang="en-GB" dirty="0">
                <a:latin typeface="Century Gothic" panose="020B0502020202020204" pitchFamily="34" charset="0"/>
              </a:rPr>
              <a:t>Number of images not evenly distributed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F81C1C-C69E-4FB5-90AD-59FF1DB9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Barbara Glemser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9B6512-DA6B-4322-B1D1-7017E278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BCCC-B1A6-4CED-888E-C2A634F4FE13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061F323-1496-4C10-A253-AC8E26DD0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149" y="1565525"/>
            <a:ext cx="6852855" cy="46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26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538D64-500C-46C6-9B48-C841AC7B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Baseline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59EA23-1673-4E32-8C88-FE86C6ED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Used simple model MobileNetV2</a:t>
            </a:r>
          </a:p>
          <a:p>
            <a:r>
              <a:rPr lang="en-GB" dirty="0">
                <a:latin typeface="Century Gothic" panose="020B0502020202020204" pitchFamily="34" charset="0"/>
              </a:rPr>
              <a:t>Used a subset of my data as it took really long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A09FE4-C715-44AE-BC35-F5582CF1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Barbara Glemser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46F6B3-B11C-45B0-B10E-4F763939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BCCC-B1A6-4CED-888E-C2A634F4FE13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14BAB81-E67C-4081-8483-00842DCA2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34" y="2947717"/>
            <a:ext cx="3974829" cy="29519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8BF2768-DF48-4324-9387-8FD80DA03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697" y="2831682"/>
            <a:ext cx="4050935" cy="318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4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D8654-8D01-4862-98B6-EB60BBFA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Model I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2406991-F049-4691-8582-E6C6C74F0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8757" y="1042936"/>
            <a:ext cx="5512335" cy="284752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2FF7BF-C51E-44CC-80AF-006DD97B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Barbara Glemser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AC96C-DCE3-486C-8A25-F05D4876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BCCC-B1A6-4CED-888E-C2A634F4FE13}" type="slidenum">
              <a:rPr lang="de-DE" smtClean="0"/>
              <a:t>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AE08F35-BC09-470C-9E3D-E595661397E9}"/>
              </a:ext>
            </a:extLst>
          </p:cNvPr>
          <p:cNvSpPr txBox="1"/>
          <p:nvPr/>
        </p:nvSpPr>
        <p:spPr>
          <a:xfrm>
            <a:off x="648070" y="1690688"/>
            <a:ext cx="5610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Wanted to try VGG model </a:t>
            </a:r>
            <a:endParaRPr lang="en-GB" dirty="0">
              <a:latin typeface="Century Gothic" panose="020B0502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  <a:sym typeface="Wingdings" panose="05000000000000000000" pitchFamily="2" charset="2"/>
              </a:rPr>
              <a:t>Quite large model  long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  <a:sym typeface="Wingdings" panose="05000000000000000000" pitchFamily="2" charset="2"/>
              </a:rPr>
              <a:t>Cut down dataset to 51 species with same amount of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  <a:sym typeface="Wingdings" panose="05000000000000000000" pitchFamily="2" charset="2"/>
              </a:rPr>
              <a:t>Accuracy of 40% after 10 epochs </a:t>
            </a:r>
          </a:p>
          <a:p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10AE90-7BA6-42A6-BD11-6A86F09F1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88" y="4568267"/>
            <a:ext cx="10200157" cy="143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7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D8654-8D01-4862-98B6-EB60BBFA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entury Gothic" panose="020B0502020202020204" pitchFamily="34" charset="0"/>
              </a:rPr>
              <a:t>Model II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2FF7BF-C51E-44CC-80AF-006DD97B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Barbara Glemser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AC96C-DCE3-486C-8A25-F05D4876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BCCC-B1A6-4CED-888E-C2A634F4FE13}" type="slidenum">
              <a:rPr lang="de-DE" smtClean="0"/>
              <a:t>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AE08F35-BC09-470C-9E3D-E595661397E9}"/>
              </a:ext>
            </a:extLst>
          </p:cNvPr>
          <p:cNvSpPr txBox="1"/>
          <p:nvPr/>
        </p:nvSpPr>
        <p:spPr>
          <a:xfrm>
            <a:off x="648070" y="1690688"/>
            <a:ext cx="5610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Switched to MobileNet2 </a:t>
            </a:r>
            <a:r>
              <a:rPr lang="en-GB" dirty="0">
                <a:latin typeface="Century Gothic" panose="020B0502020202020204" pitchFamily="34" charset="0"/>
                <a:sym typeface="Wingdings" panose="05000000000000000000" pitchFamily="2" charset="2"/>
              </a:rPr>
              <a:t>speed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  <a:sym typeface="Wingdings" panose="05000000000000000000" pitchFamily="2" charset="2"/>
              </a:rPr>
              <a:t>No image augmentation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  <a:sym typeface="Wingdings" panose="05000000000000000000" pitchFamily="2" charset="2"/>
              </a:rPr>
              <a:t>Better accuracy after 10 epochs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entury Gothic" panose="020B0502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entury Gothic" panose="020B0502020202020204" pitchFamily="34" charset="0"/>
              <a:sym typeface="Wingdings" panose="05000000000000000000" pitchFamily="2" charset="2"/>
            </a:endParaRPr>
          </a:p>
          <a:p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74A2545-935F-4931-8359-2536D8A82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289" y="1690688"/>
            <a:ext cx="6076236" cy="211001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D893685-0358-456A-84A4-094301960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77" y="5014420"/>
            <a:ext cx="11649245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6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E19C04-59BD-4CD0-9650-23A46855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Struggles/learning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E06781-5A4D-409E-B405-75D609008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Underestimated difficulty in working with the amount of images</a:t>
            </a:r>
          </a:p>
          <a:p>
            <a:r>
              <a:rPr lang="en-GB" dirty="0">
                <a:latin typeface="Century Gothic" panose="020B0502020202020204" pitchFamily="34" charset="0"/>
              </a:rPr>
              <a:t>Spend a lot of time researching how to make model faster</a:t>
            </a:r>
          </a:p>
          <a:p>
            <a:r>
              <a:rPr lang="en-GB" dirty="0">
                <a:latin typeface="Century Gothic" panose="020B0502020202020204" pitchFamily="34" charset="0"/>
              </a:rPr>
              <a:t>No time left to play with the models </a:t>
            </a:r>
            <a:r>
              <a:rPr lang="en-GB" dirty="0">
                <a:latin typeface="Century Gothic" panose="020B0502020202020204" pitchFamily="34" charset="0"/>
                <a:sym typeface="Wingdings" panose="05000000000000000000" pitchFamily="2" charset="2"/>
              </a:rPr>
              <a:t> on </a:t>
            </a:r>
            <a:r>
              <a:rPr lang="en-GB" dirty="0" err="1">
                <a:latin typeface="Century Gothic" panose="020B0502020202020204" pitchFamily="34" charset="0"/>
                <a:sym typeface="Wingdings" panose="05000000000000000000" pitchFamily="2" charset="2"/>
              </a:rPr>
              <a:t>ToDo</a:t>
            </a:r>
            <a:r>
              <a:rPr lang="en-GB" dirty="0">
                <a:latin typeface="Century Gothic" panose="020B0502020202020204" pitchFamily="34" charset="0"/>
                <a:sym typeface="Wingdings" panose="05000000000000000000" pitchFamily="2" charset="2"/>
              </a:rPr>
              <a:t> list</a:t>
            </a:r>
          </a:p>
          <a:p>
            <a:endParaRPr lang="en-GB" dirty="0">
              <a:latin typeface="Century Gothic" panose="020B0502020202020204" pitchFamily="34" charset="0"/>
              <a:sym typeface="Wingdings" panose="05000000000000000000" pitchFamily="2" charset="2"/>
            </a:endParaRPr>
          </a:p>
          <a:p>
            <a:endParaRPr lang="en-GB" dirty="0">
              <a:latin typeface="Century Gothic" panose="020B050202020202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2685F7-3F3A-4BF0-914A-32F8F6CF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Barbara Glemser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078C74-3846-49AE-8BF4-D098C19B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BCCC-B1A6-4CED-888E-C2A634F4FE13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D52C9B-6CED-41FC-ABF5-5A1E6B249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703"/>
          <a:stretch/>
        </p:blipFill>
        <p:spPr>
          <a:xfrm>
            <a:off x="0" y="3844356"/>
            <a:ext cx="12192000" cy="233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2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266</Words>
  <Application>Microsoft Office PowerPoint</Application>
  <PresentationFormat>Breitbild</PresentationFormat>
  <Paragraphs>63</Paragraphs>
  <Slides>9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</vt:lpstr>
      <vt:lpstr>Office Theme</vt:lpstr>
      <vt:lpstr>Diatom classification</vt:lpstr>
      <vt:lpstr>Problem and Data</vt:lpstr>
      <vt:lpstr>Problem and Data</vt:lpstr>
      <vt:lpstr>Example images</vt:lpstr>
      <vt:lpstr>Dataset</vt:lpstr>
      <vt:lpstr>Baseline model</vt:lpstr>
      <vt:lpstr>Model I</vt:lpstr>
      <vt:lpstr>Model II</vt:lpstr>
      <vt:lpstr>Struggles/learning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Diatom classification</dc:title>
  <dc:creator>Barbara Glemser</dc:creator>
  <cp:lastModifiedBy>Barbara Glemser</cp:lastModifiedBy>
  <cp:revision>15</cp:revision>
  <dcterms:created xsi:type="dcterms:W3CDTF">2025-07-07T17:23:03Z</dcterms:created>
  <dcterms:modified xsi:type="dcterms:W3CDTF">2025-07-11T08:10:44Z</dcterms:modified>
</cp:coreProperties>
</file>