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notesMasterIdLst>
    <p:notesMasterId r:id="rId176"/>
  </p:notesMasterIdLst>
  <p:sldIdLst>
    <p:sldId id="256" r:id="rId2"/>
    <p:sldId id="257" r:id="rId3"/>
    <p:sldId id="258" r:id="rId4"/>
    <p:sldId id="259" r:id="rId5"/>
    <p:sldId id="260" r:id="rId6"/>
    <p:sldId id="294" r:id="rId7"/>
    <p:sldId id="261" r:id="rId8"/>
    <p:sldId id="262" r:id="rId9"/>
    <p:sldId id="263" r:id="rId10"/>
    <p:sldId id="264" r:id="rId11"/>
    <p:sldId id="265" r:id="rId12"/>
    <p:sldId id="266" r:id="rId13"/>
    <p:sldId id="267" r:id="rId14"/>
    <p:sldId id="343" r:id="rId15"/>
    <p:sldId id="268" r:id="rId16"/>
    <p:sldId id="270" r:id="rId17"/>
    <p:sldId id="271" r:id="rId18"/>
    <p:sldId id="272" r:id="rId19"/>
    <p:sldId id="273" r:id="rId20"/>
    <p:sldId id="269" r:id="rId21"/>
    <p:sldId id="274" r:id="rId22"/>
    <p:sldId id="275" r:id="rId23"/>
    <p:sldId id="276" r:id="rId24"/>
    <p:sldId id="277" r:id="rId25"/>
    <p:sldId id="341" r:id="rId26"/>
    <p:sldId id="278" r:id="rId27"/>
    <p:sldId id="380" r:id="rId28"/>
    <p:sldId id="279" r:id="rId29"/>
    <p:sldId id="291" r:id="rId30"/>
    <p:sldId id="280" r:id="rId31"/>
    <p:sldId id="281" r:id="rId32"/>
    <p:sldId id="286" r:id="rId33"/>
    <p:sldId id="282" r:id="rId34"/>
    <p:sldId id="283" r:id="rId35"/>
    <p:sldId id="284" r:id="rId36"/>
    <p:sldId id="285" r:id="rId37"/>
    <p:sldId id="287" r:id="rId38"/>
    <p:sldId id="288" r:id="rId39"/>
    <p:sldId id="289" r:id="rId40"/>
    <p:sldId id="290" r:id="rId41"/>
    <p:sldId id="292" r:id="rId42"/>
    <p:sldId id="293" r:id="rId43"/>
    <p:sldId id="344" r:id="rId44"/>
    <p:sldId id="295" r:id="rId45"/>
    <p:sldId id="296" r:id="rId46"/>
    <p:sldId id="358" r:id="rId47"/>
    <p:sldId id="359" r:id="rId48"/>
    <p:sldId id="376" r:id="rId49"/>
    <p:sldId id="429" r:id="rId50"/>
    <p:sldId id="430" r:id="rId51"/>
    <p:sldId id="361" r:id="rId52"/>
    <p:sldId id="297" r:id="rId53"/>
    <p:sldId id="315" r:id="rId54"/>
    <p:sldId id="316" r:id="rId55"/>
    <p:sldId id="298" r:id="rId56"/>
    <p:sldId id="299" r:id="rId57"/>
    <p:sldId id="300" r:id="rId58"/>
    <p:sldId id="351" r:id="rId59"/>
    <p:sldId id="301" r:id="rId60"/>
    <p:sldId id="302" r:id="rId61"/>
    <p:sldId id="303" r:id="rId62"/>
    <p:sldId id="304" r:id="rId63"/>
    <p:sldId id="305" r:id="rId64"/>
    <p:sldId id="306" r:id="rId65"/>
    <p:sldId id="307" r:id="rId66"/>
    <p:sldId id="345" r:id="rId67"/>
    <p:sldId id="352" r:id="rId68"/>
    <p:sldId id="346" r:id="rId69"/>
    <p:sldId id="353" r:id="rId70"/>
    <p:sldId id="347" r:id="rId71"/>
    <p:sldId id="360" r:id="rId72"/>
    <p:sldId id="309" r:id="rId73"/>
    <p:sldId id="308" r:id="rId74"/>
    <p:sldId id="311" r:id="rId75"/>
    <p:sldId id="310" r:id="rId76"/>
    <p:sldId id="312" r:id="rId77"/>
    <p:sldId id="313" r:id="rId78"/>
    <p:sldId id="348" r:id="rId79"/>
    <p:sldId id="354" r:id="rId80"/>
    <p:sldId id="349" r:id="rId81"/>
    <p:sldId id="350" r:id="rId82"/>
    <p:sldId id="362" r:id="rId83"/>
    <p:sldId id="314" r:id="rId84"/>
    <p:sldId id="317" r:id="rId85"/>
    <p:sldId id="319" r:id="rId86"/>
    <p:sldId id="320" r:id="rId87"/>
    <p:sldId id="321" r:id="rId88"/>
    <p:sldId id="322" r:id="rId89"/>
    <p:sldId id="325" r:id="rId90"/>
    <p:sldId id="323" r:id="rId91"/>
    <p:sldId id="324" r:id="rId92"/>
    <p:sldId id="326" r:id="rId93"/>
    <p:sldId id="327" r:id="rId94"/>
    <p:sldId id="328" r:id="rId95"/>
    <p:sldId id="339" r:id="rId96"/>
    <p:sldId id="336" r:id="rId97"/>
    <p:sldId id="334" r:id="rId98"/>
    <p:sldId id="332" r:id="rId99"/>
    <p:sldId id="333" r:id="rId100"/>
    <p:sldId id="337" r:id="rId101"/>
    <p:sldId id="329" r:id="rId102"/>
    <p:sldId id="330" r:id="rId103"/>
    <p:sldId id="331" r:id="rId104"/>
    <p:sldId id="338" r:id="rId105"/>
    <p:sldId id="340" r:id="rId106"/>
    <p:sldId id="342" r:id="rId107"/>
    <p:sldId id="355" r:id="rId108"/>
    <p:sldId id="357" r:id="rId109"/>
    <p:sldId id="356" r:id="rId110"/>
    <p:sldId id="379" r:id="rId111"/>
    <p:sldId id="363" r:id="rId112"/>
    <p:sldId id="364" r:id="rId113"/>
    <p:sldId id="365" r:id="rId114"/>
    <p:sldId id="366" r:id="rId115"/>
    <p:sldId id="368" r:id="rId116"/>
    <p:sldId id="367" r:id="rId117"/>
    <p:sldId id="369" r:id="rId118"/>
    <p:sldId id="370" r:id="rId119"/>
    <p:sldId id="371" r:id="rId120"/>
    <p:sldId id="372" r:id="rId121"/>
    <p:sldId id="373" r:id="rId122"/>
    <p:sldId id="374" r:id="rId123"/>
    <p:sldId id="375" r:id="rId124"/>
    <p:sldId id="377" r:id="rId125"/>
    <p:sldId id="410" r:id="rId126"/>
    <p:sldId id="411" r:id="rId127"/>
    <p:sldId id="412" r:id="rId128"/>
    <p:sldId id="413" r:id="rId129"/>
    <p:sldId id="414" r:id="rId130"/>
    <p:sldId id="415" r:id="rId131"/>
    <p:sldId id="416" r:id="rId132"/>
    <p:sldId id="417" r:id="rId133"/>
    <p:sldId id="418" r:id="rId134"/>
    <p:sldId id="421" r:id="rId135"/>
    <p:sldId id="419" r:id="rId136"/>
    <p:sldId id="422" r:id="rId137"/>
    <p:sldId id="420" r:id="rId138"/>
    <p:sldId id="378" r:id="rId139"/>
    <p:sldId id="381" r:id="rId140"/>
    <p:sldId id="382" r:id="rId141"/>
    <p:sldId id="383" r:id="rId142"/>
    <p:sldId id="384" r:id="rId143"/>
    <p:sldId id="385" r:id="rId144"/>
    <p:sldId id="386" r:id="rId145"/>
    <p:sldId id="387" r:id="rId146"/>
    <p:sldId id="388" r:id="rId147"/>
    <p:sldId id="390" r:id="rId148"/>
    <p:sldId id="391" r:id="rId149"/>
    <p:sldId id="392" r:id="rId150"/>
    <p:sldId id="393"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32" r:id="rId166"/>
    <p:sldId id="408" r:id="rId167"/>
    <p:sldId id="409" r:id="rId168"/>
    <p:sldId id="423" r:id="rId169"/>
    <p:sldId id="424" r:id="rId170"/>
    <p:sldId id="425" r:id="rId171"/>
    <p:sldId id="431" r:id="rId172"/>
    <p:sldId id="426" r:id="rId173"/>
    <p:sldId id="427" r:id="rId174"/>
    <p:sldId id="428" r:id="rId175"/>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70" d="100"/>
          <a:sy n="70" d="100"/>
        </p:scale>
        <p:origin x="-13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1CF722C-EDCC-40D1-B45D-E2D78C08F80A}" type="datetimeFigureOut">
              <a:rPr lang="en-US" smtClean="0"/>
              <a:pPr/>
              <a:t>9/3/2015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en-US"/>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BCF8C62B-A78D-4499-994C-DE5FAEE52C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F8C62B-A78D-4499-994C-DE5FAEE52C8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20" name="Footer Placeholder 19"/>
          <p:cNvSpPr>
            <a:spLocks noGrp="1"/>
          </p:cNvSpPr>
          <p:nvPr>
            <p:ph type="ftr" sz="quarter" idx="11"/>
          </p:nvPr>
        </p:nvSpPr>
        <p:spPr/>
        <p:txBody>
          <a:bodyPr/>
          <a:lstStyle>
            <a:extLst/>
          </a:lstStyle>
          <a:p>
            <a:endParaRPr lang="he-IL"/>
          </a:p>
        </p:txBody>
      </p:sp>
      <p:sp>
        <p:nvSpPr>
          <p:cNvPr id="10" name="Slide Number Placeholder 9"/>
          <p:cNvSpPr>
            <a:spLocks noGrp="1"/>
          </p:cNvSpPr>
          <p:nvPr>
            <p:ph type="sldNum" sz="quarter" idx="12"/>
          </p:nvPr>
        </p:nvSpPr>
        <p:spPr/>
        <p:txBody>
          <a:bodyPr/>
          <a:lstStyle>
            <a:extLst/>
          </a:lstStyle>
          <a:p>
            <a:fld id="{99528C0D-0802-4802-87C7-BB6E1A1E1F74}" type="slidenum">
              <a:rPr lang="he-IL" smtClean="0"/>
              <a:pPr/>
              <a:t>‹#›</a:t>
            </a:fld>
            <a:endParaRPr lang="he-IL"/>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99528C0D-0802-4802-87C7-BB6E1A1E1F74}"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99528C0D-0802-4802-87C7-BB6E1A1E1F74}"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99528C0D-0802-4802-87C7-BB6E1A1E1F74}"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99528C0D-0802-4802-87C7-BB6E1A1E1F74}" type="slidenum">
              <a:rPr lang="he-IL" smtClean="0"/>
              <a:pPr/>
              <a:t>‹#›</a:t>
            </a:fld>
            <a:endParaRPr lang="he-IL"/>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99528C0D-0802-4802-87C7-BB6E1A1E1F74}"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8" name="Footer Placeholder 7"/>
          <p:cNvSpPr>
            <a:spLocks noGrp="1"/>
          </p:cNvSpPr>
          <p:nvPr>
            <p:ph type="ftr" sz="quarter" idx="11"/>
          </p:nvPr>
        </p:nvSpPr>
        <p:spPr/>
        <p:txBody>
          <a:bodyPr/>
          <a:lstStyle>
            <a:extLst/>
          </a:lstStyle>
          <a:p>
            <a:endParaRPr lang="he-IL"/>
          </a:p>
        </p:txBody>
      </p:sp>
      <p:sp>
        <p:nvSpPr>
          <p:cNvPr id="9" name="Slide Number Placeholder 8"/>
          <p:cNvSpPr>
            <a:spLocks noGrp="1"/>
          </p:cNvSpPr>
          <p:nvPr>
            <p:ph type="sldNum" sz="quarter" idx="12"/>
          </p:nvPr>
        </p:nvSpPr>
        <p:spPr/>
        <p:txBody>
          <a:bodyPr/>
          <a:lstStyle>
            <a:extLst/>
          </a:lstStyle>
          <a:p>
            <a:fld id="{99528C0D-0802-4802-87C7-BB6E1A1E1F74}"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4" name="Footer Placeholder 3"/>
          <p:cNvSpPr>
            <a:spLocks noGrp="1"/>
          </p:cNvSpPr>
          <p:nvPr>
            <p:ph type="ftr" sz="quarter" idx="11"/>
          </p:nvPr>
        </p:nvSpPr>
        <p:spPr/>
        <p:txBody>
          <a:bodyPr/>
          <a:lstStyle>
            <a:extLst/>
          </a:lstStyle>
          <a:p>
            <a:endParaRPr lang="he-IL"/>
          </a:p>
        </p:txBody>
      </p:sp>
      <p:sp>
        <p:nvSpPr>
          <p:cNvPr id="5" name="Slide Number Placeholder 4"/>
          <p:cNvSpPr>
            <a:spLocks noGrp="1"/>
          </p:cNvSpPr>
          <p:nvPr>
            <p:ph type="sldNum" sz="quarter" idx="12"/>
          </p:nvPr>
        </p:nvSpPr>
        <p:spPr/>
        <p:txBody>
          <a:bodyPr/>
          <a:lstStyle>
            <a:extLst/>
          </a:lstStyle>
          <a:p>
            <a:fld id="{99528C0D-0802-4802-87C7-BB6E1A1E1F74}"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3" name="Footer Placeholder 2"/>
          <p:cNvSpPr>
            <a:spLocks noGrp="1"/>
          </p:cNvSpPr>
          <p:nvPr>
            <p:ph type="ftr" sz="quarter" idx="11"/>
          </p:nvPr>
        </p:nvSpPr>
        <p:spPr/>
        <p:txBody>
          <a:bodyPr/>
          <a:lstStyle>
            <a:extLst/>
          </a:lstStyle>
          <a:p>
            <a:endParaRPr lang="he-IL"/>
          </a:p>
        </p:txBody>
      </p:sp>
      <p:sp>
        <p:nvSpPr>
          <p:cNvPr id="4" name="Slide Number Placeholder 3"/>
          <p:cNvSpPr>
            <a:spLocks noGrp="1"/>
          </p:cNvSpPr>
          <p:nvPr>
            <p:ph type="sldNum" sz="quarter" idx="12"/>
          </p:nvPr>
        </p:nvSpPr>
        <p:spPr/>
        <p:txBody>
          <a:bodyPr/>
          <a:lstStyle>
            <a:extLst/>
          </a:lstStyle>
          <a:p>
            <a:fld id="{99528C0D-0802-4802-87C7-BB6E1A1E1F74}" type="slidenum">
              <a:rPr lang="he-IL" smtClean="0"/>
              <a:pPr/>
              <a:t>‹#›</a:t>
            </a:fld>
            <a:endParaRPr lang="he-IL"/>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99528C0D-0802-4802-87C7-BB6E1A1E1F74}"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29C895A-E49C-4247-A51B-0504EC639A15}" type="datetimeFigureOut">
              <a:rPr lang="he-IL" smtClean="0"/>
              <a:pPr/>
              <a:t>י"ט/אלול/תשע"ה</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99528C0D-0802-4802-87C7-BB6E1A1E1F74}" type="slidenum">
              <a:rPr lang="he-IL" smtClean="0"/>
              <a:pPr/>
              <a:t>‹#›</a:t>
            </a:fld>
            <a:endParaRPr lang="he-IL"/>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29C895A-E49C-4247-A51B-0504EC639A15}" type="datetimeFigureOut">
              <a:rPr lang="he-IL" smtClean="0"/>
              <a:pPr/>
              <a:t>י"ט/אלול/תשע"ה</a:t>
            </a:fld>
            <a:endParaRPr lang="he-IL"/>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he-IL"/>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9528C0D-0802-4802-87C7-BB6E1A1E1F74}" type="slidenum">
              <a:rPr lang="he-IL" smtClean="0"/>
              <a:pPr/>
              <a:t>‹#›</a:t>
            </a:fld>
            <a:endParaRPr lang="he-IL"/>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1"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r" rtl="1"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r" rtl="1"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r" rtl="1"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r" rtl="1"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r" rtl="1"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r" rtl="1"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neuman@bgu.ac.i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bgu.academia.edu/YairNeuma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Personality Research for NLP </a:t>
            </a:r>
            <a:endParaRPr lang="he-IL" dirty="0"/>
          </a:p>
        </p:txBody>
      </p:sp>
      <p:sp>
        <p:nvSpPr>
          <p:cNvPr id="3" name="Subtitle 2"/>
          <p:cNvSpPr>
            <a:spLocks noGrp="1"/>
          </p:cNvSpPr>
          <p:nvPr>
            <p:ph type="subTitle" idx="1"/>
          </p:nvPr>
        </p:nvSpPr>
        <p:spPr>
          <a:xfrm>
            <a:off x="1432560" y="1850064"/>
            <a:ext cx="7406640" cy="4474536"/>
          </a:xfrm>
        </p:spPr>
        <p:txBody>
          <a:bodyPr>
            <a:normAutofit/>
          </a:bodyPr>
          <a:lstStyle/>
          <a:p>
            <a:endParaRPr lang="en-US" dirty="0" smtClean="0"/>
          </a:p>
          <a:p>
            <a:pPr algn="ctr" rtl="0"/>
            <a:r>
              <a:rPr lang="en-US" sz="1600" b="1" dirty="0" smtClean="0"/>
              <a:t>Prof.  Yair Neuman</a:t>
            </a:r>
          </a:p>
          <a:p>
            <a:pPr algn="ctr" rtl="0"/>
            <a:r>
              <a:rPr lang="en-US" sz="1600" dirty="0" smtClean="0"/>
              <a:t>Ben-Gurion University of the Negev</a:t>
            </a:r>
          </a:p>
          <a:p>
            <a:pPr algn="ctr" rtl="0"/>
            <a:r>
              <a:rPr lang="en-US" sz="1600" dirty="0" smtClean="0"/>
              <a:t>co-Director, BIRL, Univ. Toronto</a:t>
            </a:r>
          </a:p>
          <a:p>
            <a:pPr algn="ctr" rtl="0"/>
            <a:r>
              <a:rPr lang="en-US" sz="1600" dirty="0" smtClean="0"/>
              <a:t>Visiting Prof.  Weizmann Institute of Science &amp; Oxford University</a:t>
            </a:r>
          </a:p>
          <a:p>
            <a:pPr algn="ctr" rtl="0"/>
            <a:r>
              <a:rPr lang="en-US" sz="1600" dirty="0" smtClean="0">
                <a:hlinkClick r:id="rId3"/>
              </a:rPr>
              <a:t>yneuman@bgu.ac.il</a:t>
            </a:r>
            <a:endParaRPr lang="en-US" sz="1600" dirty="0" smtClean="0"/>
          </a:p>
          <a:p>
            <a:pPr algn="ctr" rtl="0"/>
            <a:r>
              <a:rPr lang="en-US" sz="1600" dirty="0" smtClean="0">
                <a:hlinkClick r:id="rId4"/>
              </a:rPr>
              <a:t>https://bgu.academia.edu/YairNeuman</a:t>
            </a:r>
            <a:endParaRPr lang="en-US" sz="1600" dirty="0" smtClean="0"/>
          </a:p>
          <a:p>
            <a:pPr algn="ctr" rtl="0"/>
            <a:endParaRPr lang="en-US" dirty="0" smtClean="0"/>
          </a:p>
          <a:p>
            <a:pPr algn="just" rtl="0"/>
            <a:endParaRPr lang="en-US" dirty="0" smtClean="0"/>
          </a:p>
          <a:p>
            <a:pPr rtl="0"/>
            <a:endParaRPr lang="en-US" dirty="0" smtClean="0"/>
          </a:p>
          <a:p>
            <a:pPr rtl="0"/>
            <a:r>
              <a:rPr lang="en-US" sz="2000" dirty="0" smtClean="0"/>
              <a:t>A tutorial presented at the 2015 Conference on Empirical Methods on Natural Language Processing, September, Lisbon, Portugal </a:t>
            </a:r>
          </a:p>
          <a:p>
            <a:pPr rtl="0"/>
            <a:endParaRPr lang="en-US" dirty="0" smtClean="0"/>
          </a:p>
          <a:p>
            <a:pPr rtl="0"/>
            <a:endParaRPr lang="en-US" dirty="0" smtClean="0"/>
          </a:p>
          <a:p>
            <a:pPr rtl="0"/>
            <a:endParaRPr lang="en-US" dirty="0" smtClean="0"/>
          </a:p>
          <a:p>
            <a:pPr rtl="0"/>
            <a:endParaRPr lang="he-IL" dirty="0"/>
          </a:p>
        </p:txBody>
      </p:sp>
      <p:pic>
        <p:nvPicPr>
          <p:cNvPr id="1026" name="Picture 2"/>
          <p:cNvPicPr>
            <a:picLocks noChangeAspect="1" noChangeArrowheads="1"/>
          </p:cNvPicPr>
          <p:nvPr/>
        </p:nvPicPr>
        <p:blipFill>
          <a:blip r:embed="rId5" cstate="print"/>
          <a:srcRect/>
          <a:stretch>
            <a:fillRect/>
          </a:stretch>
        </p:blipFill>
        <p:spPr bwMode="auto">
          <a:xfrm>
            <a:off x="3581400" y="4191000"/>
            <a:ext cx="3643313" cy="138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e-Health</a:t>
            </a:r>
            <a:endParaRPr lang="en-US" dirty="0"/>
          </a:p>
        </p:txBody>
      </p:sp>
      <p:sp>
        <p:nvSpPr>
          <p:cNvPr id="3" name="Content Placeholder 2"/>
          <p:cNvSpPr>
            <a:spLocks noGrp="1"/>
          </p:cNvSpPr>
          <p:nvPr>
            <p:ph idx="1"/>
          </p:nvPr>
        </p:nvSpPr>
        <p:spPr/>
        <p:txBody>
          <a:bodyPr/>
          <a:lstStyle/>
          <a:p>
            <a:pPr algn="l" rtl="0">
              <a:buNone/>
            </a:pPr>
            <a:r>
              <a:rPr lang="en-US" dirty="0" smtClean="0"/>
              <a:t>In e-Health it is important to screen the mental state of patients for diagnosis, prevention and treatment</a:t>
            </a:r>
          </a:p>
          <a:p>
            <a:pPr algn="l" rtl="0">
              <a:buNone/>
            </a:pPr>
            <a:endParaRPr lang="en-US" dirty="0" smtClean="0"/>
          </a:p>
          <a:p>
            <a:pPr algn="l" rtl="0">
              <a:buNone/>
            </a:pPr>
            <a:r>
              <a:rPr lang="en-US" dirty="0" smtClean="0"/>
              <a:t>Think for example about the importance of automatically screening for </a:t>
            </a:r>
            <a:r>
              <a:rPr lang="en-US" dirty="0" smtClean="0">
                <a:solidFill>
                  <a:schemeClr val="bg1">
                    <a:lumMod val="50000"/>
                  </a:schemeClr>
                </a:solidFill>
              </a:rPr>
              <a:t>Depression</a:t>
            </a:r>
          </a:p>
          <a:p>
            <a:pPr algn="l" rtl="0">
              <a:buNone/>
            </a:pPr>
            <a:endParaRPr lang="en-US" dirty="0" smtClean="0"/>
          </a:p>
          <a:p>
            <a:pPr algn="l" rtl="0">
              <a:buNone/>
            </a:pPr>
            <a:r>
              <a:rPr lang="en-US" dirty="0" smtClean="0"/>
              <a:t>The murderous pilot of </a:t>
            </a:r>
            <a:r>
              <a:rPr lang="en-US" dirty="0" smtClean="0">
                <a:solidFill>
                  <a:srgbClr val="FF0000"/>
                </a:solidFill>
              </a:rPr>
              <a:t>German Wings </a:t>
            </a:r>
          </a:p>
          <a:p>
            <a:pPr algn="l" rtl="0">
              <a:buNone/>
            </a:pPr>
            <a:endParaRPr lang="en-US" dirty="0" smtClean="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The Negative Emotions</a:t>
            </a:r>
            <a:endParaRPr lang="en-US" dirty="0"/>
          </a:p>
        </p:txBody>
      </p:sp>
      <p:pic>
        <p:nvPicPr>
          <p:cNvPr id="79874" name="Picture 2"/>
          <p:cNvPicPr>
            <a:picLocks noGrp="1" noChangeAspect="1" noChangeArrowheads="1"/>
          </p:cNvPicPr>
          <p:nvPr>
            <p:ph idx="1"/>
          </p:nvPr>
        </p:nvPicPr>
        <p:blipFill>
          <a:blip r:embed="rId2" cstate="print"/>
          <a:srcRect/>
          <a:stretch>
            <a:fillRect/>
          </a:stretch>
        </p:blipFill>
        <p:spPr bwMode="auto">
          <a:xfrm>
            <a:off x="3794125" y="2724150"/>
            <a:ext cx="278130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Fear</a:t>
            </a:r>
            <a:endParaRPr lang="en-US" dirty="0"/>
          </a:p>
        </p:txBody>
      </p:sp>
      <p:sp>
        <p:nvSpPr>
          <p:cNvPr id="3" name="Content Placeholder 2"/>
          <p:cNvSpPr>
            <a:spLocks noGrp="1"/>
          </p:cNvSpPr>
          <p:nvPr>
            <p:ph idx="1"/>
          </p:nvPr>
        </p:nvSpPr>
        <p:spPr/>
        <p:txBody>
          <a:bodyPr>
            <a:normAutofit lnSpcReduction="10000"/>
          </a:bodyPr>
          <a:lstStyle/>
          <a:p>
            <a:pPr algn="l" rtl="0"/>
            <a:r>
              <a:rPr lang="en-US" dirty="0" smtClean="0"/>
              <a:t>Flight, escape, avoiding harm </a:t>
            </a:r>
          </a:p>
          <a:p>
            <a:pPr algn="l" rtl="0"/>
            <a:endParaRPr lang="en-US" dirty="0" smtClean="0"/>
          </a:p>
          <a:p>
            <a:pPr algn="l" rtl="0">
              <a:buNone/>
            </a:pPr>
            <a:r>
              <a:rPr lang="en-US" dirty="0" smtClean="0"/>
              <a:t>Feelings of </a:t>
            </a:r>
            <a:r>
              <a:rPr lang="en-US" dirty="0" smtClean="0">
                <a:solidFill>
                  <a:schemeClr val="accent1">
                    <a:lumMod val="40000"/>
                    <a:lumOff val="60000"/>
                  </a:schemeClr>
                </a:solidFill>
              </a:rPr>
              <a:t>anxiety</a:t>
            </a:r>
            <a:r>
              <a:rPr lang="en-US" dirty="0" smtClean="0"/>
              <a:t>, feeling tense, worrying, struggling with decisions, ruminating about past decisions and statements, losing sleep, and not typically being courageous</a:t>
            </a:r>
          </a:p>
          <a:p>
            <a:pPr algn="l" rtl="0">
              <a:buNone/>
            </a:pPr>
            <a:endParaRPr lang="en-US" dirty="0" smtClean="0"/>
          </a:p>
          <a:p>
            <a:pPr algn="l" rtl="0">
              <a:buNone/>
            </a:pPr>
            <a:r>
              <a:rPr lang="en-US" dirty="0" smtClean="0"/>
              <a:t>“I often cannot fall right to sleep because something is troubling me”</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Anger (Rage)</a:t>
            </a:r>
            <a:endParaRPr lang="en-US" dirty="0"/>
          </a:p>
        </p:txBody>
      </p:sp>
      <p:sp>
        <p:nvSpPr>
          <p:cNvPr id="3" name="Content Placeholder 2"/>
          <p:cNvSpPr>
            <a:spLocks noGrp="1"/>
          </p:cNvSpPr>
          <p:nvPr>
            <p:ph idx="1"/>
          </p:nvPr>
        </p:nvSpPr>
        <p:spPr/>
        <p:txBody>
          <a:bodyPr>
            <a:normAutofit fontScale="92500" lnSpcReduction="10000"/>
          </a:bodyPr>
          <a:lstStyle/>
          <a:p>
            <a:pPr algn="l" rtl="0"/>
            <a:r>
              <a:rPr lang="en-US" dirty="0" smtClean="0"/>
              <a:t>Anger, aroused by thwarting and frustration, affective attack</a:t>
            </a:r>
          </a:p>
          <a:p>
            <a:pPr algn="l" rtl="0"/>
            <a:endParaRPr lang="en-US" dirty="0" smtClean="0"/>
          </a:p>
          <a:p>
            <a:pPr algn="l" rtl="0">
              <a:buNone/>
            </a:pPr>
            <a:r>
              <a:rPr lang="en-US" dirty="0" smtClean="0"/>
              <a:t>Feeling hotheaded, being easily irritated and frustrated, experiencing frustration leading to anger, expressing anger verbally or physically, and remaining angry for long periods</a:t>
            </a:r>
          </a:p>
          <a:p>
            <a:pPr algn="l" rtl="0">
              <a:buNone/>
            </a:pPr>
            <a:endParaRPr lang="en-US" dirty="0" smtClean="0"/>
          </a:p>
          <a:p>
            <a:pPr algn="l" rtl="0">
              <a:buNone/>
            </a:pPr>
            <a:r>
              <a:rPr lang="en-US" dirty="0" smtClean="0"/>
              <a:t>“When I get angry, I often feel like swearing”</a:t>
            </a:r>
          </a:p>
          <a:p>
            <a:pPr algn="l" rtl="0">
              <a:buNone/>
            </a:pP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Sadness (Panic)</a:t>
            </a:r>
            <a:endParaRPr lang="en-US" dirty="0"/>
          </a:p>
        </p:txBody>
      </p:sp>
      <p:sp>
        <p:nvSpPr>
          <p:cNvPr id="3" name="Content Placeholder 2"/>
          <p:cNvSpPr>
            <a:spLocks noGrp="1"/>
          </p:cNvSpPr>
          <p:nvPr>
            <p:ph idx="1"/>
          </p:nvPr>
        </p:nvSpPr>
        <p:spPr/>
        <p:txBody>
          <a:bodyPr>
            <a:normAutofit lnSpcReduction="10000"/>
          </a:bodyPr>
          <a:lstStyle/>
          <a:p>
            <a:pPr algn="l" rtl="0"/>
            <a:r>
              <a:rPr lang="en-US" dirty="0" smtClean="0"/>
              <a:t>A separation distress system, attachment to significant others</a:t>
            </a:r>
          </a:p>
          <a:p>
            <a:pPr algn="l" rtl="0">
              <a:buNone/>
            </a:pPr>
            <a:endParaRPr lang="en-US" dirty="0" smtClean="0"/>
          </a:p>
          <a:p>
            <a:pPr algn="l" rtl="0">
              <a:buNone/>
            </a:pPr>
            <a:r>
              <a:rPr lang="en-US" dirty="0" smtClean="0"/>
              <a:t>Feeling lonely, crying frequently, thinking about loved ones and past relationships, and feeling distress when not with loved ones</a:t>
            </a:r>
          </a:p>
          <a:p>
            <a:pPr algn="l" rtl="0">
              <a:buNone/>
            </a:pPr>
            <a:endParaRPr lang="en-US" dirty="0" smtClean="0"/>
          </a:p>
          <a:p>
            <a:pPr algn="l" rtl="0">
              <a:buNone/>
            </a:pPr>
            <a:r>
              <a:rPr lang="en-US" dirty="0" smtClean="0"/>
              <a:t>“I often have the feeling that I am going to cry”</a:t>
            </a:r>
          </a:p>
          <a:p>
            <a:pPr algn="l" rtl="0">
              <a:buNone/>
            </a:pP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Significant correlations between the ANPS and the Big Five</a:t>
            </a:r>
            <a:endParaRPr lang="en-US" dirty="0"/>
          </a:p>
        </p:txBody>
      </p:sp>
      <p:graphicFrame>
        <p:nvGraphicFramePr>
          <p:cNvPr id="5" name="Content Placeholder 4"/>
          <p:cNvGraphicFramePr>
            <a:graphicFrameLocks noGrp="1"/>
          </p:cNvGraphicFramePr>
          <p:nvPr>
            <p:ph idx="1"/>
          </p:nvPr>
        </p:nvGraphicFramePr>
        <p:xfrm>
          <a:off x="1435098" y="1828803"/>
          <a:ext cx="7499352" cy="3657598"/>
        </p:xfrm>
        <a:graphic>
          <a:graphicData uri="http://schemas.openxmlformats.org/drawingml/2006/table">
            <a:tbl>
              <a:tblPr rtl="1" firstRow="1" bandRow="1">
                <a:tableStyleId>{5C22544A-7EE6-4342-B048-85BDC9FD1C3A}</a:tableStyleId>
              </a:tblPr>
              <a:tblGrid>
                <a:gridCol w="1249892"/>
                <a:gridCol w="1249892"/>
                <a:gridCol w="1173238"/>
                <a:gridCol w="1259114"/>
                <a:gridCol w="1063172"/>
                <a:gridCol w="1504044"/>
              </a:tblGrid>
              <a:tr h="522514">
                <a:tc>
                  <a:txBody>
                    <a:bodyPr/>
                    <a:lstStyle/>
                    <a:p>
                      <a:pPr algn="ctr" rtl="0"/>
                      <a:r>
                        <a:rPr lang="en-US" dirty="0" smtClean="0"/>
                        <a:t>O</a:t>
                      </a:r>
                      <a:endParaRPr lang="en-US" dirty="0"/>
                    </a:p>
                  </a:txBody>
                  <a:tcPr/>
                </a:tc>
                <a:tc>
                  <a:txBody>
                    <a:bodyPr/>
                    <a:lstStyle/>
                    <a:p>
                      <a:pPr algn="ctr" rtl="0"/>
                      <a:r>
                        <a:rPr lang="en-US" dirty="0" smtClean="0"/>
                        <a:t>-N</a:t>
                      </a:r>
                      <a:endParaRPr lang="en-US" dirty="0"/>
                    </a:p>
                  </a:txBody>
                  <a:tcPr/>
                </a:tc>
                <a:tc>
                  <a:txBody>
                    <a:bodyPr/>
                    <a:lstStyle/>
                    <a:p>
                      <a:pPr algn="ctr" rtl="0"/>
                      <a:r>
                        <a:rPr kumimoji="0" lang="en-US" sz="1800" b="1" i="1" kern="1200" baseline="0" dirty="0" smtClean="0">
                          <a:solidFill>
                            <a:schemeClr val="lt1"/>
                          </a:solidFill>
                          <a:latin typeface="+mn-lt"/>
                          <a:ea typeface="+mn-ea"/>
                          <a:cs typeface="+mn-cs"/>
                        </a:rPr>
                        <a:t>C</a:t>
                      </a:r>
                      <a:endParaRPr lang="en-US" dirty="0"/>
                    </a:p>
                  </a:txBody>
                  <a:tcPr/>
                </a:tc>
                <a:tc>
                  <a:txBody>
                    <a:bodyPr/>
                    <a:lstStyle/>
                    <a:p>
                      <a:pPr algn="ctr" rtl="0"/>
                      <a:r>
                        <a:rPr kumimoji="0" lang="en-US" sz="1800" b="1" i="1" kern="1200" baseline="0" dirty="0" smtClean="0">
                          <a:solidFill>
                            <a:schemeClr val="lt1"/>
                          </a:solidFill>
                          <a:latin typeface="+mn-lt"/>
                          <a:ea typeface="+mn-ea"/>
                          <a:cs typeface="+mn-cs"/>
                        </a:rPr>
                        <a:t>A</a:t>
                      </a:r>
                      <a:endParaRPr lang="en-US" dirty="0"/>
                    </a:p>
                  </a:txBody>
                  <a:tcPr/>
                </a:tc>
                <a:tc>
                  <a:txBody>
                    <a:bodyPr/>
                    <a:lstStyle/>
                    <a:p>
                      <a:pPr algn="ctr" rtl="0"/>
                      <a:r>
                        <a:rPr kumimoji="0" lang="en-US" sz="1800" b="1" i="1" kern="1200" baseline="0" dirty="0" smtClean="0">
                          <a:solidFill>
                            <a:schemeClr val="lt1"/>
                          </a:solidFill>
                          <a:latin typeface="+mn-lt"/>
                          <a:ea typeface="+mn-ea"/>
                          <a:cs typeface="+mn-cs"/>
                        </a:rPr>
                        <a:t>E</a:t>
                      </a:r>
                      <a:endParaRPr lang="en-US" dirty="0"/>
                    </a:p>
                  </a:txBody>
                  <a:tcPr/>
                </a:tc>
                <a:tc>
                  <a:txBody>
                    <a:bodyPr/>
                    <a:lstStyle/>
                    <a:p>
                      <a:pPr algn="l" rtl="0"/>
                      <a:endParaRPr lang="en-US" dirty="0"/>
                    </a:p>
                  </a:txBody>
                  <a:tcPr/>
                </a:tc>
              </a:tr>
              <a:tr h="522514">
                <a:tc>
                  <a:txBody>
                    <a:bodyPr/>
                    <a:lstStyle/>
                    <a:p>
                      <a:pPr algn="ctr" rtl="0"/>
                      <a:endParaRPr lang="en-US" sz="2400"/>
                    </a:p>
                  </a:txBody>
                  <a:tcPr/>
                </a:tc>
                <a:tc>
                  <a:txBody>
                    <a:bodyPr/>
                    <a:lstStyle/>
                    <a:p>
                      <a:pPr algn="ctr" rtl="0"/>
                      <a:endParaRPr lang="en-US" sz="2400"/>
                    </a:p>
                  </a:txBody>
                  <a:tcPr/>
                </a:tc>
                <a:tc>
                  <a:txBody>
                    <a:bodyPr/>
                    <a:lstStyle/>
                    <a:p>
                      <a:pPr algn="ctr" rtl="0"/>
                      <a:endParaRPr lang="en-US" sz="2400"/>
                    </a:p>
                  </a:txBody>
                  <a:tcPr/>
                </a:tc>
                <a:tc>
                  <a:txBody>
                    <a:bodyPr/>
                    <a:lstStyle/>
                    <a:p>
                      <a:pPr algn="ctr" rtl="0"/>
                      <a:r>
                        <a:rPr lang="en-US" sz="2400" dirty="0" smtClean="0"/>
                        <a:t>.29</a:t>
                      </a:r>
                      <a:endParaRPr lang="en-US" sz="2400" dirty="0"/>
                    </a:p>
                  </a:txBody>
                  <a:tcPr/>
                </a:tc>
                <a:tc>
                  <a:txBody>
                    <a:bodyPr/>
                    <a:lstStyle/>
                    <a:p>
                      <a:pPr algn="ctr" rtl="0"/>
                      <a:r>
                        <a:rPr lang="en-US" sz="2400" b="1" dirty="0" smtClean="0"/>
                        <a:t>.46</a:t>
                      </a:r>
                      <a:endParaRPr lang="en-US" sz="2400" b="1" dirty="0"/>
                    </a:p>
                  </a:txBody>
                  <a:tcPr/>
                </a:tc>
                <a:tc>
                  <a:txBody>
                    <a:bodyPr/>
                    <a:lstStyle/>
                    <a:p>
                      <a:pPr algn="l" rtl="0"/>
                      <a:r>
                        <a:rPr lang="en-US" sz="2400" dirty="0" smtClean="0"/>
                        <a:t>PLAY</a:t>
                      </a:r>
                      <a:endParaRPr lang="en-US" sz="2400" dirty="0"/>
                    </a:p>
                  </a:txBody>
                  <a:tcPr/>
                </a:tc>
              </a:tr>
              <a:tr h="522514">
                <a:tc>
                  <a:txBody>
                    <a:bodyPr/>
                    <a:lstStyle/>
                    <a:p>
                      <a:pPr algn="ctr" rtl="0"/>
                      <a:r>
                        <a:rPr lang="en-US" sz="2400" dirty="0" smtClean="0"/>
                        <a:t>.47</a:t>
                      </a:r>
                      <a:endParaRPr lang="en-US" sz="2400" dirty="0"/>
                    </a:p>
                  </a:txBody>
                  <a:tcPr/>
                </a:tc>
                <a:tc>
                  <a:txBody>
                    <a:bodyPr/>
                    <a:lstStyle/>
                    <a:p>
                      <a:pPr algn="ctr" rtl="0"/>
                      <a:endParaRPr lang="en-US" sz="2400"/>
                    </a:p>
                  </a:txBody>
                  <a:tcPr/>
                </a:tc>
                <a:tc>
                  <a:txBody>
                    <a:bodyPr/>
                    <a:lstStyle/>
                    <a:p>
                      <a:pPr algn="ctr" rtl="0"/>
                      <a:endParaRPr lang="en-US" sz="2400"/>
                    </a:p>
                  </a:txBody>
                  <a:tcPr/>
                </a:tc>
                <a:tc>
                  <a:txBody>
                    <a:bodyPr/>
                    <a:lstStyle/>
                    <a:p>
                      <a:pPr algn="ctr" rtl="0"/>
                      <a:endParaRPr lang="en-US" sz="2400"/>
                    </a:p>
                  </a:txBody>
                  <a:tcPr/>
                </a:tc>
                <a:tc>
                  <a:txBody>
                    <a:bodyPr/>
                    <a:lstStyle/>
                    <a:p>
                      <a:pPr algn="ctr" rtl="0"/>
                      <a:endParaRPr lang="en-US" sz="2400" dirty="0"/>
                    </a:p>
                  </a:txBody>
                  <a:tcPr/>
                </a:tc>
                <a:tc>
                  <a:txBody>
                    <a:bodyPr/>
                    <a:lstStyle/>
                    <a:p>
                      <a:pPr algn="l" rtl="0"/>
                      <a:r>
                        <a:rPr lang="en-US" sz="2400" dirty="0" smtClean="0"/>
                        <a:t>SEEK</a:t>
                      </a:r>
                      <a:endParaRPr lang="en-US" sz="2400" dirty="0"/>
                    </a:p>
                  </a:txBody>
                  <a:tcPr/>
                </a:tc>
              </a:tr>
              <a:tr h="522514">
                <a:tc>
                  <a:txBody>
                    <a:bodyPr/>
                    <a:lstStyle/>
                    <a:p>
                      <a:pPr algn="ctr" rtl="0"/>
                      <a:endParaRPr lang="en-US" sz="2400"/>
                    </a:p>
                  </a:txBody>
                  <a:tcPr/>
                </a:tc>
                <a:tc>
                  <a:txBody>
                    <a:bodyPr/>
                    <a:lstStyle/>
                    <a:p>
                      <a:pPr algn="ctr" rtl="0"/>
                      <a:endParaRPr lang="en-US" sz="2400"/>
                    </a:p>
                  </a:txBody>
                  <a:tcPr/>
                </a:tc>
                <a:tc>
                  <a:txBody>
                    <a:bodyPr/>
                    <a:lstStyle/>
                    <a:p>
                      <a:pPr algn="ctr" rtl="0"/>
                      <a:endParaRPr lang="en-US" sz="2400"/>
                    </a:p>
                  </a:txBody>
                  <a:tcPr/>
                </a:tc>
                <a:tc>
                  <a:txBody>
                    <a:bodyPr/>
                    <a:lstStyle/>
                    <a:p>
                      <a:pPr algn="ctr" rtl="0"/>
                      <a:r>
                        <a:rPr lang="en-US" sz="2400" b="1" dirty="0" smtClean="0"/>
                        <a:t>.50</a:t>
                      </a:r>
                      <a:endParaRPr lang="en-US" sz="2400" b="1" dirty="0"/>
                    </a:p>
                  </a:txBody>
                  <a:tcPr/>
                </a:tc>
                <a:tc>
                  <a:txBody>
                    <a:bodyPr/>
                    <a:lstStyle/>
                    <a:p>
                      <a:pPr algn="ctr" rtl="0"/>
                      <a:r>
                        <a:rPr lang="en-US" sz="2400" dirty="0" smtClean="0"/>
                        <a:t>.25</a:t>
                      </a:r>
                      <a:endParaRPr lang="en-US" sz="2400" dirty="0"/>
                    </a:p>
                  </a:txBody>
                  <a:tcPr/>
                </a:tc>
                <a:tc>
                  <a:txBody>
                    <a:bodyPr/>
                    <a:lstStyle/>
                    <a:p>
                      <a:pPr algn="l" rtl="0"/>
                      <a:r>
                        <a:rPr lang="en-US" sz="2400" dirty="0" smtClean="0"/>
                        <a:t>CARE</a:t>
                      </a:r>
                      <a:endParaRPr lang="en-US" sz="2400" dirty="0"/>
                    </a:p>
                  </a:txBody>
                  <a:tcPr/>
                </a:tc>
              </a:tr>
              <a:tr h="522514">
                <a:tc>
                  <a:txBody>
                    <a:bodyPr/>
                    <a:lstStyle/>
                    <a:p>
                      <a:pPr algn="ctr" rtl="0"/>
                      <a:endParaRPr lang="en-US" sz="2400"/>
                    </a:p>
                  </a:txBody>
                  <a:tcPr/>
                </a:tc>
                <a:tc>
                  <a:txBody>
                    <a:bodyPr/>
                    <a:lstStyle/>
                    <a:p>
                      <a:pPr algn="ctr" rtl="0"/>
                      <a:r>
                        <a:rPr lang="en-US" sz="2400" b="1" dirty="0" smtClean="0"/>
                        <a:t>-.75</a:t>
                      </a:r>
                      <a:endParaRPr lang="en-US" sz="2400" b="1" dirty="0"/>
                    </a:p>
                  </a:txBody>
                  <a:tcPr/>
                </a:tc>
                <a:tc>
                  <a:txBody>
                    <a:bodyPr/>
                    <a:lstStyle/>
                    <a:p>
                      <a:pPr algn="ctr" rtl="0"/>
                      <a:r>
                        <a:rPr lang="en-US" sz="2400" dirty="0" smtClean="0"/>
                        <a:t>-.24</a:t>
                      </a:r>
                      <a:endParaRPr lang="en-US" sz="2400" dirty="0"/>
                    </a:p>
                  </a:txBody>
                  <a:tcPr/>
                </a:tc>
                <a:tc>
                  <a:txBody>
                    <a:bodyPr/>
                    <a:lstStyle/>
                    <a:p>
                      <a:pPr algn="ctr" rtl="0"/>
                      <a:r>
                        <a:rPr lang="en-US" sz="2400" dirty="0" smtClean="0"/>
                        <a:t>-.17</a:t>
                      </a:r>
                      <a:endParaRPr lang="en-US" sz="2400" dirty="0"/>
                    </a:p>
                  </a:txBody>
                  <a:tcPr/>
                </a:tc>
                <a:tc>
                  <a:txBody>
                    <a:bodyPr/>
                    <a:lstStyle/>
                    <a:p>
                      <a:pPr algn="ctr" rtl="0"/>
                      <a:r>
                        <a:rPr lang="en-US" sz="2400" dirty="0" smtClean="0"/>
                        <a:t>-.19</a:t>
                      </a:r>
                      <a:endParaRPr lang="en-US" sz="2400" dirty="0"/>
                    </a:p>
                  </a:txBody>
                  <a:tcPr/>
                </a:tc>
                <a:tc>
                  <a:txBody>
                    <a:bodyPr/>
                    <a:lstStyle/>
                    <a:p>
                      <a:pPr algn="l" rtl="0"/>
                      <a:r>
                        <a:rPr lang="en-US" sz="2400" dirty="0" smtClean="0"/>
                        <a:t>FEAR</a:t>
                      </a:r>
                      <a:endParaRPr lang="en-US" sz="2400" dirty="0"/>
                    </a:p>
                  </a:txBody>
                  <a:tcPr/>
                </a:tc>
              </a:tr>
              <a:tr h="522514">
                <a:tc>
                  <a:txBody>
                    <a:bodyPr/>
                    <a:lstStyle/>
                    <a:p>
                      <a:pPr algn="ctr" rtl="0"/>
                      <a:endParaRPr lang="en-US" sz="2400"/>
                    </a:p>
                  </a:txBody>
                  <a:tcPr/>
                </a:tc>
                <a:tc>
                  <a:txBody>
                    <a:bodyPr/>
                    <a:lstStyle/>
                    <a:p>
                      <a:pPr algn="ctr" rtl="0"/>
                      <a:r>
                        <a:rPr lang="en-US" sz="2400" b="1" dirty="0" smtClean="0"/>
                        <a:t>-.65</a:t>
                      </a:r>
                      <a:endParaRPr lang="en-US" sz="2400" b="1" dirty="0"/>
                    </a:p>
                  </a:txBody>
                  <a:tcPr/>
                </a:tc>
                <a:tc>
                  <a:txBody>
                    <a:bodyPr/>
                    <a:lstStyle/>
                    <a:p>
                      <a:pPr algn="ctr" rtl="0"/>
                      <a:r>
                        <a:rPr lang="en-US" sz="2400" dirty="0" smtClean="0"/>
                        <a:t>-.30</a:t>
                      </a:r>
                      <a:endParaRPr lang="en-US" sz="2400" dirty="0"/>
                    </a:p>
                  </a:txBody>
                  <a:tcPr/>
                </a:tc>
                <a:tc>
                  <a:txBody>
                    <a:bodyPr/>
                    <a:lstStyle/>
                    <a:p>
                      <a:pPr algn="ctr" rtl="0"/>
                      <a:r>
                        <a:rPr lang="en-US" sz="2400" b="1" dirty="0" smtClean="0"/>
                        <a:t>-.48</a:t>
                      </a:r>
                      <a:endParaRPr lang="en-US" sz="2400" b="1" dirty="0"/>
                    </a:p>
                  </a:txBody>
                  <a:tcPr/>
                </a:tc>
                <a:tc>
                  <a:txBody>
                    <a:bodyPr/>
                    <a:lstStyle/>
                    <a:p>
                      <a:pPr algn="ctr" rtl="0"/>
                      <a:endParaRPr lang="en-US" sz="2400" dirty="0"/>
                    </a:p>
                  </a:txBody>
                  <a:tcPr/>
                </a:tc>
                <a:tc>
                  <a:txBody>
                    <a:bodyPr/>
                    <a:lstStyle/>
                    <a:p>
                      <a:pPr algn="l" rtl="0"/>
                      <a:r>
                        <a:rPr lang="en-US" sz="2400" dirty="0" smtClean="0"/>
                        <a:t>ANGER</a:t>
                      </a:r>
                      <a:endParaRPr lang="en-US" sz="2400" dirty="0"/>
                    </a:p>
                  </a:txBody>
                  <a:tcPr/>
                </a:tc>
              </a:tr>
              <a:tr h="522514">
                <a:tc>
                  <a:txBody>
                    <a:bodyPr/>
                    <a:lstStyle/>
                    <a:p>
                      <a:pPr algn="ctr" rtl="0"/>
                      <a:r>
                        <a:rPr lang="en-US" sz="2400" dirty="0" smtClean="0"/>
                        <a:t>.17</a:t>
                      </a:r>
                      <a:endParaRPr lang="en-US" sz="2400" dirty="0"/>
                    </a:p>
                  </a:txBody>
                  <a:tcPr/>
                </a:tc>
                <a:tc>
                  <a:txBody>
                    <a:bodyPr/>
                    <a:lstStyle/>
                    <a:p>
                      <a:pPr algn="ctr" rtl="0"/>
                      <a:endParaRPr lang="en-US" sz="2400"/>
                    </a:p>
                  </a:txBody>
                  <a:tcPr/>
                </a:tc>
                <a:tc>
                  <a:txBody>
                    <a:bodyPr/>
                    <a:lstStyle/>
                    <a:p>
                      <a:pPr algn="ctr" rtl="0"/>
                      <a:endParaRPr lang="en-US" sz="2400"/>
                    </a:p>
                  </a:txBody>
                  <a:tcPr/>
                </a:tc>
                <a:tc>
                  <a:txBody>
                    <a:bodyPr/>
                    <a:lstStyle/>
                    <a:p>
                      <a:pPr algn="ctr" rtl="0"/>
                      <a:r>
                        <a:rPr lang="en-US" sz="2400" dirty="0" smtClean="0"/>
                        <a:t>.26</a:t>
                      </a:r>
                      <a:endParaRPr lang="en-US" sz="2400" dirty="0"/>
                    </a:p>
                  </a:txBody>
                  <a:tcPr/>
                </a:tc>
                <a:tc>
                  <a:txBody>
                    <a:bodyPr/>
                    <a:lstStyle/>
                    <a:p>
                      <a:pPr algn="ctr" rtl="0"/>
                      <a:r>
                        <a:rPr lang="en-US" sz="2400" dirty="0" smtClean="0"/>
                        <a:t>.15</a:t>
                      </a:r>
                      <a:endParaRPr lang="en-US" sz="2400" dirty="0"/>
                    </a:p>
                  </a:txBody>
                  <a:tcPr/>
                </a:tc>
                <a:tc>
                  <a:txBody>
                    <a:bodyPr/>
                    <a:lstStyle/>
                    <a:p>
                      <a:pPr algn="l" rtl="0"/>
                      <a:r>
                        <a:rPr lang="en-US" sz="2400" dirty="0" smtClean="0"/>
                        <a:t>SADNESS</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554162"/>
          </a:xfrm>
        </p:spPr>
        <p:txBody>
          <a:bodyPr>
            <a:normAutofit/>
          </a:bodyPr>
          <a:lstStyle/>
          <a:p>
            <a:pPr rtl="0"/>
            <a:r>
              <a:rPr lang="en-US" dirty="0" smtClean="0"/>
              <a:t>In sum</a:t>
            </a:r>
            <a:endParaRPr lang="en-US" dirty="0"/>
          </a:p>
        </p:txBody>
      </p:sp>
      <p:sp>
        <p:nvSpPr>
          <p:cNvPr id="3" name="Content Placeholder 2"/>
          <p:cNvSpPr>
            <a:spLocks noGrp="1"/>
          </p:cNvSpPr>
          <p:nvPr>
            <p:ph idx="1"/>
          </p:nvPr>
        </p:nvSpPr>
        <p:spPr>
          <a:xfrm>
            <a:off x="1435608" y="1752600"/>
            <a:ext cx="7498080" cy="4495800"/>
          </a:xfrm>
        </p:spPr>
        <p:txBody>
          <a:bodyPr/>
          <a:lstStyle/>
          <a:p>
            <a:pPr algn="l" rtl="0"/>
            <a:r>
              <a:rPr lang="en-US" dirty="0" smtClean="0"/>
              <a:t>Grounds personality in basic emotion systems</a:t>
            </a:r>
          </a:p>
          <a:p>
            <a:pPr algn="l" rtl="0"/>
            <a:r>
              <a:rPr lang="en-US" dirty="0" smtClean="0"/>
              <a:t>Can it represent the complexity of HUMAN personality?</a:t>
            </a:r>
          </a:p>
          <a:p>
            <a:pPr algn="l" rtl="0"/>
            <a:r>
              <a:rPr lang="en-US" dirty="0" smtClean="0"/>
              <a:t>What does it mean to be a Narcissist according to the Affective Neuroscience Approach?</a:t>
            </a:r>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544762"/>
          </a:xfrm>
        </p:spPr>
        <p:txBody>
          <a:bodyPr>
            <a:normAutofit fontScale="90000"/>
          </a:bodyPr>
          <a:lstStyle/>
          <a:p>
            <a:pPr lvl="0" rtl="0"/>
            <a:r>
              <a:rPr lang="en-US" dirty="0" smtClean="0"/>
              <a:t>The requisite variety of personality theories:  Why should we have more ideas in our tool kit</a:t>
            </a:r>
            <a:br>
              <a:rPr lang="en-US" dirty="0" smtClean="0"/>
            </a:br>
            <a:endParaRPr lang="en-US" dirty="0"/>
          </a:p>
        </p:txBody>
      </p:sp>
      <p:sp>
        <p:nvSpPr>
          <p:cNvPr id="3" name="Content Placeholder 2"/>
          <p:cNvSpPr>
            <a:spLocks noGrp="1"/>
          </p:cNvSpPr>
          <p:nvPr>
            <p:ph idx="1"/>
          </p:nvPr>
        </p:nvSpPr>
        <p:spPr>
          <a:xfrm>
            <a:off x="1435608" y="3352800"/>
            <a:ext cx="7498080" cy="2895600"/>
          </a:xfrm>
        </p:spPr>
        <p:txBody>
          <a:bodyPr/>
          <a:lstStyle/>
          <a:p>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l" rtl="0"/>
            <a:r>
              <a:rPr lang="en-US" dirty="0" smtClean="0"/>
              <a:t>Higher level features may be highly relevant for sensitive and complex tasks</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endParaRPr lang="en-US" dirty="0"/>
          </a:p>
        </p:txBody>
      </p:sp>
      <p:sp>
        <p:nvSpPr>
          <p:cNvPr id="3" name="Content Placeholder 2"/>
          <p:cNvSpPr>
            <a:spLocks noGrp="1"/>
          </p:cNvSpPr>
          <p:nvPr>
            <p:ph idx="1"/>
          </p:nvPr>
        </p:nvSpPr>
        <p:spPr>
          <a:xfrm>
            <a:off x="1435608" y="1143000"/>
            <a:ext cx="7498080" cy="5105400"/>
          </a:xfrm>
        </p:spPr>
        <p:txBody>
          <a:bodyPr>
            <a:normAutofit/>
          </a:bodyPr>
          <a:lstStyle/>
          <a:p>
            <a:pPr algn="l" rtl="0"/>
            <a:r>
              <a:rPr lang="en-US" dirty="0" err="1" smtClean="0"/>
              <a:t>Bogdanova</a:t>
            </a:r>
            <a:r>
              <a:rPr lang="en-US" dirty="0" smtClean="0"/>
              <a:t>, </a:t>
            </a:r>
            <a:r>
              <a:rPr lang="en-US" dirty="0" err="1" smtClean="0"/>
              <a:t>Rosso</a:t>
            </a:r>
            <a:r>
              <a:rPr lang="en-US" dirty="0" smtClean="0"/>
              <a:t> and </a:t>
            </a:r>
            <a:r>
              <a:rPr lang="en-US" dirty="0" err="1" smtClean="0"/>
              <a:t>Solorio</a:t>
            </a:r>
            <a:r>
              <a:rPr lang="en-US" dirty="0" smtClean="0"/>
              <a:t> (2014) found that high-level feature were much more effective than lower-level features (e.g. n-grams) in differentiating between pedophilia chats and normative cybersex chats </a:t>
            </a:r>
          </a:p>
          <a:p>
            <a:pPr algn="l" rtl="0"/>
            <a:endParaRPr lang="en-US" dirty="0" smtClean="0"/>
          </a:p>
          <a:p>
            <a:pPr algn="l" rtl="0"/>
            <a:r>
              <a:rPr lang="en-US" sz="2000" dirty="0" err="1" smtClean="0"/>
              <a:t>Bogdanova</a:t>
            </a:r>
            <a:r>
              <a:rPr lang="en-US" sz="2000" dirty="0" smtClean="0"/>
              <a:t>, D., </a:t>
            </a:r>
            <a:r>
              <a:rPr lang="en-US" sz="2000" dirty="0" err="1" smtClean="0"/>
              <a:t>Rosso</a:t>
            </a:r>
            <a:r>
              <a:rPr lang="en-US" sz="2000" dirty="0" smtClean="0"/>
              <a:t>, P., &amp; </a:t>
            </a:r>
            <a:r>
              <a:rPr lang="en-US" sz="2000" dirty="0" err="1" smtClean="0"/>
              <a:t>Solorio</a:t>
            </a:r>
            <a:r>
              <a:rPr lang="en-US" sz="2000" dirty="0" smtClean="0"/>
              <a:t>, T. (2014). Exploring high-level features for detecting </a:t>
            </a:r>
            <a:r>
              <a:rPr lang="en-US" sz="2000" dirty="0" err="1" smtClean="0"/>
              <a:t>cyberpedophilia</a:t>
            </a:r>
            <a:r>
              <a:rPr lang="en-US" sz="2000" dirty="0" smtClean="0"/>
              <a:t>. </a:t>
            </a:r>
            <a:r>
              <a:rPr lang="en-US" sz="2000" i="1" dirty="0" smtClean="0"/>
              <a:t>Computer Speech &amp; Language</a:t>
            </a:r>
            <a:r>
              <a:rPr lang="en-US" sz="2000" dirty="0" smtClean="0"/>
              <a:t>, </a:t>
            </a:r>
            <a:r>
              <a:rPr lang="en-US" sz="2000" i="1" dirty="0" smtClean="0"/>
              <a:t>28</a:t>
            </a:r>
            <a:r>
              <a:rPr lang="en-US" sz="2000" dirty="0" smtClean="0"/>
              <a:t>(1), 108-120.‏</a:t>
            </a:r>
          </a:p>
          <a:p>
            <a:pPr algn="l" rtl="0"/>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l" rtl="0"/>
            <a:r>
              <a:rPr lang="en-US" dirty="0" smtClean="0"/>
              <a:t>Enriching our personality dimensions means </a:t>
            </a:r>
            <a:r>
              <a:rPr lang="en-US" dirty="0" smtClean="0">
                <a:solidFill>
                  <a:schemeClr val="accent1">
                    <a:lumMod val="60000"/>
                    <a:lumOff val="40000"/>
                  </a:schemeClr>
                </a:solidFill>
              </a:rPr>
              <a:t>enriching the high-level features </a:t>
            </a:r>
            <a:r>
              <a:rPr lang="en-US" dirty="0" smtClean="0"/>
              <a:t>that we may use for automatic personality analysis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Forensic Analytics</a:t>
            </a:r>
            <a:endParaRPr lang="en-US" dirty="0"/>
          </a:p>
        </p:txBody>
      </p:sp>
      <p:sp>
        <p:nvSpPr>
          <p:cNvPr id="3" name="Content Placeholder 2"/>
          <p:cNvSpPr>
            <a:spLocks noGrp="1"/>
          </p:cNvSpPr>
          <p:nvPr>
            <p:ph idx="1"/>
          </p:nvPr>
        </p:nvSpPr>
        <p:spPr/>
        <p:txBody>
          <a:bodyPr/>
          <a:lstStyle/>
          <a:p>
            <a:pPr algn="l" rtl="0">
              <a:buNone/>
            </a:pPr>
            <a:r>
              <a:rPr lang="en-US" dirty="0" smtClean="0"/>
              <a:t>Can we screen for potential offenders such as pedophiles, school shooters or school bullies? </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81000"/>
            <a:ext cx="7498080" cy="2057399"/>
          </a:xfrm>
        </p:spPr>
        <p:txBody>
          <a:bodyPr>
            <a:normAutofit/>
          </a:bodyPr>
          <a:lstStyle/>
          <a:p>
            <a:pPr algn="ctr" rtl="0"/>
            <a:r>
              <a:rPr lang="en-US" sz="4800" dirty="0" smtClean="0"/>
              <a:t>NLP and Computational Personality</a:t>
            </a:r>
            <a:endParaRPr lang="en-US" sz="4800" dirty="0"/>
          </a:p>
        </p:txBody>
      </p:sp>
      <p:sp>
        <p:nvSpPr>
          <p:cNvPr id="3" name="Content Placeholder 2"/>
          <p:cNvSpPr>
            <a:spLocks noGrp="1"/>
          </p:cNvSpPr>
          <p:nvPr>
            <p:ph idx="1"/>
          </p:nvPr>
        </p:nvSpPr>
        <p:spPr>
          <a:xfrm>
            <a:off x="1435608" y="2971800"/>
            <a:ext cx="7498080" cy="3276600"/>
          </a:xfrm>
        </p:spPr>
        <p:txBody>
          <a:bodyPr/>
          <a:lstStyle/>
          <a:p>
            <a:pPr>
              <a:buNone/>
            </a:pP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dirty="0"/>
          </a:p>
        </p:txBody>
      </p:sp>
      <p:sp>
        <p:nvSpPr>
          <p:cNvPr id="3" name="Content Placeholder 2"/>
          <p:cNvSpPr>
            <a:spLocks noGrp="1"/>
          </p:cNvSpPr>
          <p:nvPr>
            <p:ph idx="1"/>
          </p:nvPr>
        </p:nvSpPr>
        <p:spPr/>
        <p:txBody>
          <a:bodyPr/>
          <a:lstStyle/>
          <a:p>
            <a:pPr algn="l" rtl="0"/>
            <a:r>
              <a:rPr lang="en-US" dirty="0" smtClean="0"/>
              <a:t>Automatic analysis of the subject’s personality based on his texts</a:t>
            </a:r>
          </a:p>
          <a:p>
            <a:pPr algn="l" rtl="0"/>
            <a:r>
              <a:rPr lang="en-US" dirty="0" smtClean="0"/>
              <a:t>You can use non-textual features for the analysis (e.g. voice) but I focus on texts only</a:t>
            </a:r>
          </a:p>
          <a:p>
            <a:pPr algn="l" rtl="0"/>
            <a:r>
              <a:rPr lang="en-US" dirty="0" smtClean="0"/>
              <a:t>Texts, whether written or spoken, are the richest source of information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782762"/>
          </a:xfrm>
        </p:spPr>
        <p:txBody>
          <a:bodyPr>
            <a:normAutofit/>
          </a:bodyPr>
          <a:lstStyle/>
          <a:p>
            <a:pPr algn="ctr" rtl="0"/>
            <a:r>
              <a:rPr lang="en-US" sz="3600" dirty="0" smtClean="0"/>
              <a:t>Workshop on Computational Personality Recognition: Shard Task (2013)</a:t>
            </a:r>
            <a:endParaRPr lang="en-US" dirty="0"/>
          </a:p>
        </p:txBody>
      </p:sp>
      <p:sp>
        <p:nvSpPr>
          <p:cNvPr id="3" name="Content Placeholder 2"/>
          <p:cNvSpPr>
            <a:spLocks noGrp="1"/>
          </p:cNvSpPr>
          <p:nvPr>
            <p:ph idx="1"/>
          </p:nvPr>
        </p:nvSpPr>
        <p:spPr>
          <a:xfrm>
            <a:off x="1435608" y="2438400"/>
            <a:ext cx="7498080" cy="3810000"/>
          </a:xfrm>
        </p:spPr>
        <p:txBody>
          <a:bodyPr/>
          <a:lstStyle/>
          <a:p>
            <a:pPr algn="l" rtl="0"/>
            <a:r>
              <a:rPr lang="en-US" dirty="0" smtClean="0"/>
              <a:t>The data:  A corpus of 2468 stream-of-consciousness essays that was labeled with personality classes of the FFM</a:t>
            </a:r>
          </a:p>
          <a:p>
            <a:pPr algn="l" rtl="0"/>
            <a:r>
              <a:rPr lang="en-US" dirty="0" smtClean="0"/>
              <a:t>Each student got a categorical score on each of the FFM. For instance you can be a Neurotic or non-Neurotic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554162"/>
          </a:xfrm>
        </p:spPr>
        <p:txBody>
          <a:bodyPr>
            <a:normAutofit/>
          </a:bodyPr>
          <a:lstStyle/>
          <a:p>
            <a:pPr algn="ctr" rtl="0"/>
            <a:r>
              <a:rPr lang="en-US" dirty="0" smtClean="0"/>
              <a:t>Percentage of Subjects in each of the Personality Dimensions</a:t>
            </a:r>
            <a:endParaRPr lang="en-US" dirty="0"/>
          </a:p>
        </p:txBody>
      </p:sp>
      <p:sp>
        <p:nvSpPr>
          <p:cNvPr id="3" name="Content Placeholder 2"/>
          <p:cNvSpPr>
            <a:spLocks noGrp="1"/>
          </p:cNvSpPr>
          <p:nvPr>
            <p:ph idx="1"/>
          </p:nvPr>
        </p:nvSpPr>
        <p:spPr/>
        <p:txBody>
          <a:bodyPr/>
          <a:lstStyle/>
          <a:p>
            <a:pPr algn="l" rtl="0">
              <a:buNone/>
            </a:pPr>
            <a:endParaRPr lang="en-US" dirty="0" smtClean="0"/>
          </a:p>
          <a:p>
            <a:endParaRPr lang="en-US" dirty="0" smtClean="0"/>
          </a:p>
        </p:txBody>
      </p:sp>
      <p:graphicFrame>
        <p:nvGraphicFramePr>
          <p:cNvPr id="4" name="Table 3"/>
          <p:cNvGraphicFramePr>
            <a:graphicFrameLocks noGrp="1"/>
          </p:cNvGraphicFramePr>
          <p:nvPr/>
        </p:nvGraphicFramePr>
        <p:xfrm>
          <a:off x="2133600" y="2362200"/>
          <a:ext cx="6096000" cy="1554480"/>
        </p:xfrm>
        <a:graphic>
          <a:graphicData uri="http://schemas.openxmlformats.org/drawingml/2006/table">
            <a:tbl>
              <a:tblPr rtl="1" firstRow="1" bandRow="1">
                <a:tableStyleId>{5C22544A-7EE6-4342-B048-85BDC9FD1C3A}</a:tableStyleId>
              </a:tblPr>
              <a:tblGrid>
                <a:gridCol w="1016000"/>
                <a:gridCol w="1016000"/>
                <a:gridCol w="1016000"/>
                <a:gridCol w="1016000"/>
                <a:gridCol w="1016000"/>
                <a:gridCol w="1016000"/>
              </a:tblGrid>
              <a:tr h="370840">
                <a:tc>
                  <a:txBody>
                    <a:bodyPr/>
                    <a:lstStyle/>
                    <a:p>
                      <a:pPr algn="ctr"/>
                      <a:r>
                        <a:rPr lang="en-US" sz="2800" dirty="0" smtClean="0"/>
                        <a:t>C</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O</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N</a:t>
                      </a:r>
                      <a:endParaRPr lang="en-US" sz="2800" dirty="0"/>
                    </a:p>
                  </a:txBody>
                  <a:tcPr/>
                </a:tc>
                <a:tc>
                  <a:txBody>
                    <a:bodyPr/>
                    <a:lstStyle/>
                    <a:p>
                      <a:pPr algn="ctr"/>
                      <a:endParaRPr lang="en-US"/>
                    </a:p>
                  </a:txBody>
                  <a:tcPr/>
                </a:tc>
              </a:tr>
              <a:tr h="370840">
                <a:tc>
                  <a:txBody>
                    <a:bodyPr/>
                    <a:lstStyle/>
                    <a:p>
                      <a:pPr algn="ctr"/>
                      <a:r>
                        <a:rPr lang="en-US" sz="2400" dirty="0" smtClean="0"/>
                        <a:t>49</a:t>
                      </a:r>
                      <a:endParaRPr lang="en-US" sz="2400" dirty="0"/>
                    </a:p>
                  </a:txBody>
                  <a:tcPr/>
                </a:tc>
                <a:tc>
                  <a:txBody>
                    <a:bodyPr/>
                    <a:lstStyle/>
                    <a:p>
                      <a:pPr algn="ctr"/>
                      <a:r>
                        <a:rPr lang="en-US" sz="2400" dirty="0" smtClean="0"/>
                        <a:t>47</a:t>
                      </a:r>
                      <a:endParaRPr lang="en-US" sz="2400" dirty="0"/>
                    </a:p>
                  </a:txBody>
                  <a:tcPr/>
                </a:tc>
                <a:tc>
                  <a:txBody>
                    <a:bodyPr/>
                    <a:lstStyle/>
                    <a:p>
                      <a:pPr algn="ctr"/>
                      <a:r>
                        <a:rPr lang="en-US" sz="2400" dirty="0" smtClean="0"/>
                        <a:t>49</a:t>
                      </a:r>
                      <a:endParaRPr lang="en-US" sz="2400" dirty="0"/>
                    </a:p>
                  </a:txBody>
                  <a:tcPr/>
                </a:tc>
                <a:tc>
                  <a:txBody>
                    <a:bodyPr/>
                    <a:lstStyle/>
                    <a:p>
                      <a:pPr algn="ctr"/>
                      <a:r>
                        <a:rPr lang="en-US" sz="2400" dirty="0" smtClean="0"/>
                        <a:t>48</a:t>
                      </a:r>
                      <a:endParaRPr lang="en-US" sz="2400" dirty="0"/>
                    </a:p>
                  </a:txBody>
                  <a:tcPr/>
                </a:tc>
                <a:tc>
                  <a:txBody>
                    <a:bodyPr/>
                    <a:lstStyle/>
                    <a:p>
                      <a:pPr algn="ctr"/>
                      <a:r>
                        <a:rPr lang="en-US" sz="2400" dirty="0" smtClean="0"/>
                        <a:t>50</a:t>
                      </a:r>
                      <a:endParaRPr lang="en-US" sz="2400" dirty="0"/>
                    </a:p>
                  </a:txBody>
                  <a:tcPr/>
                </a:tc>
                <a:tc>
                  <a:txBody>
                    <a:bodyPr/>
                    <a:lstStyle/>
                    <a:p>
                      <a:pPr algn="ctr"/>
                      <a:r>
                        <a:rPr lang="en-US" sz="2800" dirty="0" smtClean="0"/>
                        <a:t>0</a:t>
                      </a:r>
                      <a:endParaRPr lang="en-US" sz="2800" dirty="0"/>
                    </a:p>
                  </a:txBody>
                  <a:tcPr/>
                </a:tc>
              </a:tr>
              <a:tr h="370840">
                <a:tc>
                  <a:txBody>
                    <a:bodyPr/>
                    <a:lstStyle/>
                    <a:p>
                      <a:pPr algn="ctr"/>
                      <a:r>
                        <a:rPr lang="en-US" sz="2400" dirty="0" smtClean="0"/>
                        <a:t>51</a:t>
                      </a:r>
                      <a:endParaRPr lang="en-US" sz="2400" dirty="0"/>
                    </a:p>
                  </a:txBody>
                  <a:tcPr/>
                </a:tc>
                <a:tc>
                  <a:txBody>
                    <a:bodyPr/>
                    <a:lstStyle/>
                    <a:p>
                      <a:pPr algn="ctr"/>
                      <a:r>
                        <a:rPr lang="en-US" sz="2400" dirty="0" smtClean="0"/>
                        <a:t>53</a:t>
                      </a:r>
                      <a:endParaRPr lang="en-US" sz="2400" dirty="0"/>
                    </a:p>
                  </a:txBody>
                  <a:tcPr/>
                </a:tc>
                <a:tc>
                  <a:txBody>
                    <a:bodyPr/>
                    <a:lstStyle/>
                    <a:p>
                      <a:pPr algn="ctr"/>
                      <a:r>
                        <a:rPr lang="en-US" sz="2400" dirty="0" smtClean="0"/>
                        <a:t>51</a:t>
                      </a:r>
                      <a:endParaRPr lang="en-US" sz="2400" dirty="0"/>
                    </a:p>
                  </a:txBody>
                  <a:tcPr/>
                </a:tc>
                <a:tc>
                  <a:txBody>
                    <a:bodyPr/>
                    <a:lstStyle/>
                    <a:p>
                      <a:pPr algn="ctr"/>
                      <a:r>
                        <a:rPr lang="en-US" sz="2400" dirty="0" smtClean="0"/>
                        <a:t>52</a:t>
                      </a:r>
                      <a:endParaRPr lang="en-US" sz="2400" dirty="0"/>
                    </a:p>
                  </a:txBody>
                  <a:tcPr/>
                </a:tc>
                <a:tc>
                  <a:txBody>
                    <a:bodyPr/>
                    <a:lstStyle/>
                    <a:p>
                      <a:pPr algn="ctr"/>
                      <a:r>
                        <a:rPr lang="en-US" sz="2400" dirty="0" smtClean="0"/>
                        <a:t>50</a:t>
                      </a:r>
                      <a:endParaRPr lang="en-US" sz="2400" dirty="0"/>
                    </a:p>
                  </a:txBody>
                  <a:tcPr/>
                </a:tc>
                <a:tc>
                  <a:txBody>
                    <a:bodyPr/>
                    <a:lstStyle/>
                    <a:p>
                      <a:pPr algn="ctr"/>
                      <a:r>
                        <a:rPr lang="en-US" sz="2800" dirty="0" smtClean="0"/>
                        <a:t>1</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A Straightforward ML approach</a:t>
            </a:r>
            <a:endParaRPr lang="en-US" dirty="0"/>
          </a:p>
        </p:txBody>
      </p:sp>
      <p:sp>
        <p:nvSpPr>
          <p:cNvPr id="3" name="Content Placeholder 2"/>
          <p:cNvSpPr>
            <a:spLocks noGrp="1"/>
          </p:cNvSpPr>
          <p:nvPr>
            <p:ph idx="1"/>
          </p:nvPr>
        </p:nvSpPr>
        <p:spPr/>
        <p:txBody>
          <a:bodyPr/>
          <a:lstStyle/>
          <a:p>
            <a:pPr algn="l" rtl="0"/>
            <a:r>
              <a:rPr lang="en-US" dirty="0" smtClean="0"/>
              <a:t>Get a tagged corpus</a:t>
            </a:r>
          </a:p>
          <a:p>
            <a:pPr algn="l" rtl="0"/>
            <a:r>
              <a:rPr lang="en-US" dirty="0" smtClean="0"/>
              <a:t>Identify relevant features </a:t>
            </a:r>
          </a:p>
          <a:p>
            <a:pPr algn="l" rtl="0"/>
            <a:r>
              <a:rPr lang="en-US" dirty="0" smtClean="0"/>
              <a:t>Classify</a:t>
            </a:r>
          </a:p>
          <a:p>
            <a:pPr algn="l" rtl="0"/>
            <a:endParaRPr lang="en-US" dirty="0" smtClean="0"/>
          </a:p>
          <a:p>
            <a:pPr algn="l" rtl="0"/>
            <a:r>
              <a:rPr lang="en-US" dirty="0" smtClean="0"/>
              <a:t>The bread and butter of NLP researchers </a:t>
            </a:r>
          </a:p>
          <a:p>
            <a:pPr algn="l" rtl="0"/>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92500" lnSpcReduction="10000"/>
          </a:bodyPr>
          <a:lstStyle/>
          <a:p>
            <a:pPr algn="l" rtl="0"/>
            <a:r>
              <a:rPr lang="en-US" dirty="0" smtClean="0"/>
              <a:t>N-grams</a:t>
            </a:r>
          </a:p>
          <a:p>
            <a:pPr algn="l" rtl="0"/>
            <a:r>
              <a:rPr lang="en-US" dirty="0" smtClean="0"/>
              <a:t>LIWC</a:t>
            </a:r>
          </a:p>
          <a:p>
            <a:pPr algn="l" rtl="0"/>
            <a:r>
              <a:rPr lang="en-US" dirty="0" err="1" smtClean="0"/>
              <a:t>Sentiwordnet</a:t>
            </a:r>
            <a:endParaRPr lang="en-US" dirty="0" smtClean="0"/>
          </a:p>
          <a:p>
            <a:pPr algn="l" rtl="0"/>
            <a:r>
              <a:rPr lang="en-US" dirty="0" smtClean="0"/>
              <a:t>Emotions</a:t>
            </a:r>
          </a:p>
          <a:p>
            <a:pPr algn="l" rtl="0"/>
            <a:endParaRPr lang="en-US" dirty="0" smtClean="0"/>
          </a:p>
          <a:p>
            <a:pPr algn="l" rtl="0">
              <a:buNone/>
            </a:pPr>
            <a:r>
              <a:rPr lang="en-US" dirty="0" smtClean="0"/>
              <a:t>“top-down approaches, based on lexical resources (including the ones for sentiment analysis) and social info, in general seem to help personality recognition more than bottom-up approaches” (Celli et al. 2013)</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Fine emotions even work better than general coarse categories</a:t>
            </a:r>
            <a:endParaRPr lang="en-US" dirty="0"/>
          </a:p>
        </p:txBody>
      </p:sp>
      <p:sp>
        <p:nvSpPr>
          <p:cNvPr id="3" name="Content Placeholder 2"/>
          <p:cNvSpPr>
            <a:spLocks noGrp="1"/>
          </p:cNvSpPr>
          <p:nvPr>
            <p:ph idx="1"/>
          </p:nvPr>
        </p:nvSpPr>
        <p:spPr>
          <a:xfrm>
            <a:off x="1447800" y="1981200"/>
            <a:ext cx="7498080" cy="4419600"/>
          </a:xfrm>
        </p:spPr>
        <p:txBody>
          <a:bodyPr/>
          <a:lstStyle/>
          <a:p>
            <a:pPr algn="just" rtl="0">
              <a:buNone/>
            </a:pPr>
            <a:endParaRPr lang="en-US" dirty="0" smtClean="0"/>
          </a:p>
          <a:p>
            <a:pPr algn="just" rtl="0">
              <a:buNone/>
            </a:pPr>
            <a:endParaRPr lang="en-US" dirty="0" smtClean="0"/>
          </a:p>
          <a:p>
            <a:pPr algn="just" rtl="0">
              <a:buNone/>
            </a:pPr>
            <a:endParaRPr lang="en-US" dirty="0" smtClean="0"/>
          </a:p>
          <a:p>
            <a:pPr algn="just" rtl="0">
              <a:buNone/>
            </a:pPr>
            <a:r>
              <a:rPr lang="en-US" sz="2000" dirty="0" smtClean="0"/>
              <a:t>Important emotions “loaded” on each of the personality dimensions</a:t>
            </a:r>
          </a:p>
          <a:p>
            <a:pPr algn="just" rtl="0">
              <a:buNone/>
            </a:pPr>
            <a:endParaRPr lang="en-US" sz="2000" dirty="0" smtClean="0"/>
          </a:p>
          <a:p>
            <a:pPr algn="just" rtl="0">
              <a:buNone/>
            </a:pPr>
            <a:r>
              <a:rPr lang="en-US" sz="2000" dirty="0" smtClean="0"/>
              <a:t>Mohammad, S. M &amp; </a:t>
            </a:r>
            <a:r>
              <a:rPr lang="en-US" sz="2000" dirty="0" err="1" smtClean="0"/>
              <a:t>Kiritchenko</a:t>
            </a:r>
            <a:r>
              <a:rPr lang="en-US" sz="2000" dirty="0" smtClean="0"/>
              <a:t>, S. (2013). Using nuances of emotion to identify personality. </a:t>
            </a:r>
            <a:r>
              <a:rPr lang="en-US" sz="2000" i="1" dirty="0" err="1" smtClean="0"/>
              <a:t>arXiv</a:t>
            </a:r>
            <a:r>
              <a:rPr lang="en-US" sz="2000" i="1" dirty="0" smtClean="0"/>
              <a:t> preprint arXiv:1309.6352</a:t>
            </a:r>
            <a:endParaRPr lang="en-US" sz="2000" dirty="0" smtClean="0"/>
          </a:p>
          <a:p>
            <a:pPr algn="just" rtl="0">
              <a:buNone/>
            </a:pPr>
            <a:endParaRPr lang="en-US" dirty="0" smtClean="0"/>
          </a:p>
        </p:txBody>
      </p:sp>
      <p:graphicFrame>
        <p:nvGraphicFramePr>
          <p:cNvPr id="4" name="Table 3"/>
          <p:cNvGraphicFramePr>
            <a:graphicFrameLocks noGrp="1"/>
          </p:cNvGraphicFramePr>
          <p:nvPr/>
        </p:nvGraphicFramePr>
        <p:xfrm>
          <a:off x="1447800" y="1905000"/>
          <a:ext cx="7391399" cy="1478280"/>
        </p:xfrm>
        <a:graphic>
          <a:graphicData uri="http://schemas.openxmlformats.org/drawingml/2006/table">
            <a:tbl>
              <a:tblPr rtl="1" firstRow="1" bandRow="1">
                <a:tableStyleId>{5C22544A-7EE6-4342-B048-85BDC9FD1C3A}</a:tableStyleId>
              </a:tblPr>
              <a:tblGrid>
                <a:gridCol w="1161142"/>
                <a:gridCol w="1584236"/>
                <a:gridCol w="1585723"/>
                <a:gridCol w="1485691"/>
                <a:gridCol w="1574607"/>
              </a:tblGrid>
              <a:tr h="370840">
                <a:tc>
                  <a:txBody>
                    <a:bodyPr/>
                    <a:lstStyle/>
                    <a:p>
                      <a:pPr algn="ctr"/>
                      <a:r>
                        <a:rPr lang="en-US" dirty="0" smtClean="0"/>
                        <a:t>O</a:t>
                      </a:r>
                      <a:endParaRPr lang="en-US" dirty="0"/>
                    </a:p>
                  </a:txBody>
                  <a:tcPr/>
                </a:tc>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N</a:t>
                      </a:r>
                      <a:endParaRPr lang="en-US" dirty="0"/>
                    </a:p>
                  </a:txBody>
                  <a:tcPr/>
                </a:tc>
                <a:tc>
                  <a:txBody>
                    <a:bodyPr/>
                    <a:lstStyle/>
                    <a:p>
                      <a:pPr algn="ctr"/>
                      <a:r>
                        <a:rPr lang="en-US" dirty="0" smtClean="0"/>
                        <a:t>E</a:t>
                      </a:r>
                      <a:endParaRPr lang="en-US" dirty="0"/>
                    </a:p>
                  </a:txBody>
                  <a:tcPr/>
                </a:tc>
              </a:tr>
              <a:tr h="314960">
                <a:tc>
                  <a:txBody>
                    <a:bodyPr/>
                    <a:lstStyle/>
                    <a:p>
                      <a:pPr algn="ctr"/>
                      <a:r>
                        <a:rPr lang="en-US" dirty="0" smtClean="0"/>
                        <a:t>anxious</a:t>
                      </a:r>
                      <a:endParaRPr lang="en-US" dirty="0"/>
                    </a:p>
                  </a:txBody>
                  <a:tcPr/>
                </a:tc>
                <a:tc>
                  <a:txBody>
                    <a:bodyPr/>
                    <a:lstStyle/>
                    <a:p>
                      <a:pPr algn="ctr"/>
                      <a:r>
                        <a:rPr lang="en-US" dirty="0" smtClean="0"/>
                        <a:t>excited </a:t>
                      </a:r>
                      <a:endParaRPr lang="en-US" dirty="0"/>
                    </a:p>
                  </a:txBody>
                  <a:tcPr/>
                </a:tc>
                <a:tc>
                  <a:txBody>
                    <a:bodyPr/>
                    <a:lstStyle/>
                    <a:p>
                      <a:pPr algn="ctr"/>
                      <a:r>
                        <a:rPr lang="en-US" dirty="0" smtClean="0"/>
                        <a:t>happy</a:t>
                      </a:r>
                      <a:endParaRPr lang="en-US" dirty="0"/>
                    </a:p>
                  </a:txBody>
                  <a:tcPr/>
                </a:tc>
                <a:tc>
                  <a:txBody>
                    <a:bodyPr/>
                    <a:lstStyle/>
                    <a:p>
                      <a:pPr algn="ctr"/>
                      <a:r>
                        <a:rPr lang="en-US" dirty="0" smtClean="0"/>
                        <a:t>guilt </a:t>
                      </a:r>
                      <a:endParaRPr lang="en-US" dirty="0"/>
                    </a:p>
                  </a:txBody>
                  <a:tcPr/>
                </a:tc>
                <a:tc>
                  <a:txBody>
                    <a:bodyPr/>
                    <a:lstStyle/>
                    <a:p>
                      <a:pPr algn="ctr"/>
                      <a:r>
                        <a:rPr lang="en-US" dirty="0" smtClean="0"/>
                        <a:t>possessive </a:t>
                      </a:r>
                      <a:endParaRPr lang="en-US" dirty="0"/>
                    </a:p>
                  </a:txBody>
                  <a:tcPr/>
                </a:tc>
              </a:tr>
              <a:tr h="370840">
                <a:tc>
                  <a:txBody>
                    <a:bodyPr/>
                    <a:lstStyle/>
                    <a:p>
                      <a:pPr algn="ctr"/>
                      <a:r>
                        <a:rPr lang="en-US" dirty="0" smtClean="0"/>
                        <a:t>delighted</a:t>
                      </a:r>
                      <a:endParaRPr lang="en-US" dirty="0"/>
                    </a:p>
                  </a:txBody>
                  <a:tcPr/>
                </a:tc>
                <a:tc>
                  <a:txBody>
                    <a:bodyPr/>
                    <a:lstStyle/>
                    <a:p>
                      <a:pPr algn="ctr"/>
                      <a:r>
                        <a:rPr lang="en-US" dirty="0" smtClean="0"/>
                        <a:t>apprehensive </a:t>
                      </a:r>
                      <a:endParaRPr lang="en-US" dirty="0"/>
                    </a:p>
                  </a:txBody>
                  <a:tcPr/>
                </a:tc>
                <a:tc>
                  <a:txBody>
                    <a:bodyPr/>
                    <a:lstStyle/>
                    <a:p>
                      <a:pPr algn="ctr"/>
                      <a:r>
                        <a:rPr lang="en-US" dirty="0" smtClean="0"/>
                        <a:t>anger</a:t>
                      </a:r>
                      <a:endParaRPr lang="en-US" dirty="0"/>
                    </a:p>
                  </a:txBody>
                  <a:tcPr/>
                </a:tc>
                <a:tc>
                  <a:txBody>
                    <a:bodyPr/>
                    <a:lstStyle/>
                    <a:p>
                      <a:pPr algn="ctr"/>
                      <a:r>
                        <a:rPr lang="en-US" dirty="0" smtClean="0"/>
                        <a:t>eager </a:t>
                      </a:r>
                      <a:endParaRPr lang="en-US" dirty="0"/>
                    </a:p>
                  </a:txBody>
                  <a:tcPr/>
                </a:tc>
                <a:tc>
                  <a:txBody>
                    <a:bodyPr/>
                    <a:lstStyle/>
                    <a:p>
                      <a:pPr algn="ctr"/>
                      <a:r>
                        <a:rPr lang="en-US" dirty="0" smtClean="0"/>
                        <a:t>apart </a:t>
                      </a:r>
                      <a:endParaRPr lang="en-US" dirty="0"/>
                    </a:p>
                  </a:txBody>
                  <a:tcPr/>
                </a:tc>
              </a:tr>
              <a:tr h="370840">
                <a:tc>
                  <a:txBody>
                    <a:bodyPr/>
                    <a:lstStyle/>
                    <a:p>
                      <a:pPr algn="ctr"/>
                      <a:r>
                        <a:rPr lang="en-US" dirty="0" smtClean="0"/>
                        <a:t>blah</a:t>
                      </a:r>
                      <a:endParaRPr lang="en-US" dirty="0"/>
                    </a:p>
                  </a:txBody>
                  <a:tcPr/>
                </a:tc>
                <a:tc>
                  <a:txBody>
                    <a:bodyPr/>
                    <a:lstStyle/>
                    <a:p>
                      <a:pPr algn="ctr"/>
                      <a:r>
                        <a:rPr lang="en-US" dirty="0" smtClean="0"/>
                        <a:t>homesick</a:t>
                      </a:r>
                      <a:endParaRPr lang="en-US" dirty="0"/>
                    </a:p>
                  </a:txBody>
                  <a:tcPr/>
                </a:tc>
                <a:tc>
                  <a:txBody>
                    <a:bodyPr/>
                    <a:lstStyle/>
                    <a:p>
                      <a:pPr algn="ctr"/>
                      <a:r>
                        <a:rPr lang="en-US" dirty="0" smtClean="0"/>
                        <a:t>homesick</a:t>
                      </a:r>
                      <a:endParaRPr lang="en-US" dirty="0"/>
                    </a:p>
                  </a:txBody>
                  <a:tcPr/>
                </a:tc>
                <a:tc>
                  <a:txBody>
                    <a:bodyPr/>
                    <a:lstStyle/>
                    <a:p>
                      <a:pPr algn="ctr"/>
                      <a:r>
                        <a:rPr lang="en-US" dirty="0" smtClean="0"/>
                        <a:t>interested</a:t>
                      </a:r>
                      <a:endParaRPr lang="en-US" dirty="0"/>
                    </a:p>
                  </a:txBody>
                  <a:tcPr/>
                </a:tc>
                <a:tc>
                  <a:txBody>
                    <a:bodyPr/>
                    <a:lstStyle/>
                    <a:p>
                      <a:pPr algn="ctr"/>
                      <a:r>
                        <a:rPr lang="en-US" dirty="0" smtClean="0"/>
                        <a:t>happy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l" rtl="0"/>
            <a:r>
              <a:rPr lang="en-US" dirty="0" smtClean="0"/>
              <a:t>There are limits in gaining access to a tagged corpus</a:t>
            </a:r>
          </a:p>
          <a:p>
            <a:pPr algn="l" rtl="0"/>
            <a:r>
              <a:rPr lang="en-US" dirty="0" smtClean="0"/>
              <a:t>How representative is the corpus used for the First Comp. Pers. Workshop?</a:t>
            </a:r>
          </a:p>
          <a:p>
            <a:pPr algn="l" rtl="0"/>
            <a:r>
              <a:rPr lang="en-US" dirty="0" smtClean="0"/>
              <a:t>A corpus of students …</a:t>
            </a:r>
          </a:p>
          <a:p>
            <a:pPr algn="l" rtl="0"/>
            <a:r>
              <a:rPr lang="en-US" dirty="0" smtClean="0"/>
              <a:t>A sample of students is a non-representative sample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A Vectorial Semantics Approach to Personality Analysis</a:t>
            </a:r>
            <a:endParaRPr lang="en-US" dirty="0"/>
          </a:p>
        </p:txBody>
      </p:sp>
      <p:sp>
        <p:nvSpPr>
          <p:cNvPr id="3" name="Content Placeholder 2"/>
          <p:cNvSpPr>
            <a:spLocks noGrp="1"/>
          </p:cNvSpPr>
          <p:nvPr>
            <p:ph idx="1"/>
          </p:nvPr>
        </p:nvSpPr>
        <p:spPr>
          <a:xfrm>
            <a:off x="1435608" y="1676400"/>
            <a:ext cx="7498080" cy="4572000"/>
          </a:xfrm>
        </p:spPr>
        <p:txBody>
          <a:bodyPr>
            <a:normAutofit fontScale="70000" lnSpcReduction="20000"/>
          </a:bodyPr>
          <a:lstStyle/>
          <a:p>
            <a:pPr marL="596646" indent="-514350" algn="l" rtl="0">
              <a:buAutoNum type="arabicPeriod"/>
            </a:pPr>
            <a:r>
              <a:rPr lang="en-US" sz="4200" dirty="0" smtClean="0"/>
              <a:t>Identify words that are the best representatives of a certain personality trait</a:t>
            </a:r>
          </a:p>
          <a:p>
            <a:pPr marL="539496" indent="-457200" algn="l" rtl="0">
              <a:buAutoNum type="arabicPeriod"/>
            </a:pPr>
            <a:r>
              <a:rPr lang="en-US" sz="4200" dirty="0" smtClean="0"/>
              <a:t>Represent them as a vector</a:t>
            </a:r>
          </a:p>
          <a:p>
            <a:pPr marL="539496" indent="-457200" algn="l" rtl="0">
              <a:buAutoNum type="arabicPeriod"/>
            </a:pPr>
            <a:r>
              <a:rPr lang="en-US" sz="4200" dirty="0" smtClean="0"/>
              <a:t>Measure the distance between your personality vector and the target text</a:t>
            </a:r>
          </a:p>
          <a:p>
            <a:pPr algn="l" rtl="0">
              <a:buNone/>
            </a:pPr>
            <a:endParaRPr lang="en-US" sz="4200" dirty="0" smtClean="0"/>
          </a:p>
          <a:p>
            <a:pPr algn="l" rtl="0">
              <a:buNone/>
            </a:pPr>
            <a:endParaRPr lang="en-US" sz="3300" dirty="0" smtClean="0"/>
          </a:p>
          <a:p>
            <a:pPr algn="l" rtl="0">
              <a:buNone/>
            </a:pPr>
            <a:endParaRPr lang="en-US" sz="2000" dirty="0" smtClean="0"/>
          </a:p>
          <a:p>
            <a:pPr algn="l" rtl="0">
              <a:buNone/>
            </a:pPr>
            <a:endParaRPr lang="en-US" sz="2000" dirty="0" smtClean="0"/>
          </a:p>
          <a:p>
            <a:pPr algn="l" rtl="0">
              <a:buNone/>
            </a:pPr>
            <a:endParaRPr lang="en-US" sz="2000" dirty="0" smtClean="0"/>
          </a:p>
          <a:p>
            <a:pPr algn="l" rtl="0">
              <a:buNone/>
            </a:pPr>
            <a:endParaRPr lang="en-US" sz="2000" dirty="0" smtClean="0"/>
          </a:p>
          <a:p>
            <a:pPr algn="l" rtl="0">
              <a:buNone/>
            </a:pPr>
            <a:r>
              <a:rPr lang="en-US" sz="2900" dirty="0" smtClean="0"/>
              <a:t>Neuman, Y &amp;  Cohen, Y. (2014).  A vectorial semantics approach to personality assessment. </a:t>
            </a:r>
            <a:r>
              <a:rPr lang="en-US" sz="2900" i="1" dirty="0" smtClean="0"/>
              <a:t>Scientific Reports</a:t>
            </a:r>
            <a:r>
              <a:rPr lang="en-US" sz="2900" dirty="0" smtClean="0"/>
              <a:t>, </a:t>
            </a:r>
            <a:r>
              <a:rPr lang="en-US" sz="2900" i="1" dirty="0" smtClean="0"/>
              <a:t>4</a:t>
            </a:r>
            <a:r>
              <a:rPr lang="en-US" sz="2900" dirty="0" smtClean="0"/>
              <a:t>.</a:t>
            </a:r>
            <a:r>
              <a:rPr lang="ar-SA" sz="2900" dirty="0" err="1" smtClean="0"/>
              <a:t>‏</a:t>
            </a:r>
            <a:r>
              <a:rPr lang="ar-SA" sz="2900" dirty="0" smtClean="0"/>
              <a:t> </a:t>
            </a:r>
            <a:r>
              <a:rPr lang="en-US" sz="2900" dirty="0" smtClean="0"/>
              <a:t>doi:10.1038/srep04761</a:t>
            </a:r>
          </a:p>
          <a:p>
            <a:pPr algn="l">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instance</a:t>
            </a:r>
            <a:endParaRPr lang="en-US" dirty="0"/>
          </a:p>
        </p:txBody>
      </p:sp>
      <p:sp>
        <p:nvSpPr>
          <p:cNvPr id="3" name="Content Placeholder 2"/>
          <p:cNvSpPr>
            <a:spLocks noGrp="1"/>
          </p:cNvSpPr>
          <p:nvPr>
            <p:ph idx="1"/>
          </p:nvPr>
        </p:nvSpPr>
        <p:spPr/>
        <p:txBody>
          <a:bodyPr/>
          <a:lstStyle/>
          <a:p>
            <a:pPr algn="l" rtl="0">
              <a:buNone/>
            </a:pPr>
            <a:r>
              <a:rPr lang="en-US" dirty="0" smtClean="0"/>
              <a:t>Extraversion: dominant, assertive, authoritarian, forceful, assured, confident, firm, persistent</a:t>
            </a:r>
          </a:p>
          <a:p>
            <a:pPr algn="l" rtl="0">
              <a:buNone/>
            </a:pPr>
            <a:endParaRPr lang="en-US" dirty="0" smtClean="0"/>
          </a:p>
          <a:p>
            <a:pPr algn="l" rtl="0">
              <a:buNone/>
            </a:pPr>
            <a:r>
              <a:rPr lang="en-US" dirty="0" smtClean="0"/>
              <a:t>Depressive: sad, depressed, hopeless, gloomy, fatalistic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The Conclusion</a:t>
            </a:r>
            <a:endParaRPr lang="en-US" dirty="0"/>
          </a:p>
        </p:txBody>
      </p:sp>
      <p:sp>
        <p:nvSpPr>
          <p:cNvPr id="3" name="Content Placeholder 2"/>
          <p:cNvSpPr>
            <a:spLocks noGrp="1"/>
          </p:cNvSpPr>
          <p:nvPr>
            <p:ph idx="1"/>
          </p:nvPr>
        </p:nvSpPr>
        <p:spPr/>
        <p:txBody>
          <a:bodyPr/>
          <a:lstStyle/>
          <a:p>
            <a:pPr algn="l" rtl="0">
              <a:buNone/>
            </a:pPr>
            <a:r>
              <a:rPr lang="en-US" dirty="0" smtClean="0"/>
              <a:t>Understanding other people is a must </a:t>
            </a:r>
          </a:p>
          <a:p>
            <a:pPr algn="l" rtl="0">
              <a:buNone/>
            </a:pPr>
            <a:endParaRPr lang="en-US" dirty="0" smtClean="0"/>
          </a:p>
          <a:p>
            <a:pPr algn="l" rtl="0">
              <a:buNone/>
            </a:pPr>
            <a:r>
              <a:rPr lang="en-US" dirty="0" smtClean="0"/>
              <a:t>Understanding other people is understanding their </a:t>
            </a:r>
            <a:r>
              <a:rPr lang="en-US" dirty="0" smtClean="0">
                <a:solidFill>
                  <a:schemeClr val="tx2">
                    <a:lumMod val="60000"/>
                    <a:lumOff val="40000"/>
                  </a:schemeClr>
                </a:solidFill>
              </a:rPr>
              <a:t>PERSONALITY</a:t>
            </a:r>
          </a:p>
          <a:p>
            <a:pPr algn="l" rtl="0">
              <a:buNone/>
            </a:pPr>
            <a:endParaRPr lang="en-US" dirty="0" smtClean="0">
              <a:solidFill>
                <a:schemeClr val="tx2">
                  <a:lumMod val="60000"/>
                  <a:lumOff val="40000"/>
                </a:schemeClr>
              </a:solidFill>
            </a:endParaRPr>
          </a:p>
          <a:p>
            <a:pPr algn="l" rtl="0">
              <a:buNone/>
            </a:pPr>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A Top-Down Approach</a:t>
            </a:r>
            <a:endParaRPr lang="en-US" dirty="0"/>
          </a:p>
        </p:txBody>
      </p:sp>
      <p:sp>
        <p:nvSpPr>
          <p:cNvPr id="3" name="Content Placeholder 2"/>
          <p:cNvSpPr>
            <a:spLocks noGrp="1"/>
          </p:cNvSpPr>
          <p:nvPr>
            <p:ph idx="1"/>
          </p:nvPr>
        </p:nvSpPr>
        <p:spPr>
          <a:xfrm>
            <a:off x="1435608" y="1447800"/>
            <a:ext cx="7498080" cy="4953000"/>
          </a:xfrm>
        </p:spPr>
        <p:txBody>
          <a:bodyPr/>
          <a:lstStyle/>
          <a:p>
            <a:pPr algn="l" rtl="0"/>
            <a:r>
              <a:rPr lang="en-US" dirty="0" smtClean="0"/>
              <a:t>Pros:  Works extremely well, currently the state of the art results </a:t>
            </a:r>
          </a:p>
          <a:p>
            <a:pPr algn="l" rtl="0">
              <a:buNone/>
            </a:pPr>
            <a:endParaRPr lang="en-US" sz="2000" dirty="0" smtClean="0"/>
          </a:p>
          <a:p>
            <a:pPr algn="l" rtl="0">
              <a:buNone/>
            </a:pPr>
            <a:r>
              <a:rPr lang="en-US" sz="2000" dirty="0" smtClean="0"/>
              <a:t>F1 scores of Neuman and Cohen (NC) vs. Mohammad and </a:t>
            </a:r>
            <a:r>
              <a:rPr lang="en-US" sz="2000" dirty="0" err="1" smtClean="0"/>
              <a:t>Kiritchenko</a:t>
            </a:r>
            <a:r>
              <a:rPr lang="en-US" sz="2000" dirty="0" smtClean="0"/>
              <a:t> (MK)</a:t>
            </a:r>
          </a:p>
          <a:p>
            <a:pPr algn="l" rtl="0"/>
            <a:endParaRPr lang="en-US" dirty="0" smtClean="0"/>
          </a:p>
          <a:p>
            <a:pPr algn="l" rtl="0"/>
            <a:endParaRPr lang="en-US" dirty="0" smtClean="0"/>
          </a:p>
          <a:p>
            <a:pPr algn="l" rtl="0"/>
            <a:endParaRPr lang="en-US" dirty="0" smtClean="0"/>
          </a:p>
          <a:p>
            <a:pPr algn="l" rtl="0">
              <a:buNone/>
            </a:pPr>
            <a:endParaRPr lang="en-US" dirty="0" smtClean="0"/>
          </a:p>
          <a:p>
            <a:pPr algn="l" rtl="0">
              <a:buNone/>
            </a:pPr>
            <a:endParaRPr lang="en-US" dirty="0" smtClean="0"/>
          </a:p>
        </p:txBody>
      </p:sp>
      <p:graphicFrame>
        <p:nvGraphicFramePr>
          <p:cNvPr id="5" name="Table 4"/>
          <p:cNvGraphicFramePr>
            <a:graphicFrameLocks noGrp="1"/>
          </p:cNvGraphicFramePr>
          <p:nvPr/>
        </p:nvGraphicFramePr>
        <p:xfrm>
          <a:off x="2209800" y="3657600"/>
          <a:ext cx="5923908" cy="2514601"/>
        </p:xfrm>
        <a:graphic>
          <a:graphicData uri="http://schemas.openxmlformats.org/drawingml/2006/table">
            <a:tbl>
              <a:tblPr/>
              <a:tblGrid>
                <a:gridCol w="1044544"/>
                <a:gridCol w="899160"/>
                <a:gridCol w="995051"/>
                <a:gridCol w="995051"/>
                <a:gridCol w="995051"/>
                <a:gridCol w="995051"/>
              </a:tblGrid>
              <a:tr h="785813">
                <a:tc>
                  <a:txBody>
                    <a:bodyPr/>
                    <a:lstStyle/>
                    <a:p>
                      <a:pPr algn="just">
                        <a:spcAft>
                          <a:spcPts val="0"/>
                        </a:spcAft>
                      </a:pPr>
                      <a:endParaRPr lang="en-US" sz="2400" b="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0" i="0" dirty="0">
                          <a:latin typeface="Times New Roman"/>
                          <a:ea typeface="Times New Roman"/>
                          <a:cs typeface="Times New Roman"/>
                        </a:rPr>
                        <a:t>EXT</a:t>
                      </a:r>
                      <a:endParaRPr lang="en-US" sz="2400" b="0" i="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0" i="0" dirty="0">
                          <a:latin typeface="Times New Roman"/>
                          <a:ea typeface="Times New Roman"/>
                          <a:cs typeface="Times New Roman"/>
                        </a:rPr>
                        <a:t>NEU</a:t>
                      </a:r>
                      <a:endParaRPr lang="en-US" sz="2400" b="0" i="0" dirty="0">
                        <a:latin typeface="Times New Roman"/>
                        <a:ea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0" i="0" dirty="0">
                          <a:latin typeface="Times New Roman"/>
                          <a:ea typeface="Times New Roman"/>
                          <a:cs typeface="Times New Roman"/>
                        </a:rPr>
                        <a:t>AGR</a:t>
                      </a:r>
                      <a:endParaRPr lang="en-US" sz="2400" b="0" i="0" dirty="0">
                        <a:latin typeface="Times New Roman"/>
                        <a:ea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0" i="0" dirty="0">
                          <a:latin typeface="Times New Roman"/>
                          <a:ea typeface="Times New Roman"/>
                          <a:cs typeface="Times New Roman"/>
                        </a:rPr>
                        <a:t>OPN</a:t>
                      </a:r>
                      <a:endParaRPr lang="en-US" sz="2400" b="0" i="0" dirty="0">
                        <a:latin typeface="Times New Roman"/>
                        <a:ea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0" i="0" dirty="0">
                          <a:latin typeface="Times New Roman"/>
                          <a:ea typeface="Times New Roman"/>
                          <a:cs typeface="Times New Roman"/>
                        </a:rPr>
                        <a:t>CON</a:t>
                      </a:r>
                      <a:endParaRPr lang="en-US" sz="2400" b="0" i="0" dirty="0">
                        <a:latin typeface="Times New Roman"/>
                        <a:ea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394">
                <a:tc>
                  <a:txBody>
                    <a:bodyPr/>
                    <a:lstStyle/>
                    <a:p>
                      <a:pPr algn="just">
                        <a:spcAft>
                          <a:spcPts val="0"/>
                        </a:spcAft>
                      </a:pPr>
                      <a:r>
                        <a:rPr lang="en-US" sz="2400" b="0" dirty="0">
                          <a:latin typeface="Times New Roman"/>
                          <a:ea typeface="Times New Roman"/>
                          <a:cs typeface="Times New Roman"/>
                        </a:rPr>
                        <a:t>MK</a:t>
                      </a:r>
                      <a:endParaRPr lang="en-US" sz="2400" b="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2400" b="0" dirty="0">
                          <a:latin typeface="Times New Roman"/>
                          <a:ea typeface="Times New Roman"/>
                          <a:cs typeface="Times New Roman"/>
                        </a:rPr>
                        <a:t>56.28</a:t>
                      </a:r>
                      <a:endParaRPr lang="en-US" sz="2400" b="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2400" b="0" dirty="0">
                          <a:latin typeface="Times New Roman"/>
                          <a:ea typeface="Times New Roman"/>
                          <a:cs typeface="Times New Roman"/>
                        </a:rPr>
                        <a:t>58.25</a:t>
                      </a:r>
                      <a:endParaRPr lang="en-US" sz="2400" b="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2400" b="0">
                          <a:latin typeface="Times New Roman"/>
                          <a:ea typeface="Times New Roman"/>
                          <a:cs typeface="Times New Roman"/>
                        </a:rPr>
                        <a:t>54.20</a:t>
                      </a:r>
                      <a:endParaRPr lang="en-US" sz="2400" b="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2400" b="0">
                          <a:latin typeface="Times New Roman"/>
                          <a:ea typeface="Times New Roman"/>
                          <a:cs typeface="Times New Roman"/>
                        </a:rPr>
                        <a:t>60.57</a:t>
                      </a:r>
                      <a:endParaRPr lang="en-US" sz="2400" b="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2400" b="0">
                          <a:latin typeface="Times New Roman"/>
                          <a:ea typeface="Times New Roman"/>
                          <a:cs typeface="Times New Roman"/>
                        </a:rPr>
                        <a:t>56.56</a:t>
                      </a:r>
                      <a:endParaRPr lang="en-US" sz="2400" b="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864394">
                <a:tc>
                  <a:txBody>
                    <a:bodyPr/>
                    <a:lstStyle/>
                    <a:p>
                      <a:pPr algn="just">
                        <a:spcAft>
                          <a:spcPts val="0"/>
                        </a:spcAft>
                      </a:pPr>
                      <a:r>
                        <a:rPr lang="en-US" sz="2400" b="0" dirty="0" smtClean="0">
                          <a:latin typeface="Times New Roman"/>
                          <a:ea typeface="Times New Roman"/>
                          <a:cs typeface="Times New Roman"/>
                        </a:rPr>
                        <a:t>NC</a:t>
                      </a:r>
                      <a:endParaRPr lang="en-US" sz="2400" b="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2400" b="0" dirty="0" smtClean="0">
                          <a:latin typeface="Times New Roman"/>
                          <a:ea typeface="Times New Roman"/>
                          <a:cs typeface="Times New Roman"/>
                        </a:rPr>
                        <a:t>66.30</a:t>
                      </a:r>
                      <a:endParaRPr lang="en-US" sz="2400" b="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2400" b="0" dirty="0">
                          <a:latin typeface="Times New Roman"/>
                          <a:ea typeface="Times New Roman"/>
                          <a:cs typeface="Times New Roman"/>
                        </a:rPr>
                        <a:t>64.60</a:t>
                      </a:r>
                      <a:endParaRPr lang="en-US" sz="2400" b="0" dirty="0">
                        <a:latin typeface="Times New Roman"/>
                        <a:ea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2400" b="0" dirty="0">
                          <a:latin typeface="Times New Roman"/>
                          <a:ea typeface="Times New Roman"/>
                          <a:cs typeface="Times New Roman"/>
                        </a:rPr>
                        <a:t>68.91</a:t>
                      </a:r>
                      <a:endParaRPr lang="en-US" sz="2400" b="0" dirty="0">
                        <a:latin typeface="Times New Roman"/>
                        <a:ea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2400" b="0" dirty="0">
                          <a:latin typeface="Times New Roman"/>
                          <a:ea typeface="Times New Roman"/>
                          <a:cs typeface="Times New Roman"/>
                        </a:rPr>
                        <a:t>61.55</a:t>
                      </a:r>
                      <a:endParaRPr lang="en-US" sz="2400" b="0" dirty="0">
                        <a:latin typeface="Times New Roman"/>
                        <a:ea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2400" b="0" dirty="0">
                          <a:latin typeface="Times New Roman"/>
                          <a:ea typeface="Times New Roman"/>
                          <a:cs typeface="Times New Roman"/>
                        </a:rPr>
                        <a:t>60.74</a:t>
                      </a:r>
                      <a:endParaRPr lang="en-US" sz="2400" b="0" dirty="0">
                        <a:latin typeface="Times New Roman"/>
                        <a:ea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normAutofit fontScale="92500" lnSpcReduction="20000"/>
          </a:bodyPr>
          <a:lstStyle/>
          <a:p>
            <a:pPr algn="l" rtl="0">
              <a:buNone/>
            </a:pPr>
            <a:r>
              <a:rPr lang="en-US" dirty="0" smtClean="0"/>
              <a:t>As a Top-Down approach it demands the expert’s knowledge for identifying the relevant words/vectors</a:t>
            </a:r>
          </a:p>
          <a:p>
            <a:pPr algn="l" rtl="0">
              <a:buNone/>
            </a:pPr>
            <a:endParaRPr lang="en-US" dirty="0" smtClean="0"/>
          </a:p>
          <a:p>
            <a:pPr algn="l" rtl="0">
              <a:buNone/>
            </a:pPr>
            <a:r>
              <a:rPr lang="en-US" dirty="0" smtClean="0"/>
              <a:t>Can we exhaust the complexity of human personality by focusing only on “words” as units of analysis? </a:t>
            </a:r>
          </a:p>
          <a:p>
            <a:pPr algn="l" rtl="0">
              <a:buNone/>
            </a:pPr>
            <a:endParaRPr lang="en-US" dirty="0" smtClean="0"/>
          </a:p>
          <a:p>
            <a:pPr algn="l" rtl="0">
              <a:buNone/>
            </a:pPr>
            <a:r>
              <a:rPr lang="en-US" dirty="0" smtClean="0"/>
              <a:t>Personality is probably expressed better as a </a:t>
            </a:r>
            <a:r>
              <a:rPr lang="en-US" dirty="0" smtClean="0">
                <a:solidFill>
                  <a:schemeClr val="accent1">
                    <a:lumMod val="60000"/>
                    <a:lumOff val="40000"/>
                  </a:schemeClr>
                </a:solidFill>
              </a:rPr>
              <a:t>discursive</a:t>
            </a:r>
            <a:r>
              <a:rPr lang="en-US" dirty="0" smtClean="0"/>
              <a:t> dynamics that involves the </a:t>
            </a:r>
            <a:r>
              <a:rPr lang="en-US" dirty="0" smtClean="0">
                <a:solidFill>
                  <a:schemeClr val="accent1">
                    <a:lumMod val="60000"/>
                    <a:lumOff val="40000"/>
                  </a:schemeClr>
                </a:solidFill>
              </a:rPr>
              <a:t>pragmatics</a:t>
            </a:r>
            <a:r>
              <a:rPr lang="en-US" dirty="0" smtClean="0"/>
              <a:t> of human communication</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From Words to Discourse</a:t>
            </a:r>
            <a:br>
              <a:rPr lang="en-US" dirty="0" smtClean="0"/>
            </a:br>
            <a:r>
              <a:rPr lang="en-US" dirty="0" smtClean="0"/>
              <a:t>From Semantics to Pragmatics</a:t>
            </a:r>
            <a:endParaRPr lang="en-US" dirty="0"/>
          </a:p>
        </p:txBody>
      </p:sp>
      <p:sp>
        <p:nvSpPr>
          <p:cNvPr id="3" name="Content Placeholder 2"/>
          <p:cNvSpPr>
            <a:spLocks noGrp="1"/>
          </p:cNvSpPr>
          <p:nvPr>
            <p:ph idx="1"/>
          </p:nvPr>
        </p:nvSpPr>
        <p:spPr>
          <a:xfrm>
            <a:off x="1435608" y="1905000"/>
            <a:ext cx="7498080" cy="4343400"/>
          </a:xfrm>
        </p:spPr>
        <p:txBody>
          <a:bodyPr/>
          <a:lstStyle/>
          <a:p>
            <a:pPr algn="l" rtl="0"/>
            <a:r>
              <a:rPr lang="en-US" dirty="0" smtClean="0"/>
              <a:t>The discursive level: Propositions, rather than words, as the target of analysis</a:t>
            </a:r>
          </a:p>
          <a:p>
            <a:pPr algn="l" rtl="0"/>
            <a:endParaRPr lang="en-US" dirty="0" smtClean="0"/>
          </a:p>
          <a:p>
            <a:pPr algn="l" rtl="0"/>
            <a:r>
              <a:rPr lang="en-US" dirty="0" smtClean="0"/>
              <a:t>Pragmatics: The use of language in human communication as determined by the conditions of society*</a:t>
            </a:r>
          </a:p>
          <a:p>
            <a:pPr algn="l" rtl="0"/>
            <a:endParaRPr lang="en-US" dirty="0" smtClean="0"/>
          </a:p>
          <a:p>
            <a:pPr algn="l" rtl="0">
              <a:buNone/>
            </a:pPr>
            <a:r>
              <a:rPr lang="en-US" dirty="0" smtClean="0"/>
              <a:t>*</a:t>
            </a:r>
            <a:r>
              <a:rPr lang="en-US" sz="2000" dirty="0" err="1" smtClean="0"/>
              <a:t>Mey</a:t>
            </a:r>
            <a:r>
              <a:rPr lang="en-US" sz="2000" dirty="0" smtClean="0"/>
              <a:t>, J. L. (1993). </a:t>
            </a:r>
            <a:r>
              <a:rPr lang="en-US" sz="2000" i="1" dirty="0" smtClean="0"/>
              <a:t>Pragmatics: an introduction</a:t>
            </a:r>
            <a:r>
              <a:rPr lang="en-US" sz="2000" dirty="0" smtClean="0"/>
              <a:t>.‏ Wiley-Blackwell. </a:t>
            </a:r>
            <a:endParaRPr lang="en-US" sz="20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l" rtl="0"/>
            <a:r>
              <a:rPr lang="en-US" dirty="0" smtClean="0"/>
              <a:t>Understanding the “Pragmatics of Personality” is a must </a:t>
            </a:r>
          </a:p>
          <a:p>
            <a:pPr algn="l" rtl="0"/>
            <a:r>
              <a:rPr lang="en-US" dirty="0" smtClean="0"/>
              <a:t>Specifically if we would like to understand personalities beyond their limited Anglo-Saxon cultural context</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rtl="0">
              <a:buNone/>
            </a:pPr>
            <a:r>
              <a:rPr lang="en-US" sz="4400" dirty="0" smtClean="0"/>
              <a:t>This is Probably the Next Phase in Automatic Personality Analysis</a:t>
            </a:r>
            <a:endParaRPr lang="en-US" sz="44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Beyond Classification</a:t>
            </a:r>
            <a:endParaRPr lang="en-US" dirty="0"/>
          </a:p>
        </p:txBody>
      </p:sp>
      <p:sp>
        <p:nvSpPr>
          <p:cNvPr id="3" name="Content Placeholder 2"/>
          <p:cNvSpPr>
            <a:spLocks noGrp="1"/>
          </p:cNvSpPr>
          <p:nvPr>
            <p:ph idx="1"/>
          </p:nvPr>
        </p:nvSpPr>
        <p:spPr/>
        <p:txBody>
          <a:bodyPr/>
          <a:lstStyle/>
          <a:p>
            <a:pPr algn="l" rtl="0">
              <a:buNone/>
            </a:pPr>
            <a:r>
              <a:rPr lang="en-US" dirty="0" smtClean="0"/>
              <a:t>In psychology, there has been an intensive work in developing valid psychological questionnaires for measuring psychological dimensions </a:t>
            </a:r>
          </a:p>
          <a:p>
            <a:pPr algn="l" rtl="0"/>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buNone/>
            </a:pPr>
            <a:r>
              <a:rPr lang="en-US" dirty="0" smtClean="0"/>
              <a:t>We can use an NLP approach in which the quest/inventory is allegedly administrated to the subject or more accurately to his written text</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l" rtl="0">
              <a:buNone/>
            </a:pPr>
            <a:r>
              <a:rPr lang="en-US" dirty="0" smtClean="0"/>
              <a:t>"I am often nervous, fearful, and anxious, and I worry that something might go wrong"</a:t>
            </a:r>
          </a:p>
          <a:p>
            <a:pPr algn="l" rtl="0">
              <a:buNone/>
            </a:pP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l" rtl="0">
              <a:buNone/>
            </a:pPr>
            <a:r>
              <a:rPr lang="en-US" dirty="0" smtClean="0"/>
              <a:t>We can use a TE engine and measure the degree in which the hypothesis, or several hypotheses derived from the personality items, is entailed from the subject’s written essay </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l" rtl="0">
              <a:buNone/>
            </a:pPr>
            <a:r>
              <a:rPr lang="en-US" dirty="0" smtClean="0"/>
              <a:t>text: </a:t>
            </a:r>
            <a:r>
              <a:rPr lang="en-US" i="1" dirty="0" smtClean="0"/>
              <a:t>I am very sad</a:t>
            </a:r>
            <a:r>
              <a:rPr lang="en-US" dirty="0" smtClean="0"/>
              <a:t>.</a:t>
            </a:r>
          </a:p>
          <a:p>
            <a:pPr algn="l" rtl="0">
              <a:buNone/>
            </a:pPr>
            <a:r>
              <a:rPr lang="en-US" dirty="0" smtClean="0"/>
              <a:t>hypothesis: I am often nervous, fearful, and anxious, and I worry that something might go wrong</a:t>
            </a:r>
          </a:p>
          <a:p>
            <a:pPr algn="l" rtl="0">
              <a:buNone/>
            </a:pPr>
            <a:endParaRPr lang="en-US" dirty="0" smtClean="0"/>
          </a:p>
          <a:p>
            <a:pPr algn="l" rtl="0">
              <a:buNone/>
            </a:pPr>
            <a:r>
              <a:rPr lang="en-US" dirty="0" smtClean="0"/>
              <a:t>There are three possible answers to this text-hypothesis pair:</a:t>
            </a:r>
          </a:p>
          <a:p>
            <a:pPr marL="596646" lvl="0" indent="-514350" algn="l" rtl="0">
              <a:buFont typeface="+mj-lt"/>
              <a:buAutoNum type="arabicPeriod"/>
            </a:pPr>
            <a:r>
              <a:rPr lang="en-US" dirty="0" smtClean="0"/>
              <a:t>text entails hypothesis</a:t>
            </a:r>
          </a:p>
          <a:p>
            <a:pPr marL="596646" lvl="0" indent="-514350" algn="l" rtl="0">
              <a:buFont typeface="+mj-lt"/>
              <a:buAutoNum type="arabicPeriod"/>
            </a:pPr>
            <a:r>
              <a:rPr lang="en-US" dirty="0" smtClean="0"/>
              <a:t>text contradicts hypothesis</a:t>
            </a:r>
          </a:p>
          <a:p>
            <a:pPr marL="596646" lvl="0" indent="-514350" algn="l" rtl="0">
              <a:buFont typeface="+mj-lt"/>
              <a:buAutoNum type="arabicPeriod"/>
            </a:pPr>
            <a:r>
              <a:rPr lang="en-US" dirty="0" smtClean="0"/>
              <a:t>text does not entail or contradict</a:t>
            </a:r>
          </a:p>
          <a:p>
            <a:pPr algn="l" rtl="0">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What is Personality? </a:t>
            </a:r>
            <a:endParaRPr lang="en-US" dirty="0"/>
          </a:p>
        </p:txBody>
      </p:sp>
      <p:sp>
        <p:nvSpPr>
          <p:cNvPr id="3" name="Content Placeholder 2"/>
          <p:cNvSpPr>
            <a:spLocks noGrp="1"/>
          </p:cNvSpPr>
          <p:nvPr>
            <p:ph idx="1"/>
          </p:nvPr>
        </p:nvSpPr>
        <p:spPr/>
        <p:txBody>
          <a:bodyPr>
            <a:normAutofit lnSpcReduction="10000"/>
          </a:bodyPr>
          <a:lstStyle/>
          <a:p>
            <a:pPr algn="l" rtl="0">
              <a:buNone/>
            </a:pPr>
            <a:r>
              <a:rPr lang="en-US" dirty="0" smtClean="0"/>
              <a:t>Personality refers to the subject’s </a:t>
            </a:r>
            <a:r>
              <a:rPr lang="en-US" dirty="0" smtClean="0">
                <a:solidFill>
                  <a:schemeClr val="accent1">
                    <a:lumMod val="75000"/>
                  </a:schemeClr>
                </a:solidFill>
              </a:rPr>
              <a:t>consistent patterns </a:t>
            </a:r>
            <a:r>
              <a:rPr lang="en-US" dirty="0" smtClean="0"/>
              <a:t>of </a:t>
            </a:r>
          </a:p>
          <a:p>
            <a:pPr algn="l" rtl="0">
              <a:buNone/>
            </a:pPr>
            <a:endParaRPr lang="en-US" dirty="0" smtClean="0"/>
          </a:p>
          <a:p>
            <a:pPr algn="l" rtl="0"/>
            <a:r>
              <a:rPr lang="en-US" dirty="0" smtClean="0"/>
              <a:t>Thought</a:t>
            </a:r>
          </a:p>
          <a:p>
            <a:pPr algn="l" rtl="0"/>
            <a:r>
              <a:rPr lang="en-US" dirty="0" smtClean="0"/>
              <a:t>Emotion</a:t>
            </a:r>
          </a:p>
          <a:p>
            <a:pPr algn="l" rtl="0"/>
            <a:r>
              <a:rPr lang="en-US" dirty="0" smtClean="0"/>
              <a:t>Behavior</a:t>
            </a:r>
          </a:p>
          <a:p>
            <a:pPr algn="l" rtl="0"/>
            <a:endParaRPr lang="en-US" dirty="0" smtClean="0"/>
          </a:p>
          <a:p>
            <a:pPr algn="l" rtl="0">
              <a:buNone/>
            </a:pPr>
            <a:r>
              <a:rPr lang="en-US" dirty="0" smtClean="0"/>
              <a:t>Consistent = Stable across time and contexts</a:t>
            </a:r>
          </a:p>
          <a:p>
            <a:pPr algn="l" rtl="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l" rtl="0">
              <a:buNone/>
            </a:pPr>
            <a:r>
              <a:rPr lang="en-US" dirty="0" smtClean="0"/>
              <a:t>Given a text written by subject X, let each </a:t>
            </a:r>
            <a:r>
              <a:rPr lang="en-US" b="1" dirty="0" smtClean="0"/>
              <a:t>s</a:t>
            </a:r>
            <a:r>
              <a:rPr lang="en-US" dirty="0" smtClean="0"/>
              <a:t>entence in the text be Xi. For each Xi, construct a text-hypothesis pair:</a:t>
            </a:r>
          </a:p>
          <a:p>
            <a:pPr lvl="0" algn="l" rtl="0">
              <a:buNone/>
            </a:pPr>
            <a:endParaRPr lang="en-US" dirty="0" smtClean="0"/>
          </a:p>
          <a:p>
            <a:pPr lvl="0" algn="l" rtl="0">
              <a:buNone/>
            </a:pPr>
            <a:r>
              <a:rPr lang="en-US" dirty="0" smtClean="0"/>
              <a:t>text: </a:t>
            </a:r>
            <a:r>
              <a:rPr lang="en-US" i="1" dirty="0" smtClean="0"/>
              <a:t>Xi</a:t>
            </a:r>
            <a:endParaRPr lang="en-US" dirty="0" smtClean="0"/>
          </a:p>
          <a:p>
            <a:pPr lvl="0" algn="l" rtl="0">
              <a:buNone/>
            </a:pPr>
            <a:r>
              <a:rPr lang="en-US" dirty="0" smtClean="0"/>
              <a:t>hypothesis: </a:t>
            </a:r>
            <a:r>
              <a:rPr lang="en-US" i="1" dirty="0" smtClean="0"/>
              <a:t>Hi,</a:t>
            </a:r>
            <a:endParaRPr lang="en-US" dirty="0" smtClean="0"/>
          </a:p>
          <a:p>
            <a:pPr algn="l" rtl="0">
              <a:buNone/>
            </a:pPr>
            <a:endParaRPr lang="en-US" dirty="0" smtClean="0"/>
          </a:p>
          <a:p>
            <a:pPr algn="l" rtl="0">
              <a:buNone/>
            </a:pPr>
            <a:r>
              <a:rPr lang="en-US" dirty="0" smtClean="0"/>
              <a:t>where each Hi is an item taken from the psychological questionnaire</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Doesn’t work well…</a:t>
            </a:r>
            <a:endParaRPr lang="en-US" dirty="0"/>
          </a:p>
        </p:txBody>
      </p:sp>
      <p:sp>
        <p:nvSpPr>
          <p:cNvPr id="3" name="Content Placeholder 2"/>
          <p:cNvSpPr>
            <a:spLocks noGrp="1"/>
          </p:cNvSpPr>
          <p:nvPr>
            <p:ph idx="1"/>
          </p:nvPr>
        </p:nvSpPr>
        <p:spPr/>
        <p:txBody>
          <a:bodyPr/>
          <a:lstStyle/>
          <a:p>
            <a:pPr algn="l" rtl="0"/>
            <a:r>
              <a:rPr lang="en-US" dirty="0" smtClean="0"/>
              <a:t>But maybe a simpler method</a:t>
            </a:r>
          </a:p>
          <a:p>
            <a:pPr algn="l" rtl="0"/>
            <a:endParaRPr lang="en-US" sz="2800" dirty="0" smtClean="0"/>
          </a:p>
          <a:p>
            <a:pPr algn="l" rtl="0">
              <a:buNone/>
            </a:pP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 personality items into </a:t>
            </a:r>
            <a:r>
              <a:rPr lang="en-US" dirty="0" err="1" smtClean="0"/>
              <a:t>lexico</a:t>
            </a:r>
            <a:r>
              <a:rPr lang="en-US" dirty="0" smtClean="0"/>
              <a:t>-semantic patterns</a:t>
            </a:r>
            <a:endParaRPr lang="en-US" dirty="0"/>
          </a:p>
        </p:txBody>
      </p:sp>
      <p:sp>
        <p:nvSpPr>
          <p:cNvPr id="3" name="Content Placeholder 2"/>
          <p:cNvSpPr>
            <a:spLocks noGrp="1"/>
          </p:cNvSpPr>
          <p:nvPr>
            <p:ph idx="1"/>
          </p:nvPr>
        </p:nvSpPr>
        <p:spPr>
          <a:xfrm>
            <a:off x="1435608" y="1981200"/>
            <a:ext cx="7498080" cy="4267200"/>
          </a:xfrm>
        </p:spPr>
        <p:txBody>
          <a:bodyPr>
            <a:normAutofit lnSpcReduction="10000"/>
          </a:bodyPr>
          <a:lstStyle/>
          <a:p>
            <a:pPr algn="l" rtl="0">
              <a:buNone/>
            </a:pPr>
            <a:r>
              <a:rPr lang="en-US" dirty="0" smtClean="0"/>
              <a:t>Item: "I am often nervous, fearful, and anxious”</a:t>
            </a:r>
          </a:p>
          <a:p>
            <a:pPr algn="l" rtl="0">
              <a:buNone/>
            </a:pPr>
            <a:r>
              <a:rPr lang="en-US" dirty="0" smtClean="0"/>
              <a:t> </a:t>
            </a:r>
          </a:p>
          <a:p>
            <a:pPr algn="l" rtl="0">
              <a:buNone/>
            </a:pPr>
            <a:r>
              <a:rPr lang="en-US" dirty="0" smtClean="0"/>
              <a:t>has been converted into the pattern:</a:t>
            </a:r>
          </a:p>
          <a:p>
            <a:pPr algn="l" rtl="0">
              <a:buNone/>
            </a:pPr>
            <a:r>
              <a:rPr lang="en-US" dirty="0" smtClean="0"/>
              <a:t> </a:t>
            </a:r>
          </a:p>
          <a:p>
            <a:pPr algn="l" rtl="0">
              <a:buNone/>
            </a:pPr>
            <a:r>
              <a:rPr lang="en-US" dirty="0" err="1" smtClean="0"/>
              <a:t>nsubj</a:t>
            </a:r>
            <a:r>
              <a:rPr lang="en-US" dirty="0" smtClean="0"/>
              <a:t>(nervous, I)</a:t>
            </a:r>
          </a:p>
          <a:p>
            <a:pPr algn="l" rtl="0">
              <a:buNone/>
            </a:pPr>
            <a:r>
              <a:rPr lang="en-US" dirty="0" err="1" smtClean="0"/>
              <a:t>nsubj</a:t>
            </a:r>
            <a:r>
              <a:rPr lang="en-US" dirty="0" smtClean="0"/>
              <a:t>(fearful, I)</a:t>
            </a:r>
          </a:p>
          <a:p>
            <a:pPr algn="l" rtl="0">
              <a:buNone/>
            </a:pPr>
            <a:r>
              <a:rPr lang="en-US" dirty="0" err="1" smtClean="0"/>
              <a:t>nsubj</a:t>
            </a:r>
            <a:r>
              <a:rPr lang="en-US" dirty="0" smtClean="0"/>
              <a:t>(anxious, I)</a:t>
            </a:r>
          </a:p>
          <a:p>
            <a:pPr algn="l" rtl="0">
              <a:buNone/>
            </a:pP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t>Parse the essay and find sentences with first person pronoun</a:t>
            </a:r>
          </a:p>
          <a:p>
            <a:pPr algn="l" rtl="0"/>
            <a:r>
              <a:rPr lang="en-US" dirty="0" smtClean="0"/>
              <a:t>Identify matching patterns for those that have been extracted from the psychological questionnaire</a:t>
            </a:r>
          </a:p>
          <a:p>
            <a:pPr algn="l" rtl="0"/>
            <a:r>
              <a:rPr lang="en-US" dirty="0" smtClean="0"/>
              <a:t>Measure the similarity between the essay and the predefined patterns</a:t>
            </a:r>
          </a:p>
          <a:p>
            <a:pPr algn="l" rtl="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lstStyle/>
          <a:p>
            <a:pPr algn="l" rtl="0"/>
            <a:r>
              <a:rPr lang="en-US" dirty="0" smtClean="0"/>
              <a:t>Target sentence: I am sad</a:t>
            </a:r>
          </a:p>
          <a:p>
            <a:pPr algn="l" rtl="0">
              <a:buNone/>
            </a:pPr>
            <a:endParaRPr lang="en-US" dirty="0" smtClean="0"/>
          </a:p>
          <a:p>
            <a:pPr algn="l" rtl="0"/>
            <a:r>
              <a:rPr lang="en-US" dirty="0" smtClean="0"/>
              <a:t>Personality item for measuring Neuroticism:</a:t>
            </a:r>
          </a:p>
          <a:p>
            <a:pPr algn="l" rtl="0">
              <a:buNone/>
            </a:pPr>
            <a:endParaRPr lang="en-US" dirty="0" smtClean="0"/>
          </a:p>
          <a:p>
            <a:pPr algn="l" rtl="0">
              <a:buNone/>
            </a:pPr>
            <a:r>
              <a:rPr lang="en-US" dirty="0" smtClean="0"/>
              <a:t>"I am often nervous, fearful, and anxious”</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 AM SAD</a:t>
            </a:r>
            <a:endParaRPr lang="en-US" dirty="0"/>
          </a:p>
        </p:txBody>
      </p:sp>
      <p:sp>
        <p:nvSpPr>
          <p:cNvPr id="3" name="Content Placeholder 2"/>
          <p:cNvSpPr>
            <a:spLocks noGrp="1"/>
          </p:cNvSpPr>
          <p:nvPr>
            <p:ph idx="1"/>
          </p:nvPr>
        </p:nvSpPr>
        <p:spPr/>
        <p:txBody>
          <a:bodyPr>
            <a:normAutofit lnSpcReduction="10000"/>
          </a:bodyPr>
          <a:lstStyle/>
          <a:p>
            <a:pPr algn="l" rtl="0">
              <a:buNone/>
            </a:pPr>
            <a:r>
              <a:rPr lang="en-US" dirty="0" smtClean="0"/>
              <a:t>IF </a:t>
            </a:r>
            <a:r>
              <a:rPr lang="en-US" dirty="0" err="1" smtClean="0"/>
              <a:t>nsubj</a:t>
            </a:r>
            <a:r>
              <a:rPr lang="en-US" dirty="0" smtClean="0"/>
              <a:t> (X, I) AND IF X = JJ</a:t>
            </a:r>
          </a:p>
          <a:p>
            <a:pPr algn="l" rtl="0">
              <a:buNone/>
            </a:pPr>
            <a:r>
              <a:rPr lang="en-US" dirty="0" smtClean="0"/>
              <a:t>THEN SIM(X, nervous/fearful/anxious)</a:t>
            </a:r>
          </a:p>
          <a:p>
            <a:pPr algn="l" rtl="0">
              <a:buNone/>
            </a:pPr>
            <a:r>
              <a:rPr lang="en-US" dirty="0" smtClean="0"/>
              <a:t>IF </a:t>
            </a:r>
            <a:r>
              <a:rPr lang="en-US" dirty="0" err="1" smtClean="0"/>
              <a:t>advmod</a:t>
            </a:r>
            <a:r>
              <a:rPr lang="en-US" dirty="0" smtClean="0"/>
              <a:t> (X, RB = 'seldom' or 'rarely' or 'barely' or 'hardly' or 'infrequently' or 'never' or 'scarcely' or 'almost never' or 'not often')</a:t>
            </a:r>
          </a:p>
          <a:p>
            <a:pPr algn="l" rtl="0">
              <a:buNone/>
            </a:pPr>
            <a:r>
              <a:rPr lang="en-US" dirty="0" smtClean="0"/>
              <a:t>OR</a:t>
            </a:r>
          </a:p>
          <a:p>
            <a:pPr algn="l" rtl="0">
              <a:buNone/>
            </a:pPr>
            <a:r>
              <a:rPr lang="en-US" dirty="0" smtClean="0"/>
              <a:t>IF </a:t>
            </a:r>
            <a:r>
              <a:rPr lang="en-US" dirty="0" err="1" smtClean="0"/>
              <a:t>neg</a:t>
            </a:r>
            <a:r>
              <a:rPr lang="en-US" dirty="0" smtClean="0"/>
              <a:t>(X)</a:t>
            </a:r>
          </a:p>
          <a:p>
            <a:pPr algn="l" rtl="0">
              <a:buNone/>
            </a:pPr>
            <a:r>
              <a:rPr lang="en-US" dirty="0" smtClean="0"/>
              <a:t>THEN SIM = SIM*(-1)</a:t>
            </a:r>
          </a:p>
          <a:p>
            <a:pPr algn="l" rtl="0">
              <a:buNone/>
            </a:pP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l" rtl="0"/>
            <a:r>
              <a:rPr lang="en-US" dirty="0" smtClean="0"/>
              <a:t>We tested this methodology on the identification of the FFM</a:t>
            </a:r>
          </a:p>
          <a:p>
            <a:pPr algn="l" rtl="0"/>
            <a:r>
              <a:rPr lang="en-US" dirty="0" smtClean="0"/>
              <a:t>Few pre-defined patterns based on the “Short Five” (S5) questionnaire (Muck et al., 2007) (e.g. only 8 patterns for NEU)</a:t>
            </a:r>
          </a:p>
          <a:p>
            <a:pPr algn="l" rtl="0"/>
            <a:endParaRPr lang="en-US" dirty="0" smtClean="0"/>
          </a:p>
          <a:p>
            <a:pPr algn="l" rtl="0">
              <a:buNone/>
            </a:pPr>
            <a:r>
              <a:rPr lang="en-US" sz="2200" dirty="0" smtClean="0"/>
              <a:t>Muck,  P.  M. et al. (2007). Construct validation of a short five-factor model instrument: A self-peer study on the German adaptation of the Ten-Item Personality Inventory (TIPI-G). </a:t>
            </a:r>
            <a:r>
              <a:rPr lang="en-US" sz="2200" i="1" dirty="0" smtClean="0"/>
              <a:t>European Journal of Psychological Assessment</a:t>
            </a:r>
            <a:r>
              <a:rPr lang="en-US" sz="2200" dirty="0" smtClean="0"/>
              <a:t>, </a:t>
            </a:r>
            <a:r>
              <a:rPr lang="en-US" sz="2200" i="1" dirty="0" smtClean="0"/>
              <a:t>23</a:t>
            </a:r>
            <a:r>
              <a:rPr lang="en-US" sz="2200" dirty="0" smtClean="0"/>
              <a:t>(3), 166-175.</a:t>
            </a:r>
            <a:r>
              <a:rPr lang="ar-SA" sz="2200" dirty="0" err="1" smtClean="0"/>
              <a:t>‏</a:t>
            </a:r>
            <a:endParaRPr lang="en-US" sz="2200" dirty="0" smtClean="0"/>
          </a:p>
          <a:p>
            <a:pPr algn="l" rtl="0"/>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Results</a:t>
            </a:r>
            <a:endParaRPr lang="en-US" dirty="0"/>
          </a:p>
        </p:txBody>
      </p:sp>
      <p:sp>
        <p:nvSpPr>
          <p:cNvPr id="3" name="Content Placeholder 2"/>
          <p:cNvSpPr>
            <a:spLocks noGrp="1"/>
          </p:cNvSpPr>
          <p:nvPr>
            <p:ph idx="1"/>
          </p:nvPr>
        </p:nvSpPr>
        <p:spPr/>
        <p:txBody>
          <a:bodyPr/>
          <a:lstStyle/>
          <a:p>
            <a:pPr algn="l" rtl="0">
              <a:buNone/>
            </a:pPr>
            <a:r>
              <a:rPr lang="en-US" dirty="0" smtClean="0"/>
              <a:t>On average, the F1 score gained in this study (63.58) isn't significantly different from the one gained by Neuman and Cohen (2014) (i.e., 64.42), but is higher that the average F1 score gained by Mohammad and </a:t>
            </a:r>
            <a:r>
              <a:rPr lang="en-US" dirty="0" err="1" smtClean="0"/>
              <a:t>Kiritchenko</a:t>
            </a:r>
            <a:r>
              <a:rPr lang="en-US" dirty="0" smtClean="0"/>
              <a:t> (2013) (i.e., 57.17)</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239962"/>
          </a:xfrm>
        </p:spPr>
        <p:txBody>
          <a:bodyPr>
            <a:normAutofit/>
          </a:bodyPr>
          <a:lstStyle/>
          <a:p>
            <a:pPr algn="ctr" rtl="0"/>
            <a:r>
              <a:rPr lang="en-US" sz="4800" dirty="0" smtClean="0"/>
              <a:t>Practical Applications</a:t>
            </a:r>
            <a:endParaRPr lang="en-US" sz="4800" dirty="0"/>
          </a:p>
        </p:txBody>
      </p:sp>
      <p:sp>
        <p:nvSpPr>
          <p:cNvPr id="3" name="Content Placeholder 2"/>
          <p:cNvSpPr>
            <a:spLocks noGrp="1"/>
          </p:cNvSpPr>
          <p:nvPr>
            <p:ph idx="1"/>
          </p:nvPr>
        </p:nvSpPr>
        <p:spPr>
          <a:xfrm>
            <a:off x="1435608" y="3352800"/>
            <a:ext cx="7498080" cy="2895600"/>
          </a:xfrm>
        </p:spPr>
        <p:txBody>
          <a:bodyPr/>
          <a:lstStyle/>
          <a:p>
            <a:pPr algn="l" rtl="0">
              <a:buNone/>
            </a:pP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468562"/>
          </a:xfrm>
        </p:spPr>
        <p:txBody>
          <a:bodyPr>
            <a:normAutofit fontScale="90000"/>
          </a:bodyPr>
          <a:lstStyle/>
          <a:p>
            <a:pPr lvl="1" algn="ctr" rtl="0">
              <a:spcBef>
                <a:spcPct val="0"/>
              </a:spcBef>
            </a:pPr>
            <a:r>
              <a:rPr lang="en-US" dirty="0" smtClean="0"/>
              <a:t/>
            </a:r>
            <a:br>
              <a:rPr lang="en-US" dirty="0" smtClean="0"/>
            </a:br>
            <a:r>
              <a:rPr lang="en-US" dirty="0" smtClean="0"/>
              <a:t/>
            </a:r>
            <a:br>
              <a:rPr lang="en-US" dirty="0" smtClean="0"/>
            </a:br>
            <a:r>
              <a:rPr lang="en-US" dirty="0"/>
              <a:t/>
            </a:r>
            <a:br>
              <a:rPr lang="en-US" dirty="0"/>
            </a:br>
            <a:r>
              <a:rPr lang="en-US" sz="5300" dirty="0" smtClean="0">
                <a:latin typeface="+mj-lt"/>
              </a:rPr>
              <a:t>Homeland Security</a:t>
            </a:r>
            <a:r>
              <a:rPr lang="en-US" sz="5300" dirty="0">
                <a:latin typeface="+mj-lt"/>
              </a:rPr>
              <a:t>: How to </a:t>
            </a:r>
            <a:r>
              <a:rPr lang="en-US" sz="5300" dirty="0" smtClean="0">
                <a:latin typeface="+mj-lt"/>
              </a:rPr>
              <a:t>Identify </a:t>
            </a:r>
            <a:r>
              <a:rPr lang="en-US" sz="5300" dirty="0">
                <a:latin typeface="+mj-lt"/>
              </a:rPr>
              <a:t>a </a:t>
            </a:r>
            <a:r>
              <a:rPr lang="en-US" sz="5300" dirty="0" smtClean="0">
                <a:latin typeface="+mj-lt"/>
              </a:rPr>
              <a:t>Murderer </a:t>
            </a:r>
            <a:r>
              <a:rPr lang="en-US" sz="5300" dirty="0">
                <a:latin typeface="+mj-lt"/>
              </a:rPr>
              <a:t>in a </a:t>
            </a:r>
            <a:r>
              <a:rPr lang="en-US" sz="5300" dirty="0" smtClean="0">
                <a:latin typeface="+mj-lt"/>
              </a:rPr>
              <a:t>Haystack</a:t>
            </a:r>
            <a:r>
              <a:rPr lang="en-US" sz="5300" dirty="0">
                <a:latin typeface="+mj-lt"/>
              </a:rPr>
              <a:t/>
            </a:r>
            <a:br>
              <a:rPr lang="en-US" sz="5300" dirty="0">
                <a:latin typeface="+mj-lt"/>
              </a:rPr>
            </a:br>
            <a:endParaRPr lang="en-US" sz="5300" dirty="0">
              <a:latin typeface="+mj-lt"/>
            </a:endParaRPr>
          </a:p>
        </p:txBody>
      </p:sp>
      <p:sp>
        <p:nvSpPr>
          <p:cNvPr id="3" name="Content Placeholder 2"/>
          <p:cNvSpPr>
            <a:spLocks noGrp="1"/>
          </p:cNvSpPr>
          <p:nvPr>
            <p:ph idx="1"/>
          </p:nvPr>
        </p:nvSpPr>
        <p:spPr>
          <a:xfrm>
            <a:off x="1435608" y="2971800"/>
            <a:ext cx="7498080" cy="3276600"/>
          </a:xfrm>
        </p:spPr>
        <p:txBody>
          <a:bodyPr/>
          <a:lstStyle/>
          <a:p>
            <a:pPr algn="l" rtl="0">
              <a:buNone/>
            </a:pPr>
            <a:r>
              <a:rPr lang="en-US" sz="2000" dirty="0" smtClean="0"/>
              <a:t>Neuman, Y. et al. (2015). Profiling school shooters:  Automatic text-based analysis.  </a:t>
            </a:r>
            <a:r>
              <a:rPr lang="en-US" sz="2000" i="1" dirty="0" smtClean="0"/>
              <a:t>Frontiers in Psychiatry </a:t>
            </a:r>
            <a:r>
              <a:rPr lang="en-US" sz="2000" dirty="0" smtClean="0"/>
              <a:t>[http://journal.frontiersin.org/article/129117/abstract] </a:t>
            </a:r>
          </a:p>
          <a:p>
            <a:pPr rtl="0">
              <a:buNone/>
            </a:pPr>
            <a:r>
              <a:rPr lang="en-US" dirty="0" smtClean="0"/>
              <a:t> </a:t>
            </a:r>
          </a:p>
          <a:p>
            <a:pPr algn="l" rtl="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Borromean Rings of Personality</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276600" y="2162174"/>
            <a:ext cx="3581400" cy="3552825"/>
          </a:xfrm>
          <a:prstGeom prst="rect">
            <a:avLst/>
          </a:prstGeom>
          <a:noFill/>
          <a:ln w="9525">
            <a:noFill/>
            <a:miter lim="800000"/>
            <a:headEnd/>
            <a:tailEnd/>
          </a:ln>
        </p:spPr>
      </p:pic>
      <p:sp>
        <p:nvSpPr>
          <p:cNvPr id="5" name="TextBox 4"/>
          <p:cNvSpPr txBox="1"/>
          <p:nvPr/>
        </p:nvSpPr>
        <p:spPr>
          <a:xfrm>
            <a:off x="4191000" y="1752600"/>
            <a:ext cx="1752600" cy="369332"/>
          </a:xfrm>
          <a:prstGeom prst="rect">
            <a:avLst/>
          </a:prstGeom>
          <a:noFill/>
        </p:spPr>
        <p:txBody>
          <a:bodyPr wrap="square" rtlCol="1">
            <a:spAutoFit/>
          </a:bodyPr>
          <a:lstStyle/>
          <a:p>
            <a:pPr algn="ctr"/>
            <a:r>
              <a:rPr lang="en-US" dirty="0" smtClean="0"/>
              <a:t>THOUGHTS</a:t>
            </a:r>
            <a:endParaRPr lang="en-US" dirty="0"/>
          </a:p>
        </p:txBody>
      </p:sp>
      <p:sp>
        <p:nvSpPr>
          <p:cNvPr id="6" name="TextBox 5"/>
          <p:cNvSpPr txBox="1"/>
          <p:nvPr/>
        </p:nvSpPr>
        <p:spPr>
          <a:xfrm>
            <a:off x="1524000" y="4267200"/>
            <a:ext cx="1752600" cy="369332"/>
          </a:xfrm>
          <a:prstGeom prst="rect">
            <a:avLst/>
          </a:prstGeom>
          <a:noFill/>
        </p:spPr>
        <p:txBody>
          <a:bodyPr wrap="square" rtlCol="1">
            <a:spAutoFit/>
          </a:bodyPr>
          <a:lstStyle/>
          <a:p>
            <a:pPr algn="ctr"/>
            <a:r>
              <a:rPr lang="en-US" dirty="0" smtClean="0"/>
              <a:t>EMOTION</a:t>
            </a:r>
            <a:endParaRPr lang="en-US" dirty="0"/>
          </a:p>
        </p:txBody>
      </p:sp>
      <p:sp>
        <p:nvSpPr>
          <p:cNvPr id="7" name="TextBox 6"/>
          <p:cNvSpPr txBox="1"/>
          <p:nvPr/>
        </p:nvSpPr>
        <p:spPr>
          <a:xfrm>
            <a:off x="6858000" y="4191000"/>
            <a:ext cx="1752600" cy="369332"/>
          </a:xfrm>
          <a:prstGeom prst="rect">
            <a:avLst/>
          </a:prstGeom>
          <a:noFill/>
        </p:spPr>
        <p:txBody>
          <a:bodyPr wrap="square" rtlCol="1">
            <a:spAutoFit/>
          </a:bodyPr>
          <a:lstStyle/>
          <a:p>
            <a:pPr algn="ctr"/>
            <a:r>
              <a:rPr lang="en-US" dirty="0" smtClean="0"/>
              <a:t>BEHAVIOR</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773362"/>
          </a:xfrm>
        </p:spPr>
        <p:txBody>
          <a:bodyPr>
            <a:normAutofit/>
          </a:bodyPr>
          <a:lstStyle/>
          <a:p>
            <a:pPr algn="ctr" rtl="0"/>
            <a:r>
              <a:rPr lang="en-US" dirty="0" smtClean="0"/>
              <a:t>School Shooters</a:t>
            </a:r>
            <a:br>
              <a:rPr lang="en-US" dirty="0" smtClean="0"/>
            </a:br>
            <a:r>
              <a:rPr lang="en-US" dirty="0" smtClean="0"/>
              <a:t/>
            </a:r>
            <a:br>
              <a:rPr lang="en-US" dirty="0" smtClean="0"/>
            </a:br>
            <a:r>
              <a:rPr lang="en-US" sz="2400" dirty="0" err="1" smtClean="0"/>
              <a:t>Seung-Hui</a:t>
            </a:r>
            <a:r>
              <a:rPr lang="en-US" sz="2400" dirty="0" smtClean="0"/>
              <a:t> Cho murdered 23 students and faculty members at Virginia Tech on April 16, 2007</a:t>
            </a:r>
            <a:endParaRPr lang="en-US" sz="24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191000" y="3200400"/>
            <a:ext cx="1981200" cy="229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t>School shooters receive extensive media coverage and create social anxiety</a:t>
            </a:r>
          </a:p>
          <a:p>
            <a:pPr algn="l" rtl="0"/>
            <a:r>
              <a:rPr lang="en-US" dirty="0" smtClean="0"/>
              <a:t>There is no consistent diagnosis of school shooters</a:t>
            </a:r>
          </a:p>
          <a:p>
            <a:pPr algn="l" rtl="0"/>
            <a:r>
              <a:rPr lang="en-US" dirty="0" smtClean="0"/>
              <a:t>Can we profile school shooters? </a:t>
            </a:r>
          </a:p>
          <a:p>
            <a:pPr algn="l" rtl="0"/>
            <a:r>
              <a:rPr lang="en-US" dirty="0" smtClean="0"/>
              <a:t>Can we use the profile for future screening? </a:t>
            </a: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pPr algn="l" rtl="0"/>
            <a:r>
              <a:rPr lang="en-US" dirty="0" smtClean="0"/>
              <a:t>We selected six texts written by school shooters</a:t>
            </a:r>
          </a:p>
          <a:p>
            <a:pPr algn="l" rtl="0"/>
            <a:r>
              <a:rPr lang="en-US" dirty="0" smtClean="0"/>
              <a:t>For gaining comparative insights, we used the Blogs Authorship Corpus (</a:t>
            </a:r>
            <a:r>
              <a:rPr lang="en-US" dirty="0" err="1" smtClean="0"/>
              <a:t>Schler</a:t>
            </a:r>
            <a:r>
              <a:rPr lang="en-US" dirty="0" smtClean="0"/>
              <a:t> et al., 2006) and selected blogs written by </a:t>
            </a:r>
            <a:r>
              <a:rPr lang="en-US" i="1" dirty="0" smtClean="0"/>
              <a:t>males</a:t>
            </a:r>
            <a:r>
              <a:rPr lang="en-US" dirty="0" smtClean="0"/>
              <a:t> from the age of 15 to 25, ages approximately overlapping those of the school shooters </a:t>
            </a:r>
          </a:p>
          <a:p>
            <a:pPr algn="l" rtl="0"/>
            <a:r>
              <a:rPr lang="en-US" dirty="0" smtClean="0"/>
              <a:t>Overall, we analyzed the blogs written by 6056 subjects</a:t>
            </a:r>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lstStyle/>
          <a:p>
            <a:pPr algn="l" rtl="0"/>
            <a:r>
              <a:rPr lang="en-US" dirty="0" smtClean="0"/>
              <a:t>We have analyzed only three parts of speech categories: nouns, verbs, and adjective</a:t>
            </a:r>
          </a:p>
          <a:p>
            <a:pPr algn="l" rtl="0"/>
            <a:r>
              <a:rPr lang="en-US" dirty="0" smtClean="0"/>
              <a:t>From each text, we selected the ten most frequent nouns, the ten most frequent verbs, and the ten most frequent adjectives </a:t>
            </a:r>
          </a:p>
          <a:p>
            <a:pPr algn="l" rtl="0"/>
            <a:r>
              <a:rPr lang="en-US" dirty="0" smtClean="0"/>
              <a:t>Overall, we used 30 words to represent each text as a vector</a:t>
            </a:r>
          </a:p>
          <a:p>
            <a:pPr algn="l" rtl="0"/>
            <a:endParaRPr lang="en-US" dirty="0" smtClean="0"/>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lstStyle/>
          <a:p>
            <a:pPr algn="l" rtl="0">
              <a:buNone/>
            </a:pPr>
            <a:r>
              <a:rPr lang="en-US" dirty="0" smtClean="0"/>
              <a:t>We measured the semantic similarity between each of the texts and word vectors representing four personality disorder traits: </a:t>
            </a:r>
          </a:p>
          <a:p>
            <a:pPr algn="l" rtl="0">
              <a:buNone/>
            </a:pPr>
            <a:endParaRPr lang="en-US" dirty="0" smtClean="0"/>
          </a:p>
          <a:p>
            <a:pPr marL="596646" indent="-514350" algn="l" rtl="0">
              <a:buFont typeface="+mj-lt"/>
              <a:buAutoNum type="arabicPeriod"/>
            </a:pPr>
            <a:r>
              <a:rPr lang="en-US" dirty="0" smtClean="0"/>
              <a:t>Paranoid Personality Disorder (PPD), </a:t>
            </a:r>
          </a:p>
          <a:p>
            <a:pPr marL="596646" indent="-514350" algn="l" rtl="0">
              <a:buFont typeface="+mj-lt"/>
              <a:buAutoNum type="arabicPeriod"/>
            </a:pPr>
            <a:r>
              <a:rPr lang="en-US" dirty="0" smtClean="0"/>
              <a:t>Narcissistic Personality Disorder (NPD) </a:t>
            </a:r>
          </a:p>
          <a:p>
            <a:pPr marL="596646" indent="-514350" algn="l" rtl="0">
              <a:buFont typeface="+mj-lt"/>
              <a:buAutoNum type="arabicPeriod"/>
            </a:pPr>
            <a:r>
              <a:rPr lang="en-US" dirty="0" smtClean="0"/>
              <a:t>Schizotypal Personality Disorder (ScPD) and </a:t>
            </a:r>
          </a:p>
          <a:p>
            <a:pPr marL="596646" indent="-514350" algn="l" rtl="0">
              <a:buFont typeface="+mj-lt"/>
              <a:buAutoNum type="arabicPeriod"/>
            </a:pPr>
            <a:r>
              <a:rPr lang="en-US" dirty="0" err="1" smtClean="0"/>
              <a:t>Depressivity</a:t>
            </a:r>
            <a:r>
              <a:rPr lang="en-US" dirty="0" smtClean="0"/>
              <a:t> (DEP)</a:t>
            </a:r>
          </a:p>
          <a:p>
            <a:pPr algn="l" rtl="0"/>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addition, factors of REVENGE</a:t>
            </a:r>
            <a:endParaRPr lang="en-US" dirty="0"/>
          </a:p>
        </p:txBody>
      </p:sp>
      <p:sp>
        <p:nvSpPr>
          <p:cNvPr id="3" name="Content Placeholder 2"/>
          <p:cNvSpPr>
            <a:spLocks noGrp="1"/>
          </p:cNvSpPr>
          <p:nvPr>
            <p:ph idx="1"/>
          </p:nvPr>
        </p:nvSpPr>
        <p:spPr/>
        <p:txBody>
          <a:bodyPr>
            <a:normAutofit fontScale="92500" lnSpcReduction="10000"/>
          </a:bodyPr>
          <a:lstStyle/>
          <a:p>
            <a:pPr marL="596646" lvl="0" indent="-514350" algn="l" rtl="0">
              <a:buFont typeface="+mj-lt"/>
              <a:buAutoNum type="arabicPeriod"/>
            </a:pPr>
            <a:r>
              <a:rPr lang="en-US" dirty="0" smtClean="0"/>
              <a:t>Hopeless: hopeless, desperate</a:t>
            </a:r>
          </a:p>
          <a:p>
            <a:pPr marL="596646" lvl="0" indent="-514350" algn="l" rtl="0">
              <a:buFont typeface="+mj-lt"/>
              <a:buAutoNum type="arabicPeriod"/>
            </a:pPr>
            <a:r>
              <a:rPr lang="en-US" dirty="0" smtClean="0"/>
              <a:t>Lonely: lonely, lonesome</a:t>
            </a:r>
          </a:p>
          <a:p>
            <a:pPr marL="596646" lvl="0" indent="-514350" algn="l" rtl="0">
              <a:buFont typeface="+mj-lt"/>
              <a:buAutoNum type="arabicPeriod"/>
            </a:pPr>
            <a:r>
              <a:rPr lang="en-US" dirty="0" smtClean="0"/>
              <a:t>Helpless: helpless, defenseless</a:t>
            </a:r>
          </a:p>
          <a:p>
            <a:pPr marL="596646" lvl="0" indent="-514350" algn="l" rtl="0">
              <a:buFont typeface="+mj-lt"/>
              <a:buAutoNum type="arabicPeriod"/>
            </a:pPr>
            <a:r>
              <a:rPr lang="en-US" dirty="0" smtClean="0"/>
              <a:t>Pain: pain, misery, agony</a:t>
            </a:r>
          </a:p>
          <a:p>
            <a:pPr marL="596646" lvl="0" indent="-514350" algn="l" rtl="0">
              <a:buFont typeface="+mj-lt"/>
              <a:buAutoNum type="arabicPeriod"/>
            </a:pPr>
            <a:r>
              <a:rPr lang="en-US" dirty="0" smtClean="0"/>
              <a:t>Revengeful: revengeful, vengeful, vindictive</a:t>
            </a:r>
          </a:p>
          <a:p>
            <a:pPr marL="596646" lvl="0" indent="-514350" algn="l" rtl="0">
              <a:buFont typeface="+mj-lt"/>
              <a:buAutoNum type="arabicPeriod"/>
            </a:pPr>
            <a:r>
              <a:rPr lang="en-US" dirty="0" smtClean="0"/>
              <a:t>Chaotic: chaotic, disordered</a:t>
            </a:r>
          </a:p>
          <a:p>
            <a:pPr marL="596646" lvl="0" indent="-514350" algn="l" rtl="0">
              <a:buFont typeface="+mj-lt"/>
              <a:buAutoNum type="arabicPeriod"/>
            </a:pPr>
            <a:r>
              <a:rPr lang="en-US" dirty="0" smtClean="0"/>
              <a:t>Unsafe: unsafe, insecure</a:t>
            </a:r>
          </a:p>
          <a:p>
            <a:pPr marL="596646" lvl="0" indent="-514350" algn="l" rtl="0">
              <a:buFont typeface="+mj-lt"/>
              <a:buAutoNum type="arabicPeriod"/>
            </a:pPr>
            <a:r>
              <a:rPr lang="en-US" dirty="0" smtClean="0"/>
              <a:t>Abandoned: abandoned, deserted</a:t>
            </a:r>
          </a:p>
          <a:p>
            <a:pPr marL="596646" lvl="0" indent="-514350" algn="l" rtl="0">
              <a:buFont typeface="+mj-lt"/>
              <a:buAutoNum type="arabicPeriod"/>
            </a:pPr>
            <a:r>
              <a:rPr lang="en-US" dirty="0" smtClean="0"/>
              <a:t>Humiliated: humiliated, shamed</a:t>
            </a:r>
          </a:p>
          <a:p>
            <a:pPr algn="l" rtl="0">
              <a:buNone/>
            </a:pP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l" rtl="0">
              <a:buNone/>
            </a:pPr>
            <a:r>
              <a:rPr lang="en-US" dirty="0" smtClean="0"/>
              <a:t>For measuring similarity, we used Peter </a:t>
            </a:r>
            <a:r>
              <a:rPr lang="en-US" dirty="0" err="1" smtClean="0"/>
              <a:t>Turney’s</a:t>
            </a:r>
            <a:r>
              <a:rPr lang="en-US" dirty="0" smtClean="0"/>
              <a:t> matrix</a:t>
            </a:r>
          </a:p>
          <a:p>
            <a:pPr algn="l" rtl="0">
              <a:buNone/>
            </a:pPr>
            <a:endParaRPr lang="en-US" dirty="0" smtClean="0"/>
          </a:p>
          <a:p>
            <a:pPr algn="l" rtl="0">
              <a:buNone/>
            </a:pPr>
            <a:r>
              <a:rPr lang="en-US" sz="2000" dirty="0" err="1" smtClean="0"/>
              <a:t>Turney</a:t>
            </a:r>
            <a:r>
              <a:rPr lang="en-US" sz="2000" dirty="0" smtClean="0"/>
              <a:t>,  P., Neuman, Y.,  </a:t>
            </a:r>
            <a:r>
              <a:rPr lang="en-US" sz="2000" dirty="0" err="1" smtClean="0"/>
              <a:t>Assaf</a:t>
            </a:r>
            <a:r>
              <a:rPr lang="en-US" sz="2000" dirty="0" smtClean="0"/>
              <a:t>,  D., Cohen, Y. (2011).  Literal and metaphorical sense identification through concrete and abstract context. In </a:t>
            </a:r>
            <a:r>
              <a:rPr lang="en-US" sz="2000" i="1" dirty="0" smtClean="0"/>
              <a:t>Proceedings of the 2011 Conference on Empirical Methods in Natural Language Processing</a:t>
            </a:r>
            <a:r>
              <a:rPr lang="en-US" sz="2000" dirty="0" smtClean="0"/>
              <a:t>, Edinburgh, Scotland, UK, July 27–31. pp. 680–690.</a:t>
            </a:r>
          </a:p>
          <a:p>
            <a:pPr algn="l" rtl="0">
              <a:buNone/>
            </a:pP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l" rtl="0">
              <a:buNone/>
            </a:pPr>
            <a:r>
              <a:rPr lang="en-US" dirty="0" smtClean="0"/>
              <a:t>Following the automatic identification of sexual predators (Inches &amp; </a:t>
            </a:r>
            <a:r>
              <a:rPr lang="en-US" dirty="0" err="1" smtClean="0"/>
              <a:t>Crestani</a:t>
            </a:r>
            <a:r>
              <a:rPr lang="en-US" dirty="0" smtClean="0"/>
              <a:t>, 2012) can we produce </a:t>
            </a:r>
            <a:r>
              <a:rPr lang="en-US" i="1" dirty="0" smtClean="0"/>
              <a:t>a ranked list of suspects to prioritize the investigation?</a:t>
            </a:r>
          </a:p>
          <a:p>
            <a:pPr algn="l" rtl="0">
              <a:buNone/>
            </a:pPr>
            <a:endParaRPr lang="en-US" i="1" dirty="0" smtClean="0"/>
          </a:p>
          <a:p>
            <a:pPr algn="l" rtl="0">
              <a:buNone/>
            </a:pPr>
            <a:r>
              <a:rPr lang="en-US" sz="2200" dirty="0" smtClean="0"/>
              <a:t>Inches, G., </a:t>
            </a:r>
            <a:r>
              <a:rPr lang="en-US" sz="2200" dirty="0" err="1" smtClean="0"/>
              <a:t>Crestani</a:t>
            </a:r>
            <a:r>
              <a:rPr lang="en-US" sz="2200" dirty="0" smtClean="0"/>
              <a:t>, F. (2012). Overview of the international sexual predator identification competition at pan-2012.  In </a:t>
            </a:r>
            <a:r>
              <a:rPr lang="en-US" sz="2200" i="1" dirty="0" smtClean="0"/>
              <a:t>CLEF 2012 Evaluation Labs and Workshop - Working Notes Papers</a:t>
            </a:r>
            <a:r>
              <a:rPr lang="en-US" sz="2200" dirty="0" smtClean="0"/>
              <a:t>, eds. P. </a:t>
            </a:r>
            <a:r>
              <a:rPr lang="en-US" sz="2200" dirty="0" err="1" smtClean="0"/>
              <a:t>Forner</a:t>
            </a:r>
            <a:r>
              <a:rPr lang="en-US" sz="2200" dirty="0" smtClean="0"/>
              <a:t>, J. </a:t>
            </a:r>
            <a:r>
              <a:rPr lang="en-US" sz="2200" dirty="0" err="1" smtClean="0"/>
              <a:t>Karlgren</a:t>
            </a:r>
            <a:r>
              <a:rPr lang="en-US" sz="2200" dirty="0" smtClean="0"/>
              <a:t>, C. </a:t>
            </a:r>
            <a:r>
              <a:rPr lang="en-US" sz="2200" dirty="0" err="1" smtClean="0"/>
              <a:t>Womser</a:t>
            </a:r>
            <a:r>
              <a:rPr lang="en-US" sz="2200" dirty="0" smtClean="0"/>
              <a:t>-Hacker (Rome, Italy).</a:t>
            </a:r>
          </a:p>
          <a:p>
            <a:pPr algn="l" rtl="0">
              <a:buNone/>
            </a:pP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325562"/>
          </a:xfrm>
        </p:spPr>
        <p:txBody>
          <a:bodyPr>
            <a:normAutofit fontScale="90000"/>
          </a:bodyPr>
          <a:lstStyle/>
          <a:p>
            <a:pPr algn="ctr"/>
            <a:r>
              <a:rPr lang="en-US" dirty="0" smtClean="0"/>
              <a:t/>
            </a:r>
            <a:br>
              <a:rPr lang="en-US" dirty="0" smtClean="0"/>
            </a:br>
            <a:r>
              <a:rPr lang="en-US" dirty="0" smtClean="0"/>
              <a:t>Three Statistical Models</a:t>
            </a:r>
            <a:endParaRPr lang="en-US" dirty="0"/>
          </a:p>
        </p:txBody>
      </p:sp>
      <p:sp>
        <p:nvSpPr>
          <p:cNvPr id="3" name="Content Placeholder 2"/>
          <p:cNvSpPr>
            <a:spLocks noGrp="1"/>
          </p:cNvSpPr>
          <p:nvPr>
            <p:ph idx="1"/>
          </p:nvPr>
        </p:nvSpPr>
        <p:spPr>
          <a:xfrm>
            <a:off x="1435608" y="1676400"/>
            <a:ext cx="7498080" cy="4572000"/>
          </a:xfrm>
        </p:spPr>
        <p:txBody>
          <a:bodyPr/>
          <a:lstStyle/>
          <a:p>
            <a:pPr algn="l" rtl="0">
              <a:buNone/>
            </a:pPr>
            <a:endParaRPr lang="en-US" dirty="0" smtClean="0"/>
          </a:p>
          <a:p>
            <a:pPr algn="l" rtl="0">
              <a:buNone/>
            </a:pPr>
            <a:r>
              <a:rPr lang="en-US" dirty="0" smtClean="0"/>
              <a:t>Binary Logistic Regression Analysis</a:t>
            </a:r>
          </a:p>
          <a:p>
            <a:pPr algn="l" rtl="0">
              <a:buNone/>
            </a:pPr>
            <a:endParaRPr lang="en-US" dirty="0" smtClean="0"/>
          </a:p>
          <a:p>
            <a:pPr algn="l" rtl="0">
              <a:buNone/>
            </a:pPr>
            <a:r>
              <a:rPr lang="en-US" dirty="0" smtClean="0"/>
              <a:t>Tree Classification with CHAID and ten-fold cross-validation procedure and </a:t>
            </a:r>
          </a:p>
          <a:p>
            <a:pPr algn="l" rtl="0">
              <a:buNone/>
            </a:pPr>
            <a:endParaRPr lang="en-US" dirty="0" smtClean="0"/>
          </a:p>
          <a:p>
            <a:pPr algn="l" rtl="0">
              <a:buNone/>
            </a:pPr>
            <a:r>
              <a:rPr lang="en-US" dirty="0" smtClean="0"/>
              <a:t>K Nearest Neighbors Analysis with ten-fold cross-validation </a:t>
            </a:r>
          </a:p>
          <a:p>
            <a:pPr algn="l" rtl="0">
              <a:buNone/>
            </a:pP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algn="l" rtl="0">
              <a:buNone/>
            </a:pPr>
            <a:r>
              <a:rPr lang="en-US" dirty="0" smtClean="0"/>
              <a:t>Averaging the ranks produced by the three classifiers, we gain the best results, which are identifying all the shooters’ texts among the top 210 ranked texts: approximately </a:t>
            </a:r>
            <a:r>
              <a:rPr lang="en-US" i="1" dirty="0" smtClean="0"/>
              <a:t>3% of our corpus</a:t>
            </a:r>
          </a:p>
          <a:p>
            <a:pPr algn="l" rtl="0">
              <a:buNone/>
            </a:pPr>
            <a:endParaRPr lang="en-US" i="1" dirty="0" smtClean="0"/>
          </a:p>
          <a:p>
            <a:pPr algn="l" rtl="0">
              <a:buNone/>
            </a:pPr>
            <a:r>
              <a:rPr lang="en-US" i="1" dirty="0" smtClean="0"/>
              <a:t>Enormous reduction in work load for the human agent</a:t>
            </a:r>
            <a:endParaRPr lang="en-US" dirty="0" smtClean="0"/>
          </a:p>
          <a:p>
            <a:pPr algn="l" rtl="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Thoughts</a:t>
            </a:r>
            <a:endParaRPr lang="en-US" dirty="0"/>
          </a:p>
        </p:txBody>
      </p:sp>
      <p:sp>
        <p:nvSpPr>
          <p:cNvPr id="3" name="Content Placeholder 2"/>
          <p:cNvSpPr>
            <a:spLocks noGrp="1"/>
          </p:cNvSpPr>
          <p:nvPr>
            <p:ph idx="1"/>
          </p:nvPr>
        </p:nvSpPr>
        <p:spPr/>
        <p:txBody>
          <a:bodyPr/>
          <a:lstStyle/>
          <a:p>
            <a:pPr algn="l" rtl="0">
              <a:buNone/>
            </a:pPr>
            <a:r>
              <a:rPr lang="en-US" dirty="0" smtClean="0"/>
              <a:t>Thoughts concern the </a:t>
            </a:r>
            <a:r>
              <a:rPr lang="en-US" dirty="0" smtClean="0">
                <a:solidFill>
                  <a:schemeClr val="tx2">
                    <a:lumMod val="60000"/>
                    <a:lumOff val="40000"/>
                  </a:schemeClr>
                </a:solidFill>
              </a:rPr>
              <a:t>cognitive</a:t>
            </a:r>
            <a:r>
              <a:rPr lang="en-US" dirty="0" smtClean="0"/>
              <a:t> aspect of personality</a:t>
            </a:r>
          </a:p>
          <a:p>
            <a:pPr algn="l" rtl="0">
              <a:buNone/>
            </a:pPr>
            <a:endParaRPr lang="en-US" dirty="0" smtClean="0"/>
          </a:p>
          <a:p>
            <a:pPr algn="l" rtl="0">
              <a:buNone/>
            </a:pPr>
            <a:r>
              <a:rPr lang="en-US" dirty="0" smtClean="0"/>
              <a:t>Mainly the </a:t>
            </a:r>
            <a:r>
              <a:rPr lang="en-US" dirty="0" smtClean="0">
                <a:solidFill>
                  <a:schemeClr val="accent1">
                    <a:lumMod val="75000"/>
                  </a:schemeClr>
                </a:solidFill>
              </a:rPr>
              <a:t>schemes</a:t>
            </a:r>
            <a:r>
              <a:rPr lang="en-US" dirty="0" smtClean="0"/>
              <a:t> through which we represent our inner and outer world</a:t>
            </a:r>
          </a:p>
          <a:p>
            <a:pPr algn="l" rtl="0">
              <a:buNone/>
            </a:pPr>
            <a:endParaRPr lang="en-US" dirty="0" smtClean="0"/>
          </a:p>
          <a:p>
            <a:pPr algn="l" rtl="0">
              <a:buNone/>
            </a:pPr>
            <a:r>
              <a:rPr lang="en-US" dirty="0" smtClean="0">
                <a:solidFill>
                  <a:schemeClr val="bg2">
                    <a:lumMod val="50000"/>
                  </a:schemeClr>
                </a:solidFill>
              </a:rPr>
              <a:t>Beliefs</a:t>
            </a:r>
            <a:r>
              <a:rPr lang="en-US" dirty="0" smtClean="0"/>
              <a:t> about self and others (I am .., They are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Screening for Potential Offenders</a:t>
            </a:r>
            <a:endParaRPr lang="en-US" dirty="0"/>
          </a:p>
        </p:txBody>
      </p:sp>
      <p:sp>
        <p:nvSpPr>
          <p:cNvPr id="3" name="Content Placeholder 2"/>
          <p:cNvSpPr>
            <a:spLocks noGrp="1"/>
          </p:cNvSpPr>
          <p:nvPr>
            <p:ph idx="1"/>
          </p:nvPr>
        </p:nvSpPr>
        <p:spPr/>
        <p:txBody>
          <a:bodyPr/>
          <a:lstStyle/>
          <a:p>
            <a:pPr algn="l" rtl="0"/>
            <a:r>
              <a:rPr lang="en-US" dirty="0" smtClean="0"/>
              <a:t>Ethical considerations due to the high rate of false positives</a:t>
            </a:r>
          </a:p>
          <a:p>
            <a:pPr algn="l" rtl="0"/>
            <a:r>
              <a:rPr lang="en-US" dirty="0" smtClean="0"/>
              <a:t>Results can be improved by the fusion of several information sources:</a:t>
            </a:r>
          </a:p>
          <a:p>
            <a:pPr algn="l" rtl="0">
              <a:buNone/>
            </a:pPr>
            <a:endParaRPr lang="en-US" dirty="0" smtClean="0"/>
          </a:p>
          <a:p>
            <a:pPr marL="596646" indent="-514350" algn="l" rtl="0">
              <a:buAutoNum type="arabicPeriod"/>
            </a:pPr>
            <a:r>
              <a:rPr lang="en-US" dirty="0" smtClean="0"/>
              <a:t>Medical records: Psychiatry illness</a:t>
            </a:r>
          </a:p>
          <a:p>
            <a:pPr marL="596646" indent="-514350" algn="l" rtl="0">
              <a:buAutoNum type="arabicPeriod"/>
            </a:pPr>
            <a:r>
              <a:rPr lang="en-US" dirty="0" smtClean="0"/>
              <a:t>Purchases: Weapons? Chemicals?</a:t>
            </a:r>
          </a:p>
          <a:p>
            <a:pPr marL="596646" indent="-514350" algn="l" rtl="0">
              <a:buAutoNum type="arabicPeriod"/>
            </a:pPr>
            <a:r>
              <a:rPr lang="en-US" dirty="0" smtClean="0"/>
              <a:t>Criminal records: Previous convictions? </a:t>
            </a:r>
          </a:p>
          <a:p>
            <a:pPr marL="596646" indent="-514350" algn="l" rtl="0">
              <a:buAutoNum type="arabicPeriod"/>
            </a:pPr>
            <a:endParaRPr lang="en-US" dirty="0"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935162"/>
          </a:xfrm>
        </p:spPr>
        <p:txBody>
          <a:bodyPr>
            <a:noAutofit/>
          </a:bodyPr>
          <a:lstStyle/>
          <a:p>
            <a:pPr lvl="1" algn="ctr" rtl="0">
              <a:spcBef>
                <a:spcPct val="0"/>
              </a:spcBef>
            </a:pPr>
            <a:r>
              <a:rPr lang="en-US" sz="4800" dirty="0" smtClean="0">
                <a:latin typeface="+mj-lt"/>
              </a:rPr>
              <a:t/>
            </a:r>
            <a:br>
              <a:rPr lang="en-US" sz="4800" dirty="0" smtClean="0">
                <a:latin typeface="+mj-lt"/>
              </a:rPr>
            </a:br>
            <a:r>
              <a:rPr lang="en-US" sz="4800" dirty="0" smtClean="0">
                <a:latin typeface="+mj-lt"/>
              </a:rPr>
              <a:t/>
            </a:r>
            <a:br>
              <a:rPr lang="en-US" sz="4800" dirty="0" smtClean="0">
                <a:latin typeface="+mj-lt"/>
              </a:rPr>
            </a:br>
            <a:r>
              <a:rPr lang="en-US" sz="4800" dirty="0" smtClean="0">
                <a:latin typeface="+mj-lt"/>
              </a:rPr>
              <a:t>Military Intelligence</a:t>
            </a:r>
            <a:r>
              <a:rPr lang="en-US" sz="4800" dirty="0">
                <a:latin typeface="+mj-lt"/>
              </a:rPr>
              <a:t>: </a:t>
            </a:r>
            <a:r>
              <a:rPr lang="en-US" sz="4800" dirty="0" smtClean="0">
                <a:latin typeface="+mj-lt"/>
              </a:rPr>
              <a:t/>
            </a:r>
            <a:br>
              <a:rPr lang="en-US" sz="4800" dirty="0" smtClean="0">
                <a:latin typeface="+mj-lt"/>
              </a:rPr>
            </a:br>
            <a:r>
              <a:rPr lang="en-US" sz="4800" dirty="0" smtClean="0">
                <a:latin typeface="+mj-lt"/>
              </a:rPr>
              <a:t>Profiling Political Leaders</a:t>
            </a:r>
            <a:r>
              <a:rPr lang="en-US" sz="4800" dirty="0">
                <a:latin typeface="+mj-lt"/>
              </a:rPr>
              <a:t/>
            </a:r>
            <a:br>
              <a:rPr lang="en-US" sz="4800" dirty="0">
                <a:latin typeface="+mj-lt"/>
              </a:rPr>
            </a:br>
            <a:endParaRPr lang="en-US" sz="4800" dirty="0">
              <a:latin typeface="+mj-lt"/>
            </a:endParaRPr>
          </a:p>
        </p:txBody>
      </p:sp>
      <p:sp>
        <p:nvSpPr>
          <p:cNvPr id="3" name="Content Placeholder 2"/>
          <p:cNvSpPr>
            <a:spLocks noGrp="1"/>
          </p:cNvSpPr>
          <p:nvPr>
            <p:ph idx="1"/>
          </p:nvPr>
        </p:nvSpPr>
        <p:spPr>
          <a:xfrm>
            <a:off x="1435608" y="1905000"/>
            <a:ext cx="7498080" cy="4343400"/>
          </a:xfrm>
        </p:spPr>
        <p:txBody>
          <a:bodyPr/>
          <a:lstStyle/>
          <a:p>
            <a:pPr algn="l" rtl="0">
              <a:buNone/>
            </a:pPr>
            <a:endParaRPr lang="en-US" dirty="0" smtClean="0"/>
          </a:p>
          <a:p>
            <a:pPr algn="l" rtl="0">
              <a:buNone/>
            </a:pPr>
            <a:endParaRPr lang="en-US" dirty="0" smtClean="0"/>
          </a:p>
          <a:p>
            <a:pPr algn="l" rtl="0">
              <a:buNone/>
            </a:pPr>
            <a:r>
              <a:rPr lang="en-US" sz="2000" dirty="0" smtClean="0"/>
              <a:t>Neuman, Y.,  Cohen, Y.,  &amp; Shahar,  G. (in press).  A novel computer assisted methodology for leaders' profiling.  </a:t>
            </a:r>
            <a:r>
              <a:rPr lang="en-US" sz="2000" i="1" dirty="0" smtClean="0"/>
              <a:t>American Intelligence Journal</a:t>
            </a:r>
            <a:r>
              <a:rPr lang="en-US" sz="2000" dirty="0" smtClean="0"/>
              <a:t> [Special issue: New Paradigms in [Military] Intelligence Analysis</a:t>
            </a:r>
            <a:endParaRPr lang="en-US" sz="20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t>Personality profiling</a:t>
            </a:r>
          </a:p>
          <a:p>
            <a:pPr algn="l" rtl="0"/>
            <a:endParaRPr lang="en-US" dirty="0" smtClean="0"/>
          </a:p>
          <a:p>
            <a:pPr algn="l" rtl="0"/>
            <a:r>
              <a:rPr lang="en-US" dirty="0" smtClean="0"/>
              <a:t>The "impressionist" and "informal" approach used by Jerry Post (CIA)</a:t>
            </a:r>
          </a:p>
          <a:p>
            <a:pPr algn="l" rtl="0"/>
            <a:endParaRPr lang="en-US" dirty="0" smtClean="0"/>
          </a:p>
          <a:p>
            <a:pPr algn="l" rtl="0"/>
            <a:r>
              <a:rPr lang="en-US" dirty="0" smtClean="0"/>
              <a:t>The “formal” approach uses informants' reports of others through the use of standard inventories (The profiling of Kim </a:t>
            </a:r>
            <a:r>
              <a:rPr lang="en-US" dirty="0" err="1" smtClean="0"/>
              <a:t>Jong-il</a:t>
            </a:r>
            <a:r>
              <a:rPr lang="en-US" dirty="0" smtClean="0"/>
              <a:t>)</a:t>
            </a:r>
          </a:p>
          <a:p>
            <a:pPr algn="l" rtl="0">
              <a:buNone/>
            </a:pP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Personality and Text-in-Context</a:t>
            </a:r>
            <a:endParaRPr lang="en-US" dirty="0"/>
          </a:p>
        </p:txBody>
      </p:sp>
      <p:sp>
        <p:nvSpPr>
          <p:cNvPr id="3" name="Content Placeholder 2"/>
          <p:cNvSpPr>
            <a:spLocks noGrp="1"/>
          </p:cNvSpPr>
          <p:nvPr>
            <p:ph idx="1"/>
          </p:nvPr>
        </p:nvSpPr>
        <p:spPr/>
        <p:txBody>
          <a:bodyPr/>
          <a:lstStyle/>
          <a:p>
            <a:pPr algn="l" rtl="0">
              <a:buNone/>
            </a:pPr>
            <a:r>
              <a:rPr lang="en-US" dirty="0" smtClean="0"/>
              <a:t>The challenge:</a:t>
            </a:r>
          </a:p>
          <a:p>
            <a:pPr marL="514350" indent="-514350" algn="l" rtl="0"/>
            <a:r>
              <a:rPr lang="en-US" dirty="0" smtClean="0"/>
              <a:t>Identify </a:t>
            </a:r>
            <a:r>
              <a:rPr lang="en-US" dirty="0" smtClean="0">
                <a:solidFill>
                  <a:srgbClr val="FF0000"/>
                </a:solidFill>
              </a:rPr>
              <a:t>themes</a:t>
            </a:r>
            <a:r>
              <a:rPr lang="en-US" dirty="0" smtClean="0"/>
              <a:t> that emerge from the text in a given socio-political context as well as personality features</a:t>
            </a:r>
          </a:p>
          <a:p>
            <a:pPr marL="514350" indent="-514350" algn="l" rtl="0"/>
            <a:r>
              <a:rPr lang="en-US" dirty="0" smtClean="0"/>
              <a:t>The way in which these themes, that may have been </a:t>
            </a:r>
            <a:r>
              <a:rPr lang="en-US" u="sng" dirty="0" smtClean="0"/>
              <a:t>preformed</a:t>
            </a:r>
            <a:r>
              <a:rPr lang="en-US" dirty="0" smtClean="0"/>
              <a:t> by the leader and probably by his close circle, intermingle with the leader's personality to produce a synergetic output</a:t>
            </a:r>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err="1" smtClean="0"/>
              <a:t>Morsi’s</a:t>
            </a:r>
            <a:r>
              <a:rPr lang="en-US" dirty="0" smtClean="0"/>
              <a:t> Case</a:t>
            </a:r>
            <a:endParaRPr lang="en-US" dirty="0"/>
          </a:p>
        </p:txBody>
      </p:sp>
      <p:sp>
        <p:nvSpPr>
          <p:cNvPr id="3" name="Content Placeholder 2"/>
          <p:cNvSpPr>
            <a:spLocks noGrp="1"/>
          </p:cNvSpPr>
          <p:nvPr>
            <p:ph idx="1"/>
          </p:nvPr>
        </p:nvSpPr>
        <p:spPr/>
        <p:txBody>
          <a:bodyPr/>
          <a:lstStyle/>
          <a:p>
            <a:pPr algn="l" rtl="0"/>
            <a:r>
              <a:rPr lang="en-US" dirty="0" smtClean="0"/>
              <a:t>The speech given by the new elected Egyptian President Mohammed </a:t>
            </a:r>
            <a:r>
              <a:rPr lang="en-US" dirty="0" err="1" smtClean="0"/>
              <a:t>Morsi</a:t>
            </a:r>
            <a:r>
              <a:rPr lang="en-US" dirty="0" smtClean="0"/>
              <a:t> </a:t>
            </a:r>
          </a:p>
          <a:p>
            <a:pPr algn="l" rtl="0"/>
            <a:r>
              <a:rPr lang="en-US" dirty="0" smtClean="0"/>
              <a:t>A leader of the Islamic Brothers </a:t>
            </a:r>
          </a:p>
          <a:p>
            <a:pPr algn="l" rtl="0"/>
            <a:r>
              <a:rPr lang="en-US" dirty="0" smtClean="0"/>
              <a:t>September 26, 2012, the General Assembly of the UN</a:t>
            </a:r>
          </a:p>
          <a:p>
            <a:pPr algn="l" rtl="0"/>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Surface Themes</a:t>
            </a:r>
            <a:endParaRPr lang="en-US" dirty="0"/>
          </a:p>
        </p:txBody>
      </p:sp>
      <p:pic>
        <p:nvPicPr>
          <p:cNvPr id="4" name="Content Placeholder 3"/>
          <p:cNvPicPr>
            <a:picLocks noGrp="1"/>
          </p:cNvPicPr>
          <p:nvPr>
            <p:ph idx="1"/>
          </p:nvPr>
        </p:nvPicPr>
        <p:blipFill rotWithShape="1">
          <a:blip r:embed="rId2" cstate="print"/>
          <a:stretch/>
        </p:blipFill>
        <p:spPr>
          <a:xfrm>
            <a:off x="2062433" y="1447800"/>
            <a:ext cx="6244683" cy="4800600"/>
          </a:xfrm>
          <a:prstGeom prst="rect">
            <a:avLst/>
          </a:prstGeom>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Three Major Themes</a:t>
            </a:r>
            <a:endParaRPr lang="en-US" dirty="0"/>
          </a:p>
        </p:txBody>
      </p:sp>
      <p:sp>
        <p:nvSpPr>
          <p:cNvPr id="3" name="Content Placeholder 2"/>
          <p:cNvSpPr>
            <a:spLocks noGrp="1"/>
          </p:cNvSpPr>
          <p:nvPr>
            <p:ph idx="1"/>
          </p:nvPr>
        </p:nvSpPr>
        <p:spPr/>
        <p:txBody>
          <a:bodyPr/>
          <a:lstStyle/>
          <a:p>
            <a:pPr marL="596646" lvl="0" indent="-514350" algn="l" rtl="0">
              <a:buFont typeface="+mj-lt"/>
              <a:buAutoNum type="arabicPeriod"/>
            </a:pPr>
            <a:r>
              <a:rPr lang="en-US" dirty="0" smtClean="0"/>
              <a:t>The </a:t>
            </a:r>
            <a:r>
              <a:rPr lang="en-US" dirty="0" smtClean="0">
                <a:solidFill>
                  <a:srgbClr val="92D050"/>
                </a:solidFill>
              </a:rPr>
              <a:t>Palestinian – Israeli conflict </a:t>
            </a:r>
            <a:r>
              <a:rPr lang="en-US" dirty="0" smtClean="0"/>
              <a:t>and Egypt’s support of the Palestinian side</a:t>
            </a:r>
          </a:p>
          <a:p>
            <a:pPr marL="596646" lvl="0" indent="-514350" algn="l" rtl="0">
              <a:buFont typeface="+mj-lt"/>
              <a:buAutoNum type="arabicPeriod"/>
            </a:pPr>
            <a:r>
              <a:rPr lang="en-US" dirty="0" smtClean="0"/>
              <a:t>Establishing Egypt as an Arabic – African </a:t>
            </a:r>
            <a:r>
              <a:rPr lang="en-US" dirty="0" smtClean="0">
                <a:solidFill>
                  <a:srgbClr val="92D050"/>
                </a:solidFill>
              </a:rPr>
              <a:t>leader</a:t>
            </a:r>
            <a:r>
              <a:rPr lang="en-US" dirty="0" smtClean="0"/>
              <a:t> of the developing world</a:t>
            </a:r>
          </a:p>
          <a:p>
            <a:pPr marL="596646" lvl="0" indent="-514350" algn="l" rtl="0">
              <a:buFont typeface="+mj-lt"/>
              <a:buAutoNum type="arabicPeriod"/>
            </a:pPr>
            <a:r>
              <a:rPr lang="en-US" dirty="0" smtClean="0"/>
              <a:t>Egypt’s efforts on helping to end the violence in </a:t>
            </a:r>
            <a:r>
              <a:rPr lang="en-US" dirty="0" smtClean="0">
                <a:solidFill>
                  <a:srgbClr val="92D050"/>
                </a:solidFill>
              </a:rPr>
              <a:t>Syria</a:t>
            </a:r>
            <a:endParaRPr lang="en-US" dirty="0" smtClean="0"/>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Motifs Analysis - Results</a:t>
            </a:r>
            <a:endParaRPr lang="en-US" dirty="0"/>
          </a:p>
        </p:txBody>
      </p:sp>
      <p:sp>
        <p:nvSpPr>
          <p:cNvPr id="3" name="Content Placeholder 2"/>
          <p:cNvSpPr>
            <a:spLocks noGrp="1"/>
          </p:cNvSpPr>
          <p:nvPr>
            <p:ph idx="1"/>
          </p:nvPr>
        </p:nvSpPr>
        <p:spPr/>
        <p:txBody>
          <a:bodyPr>
            <a:normAutofit lnSpcReduction="10000"/>
          </a:bodyPr>
          <a:lstStyle/>
          <a:p>
            <a:pPr algn="l" rtl="0"/>
            <a:r>
              <a:rPr lang="en-US" dirty="0" smtClean="0"/>
              <a:t>We applied MOTIFS ANALYSIS to the semantic network of the speech</a:t>
            </a:r>
          </a:p>
          <a:p>
            <a:pPr algn="l" rtl="0">
              <a:buNone/>
            </a:pPr>
            <a:endParaRPr lang="en-US" dirty="0" smtClean="0"/>
          </a:p>
          <a:p>
            <a:pPr algn="l" rtl="0"/>
            <a:r>
              <a:rPr lang="en-US" dirty="0" smtClean="0"/>
              <a:t>By identifying the words populating most the motifs' edges three words emerge: </a:t>
            </a:r>
            <a:r>
              <a:rPr lang="en-US" u="sng" dirty="0" smtClean="0">
                <a:solidFill>
                  <a:srgbClr val="FF0000"/>
                </a:solidFill>
              </a:rPr>
              <a:t>Rights</a:t>
            </a:r>
            <a:r>
              <a:rPr lang="en-US" dirty="0" smtClean="0"/>
              <a:t>, </a:t>
            </a:r>
            <a:r>
              <a:rPr lang="en-US" u="sng" dirty="0" smtClean="0">
                <a:solidFill>
                  <a:srgbClr val="FF0000"/>
                </a:solidFill>
              </a:rPr>
              <a:t>Principles</a:t>
            </a:r>
            <a:r>
              <a:rPr lang="en-US" dirty="0" smtClean="0"/>
              <a:t> and </a:t>
            </a:r>
            <a:r>
              <a:rPr lang="en-US" u="sng" dirty="0" smtClean="0">
                <a:solidFill>
                  <a:srgbClr val="FF0000"/>
                </a:solidFill>
              </a:rPr>
              <a:t>Vision</a:t>
            </a:r>
            <a:r>
              <a:rPr lang="en-US" dirty="0" smtClean="0"/>
              <a:t> </a:t>
            </a:r>
          </a:p>
          <a:p>
            <a:pPr algn="l" rtl="0"/>
            <a:endParaRPr lang="en-US" dirty="0" smtClean="0"/>
          </a:p>
          <a:p>
            <a:pPr algn="l" rtl="0"/>
            <a:r>
              <a:rPr lang="en-US" dirty="0" smtClean="0"/>
              <a:t>The hypothesis: </a:t>
            </a:r>
            <a:r>
              <a:rPr lang="en-US" dirty="0" err="1" smtClean="0"/>
              <a:t>Morsi’s</a:t>
            </a:r>
            <a:r>
              <a:rPr lang="en-US" dirty="0" smtClean="0"/>
              <a:t> speech is indicative of Obsessive Compulsive Personality features</a:t>
            </a:r>
          </a:p>
          <a:p>
            <a:pPr algn="l" rtl="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554162"/>
          </a:xfrm>
        </p:spPr>
        <p:txBody>
          <a:bodyPr>
            <a:normAutofit fontScale="90000"/>
          </a:bodyPr>
          <a:lstStyle/>
          <a:p>
            <a:pPr algn="ctr" rtl="0"/>
            <a:r>
              <a:rPr lang="en-US" dirty="0" smtClean="0"/>
              <a:t> </a:t>
            </a:r>
            <a:br>
              <a:rPr lang="en-US" dirty="0" smtClean="0"/>
            </a:br>
            <a:r>
              <a:rPr lang="en-US" dirty="0" smtClean="0">
                <a:effectLst/>
              </a:rPr>
              <a:t>Obsessive Compulsive Personality</a:t>
            </a:r>
            <a:endParaRPr lang="en-US" dirty="0"/>
          </a:p>
        </p:txBody>
      </p:sp>
      <p:sp>
        <p:nvSpPr>
          <p:cNvPr id="3" name="Content Placeholder 2"/>
          <p:cNvSpPr>
            <a:spLocks noGrp="1"/>
          </p:cNvSpPr>
          <p:nvPr>
            <p:ph idx="1"/>
          </p:nvPr>
        </p:nvSpPr>
        <p:spPr>
          <a:xfrm>
            <a:off x="1435608" y="1981200"/>
            <a:ext cx="7498080" cy="4267200"/>
          </a:xfrm>
        </p:spPr>
        <p:txBody>
          <a:bodyPr/>
          <a:lstStyle/>
          <a:p>
            <a:pPr algn="l" rtl="0">
              <a:buNone/>
            </a:pPr>
            <a:r>
              <a:rPr lang="en-US" dirty="0" smtClean="0"/>
              <a:t>This type of personality seeks opportunity to prove himself as </a:t>
            </a:r>
            <a:r>
              <a:rPr lang="en-US" u="sng" dirty="0" smtClean="0"/>
              <a:t>selflessly committed to the "greater cause”</a:t>
            </a:r>
            <a:r>
              <a:rPr lang="en-US" dirty="0" smtClean="0"/>
              <a:t> </a:t>
            </a:r>
          </a:p>
          <a:p>
            <a:pPr algn="l" rtl="0">
              <a:buNone/>
            </a:pPr>
            <a:endParaRPr lang="en-US" dirty="0" smtClean="0">
              <a:solidFill>
                <a:srgbClr val="FF0000"/>
              </a:solidFill>
            </a:endParaRPr>
          </a:p>
          <a:p>
            <a:pPr algn="l" rtl="0">
              <a:buNone/>
            </a:pPr>
            <a:r>
              <a:rPr lang="en-US" dirty="0" smtClean="0">
                <a:solidFill>
                  <a:srgbClr val="FF0000"/>
                </a:solidFill>
              </a:rPr>
              <a:t>Rigid</a:t>
            </a:r>
            <a:r>
              <a:rPr lang="en-US" dirty="0" smtClean="0"/>
              <a:t> and </a:t>
            </a:r>
            <a:r>
              <a:rPr lang="en-US" dirty="0" smtClean="0">
                <a:solidFill>
                  <a:srgbClr val="FF0000"/>
                </a:solidFill>
              </a:rPr>
              <a:t>dogmatic</a:t>
            </a:r>
            <a:r>
              <a:rPr lang="en-US" dirty="0" smtClean="0"/>
              <a:t> personality, occupied with </a:t>
            </a:r>
            <a:r>
              <a:rPr lang="en-US" dirty="0" smtClean="0">
                <a:solidFill>
                  <a:srgbClr val="FF0000"/>
                </a:solidFill>
              </a:rPr>
              <a:t>details</a:t>
            </a:r>
            <a:r>
              <a:rPr lang="en-US" dirty="0" smtClean="0"/>
              <a:t>, and presents an </a:t>
            </a:r>
            <a:r>
              <a:rPr lang="en-US" dirty="0" smtClean="0">
                <a:solidFill>
                  <a:srgbClr val="FF0000"/>
                </a:solidFill>
              </a:rPr>
              <a:t>over conscientious</a:t>
            </a:r>
            <a:r>
              <a:rPr lang="en-US" dirty="0" smtClean="0"/>
              <a:t> attitude toward matters of morality and values </a:t>
            </a:r>
          </a:p>
          <a:p>
            <a:pPr algn="l" rtl="0">
              <a:buNone/>
            </a:pP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Testing the Hypothesis</a:t>
            </a:r>
            <a:endParaRPr lang="en-US" dirty="0"/>
          </a:p>
        </p:txBody>
      </p:sp>
      <p:sp>
        <p:nvSpPr>
          <p:cNvPr id="3" name="Content Placeholder 2"/>
          <p:cNvSpPr>
            <a:spLocks noGrp="1"/>
          </p:cNvSpPr>
          <p:nvPr>
            <p:ph idx="1"/>
          </p:nvPr>
        </p:nvSpPr>
        <p:spPr/>
        <p:txBody>
          <a:bodyPr/>
          <a:lstStyle/>
          <a:p>
            <a:pPr algn="l" rtl="0"/>
            <a:r>
              <a:rPr lang="en-US" dirty="0" smtClean="0"/>
              <a:t>The Obsessive vector: Rigid, stubborn, over-conscientious, inflexible, organized, perfectionist …</a:t>
            </a:r>
          </a:p>
          <a:p>
            <a:pPr algn="l" rtl="0">
              <a:buNone/>
            </a:pPr>
            <a:r>
              <a:rPr lang="en-US" dirty="0" smtClean="0"/>
              <a:t> </a:t>
            </a:r>
          </a:p>
          <a:p>
            <a:pPr algn="l" rtl="0"/>
            <a:r>
              <a:rPr lang="en-US" dirty="0" smtClean="0"/>
              <a:t>The Narcissistic vector: special, unique, selfish, envious, arrogant, contemptuous, brilliant  …</a:t>
            </a:r>
          </a:p>
          <a:p>
            <a:pPr algn="l" rtl="0">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Emotions</a:t>
            </a:r>
            <a:endParaRPr lang="en-US" dirty="0"/>
          </a:p>
        </p:txBody>
      </p:sp>
      <p:sp>
        <p:nvSpPr>
          <p:cNvPr id="3" name="Content Placeholder 2"/>
          <p:cNvSpPr>
            <a:spLocks noGrp="1"/>
          </p:cNvSpPr>
          <p:nvPr>
            <p:ph idx="1"/>
          </p:nvPr>
        </p:nvSpPr>
        <p:spPr/>
        <p:txBody>
          <a:bodyPr/>
          <a:lstStyle/>
          <a:p>
            <a:pPr algn="l" rtl="0">
              <a:buNone/>
            </a:pPr>
            <a:r>
              <a:rPr lang="en-US" dirty="0" smtClean="0"/>
              <a:t>No need to explain but … a recent interesting </a:t>
            </a:r>
            <a:r>
              <a:rPr lang="en-US" dirty="0" err="1" smtClean="0"/>
              <a:t>neuro</a:t>
            </a:r>
            <a:r>
              <a:rPr lang="en-US" dirty="0" smtClean="0"/>
              <a:t>-imaging study suggests that all of our emotions can be mapped into four dimensions</a:t>
            </a:r>
          </a:p>
          <a:p>
            <a:pPr algn="l" rtl="0">
              <a:buNone/>
            </a:pPr>
            <a:endParaRPr lang="en-US" dirty="0" smtClean="0"/>
          </a:p>
          <a:p>
            <a:pPr algn="l" rtl="0">
              <a:buNone/>
            </a:pPr>
            <a:r>
              <a:rPr lang="en-US" sz="2000" dirty="0" err="1" smtClean="0"/>
              <a:t>Kassam</a:t>
            </a:r>
            <a:r>
              <a:rPr lang="en-US" sz="2000" dirty="0" smtClean="0"/>
              <a:t>, K. S. et al. (2013). Identifying emotions on the basis of neural activation. </a:t>
            </a:r>
            <a:r>
              <a:rPr lang="en-US" sz="2000" i="1" dirty="0" err="1" smtClean="0"/>
              <a:t>PloS</a:t>
            </a:r>
            <a:r>
              <a:rPr lang="en-US" sz="2000" i="1" dirty="0" smtClean="0"/>
              <a:t> one</a:t>
            </a:r>
            <a:r>
              <a:rPr lang="en-US" sz="2000" dirty="0" smtClean="0"/>
              <a:t>, </a:t>
            </a:r>
            <a:r>
              <a:rPr lang="en-US" sz="2000" i="1" dirty="0" smtClean="0"/>
              <a:t>8</a:t>
            </a:r>
            <a:r>
              <a:rPr lang="en-US" sz="2000" dirty="0" smtClean="0"/>
              <a:t>(6), e66032.‏</a:t>
            </a:r>
          </a:p>
          <a:p>
            <a:pPr algn="l" rtl="0">
              <a:buNone/>
            </a:pP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Results</a:t>
            </a:r>
            <a:endParaRPr lang="en-US" dirty="0"/>
          </a:p>
        </p:txBody>
      </p:sp>
      <p:sp>
        <p:nvSpPr>
          <p:cNvPr id="3" name="Content Placeholder 2"/>
          <p:cNvSpPr>
            <a:spLocks noGrp="1"/>
          </p:cNvSpPr>
          <p:nvPr>
            <p:ph idx="1"/>
          </p:nvPr>
        </p:nvSpPr>
        <p:spPr/>
        <p:txBody>
          <a:bodyPr/>
          <a:lstStyle/>
          <a:p>
            <a:pPr algn="l" rtl="0">
              <a:buNone/>
            </a:pPr>
            <a:r>
              <a:rPr lang="en-US" dirty="0" smtClean="0"/>
              <a:t>The speech was much closer to the Obsessive vector (0.09) than to the Narcissistic  vector (0.02) </a:t>
            </a:r>
          </a:p>
          <a:p>
            <a:pPr algn="l" rtl="0">
              <a:buNone/>
            </a:pPr>
            <a:endParaRPr lang="en-US" dirty="0" smtClean="0"/>
          </a:p>
          <a:p>
            <a:pPr algn="l" rtl="0">
              <a:buNone/>
            </a:pPr>
            <a:r>
              <a:rPr lang="en-US" dirty="0" smtClean="0"/>
              <a:t>It was found that the speech was mostly similar to the </a:t>
            </a:r>
            <a:r>
              <a:rPr lang="en-US" dirty="0" smtClean="0">
                <a:solidFill>
                  <a:srgbClr val="92D050"/>
                </a:solidFill>
              </a:rPr>
              <a:t>Bureaucratic</a:t>
            </a:r>
            <a:r>
              <a:rPr lang="en-US" dirty="0" smtClean="0"/>
              <a:t> and the </a:t>
            </a:r>
            <a:r>
              <a:rPr lang="en-US" dirty="0" err="1" smtClean="0">
                <a:solidFill>
                  <a:srgbClr val="92D050"/>
                </a:solidFill>
              </a:rPr>
              <a:t>Purtian</a:t>
            </a:r>
            <a:r>
              <a:rPr lang="en-US" dirty="0" smtClean="0"/>
              <a:t> subtypes </a:t>
            </a:r>
          </a:p>
          <a:p>
            <a:pPr algn="l" rtl="0"/>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pPr algn="l" rtl="0"/>
            <a:r>
              <a:rPr lang="en-US" dirty="0" smtClean="0"/>
              <a:t>President </a:t>
            </a:r>
            <a:r>
              <a:rPr lang="en-US" dirty="0" err="1" smtClean="0"/>
              <a:t>Morsi</a:t>
            </a:r>
            <a:r>
              <a:rPr lang="en-US" dirty="0" smtClean="0"/>
              <a:t> was a Bureaucratic-Puritan leader</a:t>
            </a:r>
          </a:p>
          <a:p>
            <a:pPr algn="l" rtl="0"/>
            <a:endParaRPr lang="en-US" dirty="0" smtClean="0"/>
          </a:p>
          <a:p>
            <a:pPr algn="l" rtl="0"/>
            <a:r>
              <a:rPr lang="en-US" dirty="0" smtClean="0"/>
              <a:t>Don’t expect him to lead a change …</a:t>
            </a:r>
          </a:p>
          <a:p>
            <a:pPr algn="l" rtl="0"/>
            <a:endParaRPr lang="en-US" dirty="0" smtClean="0"/>
          </a:p>
          <a:p>
            <a:pPr algn="l" rtl="0"/>
            <a:r>
              <a:rPr lang="en-US" dirty="0" smtClean="0"/>
              <a:t>The American enthusiasm was too early … </a:t>
            </a:r>
          </a:p>
          <a:p>
            <a:pPr algn="l" rtl="0"/>
            <a:r>
              <a:rPr lang="en-US" dirty="0" smtClean="0"/>
              <a:t>In retrospective we know that we were right</a:t>
            </a:r>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087562"/>
          </a:xfrm>
        </p:spPr>
        <p:txBody>
          <a:bodyPr>
            <a:noAutofit/>
          </a:bodyPr>
          <a:lstStyle/>
          <a:p>
            <a:pPr lvl="1" algn="ctr" rtl="0">
              <a:spcBef>
                <a:spcPct val="0"/>
              </a:spcBef>
            </a:pPr>
            <a:r>
              <a:rPr lang="en-US" sz="4800" dirty="0" smtClean="0">
                <a:latin typeface="+mj-lt"/>
              </a:rPr>
              <a:t/>
            </a:r>
            <a:br>
              <a:rPr lang="en-US" sz="4800" dirty="0" smtClean="0">
                <a:latin typeface="+mj-lt"/>
              </a:rPr>
            </a:br>
            <a:r>
              <a:rPr lang="en-US" sz="4800" dirty="0" smtClean="0">
                <a:latin typeface="+mj-lt"/>
              </a:rPr>
              <a:t>Customers</a:t>
            </a:r>
            <a:r>
              <a:rPr lang="en-US" sz="4800" dirty="0">
                <a:latin typeface="+mj-lt"/>
              </a:rPr>
              <a:t>' </a:t>
            </a:r>
            <a:r>
              <a:rPr lang="en-US" sz="4800" dirty="0" smtClean="0">
                <a:latin typeface="+mj-lt"/>
              </a:rPr>
              <a:t>Service</a:t>
            </a:r>
            <a:r>
              <a:rPr lang="en-US" sz="4800" dirty="0">
                <a:latin typeface="+mj-lt"/>
              </a:rPr>
              <a:t>: </a:t>
            </a:r>
            <a:r>
              <a:rPr lang="en-US" sz="4800" dirty="0" smtClean="0">
                <a:latin typeface="+mj-lt"/>
              </a:rPr>
              <a:t/>
            </a:r>
            <a:br>
              <a:rPr lang="en-US" sz="4800" dirty="0" smtClean="0">
                <a:latin typeface="+mj-lt"/>
              </a:rPr>
            </a:br>
            <a:r>
              <a:rPr lang="en-US" sz="4800" dirty="0" smtClean="0">
                <a:latin typeface="+mj-lt"/>
              </a:rPr>
              <a:t>Who </a:t>
            </a:r>
            <a:r>
              <a:rPr lang="en-US" sz="4800" dirty="0">
                <a:latin typeface="+mj-lt"/>
              </a:rPr>
              <a:t>is the </a:t>
            </a:r>
            <a:r>
              <a:rPr lang="en-US" sz="4800" dirty="0" smtClean="0">
                <a:latin typeface="+mj-lt"/>
              </a:rPr>
              <a:t>Unhappy Customer</a:t>
            </a:r>
            <a:r>
              <a:rPr lang="en-US" sz="4800" dirty="0">
                <a:latin typeface="+mj-lt"/>
              </a:rPr>
              <a:t/>
            </a:r>
            <a:br>
              <a:rPr lang="en-US" sz="4800" dirty="0">
                <a:latin typeface="+mj-lt"/>
              </a:rPr>
            </a:br>
            <a:endParaRPr lang="en-US" sz="4800" dirty="0">
              <a:latin typeface="+mj-lt"/>
            </a:endParaRPr>
          </a:p>
        </p:txBody>
      </p:sp>
      <p:sp>
        <p:nvSpPr>
          <p:cNvPr id="3" name="Content Placeholder 2"/>
          <p:cNvSpPr>
            <a:spLocks noGrp="1"/>
          </p:cNvSpPr>
          <p:nvPr>
            <p:ph idx="1"/>
          </p:nvPr>
        </p:nvSpPr>
        <p:spPr>
          <a:xfrm>
            <a:off x="1435608" y="2743200"/>
            <a:ext cx="7498080" cy="3505200"/>
          </a:xfrm>
        </p:spPr>
        <p:txBody>
          <a:bodyPr/>
          <a:lstStyle/>
          <a:p>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a:bodyPr>
          <a:lstStyle/>
          <a:p>
            <a:pPr algn="l" rtl="0"/>
            <a:r>
              <a:rPr lang="en-US" dirty="0" smtClean="0"/>
              <a:t>Can we better understand who is a non-satisfied customer? </a:t>
            </a:r>
          </a:p>
          <a:p>
            <a:pPr algn="l" rtl="0"/>
            <a:r>
              <a:rPr lang="en-US" dirty="0" smtClean="0"/>
              <a:t>The **** dataset</a:t>
            </a:r>
          </a:p>
          <a:p>
            <a:pPr algn="l" rtl="0"/>
            <a:r>
              <a:rPr lang="en-US" dirty="0" smtClean="0"/>
              <a:t>335,022 Reviews</a:t>
            </a:r>
          </a:p>
          <a:p>
            <a:pPr algn="l" rtl="0"/>
            <a:r>
              <a:rPr lang="en-US" dirty="0" smtClean="0"/>
              <a:t>70,817 users</a:t>
            </a:r>
          </a:p>
          <a:p>
            <a:pPr algn="l" rtl="0"/>
            <a:r>
              <a:rPr lang="en-US" dirty="0" smtClean="0"/>
              <a:t>We categorized the reviews into satisfied (3/4 stars) and non satisfied customers (1/2 starts)</a:t>
            </a:r>
          </a:p>
          <a:p>
            <a:endParaRPr lang="he-IL" dirty="0" smtClean="0"/>
          </a:p>
          <a:p>
            <a:pPr algn="l" rtl="0">
              <a:buNone/>
            </a:pP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t>Most reviews were very positive (70% vs. 30%)</a:t>
            </a:r>
          </a:p>
          <a:p>
            <a:pPr algn="l" rtl="0"/>
            <a:r>
              <a:rPr lang="en-US" dirty="0" smtClean="0"/>
              <a:t>We profiled the customers by analyzing the reviews of each customer</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Correlations between Rating and Personality Dimensions</a:t>
            </a:r>
            <a:endParaRPr lang="en-US" dirty="0"/>
          </a:p>
        </p:txBody>
      </p:sp>
      <p:sp>
        <p:nvSpPr>
          <p:cNvPr id="3" name="Content Placeholder 2"/>
          <p:cNvSpPr>
            <a:spLocks noGrp="1"/>
          </p:cNvSpPr>
          <p:nvPr>
            <p:ph idx="1"/>
          </p:nvPr>
        </p:nvSpPr>
        <p:spPr>
          <a:xfrm>
            <a:off x="1435608" y="1752600"/>
            <a:ext cx="7498080" cy="4495800"/>
          </a:xfrm>
        </p:spPr>
        <p:txBody>
          <a:bodyPr/>
          <a:lstStyle/>
          <a:p>
            <a:pPr algn="l" rtl="0"/>
            <a:r>
              <a:rPr lang="en-US" dirty="0" smtClean="0"/>
              <a:t>Neuroticism = -0.215</a:t>
            </a:r>
          </a:p>
          <a:p>
            <a:pPr algn="l" rtl="0"/>
            <a:r>
              <a:rPr lang="en-US" dirty="0" smtClean="0"/>
              <a:t>Angry = -0.185</a:t>
            </a:r>
          </a:p>
          <a:p>
            <a:pPr algn="l" rtl="0"/>
            <a:r>
              <a:rPr lang="en-US" dirty="0" smtClean="0"/>
              <a:t>Etc. </a:t>
            </a:r>
          </a:p>
          <a:p>
            <a:pPr algn="l" rtl="0"/>
            <a:endParaRPr lang="en-US" dirty="0" smtClean="0"/>
          </a:p>
          <a:p>
            <a:pPr algn="l" rtl="0"/>
            <a:r>
              <a:rPr lang="en-US" dirty="0" smtClean="0"/>
              <a:t>We built an index from these scores</a:t>
            </a:r>
          </a:p>
          <a:p>
            <a:pPr algn="l" rtl="0"/>
            <a:r>
              <a:rPr lang="en-US" dirty="0" smtClean="0"/>
              <a:t>The sum of the z-scores</a:t>
            </a:r>
          </a:p>
          <a:p>
            <a:pPr algn="l" rtl="0"/>
            <a:r>
              <a:rPr lang="en-US" dirty="0" smtClean="0"/>
              <a:t>Titled “Neurotic”</a:t>
            </a:r>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133600" y="1524000"/>
          <a:ext cx="5929314" cy="2505075"/>
        </p:xfrm>
        <a:graphic>
          <a:graphicData uri="http://schemas.openxmlformats.org/drawingml/2006/table">
            <a:tbl>
              <a:tblPr rtl="1" firstRow="1" bandRow="1">
                <a:tableStyleId>{5C22544A-7EE6-4342-B048-85BDC9FD1C3A}</a:tableStyleId>
              </a:tblPr>
              <a:tblGrid>
                <a:gridCol w="1976438"/>
                <a:gridCol w="1849012"/>
                <a:gridCol w="608892"/>
                <a:gridCol w="1494972"/>
              </a:tblGrid>
              <a:tr h="409575">
                <a:tc gridSpan="4">
                  <a:txBody>
                    <a:bodyPr/>
                    <a:lstStyle/>
                    <a:p>
                      <a:pPr algn="ctr" rtl="0"/>
                      <a:r>
                        <a:rPr lang="en-US" sz="2400" dirty="0" smtClean="0"/>
                        <a:t>Neurotic?</a:t>
                      </a:r>
                      <a:endParaRPr lang="en-US" sz="2400"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r>
              <a:tr h="409575">
                <a:tc>
                  <a:txBody>
                    <a:bodyPr/>
                    <a:lstStyle/>
                    <a:p>
                      <a:pPr algn="ctr" rtl="0"/>
                      <a:r>
                        <a:rPr lang="en-US" dirty="0" smtClean="0"/>
                        <a:t>YES</a:t>
                      </a:r>
                      <a:endParaRPr lang="en-US" dirty="0"/>
                    </a:p>
                  </a:txBody>
                  <a:tcPr/>
                </a:tc>
                <a:tc>
                  <a:txBody>
                    <a:bodyPr/>
                    <a:lstStyle/>
                    <a:p>
                      <a:pPr algn="ctr" rtl="0"/>
                      <a:r>
                        <a:rPr lang="en-US" dirty="0" smtClean="0"/>
                        <a:t>NO</a:t>
                      </a:r>
                      <a:endParaRPr lang="en-US" dirty="0"/>
                    </a:p>
                  </a:txBody>
                  <a:tcPr/>
                </a:tc>
                <a:tc gridSpan="2">
                  <a:txBody>
                    <a:bodyPr/>
                    <a:lstStyle/>
                    <a:p>
                      <a:endParaRPr lang="en-US" dirty="0"/>
                    </a:p>
                  </a:txBody>
                  <a:tcPr/>
                </a:tc>
                <a:tc hMerge="1">
                  <a:txBody>
                    <a:bodyPr/>
                    <a:lstStyle/>
                    <a:p>
                      <a:endParaRPr lang="en-US"/>
                    </a:p>
                  </a:txBody>
                  <a:tcPr/>
                </a:tc>
              </a:tr>
              <a:tr h="819150">
                <a:tc>
                  <a:txBody>
                    <a:bodyPr/>
                    <a:lstStyle/>
                    <a:p>
                      <a:pPr algn="ctr" rtl="0"/>
                      <a:r>
                        <a:rPr lang="en-US" b="1" dirty="0" smtClean="0">
                          <a:solidFill>
                            <a:schemeClr val="tx1"/>
                          </a:solidFill>
                        </a:rPr>
                        <a:t>66%</a:t>
                      </a:r>
                      <a:endParaRPr lang="en-US" b="1" dirty="0">
                        <a:solidFill>
                          <a:schemeClr val="tx1"/>
                        </a:solidFill>
                      </a:endParaRPr>
                    </a:p>
                  </a:txBody>
                  <a:tcPr/>
                </a:tc>
                <a:tc>
                  <a:txBody>
                    <a:bodyPr/>
                    <a:lstStyle/>
                    <a:p>
                      <a:pPr algn="ctr" rtl="0"/>
                      <a:r>
                        <a:rPr lang="en-US" b="1" dirty="0" smtClean="0">
                          <a:solidFill>
                            <a:schemeClr val="tx1"/>
                          </a:solidFill>
                        </a:rPr>
                        <a:t>34%</a:t>
                      </a:r>
                      <a:endParaRPr lang="en-US" b="1" dirty="0">
                        <a:solidFill>
                          <a:schemeClr val="tx1"/>
                        </a:solidFill>
                      </a:endParaRPr>
                    </a:p>
                  </a:txBody>
                  <a:tcPr/>
                </a:tc>
                <a:tc>
                  <a:txBody>
                    <a:bodyPr/>
                    <a:lstStyle/>
                    <a:p>
                      <a:pPr algn="l" rtl="0"/>
                      <a:r>
                        <a:rPr lang="en-US" b="1" dirty="0" smtClean="0">
                          <a:solidFill>
                            <a:schemeClr val="tx1"/>
                          </a:solidFill>
                        </a:rPr>
                        <a:t>NO</a:t>
                      </a:r>
                      <a:endParaRPr lang="en-US" b="1" dirty="0">
                        <a:solidFill>
                          <a:schemeClr val="tx1"/>
                        </a:solidFill>
                      </a:endParaRPr>
                    </a:p>
                  </a:txBody>
                  <a:tcPr/>
                </a:tc>
                <a:tc rowSpan="2">
                  <a:txBody>
                    <a:bodyPr/>
                    <a:lstStyle/>
                    <a:p>
                      <a:pPr algn="l" rtl="0"/>
                      <a:r>
                        <a:rPr lang="en-US" sz="2400" dirty="0" smtClean="0"/>
                        <a:t>A</a:t>
                      </a:r>
                      <a:r>
                        <a:rPr lang="en-US" sz="2400" baseline="0" dirty="0" smtClean="0"/>
                        <a:t> </a:t>
                      </a:r>
                      <a:r>
                        <a:rPr lang="en-US" sz="2400" dirty="0" smtClean="0"/>
                        <a:t>satisfied</a:t>
                      </a:r>
                    </a:p>
                    <a:p>
                      <a:pPr algn="l" rtl="0"/>
                      <a:r>
                        <a:rPr lang="en-US" sz="2400" dirty="0" smtClean="0"/>
                        <a:t>customer?</a:t>
                      </a:r>
                      <a:endParaRPr lang="en-US" sz="2400" dirty="0"/>
                    </a:p>
                  </a:txBody>
                  <a:tcPr/>
                </a:tc>
              </a:tr>
              <a:tr h="819150">
                <a:tc>
                  <a:txBody>
                    <a:bodyPr/>
                    <a:lstStyle/>
                    <a:p>
                      <a:pPr algn="ctr" rtl="0"/>
                      <a:r>
                        <a:rPr lang="en-US" dirty="0" smtClean="0"/>
                        <a:t>42%</a:t>
                      </a:r>
                      <a:endParaRPr lang="en-US" dirty="0"/>
                    </a:p>
                  </a:txBody>
                  <a:tcPr/>
                </a:tc>
                <a:tc>
                  <a:txBody>
                    <a:bodyPr/>
                    <a:lstStyle/>
                    <a:p>
                      <a:pPr algn="ctr" rtl="0"/>
                      <a:r>
                        <a:rPr lang="en-US" dirty="0" smtClean="0"/>
                        <a:t>58%</a:t>
                      </a:r>
                      <a:endParaRPr lang="en-US" dirty="0"/>
                    </a:p>
                  </a:txBody>
                  <a:tcPr/>
                </a:tc>
                <a:tc>
                  <a:txBody>
                    <a:bodyPr/>
                    <a:lstStyle/>
                    <a:p>
                      <a:pPr algn="l" rtl="0"/>
                      <a:r>
                        <a:rPr lang="en-US" dirty="0" smtClean="0"/>
                        <a:t>YES</a:t>
                      </a:r>
                      <a:endParaRPr lang="en-US" dirty="0"/>
                    </a:p>
                  </a:txBody>
                  <a:tcPr/>
                </a:tc>
                <a:tc vMerge="1">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endParaRPr lang="en-US" dirty="0" smtClean="0"/>
          </a:p>
          <a:p>
            <a:pPr algn="l" rtl="0"/>
            <a:r>
              <a:rPr lang="en-US" dirty="0" smtClean="0"/>
              <a:t>The probability of being an unsatisfied costumer is </a:t>
            </a:r>
            <a:r>
              <a:rPr lang="en-US" dirty="0" smtClean="0">
                <a:solidFill>
                  <a:srgbClr val="FF0000"/>
                </a:solidFill>
              </a:rPr>
              <a:t>0.32</a:t>
            </a:r>
          </a:p>
          <a:p>
            <a:pPr algn="l" rtl="0"/>
            <a:r>
              <a:rPr lang="en-US" dirty="0" smtClean="0"/>
              <a:t>The probability of being an unsatisfied costumer </a:t>
            </a:r>
            <a:r>
              <a:rPr lang="en-US" dirty="0" smtClean="0">
                <a:solidFill>
                  <a:srgbClr val="FFC000"/>
                </a:solidFill>
              </a:rPr>
              <a:t>given</a:t>
            </a:r>
            <a:r>
              <a:rPr lang="en-US" dirty="0" smtClean="0"/>
              <a:t> that one is Neurotic is </a:t>
            </a:r>
            <a:r>
              <a:rPr lang="en-US" dirty="0" smtClean="0">
                <a:solidFill>
                  <a:srgbClr val="FF0000"/>
                </a:solidFill>
              </a:rPr>
              <a:t>0.43</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Implications for Customers’ Service </a:t>
            </a:r>
            <a:r>
              <a:rPr lang="en-US" dirty="0" err="1" smtClean="0"/>
              <a:t>Priorization</a:t>
            </a:r>
            <a:endParaRPr lang="en-US" dirty="0"/>
          </a:p>
        </p:txBody>
      </p:sp>
      <p:sp>
        <p:nvSpPr>
          <p:cNvPr id="3" name="Content Placeholder 2"/>
          <p:cNvSpPr>
            <a:spLocks noGrp="1"/>
          </p:cNvSpPr>
          <p:nvPr>
            <p:ph idx="1"/>
          </p:nvPr>
        </p:nvSpPr>
        <p:spPr>
          <a:xfrm>
            <a:off x="1435608" y="1600200"/>
            <a:ext cx="7498080" cy="4648200"/>
          </a:xfrm>
        </p:spPr>
        <p:txBody>
          <a:bodyPr/>
          <a:lstStyle/>
          <a:p>
            <a:pPr algn="l" rtl="0"/>
            <a:r>
              <a:rPr lang="en-US" dirty="0" smtClean="0"/>
              <a:t>Some customers are not satisfied as a result of the service/purchase</a:t>
            </a:r>
          </a:p>
          <a:p>
            <a:pPr algn="l" rtl="0"/>
            <a:r>
              <a:rPr lang="en-US" dirty="0" smtClean="0"/>
              <a:t>Some customers are not satisfied because their PERSONALITY cannot be satisfied</a:t>
            </a:r>
          </a:p>
          <a:p>
            <a:pPr algn="l" rtl="0"/>
            <a:r>
              <a:rPr lang="en-US" dirty="0" smtClean="0"/>
              <a:t>We found two types of unsatisfied customers</a:t>
            </a:r>
            <a:r>
              <a:rPr lang="en-US" smtClean="0"/>
              <a:t>:  The </a:t>
            </a:r>
            <a:r>
              <a:rPr lang="en-US" dirty="0" smtClean="0"/>
              <a:t>NEUROTICS and the PERFECTIONISTS (i.e. Obsessive)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Rorschach Test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667000" y="1828800"/>
            <a:ext cx="4670603"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96646" indent="-514350" algn="l" rtl="0">
              <a:buAutoNum type="arabicPeriod"/>
            </a:pPr>
            <a:r>
              <a:rPr lang="en-US" dirty="0" smtClean="0"/>
              <a:t>Valence (whether the stimuli is positive or negative)</a:t>
            </a:r>
          </a:p>
          <a:p>
            <a:pPr marL="596646" indent="-514350" algn="l" rtl="0">
              <a:buAutoNum type="arabicPeriod"/>
            </a:pPr>
            <a:r>
              <a:rPr lang="en-US" dirty="0" smtClean="0"/>
              <a:t>Arousal (the strength of the affect)</a:t>
            </a:r>
          </a:p>
          <a:p>
            <a:pPr marL="596646" indent="-514350" algn="l" rtl="0">
              <a:buAutoNum type="arabicPeriod"/>
            </a:pPr>
            <a:r>
              <a:rPr lang="en-US" dirty="0" smtClean="0"/>
              <a:t>Social aspect (e.g. jealousy)</a:t>
            </a:r>
          </a:p>
          <a:p>
            <a:pPr marL="596646" indent="-514350" algn="l" rtl="0">
              <a:buAutoNum type="arabicPeriod"/>
            </a:pPr>
            <a:r>
              <a:rPr lang="en-US" dirty="0" smtClean="0"/>
              <a:t>Sexual desire (e.g. lust)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It Looks Like Darth Vader</a:t>
            </a:r>
            <a:br>
              <a:rPr lang="en-US" dirty="0" smtClean="0"/>
            </a:br>
            <a:r>
              <a:rPr lang="en-US" dirty="0" smtClean="0"/>
              <a:t>from Star Wars!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0" y="2209800"/>
            <a:ext cx="4419599" cy="3657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554162"/>
          </a:xfrm>
        </p:spPr>
        <p:txBody>
          <a:bodyPr>
            <a:normAutofit/>
          </a:bodyPr>
          <a:lstStyle/>
          <a:p>
            <a:pPr algn="ctr"/>
            <a:r>
              <a:rPr lang="en-US" dirty="0" smtClean="0"/>
              <a:t>BUT DON’T POINT TO THIS SIMILARITY</a:t>
            </a:r>
            <a:endParaRPr lang="en-US" dirty="0"/>
          </a:p>
        </p:txBody>
      </p:sp>
      <p:sp>
        <p:nvSpPr>
          <p:cNvPr id="3" name="Content Placeholder 2"/>
          <p:cNvSpPr>
            <a:spLocks noGrp="1"/>
          </p:cNvSpPr>
          <p:nvPr>
            <p:ph idx="1"/>
          </p:nvPr>
        </p:nvSpPr>
        <p:spPr>
          <a:xfrm>
            <a:off x="1435608" y="1981200"/>
            <a:ext cx="7498080" cy="4267200"/>
          </a:xfrm>
        </p:spPr>
        <p:txBody>
          <a:bodyPr/>
          <a:lstStyle/>
          <a:p>
            <a:pPr algn="l" rtl="0">
              <a:buNone/>
            </a:pPr>
            <a:r>
              <a:rPr lang="en-US" dirty="0" smtClean="0"/>
              <a:t>The diagnosis of those who see monsters in the ink spots isn’t positive …</a:t>
            </a:r>
            <a:endParaRPr 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858962"/>
          </a:xfrm>
        </p:spPr>
        <p:txBody>
          <a:bodyPr>
            <a:normAutofit/>
          </a:bodyPr>
          <a:lstStyle/>
          <a:p>
            <a:pPr algn="ctr" rtl="0"/>
            <a:r>
              <a:rPr lang="en-US" dirty="0" smtClean="0"/>
              <a:t>Human Personality is like a Rorschach Ink Spot</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932237" y="2957512"/>
            <a:ext cx="2505075"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858962"/>
          </a:xfrm>
        </p:spPr>
        <p:txBody>
          <a:bodyPr>
            <a:normAutofit fontScale="90000"/>
          </a:bodyPr>
          <a:lstStyle/>
          <a:p>
            <a:r>
              <a:rPr lang="en-US" dirty="0" smtClean="0"/>
              <a:t>Sometimes we see our own projections rather than a real structure … </a:t>
            </a:r>
            <a:endParaRPr lang="en-US" dirty="0"/>
          </a:p>
        </p:txBody>
      </p:sp>
      <p:sp>
        <p:nvSpPr>
          <p:cNvPr id="3" name="Content Placeholder 2"/>
          <p:cNvSpPr>
            <a:spLocks noGrp="1"/>
          </p:cNvSpPr>
          <p:nvPr>
            <p:ph idx="1"/>
          </p:nvPr>
        </p:nvSpPr>
        <p:spPr>
          <a:xfrm>
            <a:off x="1435608" y="2438400"/>
            <a:ext cx="7498080" cy="3810000"/>
          </a:xfrm>
        </p:spPr>
        <p:txBody>
          <a:bodyPr/>
          <a:lstStyle/>
          <a:p>
            <a:pPr algn="l" rtl="0"/>
            <a:r>
              <a:rPr lang="en-US" dirty="0" smtClean="0"/>
              <a:t>Automatic personality analysis </a:t>
            </a:r>
          </a:p>
          <a:p>
            <a:pPr algn="l" rtl="0"/>
            <a:r>
              <a:rPr lang="en-US" dirty="0" smtClean="0"/>
              <a:t>The challenge of understanding other people</a:t>
            </a:r>
          </a:p>
          <a:p>
            <a:pPr algn="l" rtl="0"/>
            <a:r>
              <a:rPr lang="en-US" dirty="0" smtClean="0"/>
              <a:t>From naïve impressions to scientific analysis</a:t>
            </a:r>
          </a:p>
          <a:p>
            <a:pPr algn="l" rtl="0"/>
            <a:r>
              <a:rPr lang="en-US" dirty="0" smtClean="0"/>
              <a:t>A pragmatic motivation – real world applications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935162"/>
          </a:xfrm>
        </p:spPr>
        <p:txBody>
          <a:bodyPr>
            <a:normAutofit/>
          </a:bodyPr>
          <a:lstStyle/>
          <a:p>
            <a:pPr algn="ctr" rtl="0"/>
            <a:r>
              <a:rPr lang="en-US" dirty="0" smtClean="0"/>
              <a:t>Thank you for Attending this Tutorial</a:t>
            </a:r>
            <a:endParaRPr lang="en-US" dirty="0"/>
          </a:p>
        </p:txBody>
      </p:sp>
      <p:sp>
        <p:nvSpPr>
          <p:cNvPr id="3" name="Content Placeholder 2"/>
          <p:cNvSpPr>
            <a:spLocks noGrp="1"/>
          </p:cNvSpPr>
          <p:nvPr>
            <p:ph idx="1"/>
          </p:nvPr>
        </p:nvSpPr>
        <p:spPr>
          <a:xfrm>
            <a:off x="1435608" y="2438400"/>
            <a:ext cx="7498080" cy="3810000"/>
          </a:xfrm>
        </p:spPr>
        <p:txBody>
          <a:bodyPr/>
          <a:lstStyle/>
          <a:p>
            <a:pPr algn="l" rtl="0">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Behavior</a:t>
            </a:r>
            <a:endParaRPr lang="en-US" dirty="0"/>
          </a:p>
        </p:txBody>
      </p:sp>
      <p:sp>
        <p:nvSpPr>
          <p:cNvPr id="3" name="Content Placeholder 2"/>
          <p:cNvSpPr>
            <a:spLocks noGrp="1"/>
          </p:cNvSpPr>
          <p:nvPr>
            <p:ph idx="1"/>
          </p:nvPr>
        </p:nvSpPr>
        <p:spPr/>
        <p:txBody>
          <a:bodyPr/>
          <a:lstStyle/>
          <a:p>
            <a:pPr algn="l" rtl="0">
              <a:buNone/>
            </a:pPr>
            <a:r>
              <a:rPr lang="en-US" dirty="0" smtClean="0"/>
              <a:t>Behavior concerns the </a:t>
            </a:r>
            <a:r>
              <a:rPr lang="en-US" dirty="0" smtClean="0">
                <a:solidFill>
                  <a:schemeClr val="accent3">
                    <a:lumMod val="60000"/>
                    <a:lumOff val="40000"/>
                  </a:schemeClr>
                </a:solidFill>
              </a:rPr>
              <a:t>actions</a:t>
            </a:r>
            <a:r>
              <a:rPr lang="en-US" dirty="0" smtClean="0"/>
              <a:t> taken by the individual</a:t>
            </a:r>
          </a:p>
          <a:p>
            <a:pPr algn="l" rtl="0">
              <a:buNone/>
            </a:pPr>
            <a:endParaRPr lang="en-US" dirty="0" smtClean="0"/>
          </a:p>
          <a:p>
            <a:pPr algn="l" rtl="0">
              <a:buNone/>
            </a:pPr>
            <a:r>
              <a:rPr lang="en-US" dirty="0" smtClean="0"/>
              <a:t>Not necessarily actual actions but fantasies and intentions too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Let’s illustrate these dimensions of personality through the</a:t>
            </a:r>
            <a:endParaRPr lang="en-US" dirty="0"/>
          </a:p>
        </p:txBody>
      </p:sp>
      <p:sp>
        <p:nvSpPr>
          <p:cNvPr id="3" name="Content Placeholder 2"/>
          <p:cNvSpPr>
            <a:spLocks noGrp="1"/>
          </p:cNvSpPr>
          <p:nvPr>
            <p:ph idx="1"/>
          </p:nvPr>
        </p:nvSpPr>
        <p:spPr>
          <a:xfrm>
            <a:off x="1435608" y="2057400"/>
            <a:ext cx="7498080" cy="4191000"/>
          </a:xfrm>
        </p:spPr>
        <p:txBody>
          <a:bodyPr/>
          <a:lstStyle/>
          <a:p>
            <a:pPr algn="ctr" rtl="0">
              <a:buNone/>
            </a:pPr>
            <a:r>
              <a:rPr lang="en-US" dirty="0" smtClean="0"/>
              <a:t>“understanding” husbands</a:t>
            </a:r>
          </a:p>
          <a:p>
            <a:pPr algn="ctr" rtl="0">
              <a:buNone/>
            </a:pPr>
            <a:endParaRPr lang="en-US" dirty="0" smtClean="0"/>
          </a:p>
          <a:p>
            <a:pPr algn="ctr" rtl="0">
              <a:buNone/>
            </a:pPr>
            <a:r>
              <a:rPr lang="en-US" dirty="0" smtClean="0"/>
              <a:t>vs. </a:t>
            </a:r>
          </a:p>
          <a:p>
            <a:pPr algn="ctr" rtl="0">
              <a:buNone/>
            </a:pPr>
            <a:endParaRPr lang="en-US" dirty="0" smtClean="0"/>
          </a:p>
          <a:p>
            <a:pPr algn="ctr" rtl="0">
              <a:buNone/>
            </a:pPr>
            <a:r>
              <a:rPr lang="en-US" dirty="0" smtClean="0"/>
              <a:t>“non-understanding” husbands</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706562"/>
          </a:xfrm>
        </p:spPr>
        <p:txBody>
          <a:bodyPr>
            <a:normAutofit fontScale="90000"/>
          </a:bodyPr>
          <a:lstStyle/>
          <a:p>
            <a:pPr algn="ctr" rtl="0"/>
            <a:r>
              <a:rPr lang="en-US" dirty="0" smtClean="0"/>
              <a:t>What is Personality and why is it Important for the NLP Community?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81400" y="2209800"/>
            <a:ext cx="2874211"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706562"/>
          </a:xfrm>
        </p:spPr>
        <p:txBody>
          <a:bodyPr>
            <a:normAutofit/>
          </a:bodyPr>
          <a:lstStyle/>
          <a:p>
            <a:pPr algn="ctr" rtl="0"/>
            <a:r>
              <a:rPr lang="en-US" dirty="0" smtClean="0"/>
              <a:t>Thoughts</a:t>
            </a:r>
            <a:endParaRPr lang="en-US" dirty="0"/>
          </a:p>
        </p:txBody>
      </p:sp>
      <p:sp>
        <p:nvSpPr>
          <p:cNvPr id="3" name="Content Placeholder 2"/>
          <p:cNvSpPr>
            <a:spLocks noGrp="1"/>
          </p:cNvSpPr>
          <p:nvPr>
            <p:ph idx="1"/>
          </p:nvPr>
        </p:nvSpPr>
        <p:spPr>
          <a:xfrm>
            <a:off x="1435608" y="1828800"/>
            <a:ext cx="7498080" cy="4419600"/>
          </a:xfrm>
        </p:spPr>
        <p:txBody>
          <a:bodyPr/>
          <a:lstStyle/>
          <a:p>
            <a:pPr algn="l" rtl="0">
              <a:buNone/>
            </a:pPr>
            <a:endParaRPr lang="en-US" dirty="0" smtClean="0"/>
          </a:p>
          <a:p>
            <a:pPr algn="l" rtl="0">
              <a:buNone/>
            </a:pPr>
            <a:r>
              <a:rPr lang="en-US" dirty="0" smtClean="0"/>
              <a:t>The “understanding” husband: “I don’t </a:t>
            </a:r>
            <a:r>
              <a:rPr lang="en-US" dirty="0" smtClean="0">
                <a:solidFill>
                  <a:srgbClr val="00B050"/>
                </a:solidFill>
              </a:rPr>
              <a:t>understand</a:t>
            </a:r>
            <a:r>
              <a:rPr lang="en-US" dirty="0" smtClean="0"/>
              <a:t> my wife”</a:t>
            </a:r>
          </a:p>
          <a:p>
            <a:pPr algn="l" rtl="0">
              <a:buNone/>
            </a:pPr>
            <a:endParaRPr lang="en-US" dirty="0" smtClean="0"/>
          </a:p>
          <a:p>
            <a:pPr algn="l" rtl="0">
              <a:buNone/>
            </a:pPr>
            <a:r>
              <a:rPr lang="en-US" dirty="0" smtClean="0"/>
              <a:t>The “non-understanding husband”: “I </a:t>
            </a:r>
            <a:r>
              <a:rPr lang="en-US" dirty="0" smtClean="0">
                <a:solidFill>
                  <a:srgbClr val="00B050"/>
                </a:solidFill>
              </a:rPr>
              <a:t>think</a:t>
            </a:r>
            <a:r>
              <a:rPr lang="en-US" dirty="0" smtClean="0"/>
              <a:t> that my wife needs 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Emotions</a:t>
            </a:r>
            <a:endParaRPr lang="en-US" dirty="0"/>
          </a:p>
        </p:txBody>
      </p:sp>
      <p:sp>
        <p:nvSpPr>
          <p:cNvPr id="3" name="Content Placeholder 2"/>
          <p:cNvSpPr>
            <a:spLocks noGrp="1"/>
          </p:cNvSpPr>
          <p:nvPr>
            <p:ph idx="1"/>
          </p:nvPr>
        </p:nvSpPr>
        <p:spPr/>
        <p:txBody>
          <a:bodyPr/>
          <a:lstStyle/>
          <a:p>
            <a:pPr algn="l" rtl="0">
              <a:buNone/>
            </a:pPr>
            <a:r>
              <a:rPr lang="en-US" dirty="0" smtClean="0"/>
              <a:t>The “understanding” husband: “I’m </a:t>
            </a:r>
            <a:r>
              <a:rPr lang="en-US" dirty="0" smtClean="0">
                <a:solidFill>
                  <a:schemeClr val="tx1">
                    <a:lumMod val="75000"/>
                    <a:lumOff val="25000"/>
                  </a:schemeClr>
                </a:solidFill>
              </a:rPr>
              <a:t>frustrated</a:t>
            </a:r>
            <a:r>
              <a:rPr lang="en-US" dirty="0" smtClean="0"/>
              <a:t>”</a:t>
            </a:r>
          </a:p>
          <a:p>
            <a:pPr algn="l" rtl="0">
              <a:buNone/>
            </a:pPr>
            <a:endParaRPr lang="en-US" dirty="0" smtClean="0"/>
          </a:p>
          <a:p>
            <a:pPr algn="l" rtl="0">
              <a:buNone/>
            </a:pPr>
            <a:r>
              <a:rPr lang="en-US" dirty="0" smtClean="0"/>
              <a:t>The “non-understanding husband”: “I’m OK”</a:t>
            </a:r>
          </a:p>
          <a:p>
            <a:pPr algn="l" rtl="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Behavior</a:t>
            </a:r>
            <a:endParaRPr lang="en-US" dirty="0"/>
          </a:p>
        </p:txBody>
      </p:sp>
      <p:sp>
        <p:nvSpPr>
          <p:cNvPr id="3" name="Content Placeholder 2"/>
          <p:cNvSpPr>
            <a:spLocks noGrp="1"/>
          </p:cNvSpPr>
          <p:nvPr>
            <p:ph idx="1"/>
          </p:nvPr>
        </p:nvSpPr>
        <p:spPr/>
        <p:txBody>
          <a:bodyPr/>
          <a:lstStyle/>
          <a:p>
            <a:pPr algn="l" rtl="0">
              <a:buNone/>
            </a:pPr>
            <a:r>
              <a:rPr lang="en-US" dirty="0" smtClean="0"/>
              <a:t>The “understanding” husband:  “I must get </a:t>
            </a:r>
            <a:r>
              <a:rPr lang="en-US" dirty="0" smtClean="0">
                <a:solidFill>
                  <a:srgbClr val="FF0000"/>
                </a:solidFill>
              </a:rPr>
              <a:t>divorce</a:t>
            </a:r>
            <a:r>
              <a:rPr lang="en-US" dirty="0" smtClean="0"/>
              <a:t>”</a:t>
            </a:r>
          </a:p>
          <a:p>
            <a:pPr algn="l" rtl="0">
              <a:buNone/>
            </a:pPr>
            <a:endParaRPr lang="en-US" dirty="0" smtClean="0"/>
          </a:p>
          <a:p>
            <a:pPr algn="l" rtl="0">
              <a:buNone/>
            </a:pPr>
            <a:r>
              <a:rPr lang="en-US" dirty="0" smtClean="0"/>
              <a:t>The “non-understanding husband”:  “I’m </a:t>
            </a:r>
            <a:r>
              <a:rPr lang="en-US" dirty="0" smtClean="0">
                <a:solidFill>
                  <a:srgbClr val="FF0000"/>
                </a:solidFill>
              </a:rPr>
              <a:t>going to have </a:t>
            </a:r>
            <a:r>
              <a:rPr lang="en-US" dirty="0" smtClean="0"/>
              <a:t>a pint of beer”</a:t>
            </a:r>
          </a:p>
          <a:p>
            <a:pPr algn="l" rtl="0">
              <a:buNone/>
            </a:pPr>
            <a:endParaRPr lang="en-US" dirty="0" smtClean="0"/>
          </a:p>
          <a:p>
            <a:pPr algn="l" rtl="0">
              <a:buNone/>
            </a:pPr>
            <a:r>
              <a:rPr lang="en-US" dirty="0" smtClean="0"/>
              <a:t>or a bottle of Port Wine produced in Portugal …</a:t>
            </a:r>
          </a:p>
          <a:p>
            <a:pPr algn="l" rtl="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a:t>
            </a:r>
            <a:endParaRPr lang="en-US" dirty="0"/>
          </a:p>
        </p:txBody>
      </p:sp>
      <p:sp>
        <p:nvSpPr>
          <p:cNvPr id="3" name="Content Placeholder 2"/>
          <p:cNvSpPr>
            <a:spLocks noGrp="1"/>
          </p:cNvSpPr>
          <p:nvPr>
            <p:ph idx="1"/>
          </p:nvPr>
        </p:nvSpPr>
        <p:spPr/>
        <p:txBody>
          <a:bodyPr>
            <a:normAutofit fontScale="92500" lnSpcReduction="20000"/>
          </a:bodyPr>
          <a:lstStyle/>
          <a:p>
            <a:pPr algn="l" rtl="0">
              <a:buNone/>
            </a:pPr>
            <a:r>
              <a:rPr lang="en-US" dirty="0" smtClean="0"/>
              <a:t>Personality involves consistent patterns of thought, emotion and behavior</a:t>
            </a:r>
          </a:p>
          <a:p>
            <a:pPr algn="l" rtl="0">
              <a:buNone/>
            </a:pPr>
            <a:endParaRPr lang="en-US" dirty="0" smtClean="0"/>
          </a:p>
          <a:p>
            <a:pPr algn="l" rtl="0">
              <a:buNone/>
            </a:pPr>
            <a:r>
              <a:rPr lang="en-US" dirty="0" smtClean="0"/>
              <a:t>Personality can be described in terms of </a:t>
            </a:r>
          </a:p>
          <a:p>
            <a:pPr algn="l" rtl="0">
              <a:buNone/>
            </a:pPr>
            <a:endParaRPr lang="en-US" dirty="0" smtClean="0"/>
          </a:p>
          <a:p>
            <a:pPr algn="l" rtl="0">
              <a:buNone/>
            </a:pPr>
            <a:r>
              <a:rPr lang="en-US" dirty="0" smtClean="0">
                <a:solidFill>
                  <a:srgbClr val="00B050"/>
                </a:solidFill>
              </a:rPr>
              <a:t>Types</a:t>
            </a:r>
            <a:r>
              <a:rPr lang="en-US" dirty="0" smtClean="0"/>
              <a:t>:  Discrete categories of personality</a:t>
            </a:r>
          </a:p>
          <a:p>
            <a:pPr algn="l" rtl="0">
              <a:buNone/>
            </a:pPr>
            <a:endParaRPr lang="en-US" dirty="0" smtClean="0"/>
          </a:p>
          <a:p>
            <a:pPr algn="l" rtl="0">
              <a:buNone/>
            </a:pPr>
            <a:r>
              <a:rPr lang="en-US" dirty="0" smtClean="0"/>
              <a:t>or </a:t>
            </a:r>
          </a:p>
          <a:p>
            <a:pPr algn="l" rtl="0">
              <a:buNone/>
            </a:pPr>
            <a:endParaRPr lang="en-US" dirty="0" smtClean="0"/>
          </a:p>
          <a:p>
            <a:pPr algn="l" rtl="0">
              <a:buNone/>
            </a:pPr>
            <a:r>
              <a:rPr lang="en-US" dirty="0" smtClean="0">
                <a:solidFill>
                  <a:srgbClr val="00B050"/>
                </a:solidFill>
              </a:rPr>
              <a:t>Traits</a:t>
            </a:r>
            <a:r>
              <a:rPr lang="en-US" dirty="0" smtClean="0"/>
              <a:t>:  Continuous dimensions of personality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scientifically identify a personality trait? </a:t>
            </a:r>
            <a:endParaRPr lang="en-US" dirty="0"/>
          </a:p>
        </p:txBody>
      </p:sp>
      <p:sp>
        <p:nvSpPr>
          <p:cNvPr id="3" name="Content Placeholder 2"/>
          <p:cNvSpPr>
            <a:spLocks noGrp="1"/>
          </p:cNvSpPr>
          <p:nvPr>
            <p:ph idx="1"/>
          </p:nvPr>
        </p:nvSpPr>
        <p:spPr>
          <a:xfrm>
            <a:off x="1435608" y="1752600"/>
            <a:ext cx="7498080" cy="4495800"/>
          </a:xfrm>
        </p:spPr>
        <p:txBody>
          <a:bodyPr/>
          <a:lstStyle/>
          <a:p>
            <a:pPr algn="l" rtl="0"/>
            <a:r>
              <a:rPr lang="en-US" dirty="0" smtClean="0"/>
              <a:t>Human languages use numerous words and phrases to describe people: Nerd, liberal, open-minded etc. </a:t>
            </a:r>
          </a:p>
          <a:p>
            <a:pPr algn="l" rtl="0"/>
            <a:r>
              <a:rPr lang="en-US" dirty="0" smtClean="0"/>
              <a:t>Which of these tags can be used to describe a personality ‘trait’?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t>Not every descriptive term should be used as a personality tag (e.g. Liberal, Nerd, Funny)</a:t>
            </a:r>
          </a:p>
          <a:p>
            <a:pPr algn="l" rtl="0"/>
            <a:r>
              <a:rPr lang="en-US" dirty="0" smtClean="0"/>
              <a:t>However, it is difficult to decide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The Lexical Approach to Personality</a:t>
            </a:r>
            <a:endParaRPr lang="en-US" dirty="0"/>
          </a:p>
        </p:txBody>
      </p:sp>
      <p:sp>
        <p:nvSpPr>
          <p:cNvPr id="3" name="Content Placeholder 2"/>
          <p:cNvSpPr>
            <a:spLocks noGrp="1"/>
          </p:cNvSpPr>
          <p:nvPr>
            <p:ph idx="1"/>
          </p:nvPr>
        </p:nvSpPr>
        <p:spPr/>
        <p:txBody>
          <a:bodyPr/>
          <a:lstStyle/>
          <a:p>
            <a:pPr algn="l" rtl="0"/>
            <a:r>
              <a:rPr lang="en-US" dirty="0" smtClean="0"/>
              <a:t>The naïve use of language is informative</a:t>
            </a:r>
          </a:p>
          <a:p>
            <a:pPr algn="l" rtl="0"/>
            <a:r>
              <a:rPr lang="en-US" dirty="0" smtClean="0"/>
              <a:t>Through subjects’ </a:t>
            </a:r>
            <a:r>
              <a:rPr lang="en-US" dirty="0" smtClean="0">
                <a:solidFill>
                  <a:schemeClr val="tx2">
                    <a:lumMod val="60000"/>
                    <a:lumOff val="40000"/>
                  </a:schemeClr>
                </a:solidFill>
              </a:rPr>
              <a:t>self-reports</a:t>
            </a:r>
            <a:r>
              <a:rPr lang="en-US" dirty="0" smtClean="0"/>
              <a:t> examine whether certain linguistic tags cluster together </a:t>
            </a:r>
          </a:p>
          <a:p>
            <a:pPr algn="l" rtl="0"/>
            <a:r>
              <a:rPr lang="en-US" dirty="0" smtClean="0"/>
              <a:t>If you identify </a:t>
            </a:r>
            <a:r>
              <a:rPr lang="en-US" dirty="0" smtClean="0">
                <a:solidFill>
                  <a:schemeClr val="tx2">
                    <a:lumMod val="60000"/>
                    <a:lumOff val="40000"/>
                  </a:schemeClr>
                </a:solidFill>
              </a:rPr>
              <a:t>clusters</a:t>
            </a:r>
            <a:r>
              <a:rPr lang="en-US" dirty="0" smtClean="0"/>
              <a:t> conclude that there are underlying personality factors explaining these clusters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544762"/>
          </a:xfrm>
        </p:spPr>
        <p:txBody>
          <a:bodyPr>
            <a:normAutofit/>
          </a:bodyPr>
          <a:lstStyle/>
          <a:p>
            <a:pPr algn="ctr" rtl="0"/>
            <a:r>
              <a:rPr lang="en-US" sz="4800" dirty="0" smtClean="0"/>
              <a:t>Theories of Personality</a:t>
            </a:r>
            <a:endParaRPr lang="en-US" sz="4800" dirty="0"/>
          </a:p>
        </p:txBody>
      </p:sp>
      <p:sp>
        <p:nvSpPr>
          <p:cNvPr id="3" name="Content Placeholder 2"/>
          <p:cNvSpPr>
            <a:spLocks noGrp="1"/>
          </p:cNvSpPr>
          <p:nvPr>
            <p:ph idx="1"/>
          </p:nvPr>
        </p:nvSpPr>
        <p:spPr>
          <a:xfrm>
            <a:off x="1435608" y="3352800"/>
            <a:ext cx="7498080" cy="2895600"/>
          </a:xfrm>
        </p:spPr>
        <p:txBody>
          <a:bodyP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706562"/>
          </a:xfrm>
        </p:spPr>
        <p:txBody>
          <a:bodyPr>
            <a:normAutofit fontScale="90000"/>
          </a:bodyPr>
          <a:lstStyle/>
          <a:p>
            <a:pPr algn="ctr" rtl="0"/>
            <a:r>
              <a:rPr lang="en-US" dirty="0" smtClean="0"/>
              <a:t>The Five Factor Model of Personality (FFM) - The “Big Five” </a:t>
            </a:r>
            <a:endParaRPr lang="en-US" dirty="0"/>
          </a:p>
        </p:txBody>
      </p:sp>
      <p:sp>
        <p:nvSpPr>
          <p:cNvPr id="3" name="Content Placeholder 2"/>
          <p:cNvSpPr>
            <a:spLocks noGrp="1"/>
          </p:cNvSpPr>
          <p:nvPr>
            <p:ph idx="1"/>
          </p:nvPr>
        </p:nvSpPr>
        <p:spPr>
          <a:xfrm>
            <a:off x="1435608" y="2438400"/>
            <a:ext cx="7498080" cy="3810000"/>
          </a:xfrm>
        </p:spPr>
        <p:txBody>
          <a:bodyPr>
            <a:normAutofit/>
          </a:bodyPr>
          <a:lstStyle/>
          <a:p>
            <a:pPr algn="l" rtl="0"/>
            <a:r>
              <a:rPr lang="en-US" dirty="0" smtClean="0"/>
              <a:t>The dominant model in the current personality research</a:t>
            </a:r>
          </a:p>
          <a:p>
            <a:pPr algn="l" rtl="0"/>
            <a:endParaRPr lang="en-US" dirty="0" smtClean="0"/>
          </a:p>
          <a:p>
            <a:pPr algn="l" rtl="0">
              <a:buNone/>
            </a:pPr>
            <a:r>
              <a:rPr lang="en-US" sz="1600" dirty="0" smtClean="0"/>
              <a:t>John, O. P.  &amp; </a:t>
            </a:r>
            <a:r>
              <a:rPr lang="en-US" sz="1600" dirty="0" err="1" smtClean="0"/>
              <a:t>Srivastava</a:t>
            </a:r>
            <a:r>
              <a:rPr lang="en-US" sz="1600" dirty="0" smtClean="0"/>
              <a:t>, S.  (1999).  The Big Five trait taxonomy: History, measurement, and theoretical perspectives.  In L.  A. </a:t>
            </a:r>
            <a:r>
              <a:rPr lang="en-US" sz="1600" dirty="0" err="1" smtClean="0"/>
              <a:t>Pervin</a:t>
            </a:r>
            <a:r>
              <a:rPr lang="en-US" sz="1600" dirty="0" smtClean="0"/>
              <a:t> &amp; O.  P.  John (Eds.),  </a:t>
            </a:r>
            <a:r>
              <a:rPr lang="en-US" sz="1600" i="1" dirty="0" smtClean="0"/>
              <a:t>Handbook of Personality:  Theory and Research</a:t>
            </a:r>
            <a:r>
              <a:rPr lang="en-US" sz="1600" dirty="0" smtClean="0"/>
              <a:t> (pp. 102–138).  New York: Guilford Press.</a:t>
            </a:r>
          </a:p>
          <a:p>
            <a:pPr algn="l" rtl="0">
              <a:buNone/>
            </a:pPr>
            <a:r>
              <a:rPr lang="en-US" sz="1600" dirty="0" smtClean="0"/>
              <a:t>McCrae, R. R. &amp; John, O.P.  (1992).  An introduction to the five‐factor model and its applications. </a:t>
            </a:r>
            <a:r>
              <a:rPr lang="en-US" sz="1600" i="1" dirty="0" smtClean="0"/>
              <a:t>Journal of Personality</a:t>
            </a:r>
            <a:r>
              <a:rPr lang="en-US" sz="1600" dirty="0" smtClean="0"/>
              <a:t>, </a:t>
            </a:r>
            <a:r>
              <a:rPr lang="en-US" sz="1600" i="1" dirty="0" smtClean="0"/>
              <a:t>60</a:t>
            </a:r>
            <a:r>
              <a:rPr lang="en-US" sz="1600" dirty="0" smtClean="0"/>
              <a:t>(2), 175-215.</a:t>
            </a:r>
            <a:r>
              <a:rPr lang="ar-SA" sz="1600" dirty="0" err="1" smtClean="0"/>
              <a:t>‏</a:t>
            </a:r>
            <a:endParaRPr lang="en-US" sz="1600" dirty="0" smtClean="0"/>
          </a:p>
          <a:p>
            <a:pPr algn="l" rtl="0"/>
            <a:endParaRPr lang="en-US" sz="1400" dirty="0" smtClean="0"/>
          </a:p>
          <a:p>
            <a:pPr algn="l" rtl="0"/>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l" rtl="0"/>
            <a:r>
              <a:rPr lang="en-US" dirty="0" smtClean="0"/>
              <a:t>“The default model of personality structure”</a:t>
            </a:r>
          </a:p>
          <a:p>
            <a:pPr algn="l" rtl="0"/>
            <a:r>
              <a:rPr lang="en-US" dirty="0" smtClean="0"/>
              <a:t>“anyone’s personality can be characterized in terms of the five dimensions of the FFM”</a:t>
            </a:r>
          </a:p>
          <a:p>
            <a:pPr algn="l" rtl="0">
              <a:buNone/>
            </a:pPr>
            <a:endParaRPr lang="en-US" sz="1700" dirty="0" smtClean="0"/>
          </a:p>
          <a:p>
            <a:pPr algn="l" rtl="0">
              <a:buNone/>
            </a:pPr>
            <a:r>
              <a:rPr lang="en-US" sz="1700" dirty="0" smtClean="0"/>
              <a:t> McCrae, R. R &amp; Costa, P.  T. (2013).  Introduction to the empirical and theoretical status of the five-factor model of personality traits.  In  T.  A.  </a:t>
            </a:r>
            <a:r>
              <a:rPr lang="en-US" sz="1700" dirty="0" err="1" smtClean="0"/>
              <a:t>Widiger</a:t>
            </a:r>
            <a:r>
              <a:rPr lang="en-US" sz="1700" dirty="0" smtClean="0"/>
              <a:t> and P.  T. </a:t>
            </a:r>
            <a:r>
              <a:rPr lang="en-US" sz="1700" dirty="0" err="1" smtClean="0"/>
              <a:t>Jr</a:t>
            </a:r>
            <a:r>
              <a:rPr lang="en-US" sz="1700" dirty="0" smtClean="0"/>
              <a:t>,  Costa (Eds.), Personality disorders and the five-factor model of personality. Washington, DC:  American Psychology Association.</a:t>
            </a:r>
            <a:endParaRPr lang="en-US" sz="17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normAutofit lnSpcReduction="10000"/>
          </a:bodyPr>
          <a:lstStyle/>
          <a:p>
            <a:pPr algn="l" rtl="0">
              <a:buNone/>
            </a:pPr>
            <a:r>
              <a:rPr lang="en-US" dirty="0" smtClean="0"/>
              <a:t>A psychological study once asked an interesting question: </a:t>
            </a:r>
          </a:p>
          <a:p>
            <a:pPr algn="ctr" rtl="0">
              <a:buNone/>
            </a:pPr>
            <a:endParaRPr lang="en-US" dirty="0" smtClean="0"/>
          </a:p>
          <a:p>
            <a:pPr algn="ctr" rtl="0">
              <a:buNone/>
            </a:pPr>
            <a:r>
              <a:rPr lang="en-US" dirty="0" smtClean="0"/>
              <a:t>Who divorce more?</a:t>
            </a:r>
          </a:p>
          <a:p>
            <a:pPr marL="596646" indent="-514350" algn="l" rtl="0">
              <a:buNone/>
            </a:pPr>
            <a:endParaRPr lang="en-US" dirty="0" smtClean="0"/>
          </a:p>
          <a:p>
            <a:pPr marL="596646" indent="-514350" algn="l" rtl="0">
              <a:buNone/>
            </a:pPr>
            <a:r>
              <a:rPr lang="en-US" dirty="0" smtClean="0"/>
              <a:t>Men who </a:t>
            </a:r>
            <a:r>
              <a:rPr lang="en-US" dirty="0" smtClean="0">
                <a:solidFill>
                  <a:srgbClr val="FF0000"/>
                </a:solidFill>
              </a:rPr>
              <a:t>try</a:t>
            </a:r>
            <a:r>
              <a:rPr lang="en-US" dirty="0" smtClean="0"/>
              <a:t> to understand their wives?</a:t>
            </a:r>
          </a:p>
          <a:p>
            <a:pPr marL="596646" indent="-514350" algn="l" rtl="0">
              <a:buNone/>
            </a:pPr>
            <a:r>
              <a:rPr lang="en-US" dirty="0" smtClean="0"/>
              <a:t>or </a:t>
            </a:r>
          </a:p>
          <a:p>
            <a:pPr marL="596646" indent="-514350" algn="l" rtl="0">
              <a:buNone/>
            </a:pPr>
            <a:r>
              <a:rPr lang="en-US" dirty="0" smtClean="0"/>
              <a:t>Men who </a:t>
            </a:r>
            <a:r>
              <a:rPr lang="en-US" dirty="0" smtClean="0">
                <a:solidFill>
                  <a:srgbClr val="FF0000"/>
                </a:solidFill>
              </a:rPr>
              <a:t>don’t try </a:t>
            </a:r>
            <a:r>
              <a:rPr lang="en-US" dirty="0" smtClean="0"/>
              <a:t>to understand their wives?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20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20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Five Factors of Personality</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971800" y="2209800"/>
            <a:ext cx="4438650" cy="4276725"/>
          </a:xfrm>
          <a:prstGeom prst="rect">
            <a:avLst/>
          </a:prstGeom>
          <a:noFill/>
          <a:ln w="9525">
            <a:noFill/>
            <a:miter lim="800000"/>
            <a:headEnd/>
            <a:tailEnd/>
          </a:ln>
        </p:spPr>
      </p:pic>
      <p:sp>
        <p:nvSpPr>
          <p:cNvPr id="5" name="TextBox 4"/>
          <p:cNvSpPr txBox="1"/>
          <p:nvPr/>
        </p:nvSpPr>
        <p:spPr>
          <a:xfrm>
            <a:off x="1295400" y="3657600"/>
            <a:ext cx="1905000" cy="369332"/>
          </a:xfrm>
          <a:prstGeom prst="rect">
            <a:avLst/>
          </a:prstGeom>
          <a:noFill/>
        </p:spPr>
        <p:txBody>
          <a:bodyPr wrap="square" rtlCol="1">
            <a:spAutoFit/>
          </a:bodyPr>
          <a:lstStyle/>
          <a:p>
            <a:pPr algn="ctr" rtl="0"/>
            <a:r>
              <a:rPr lang="en-US" dirty="0" smtClean="0"/>
              <a:t>EXTRAVERSION</a:t>
            </a:r>
            <a:endParaRPr lang="en-US" dirty="0"/>
          </a:p>
        </p:txBody>
      </p:sp>
      <p:sp>
        <p:nvSpPr>
          <p:cNvPr id="6" name="TextBox 5"/>
          <p:cNvSpPr txBox="1"/>
          <p:nvPr/>
        </p:nvSpPr>
        <p:spPr>
          <a:xfrm>
            <a:off x="1676400" y="2819400"/>
            <a:ext cx="1905000" cy="369332"/>
          </a:xfrm>
          <a:prstGeom prst="rect">
            <a:avLst/>
          </a:prstGeom>
          <a:noFill/>
        </p:spPr>
        <p:txBody>
          <a:bodyPr wrap="square" rtlCol="1">
            <a:spAutoFit/>
          </a:bodyPr>
          <a:lstStyle/>
          <a:p>
            <a:pPr algn="ctr" rtl="0"/>
            <a:r>
              <a:rPr lang="en-US" dirty="0" smtClean="0"/>
              <a:t>AGREEABLENESS</a:t>
            </a:r>
            <a:endParaRPr lang="en-US" dirty="0"/>
          </a:p>
        </p:txBody>
      </p:sp>
      <p:sp>
        <p:nvSpPr>
          <p:cNvPr id="7" name="TextBox 6"/>
          <p:cNvSpPr txBox="1"/>
          <p:nvPr/>
        </p:nvSpPr>
        <p:spPr>
          <a:xfrm>
            <a:off x="2743200" y="2057400"/>
            <a:ext cx="2895600" cy="369332"/>
          </a:xfrm>
          <a:prstGeom prst="rect">
            <a:avLst/>
          </a:prstGeom>
          <a:noFill/>
        </p:spPr>
        <p:txBody>
          <a:bodyPr wrap="square" rtlCol="1">
            <a:spAutoFit/>
          </a:bodyPr>
          <a:lstStyle/>
          <a:p>
            <a:pPr algn="ctr" rtl="0"/>
            <a:r>
              <a:rPr lang="en-US" dirty="0" smtClean="0"/>
              <a:t>CONSCIOUNTIOUSNESS</a:t>
            </a:r>
            <a:endParaRPr lang="en-US" dirty="0"/>
          </a:p>
        </p:txBody>
      </p:sp>
      <p:sp>
        <p:nvSpPr>
          <p:cNvPr id="8" name="TextBox 7"/>
          <p:cNvSpPr txBox="1"/>
          <p:nvPr/>
        </p:nvSpPr>
        <p:spPr>
          <a:xfrm>
            <a:off x="5562600" y="2209800"/>
            <a:ext cx="1905000" cy="369332"/>
          </a:xfrm>
          <a:prstGeom prst="rect">
            <a:avLst/>
          </a:prstGeom>
          <a:noFill/>
        </p:spPr>
        <p:txBody>
          <a:bodyPr wrap="square" rtlCol="1">
            <a:spAutoFit/>
          </a:bodyPr>
          <a:lstStyle/>
          <a:p>
            <a:pPr algn="ctr" rtl="0"/>
            <a:r>
              <a:rPr lang="en-US" dirty="0" smtClean="0"/>
              <a:t>NEUROTICISM</a:t>
            </a:r>
            <a:endParaRPr lang="en-US" dirty="0"/>
          </a:p>
        </p:txBody>
      </p:sp>
      <p:sp>
        <p:nvSpPr>
          <p:cNvPr id="9" name="TextBox 8"/>
          <p:cNvSpPr txBox="1"/>
          <p:nvPr/>
        </p:nvSpPr>
        <p:spPr>
          <a:xfrm>
            <a:off x="6553200" y="3352800"/>
            <a:ext cx="1905000" cy="369332"/>
          </a:xfrm>
          <a:prstGeom prst="rect">
            <a:avLst/>
          </a:prstGeom>
          <a:noFill/>
        </p:spPr>
        <p:txBody>
          <a:bodyPr wrap="square" rtlCol="1">
            <a:spAutoFit/>
          </a:bodyPr>
          <a:lstStyle/>
          <a:p>
            <a:pPr algn="ctr" rtl="0"/>
            <a:r>
              <a:rPr lang="en-US" dirty="0" smtClean="0"/>
              <a:t>OPENNESS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EXTRAVERSION</a:t>
            </a:r>
            <a:endParaRPr lang="en-US" dirty="0"/>
          </a:p>
        </p:txBody>
      </p:sp>
      <p:sp>
        <p:nvSpPr>
          <p:cNvPr id="3" name="Content Placeholder 2"/>
          <p:cNvSpPr>
            <a:spLocks noGrp="1"/>
          </p:cNvSpPr>
          <p:nvPr>
            <p:ph idx="1"/>
          </p:nvPr>
        </p:nvSpPr>
        <p:spPr/>
        <p:txBody>
          <a:bodyPr/>
          <a:lstStyle/>
          <a:p>
            <a:pPr algn="l" rtl="0">
              <a:buNone/>
            </a:pPr>
            <a:r>
              <a:rPr lang="en-US" dirty="0" smtClean="0"/>
              <a:t>Being assertive, sociable, out-going, energetic, effective, and ambitious</a:t>
            </a:r>
          </a:p>
          <a:p>
            <a:pPr algn="l" rtl="0">
              <a:buNone/>
            </a:pPr>
            <a:endParaRPr lang="en-US" dirty="0" smtClean="0"/>
          </a:p>
          <a:p>
            <a:pPr algn="l" rtl="0">
              <a:buNone/>
            </a:pPr>
            <a:r>
              <a:rPr lang="en-US" dirty="0" smtClean="0"/>
              <a:t>The complementary dimension is</a:t>
            </a:r>
          </a:p>
          <a:p>
            <a:pPr algn="l" rtl="0">
              <a:buNone/>
            </a:pPr>
            <a:endParaRPr lang="en-US" dirty="0" smtClean="0"/>
          </a:p>
          <a:p>
            <a:pPr algn="ctr" rtl="0">
              <a:buNone/>
            </a:pPr>
            <a:r>
              <a:rPr lang="en-US" dirty="0" smtClean="0"/>
              <a:t>INTROVERSION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NEUROTICISM</a:t>
            </a:r>
            <a:endParaRPr lang="en-US" dirty="0"/>
          </a:p>
        </p:txBody>
      </p:sp>
      <p:sp>
        <p:nvSpPr>
          <p:cNvPr id="3" name="Content Placeholder 2"/>
          <p:cNvSpPr>
            <a:spLocks noGrp="1"/>
          </p:cNvSpPr>
          <p:nvPr>
            <p:ph idx="1"/>
          </p:nvPr>
        </p:nvSpPr>
        <p:spPr/>
        <p:txBody>
          <a:bodyPr/>
          <a:lstStyle/>
          <a:p>
            <a:pPr algn="l" rtl="0">
              <a:buNone/>
            </a:pPr>
            <a:r>
              <a:rPr lang="en-US" dirty="0" smtClean="0"/>
              <a:t>Negative reaction to stress, anxious, insecure</a:t>
            </a:r>
          </a:p>
          <a:p>
            <a:pPr algn="l" rtl="0">
              <a:buNone/>
            </a:pPr>
            <a:endParaRPr lang="en-US" dirty="0" smtClean="0"/>
          </a:p>
          <a:p>
            <a:pPr algn="l" rtl="0">
              <a:buNone/>
            </a:pPr>
            <a:r>
              <a:rPr lang="en-US" dirty="0" smtClean="0"/>
              <a:t>Vs.</a:t>
            </a:r>
          </a:p>
          <a:p>
            <a:pPr algn="l" rtl="0">
              <a:buNone/>
            </a:pPr>
            <a:endParaRPr lang="en-US" dirty="0" smtClean="0"/>
          </a:p>
          <a:p>
            <a:pPr algn="l" rtl="0">
              <a:buNone/>
            </a:pPr>
            <a:r>
              <a:rPr lang="en-US" dirty="0" smtClean="0"/>
              <a:t>Calm and stable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AGREEABLENESS</a:t>
            </a:r>
            <a:endParaRPr lang="en-US" dirty="0"/>
          </a:p>
        </p:txBody>
      </p:sp>
      <p:sp>
        <p:nvSpPr>
          <p:cNvPr id="3" name="Content Placeholder 2"/>
          <p:cNvSpPr>
            <a:spLocks noGrp="1"/>
          </p:cNvSpPr>
          <p:nvPr>
            <p:ph idx="1"/>
          </p:nvPr>
        </p:nvSpPr>
        <p:spPr/>
        <p:txBody>
          <a:bodyPr/>
          <a:lstStyle/>
          <a:p>
            <a:pPr algn="l" rtl="0">
              <a:buNone/>
            </a:pPr>
            <a:r>
              <a:rPr lang="en-US" dirty="0" smtClean="0"/>
              <a:t>Friendliness and cooperative behavior</a:t>
            </a:r>
          </a:p>
          <a:p>
            <a:pPr algn="l" rtl="0">
              <a:buNone/>
            </a:pPr>
            <a:endParaRPr lang="en-US" dirty="0" smtClean="0"/>
          </a:p>
          <a:p>
            <a:pPr algn="l" rtl="0">
              <a:buNone/>
            </a:pPr>
            <a:r>
              <a:rPr lang="en-US" dirty="0" smtClean="0"/>
              <a:t>Vs. </a:t>
            </a:r>
          </a:p>
          <a:p>
            <a:pPr algn="l" rtl="0">
              <a:buNone/>
            </a:pPr>
            <a:endParaRPr lang="en-US" dirty="0" smtClean="0"/>
          </a:p>
          <a:p>
            <a:pPr algn="l" rtl="0">
              <a:buNone/>
            </a:pPr>
            <a:r>
              <a:rPr lang="en-US" dirty="0" smtClean="0"/>
              <a:t>Selfishness and arrogance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CONSCIENTIOUSNESS: </a:t>
            </a:r>
            <a:br>
              <a:rPr lang="en-US" dirty="0" smtClean="0"/>
            </a:br>
            <a:r>
              <a:rPr lang="en-US" dirty="0" smtClean="0"/>
              <a:t>organized, ordered, responsible vs. </a:t>
            </a:r>
            <a:endParaRPr lang="en-US"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3170237" y="2028825"/>
            <a:ext cx="4029075" cy="363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OPENNESS</a:t>
            </a:r>
            <a:endParaRPr lang="en-US" dirty="0"/>
          </a:p>
        </p:txBody>
      </p:sp>
      <p:sp>
        <p:nvSpPr>
          <p:cNvPr id="3" name="Content Placeholder 2"/>
          <p:cNvSpPr>
            <a:spLocks noGrp="1"/>
          </p:cNvSpPr>
          <p:nvPr>
            <p:ph idx="1"/>
          </p:nvPr>
        </p:nvSpPr>
        <p:spPr/>
        <p:txBody>
          <a:bodyPr/>
          <a:lstStyle/>
          <a:p>
            <a:pPr algn="l" rtl="0">
              <a:buNone/>
            </a:pPr>
            <a:r>
              <a:rPr lang="en-US" dirty="0" smtClean="0"/>
              <a:t>Openness to experience, creativity and imagination</a:t>
            </a:r>
          </a:p>
          <a:p>
            <a:pPr algn="l" rtl="0">
              <a:buNone/>
            </a:pPr>
            <a:endParaRPr lang="en-US" dirty="0" smtClean="0"/>
          </a:p>
          <a:p>
            <a:pPr algn="l" rtl="0">
              <a:buNone/>
            </a:pPr>
            <a:r>
              <a:rPr lang="en-US" dirty="0" smtClean="0"/>
              <a:t>Vs.</a:t>
            </a:r>
          </a:p>
          <a:p>
            <a:pPr algn="l" rtl="0">
              <a:buNone/>
            </a:pPr>
            <a:endParaRPr lang="en-US" dirty="0" smtClean="0"/>
          </a:p>
          <a:p>
            <a:pPr algn="l" rtl="0">
              <a:buNone/>
            </a:pPr>
            <a:r>
              <a:rPr lang="en-US" dirty="0" smtClean="0"/>
              <a:t>Closeness and rigidity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Dogma under criticism</a:t>
            </a:r>
            <a:endParaRPr lang="en-US" dirty="0"/>
          </a:p>
        </p:txBody>
      </p:sp>
      <p:sp>
        <p:nvSpPr>
          <p:cNvPr id="3" name="Content Placeholder 2"/>
          <p:cNvSpPr>
            <a:spLocks noGrp="1"/>
          </p:cNvSpPr>
          <p:nvPr>
            <p:ph idx="1"/>
          </p:nvPr>
        </p:nvSpPr>
        <p:spPr/>
        <p:txBody>
          <a:bodyPr/>
          <a:lstStyle/>
          <a:p>
            <a:pPr algn="l" rtl="0"/>
            <a:r>
              <a:rPr lang="en-US" dirty="0" smtClean="0"/>
              <a:t>The FFM is a dogma with many theoretical and empirical problems</a:t>
            </a:r>
          </a:p>
          <a:p>
            <a:pPr algn="l" rtl="0"/>
            <a:endParaRPr lang="en-US" dirty="0" smtClean="0"/>
          </a:p>
          <a:p>
            <a:pPr algn="l" rtl="0">
              <a:buNone/>
            </a:pPr>
            <a:r>
              <a:rPr lang="en-US" sz="2000" dirty="0" smtClean="0"/>
              <a:t>Neuman, Y.  (2014).  Personality from a cognitive-biological perspective.  </a:t>
            </a:r>
            <a:r>
              <a:rPr lang="en-US" sz="2000" i="1" dirty="0" smtClean="0"/>
              <a:t>Physics of Life Reviews</a:t>
            </a:r>
            <a:r>
              <a:rPr lang="en-US" sz="2000" dirty="0" smtClean="0"/>
              <a:t>, 11,  650-686. </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lstStyle/>
          <a:p>
            <a:pPr algn="l" rtl="0"/>
            <a:r>
              <a:rPr lang="en-US" dirty="0" smtClean="0"/>
              <a:t>The FFM is based on the relations between variables </a:t>
            </a:r>
            <a:r>
              <a:rPr lang="en-US" dirty="0" smtClean="0">
                <a:solidFill>
                  <a:schemeClr val="accent3">
                    <a:lumMod val="60000"/>
                    <a:lumOff val="40000"/>
                  </a:schemeClr>
                </a:solidFill>
              </a:rPr>
              <a:t>across</a:t>
            </a:r>
            <a:r>
              <a:rPr lang="en-US" dirty="0" smtClean="0"/>
              <a:t> individuals but personality lies </a:t>
            </a:r>
            <a:r>
              <a:rPr lang="en-US" dirty="0" smtClean="0">
                <a:solidFill>
                  <a:schemeClr val="accent3">
                    <a:lumMod val="60000"/>
                    <a:lumOff val="40000"/>
                  </a:schemeClr>
                </a:solidFill>
              </a:rPr>
              <a:t>within</a:t>
            </a:r>
            <a:r>
              <a:rPr lang="en-US" dirty="0" smtClean="0"/>
              <a:t> the individual</a:t>
            </a:r>
          </a:p>
          <a:p>
            <a:pPr algn="l" rtl="0"/>
            <a:endParaRPr lang="en-US" dirty="0" smtClean="0"/>
          </a:p>
          <a:p>
            <a:pPr algn="l" rtl="0"/>
            <a:r>
              <a:rPr lang="en-US" dirty="0" smtClean="0"/>
              <a:t>So?</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err="1" smtClean="0"/>
              <a:t>Molennar</a:t>
            </a:r>
            <a:r>
              <a:rPr lang="en-US" dirty="0" smtClean="0"/>
              <a:t> and Campbell (2009) analyzed data of 22 subjects who were measured on 90 consecutive days with equivalent versions of the Big Five questionnaire</a:t>
            </a:r>
          </a:p>
          <a:p>
            <a:pPr algn="l" rtl="0"/>
            <a:endParaRPr lang="en-US" dirty="0" smtClean="0"/>
          </a:p>
          <a:p>
            <a:pPr algn="l" rtl="0">
              <a:buNone/>
            </a:pPr>
            <a:r>
              <a:rPr lang="en-US" sz="1600" dirty="0" err="1" smtClean="0"/>
              <a:t>Molenaar</a:t>
            </a:r>
            <a:r>
              <a:rPr lang="en-US" sz="1600" dirty="0" smtClean="0"/>
              <a:t>, P.  C &amp; Campbell,  C.  G.  (2009).  The new person-specific paradigm in psychology. </a:t>
            </a:r>
            <a:r>
              <a:rPr lang="en-US" sz="1600" dirty="0" err="1" smtClean="0"/>
              <a:t>Curr</a:t>
            </a:r>
            <a:r>
              <a:rPr lang="en-US" sz="1600" dirty="0" smtClean="0"/>
              <a:t>. Dir.  </a:t>
            </a:r>
            <a:r>
              <a:rPr lang="en-US" sz="1600" dirty="0" err="1" smtClean="0"/>
              <a:t>Psychol</a:t>
            </a:r>
            <a:r>
              <a:rPr lang="en-US" sz="1600" dirty="0" smtClean="0"/>
              <a:t> . Sci. 18(2),  112–7.</a:t>
            </a:r>
          </a:p>
          <a:p>
            <a:pPr algn="l" rtl="0"/>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are surprising</a:t>
            </a:r>
            <a:endParaRPr lang="en-US" dirty="0"/>
          </a:p>
        </p:txBody>
      </p:sp>
      <p:sp>
        <p:nvSpPr>
          <p:cNvPr id="3" name="Content Placeholder 2"/>
          <p:cNvSpPr>
            <a:spLocks noGrp="1"/>
          </p:cNvSpPr>
          <p:nvPr>
            <p:ph idx="1"/>
          </p:nvPr>
        </p:nvSpPr>
        <p:spPr/>
        <p:txBody>
          <a:bodyPr/>
          <a:lstStyle/>
          <a:p>
            <a:pPr algn="l" rtl="0"/>
            <a:r>
              <a:rPr lang="en-US" dirty="0" smtClean="0"/>
              <a:t>The analysis has shown that intra-individual variation doesn’t explain the repeated measurement scores!</a:t>
            </a:r>
          </a:p>
          <a:p>
            <a:pPr algn="l" rtl="0"/>
            <a:r>
              <a:rPr lang="en-US" dirty="0" smtClean="0"/>
              <a:t>It means that the correlation you may find at the group level of analysis is invalid at the individual level of analysis</a:t>
            </a:r>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Those of you who are married can guess the answer…</a:t>
            </a:r>
            <a:endParaRPr lang="en-US" dirty="0"/>
          </a:p>
        </p:txBody>
      </p:sp>
      <p:sp>
        <p:nvSpPr>
          <p:cNvPr id="3" name="Content Placeholder 2"/>
          <p:cNvSpPr>
            <a:spLocks noGrp="1"/>
          </p:cNvSpPr>
          <p:nvPr>
            <p:ph idx="1"/>
          </p:nvPr>
        </p:nvSpPr>
        <p:spPr>
          <a:xfrm>
            <a:off x="1435608" y="1676400"/>
            <a:ext cx="7498080" cy="4572000"/>
          </a:xfrm>
        </p:spPr>
        <p:txBody>
          <a:bodyPr/>
          <a:lstStyle/>
          <a:p>
            <a:pPr algn="l" rtl="0">
              <a:buNone/>
            </a:pPr>
            <a:endParaRPr lang="en-US" dirty="0" smtClean="0"/>
          </a:p>
          <a:p>
            <a:pPr algn="l" rtl="0">
              <a:buNone/>
            </a:pPr>
            <a:r>
              <a:rPr lang="en-US" dirty="0" smtClean="0"/>
              <a:t>Men who try to understand their wives divorce </a:t>
            </a:r>
            <a:r>
              <a:rPr lang="en-US" dirty="0" smtClean="0">
                <a:solidFill>
                  <a:srgbClr val="FF0000"/>
                </a:solidFill>
              </a:rPr>
              <a:t>more</a:t>
            </a:r>
            <a:r>
              <a:rPr lang="en-US" dirty="0" smtClean="0"/>
              <a:t> than men who don’t try to understand their wives</a:t>
            </a:r>
          </a:p>
          <a:p>
            <a:pPr algn="l" rtl="0">
              <a:buNone/>
            </a:pPr>
            <a:endParaRPr lang="en-US" dirty="0" smtClean="0"/>
          </a:p>
          <a:p>
            <a:pPr algn="l" rtl="0">
              <a:buNone/>
            </a:pPr>
            <a:r>
              <a:rPr lang="en-US" dirty="0" smtClean="0"/>
              <a:t>The question is </a:t>
            </a:r>
            <a:r>
              <a:rPr lang="en-US" dirty="0" smtClean="0">
                <a:solidFill>
                  <a:srgbClr val="FF0000"/>
                </a:solidFill>
              </a:rPr>
              <a:t>Why</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t>For example, you may find a negative correlation between being ‘</a:t>
            </a:r>
            <a:r>
              <a:rPr lang="en-US" dirty="0" smtClean="0">
                <a:solidFill>
                  <a:srgbClr val="FFC000"/>
                </a:solidFill>
              </a:rPr>
              <a:t>happy</a:t>
            </a:r>
            <a:r>
              <a:rPr lang="en-US" dirty="0" smtClean="0"/>
              <a:t>’ and ‘</a:t>
            </a:r>
            <a:r>
              <a:rPr lang="en-US" dirty="0" smtClean="0">
                <a:solidFill>
                  <a:schemeClr val="bg1">
                    <a:lumMod val="50000"/>
                  </a:schemeClr>
                </a:solidFill>
              </a:rPr>
              <a:t>sad</a:t>
            </a:r>
            <a:r>
              <a:rPr lang="en-US" dirty="0" smtClean="0"/>
              <a:t>’ at the group level of analysis but when you analyze the subject’s scores, as gained through repeated measurements, the correlation vanishes …</a:t>
            </a:r>
          </a:p>
          <a:p>
            <a:pPr algn="l" rtl="0"/>
            <a:r>
              <a:rPr lang="en-US" dirty="0" smtClean="0"/>
              <a:t>No consistency, no personality …</a:t>
            </a:r>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simpler explanation?</a:t>
            </a:r>
            <a:endParaRPr lang="en-US" dirty="0"/>
          </a:p>
        </p:txBody>
      </p:sp>
      <p:sp>
        <p:nvSpPr>
          <p:cNvPr id="3" name="Content Placeholder 2"/>
          <p:cNvSpPr>
            <a:spLocks noGrp="1"/>
          </p:cNvSpPr>
          <p:nvPr>
            <p:ph idx="1"/>
          </p:nvPr>
        </p:nvSpPr>
        <p:spPr/>
        <p:txBody>
          <a:bodyPr>
            <a:normAutofit/>
          </a:bodyPr>
          <a:lstStyle/>
          <a:p>
            <a:pPr algn="l" rtl="0"/>
            <a:r>
              <a:rPr lang="en-US" dirty="0" smtClean="0"/>
              <a:t>Neuroticism was found* to be strongly correlated with FEAR, SADNESS and ANGER</a:t>
            </a:r>
          </a:p>
          <a:p>
            <a:pPr algn="l" rtl="0"/>
            <a:r>
              <a:rPr lang="en-US" dirty="0" smtClean="0"/>
              <a:t>So … Maybe Neuroticism is just a fancy name for negative emotions?</a:t>
            </a:r>
          </a:p>
          <a:p>
            <a:pPr algn="l" rtl="0"/>
            <a:endParaRPr lang="en-US" dirty="0" smtClean="0"/>
          </a:p>
          <a:p>
            <a:pPr lvl="0" algn="l" rtl="0">
              <a:buNone/>
            </a:pPr>
            <a:r>
              <a:rPr lang="en-US" sz="1900" dirty="0" smtClean="0"/>
              <a:t>*Davis, K. L. &amp; </a:t>
            </a:r>
            <a:r>
              <a:rPr lang="en-US" sz="1900" dirty="0" err="1" smtClean="0"/>
              <a:t>Panksepp</a:t>
            </a:r>
            <a:r>
              <a:rPr lang="en-US" sz="1900" dirty="0" smtClean="0"/>
              <a:t>,  J. (2011). The brain's emotional foundations of human personality and the Affective Neuroscience Personality Scales. </a:t>
            </a:r>
            <a:r>
              <a:rPr lang="en-US" sz="1900" i="1" dirty="0" smtClean="0"/>
              <a:t>Neuroscience &amp; </a:t>
            </a:r>
            <a:r>
              <a:rPr lang="en-US" sz="1900" i="1" dirty="0" err="1" smtClean="0"/>
              <a:t>Biobehavioral</a:t>
            </a:r>
            <a:r>
              <a:rPr lang="en-US" sz="1900" i="1" dirty="0" smtClean="0"/>
              <a:t> Reviews</a:t>
            </a:r>
            <a:r>
              <a:rPr lang="en-US" sz="1900" dirty="0" smtClean="0"/>
              <a:t>, </a:t>
            </a:r>
            <a:r>
              <a:rPr lang="en-US" sz="1900" i="1" dirty="0" smtClean="0"/>
              <a:t>35</a:t>
            </a:r>
            <a:r>
              <a:rPr lang="en-US" sz="1900" dirty="0" smtClean="0"/>
              <a:t>(9), 1946-1958.</a:t>
            </a:r>
            <a:r>
              <a:rPr lang="he-IL" sz="1900" dirty="0" smtClean="0"/>
              <a:t>‏</a:t>
            </a:r>
            <a:endParaRPr lang="en-US" sz="1900" dirty="0" smtClean="0"/>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The dimensions are highly associated, for instance</a:t>
            </a:r>
            <a:endParaRPr lang="en-US" dirty="0"/>
          </a:p>
        </p:txBody>
      </p:sp>
      <p:sp>
        <p:nvSpPr>
          <p:cNvPr id="3" name="Content Placeholder 2"/>
          <p:cNvSpPr>
            <a:spLocks noGrp="1"/>
          </p:cNvSpPr>
          <p:nvPr>
            <p:ph idx="1"/>
          </p:nvPr>
        </p:nvSpPr>
        <p:spPr>
          <a:xfrm>
            <a:off x="1435608" y="1828800"/>
            <a:ext cx="7498080" cy="4419600"/>
          </a:xfrm>
        </p:spPr>
        <p:txBody>
          <a:bodyPr>
            <a:normAutofit/>
          </a:bodyPr>
          <a:lstStyle/>
          <a:p>
            <a:pPr algn="l" rtl="0"/>
            <a:r>
              <a:rPr lang="en-US" dirty="0" smtClean="0"/>
              <a:t>60% of the Extraverts are Agreeable </a:t>
            </a:r>
          </a:p>
          <a:p>
            <a:pPr algn="l" rtl="0"/>
            <a:r>
              <a:rPr lang="en-US" dirty="0" smtClean="0"/>
              <a:t>62% of those who are not Neurotic are Agreeable and so on …</a:t>
            </a:r>
          </a:p>
          <a:p>
            <a:pPr algn="l" rtl="0"/>
            <a:endParaRPr lang="en-US" dirty="0" smtClean="0"/>
          </a:p>
          <a:p>
            <a:pPr algn="l" rtl="0">
              <a:buNone/>
            </a:pPr>
            <a:r>
              <a:rPr lang="en-US" sz="1700" dirty="0" smtClean="0"/>
              <a:t>* Celli, F. et al., (2013). Workshop on computational personality recognition (shared task). In </a:t>
            </a:r>
            <a:r>
              <a:rPr lang="en-US" sz="1700" i="1" dirty="0" smtClean="0"/>
              <a:t>Proceedings of the Workshop on Computational Personality Recogni</a:t>
            </a:r>
            <a:r>
              <a:rPr lang="en-US" sz="1700" dirty="0" smtClean="0"/>
              <a:t>tion.</a:t>
            </a:r>
          </a:p>
          <a:p>
            <a:pPr algn="l" rtl="0"/>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 …</a:t>
            </a:r>
            <a:endParaRPr lang="en-US" dirty="0"/>
          </a:p>
        </p:txBody>
      </p:sp>
      <p:sp>
        <p:nvSpPr>
          <p:cNvPr id="3" name="Content Placeholder 2"/>
          <p:cNvSpPr>
            <a:spLocks noGrp="1"/>
          </p:cNvSpPr>
          <p:nvPr>
            <p:ph idx="1"/>
          </p:nvPr>
        </p:nvSpPr>
        <p:spPr/>
        <p:txBody>
          <a:bodyPr/>
          <a:lstStyle/>
          <a:p>
            <a:pPr algn="l" rtl="0"/>
            <a:r>
              <a:rPr lang="en-US" dirty="0" smtClean="0"/>
              <a:t>The FFM is the most popular model of personality, specifically in computational personality</a:t>
            </a:r>
          </a:p>
          <a:p>
            <a:pPr algn="l" rtl="0"/>
            <a:r>
              <a:rPr lang="en-US" dirty="0" smtClean="0"/>
              <a:t>Theoretically simple</a:t>
            </a:r>
          </a:p>
          <a:p>
            <a:pPr algn="l" rtl="0"/>
            <a:r>
              <a:rPr lang="en-US" dirty="0" smtClean="0"/>
              <a:t>Results are “guaranteed” (anything is associated with Neuroticism …)</a:t>
            </a:r>
          </a:p>
          <a:p>
            <a:pPr algn="l" rtl="0"/>
            <a:r>
              <a:rPr lang="en-US" dirty="0" smtClean="0"/>
              <a:t>Extremely limited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401762"/>
          </a:xfrm>
        </p:spPr>
        <p:txBody>
          <a:bodyPr>
            <a:normAutofit fontScale="90000"/>
          </a:bodyPr>
          <a:lstStyle/>
          <a:p>
            <a:pPr lvl="0" algn="ctr" rtl="0"/>
            <a:r>
              <a:rPr lang="en-US" dirty="0" smtClean="0"/>
              <a:t/>
            </a:r>
            <a:br>
              <a:rPr lang="en-US" dirty="0" smtClean="0"/>
            </a:br>
            <a:r>
              <a:rPr lang="en-US" dirty="0" smtClean="0"/>
              <a:t>The Psychodynamic Approach: Beyond the Straw-Man of Dr. Freud </a:t>
            </a:r>
            <a:br>
              <a:rPr lang="en-US" dirty="0" smtClean="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733800" y="2045252"/>
            <a:ext cx="2355850" cy="33601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t>Personality as the adaptive ways of coping with the “exigencies of life”</a:t>
            </a:r>
          </a:p>
          <a:p>
            <a:pPr algn="l" rtl="0"/>
            <a:r>
              <a:rPr lang="en-US" dirty="0" smtClean="0"/>
              <a:t>Variability of personality traits is therefore variability in </a:t>
            </a:r>
            <a:r>
              <a:rPr lang="en-US" dirty="0" smtClean="0">
                <a:solidFill>
                  <a:schemeClr val="tx2">
                    <a:lumMod val="60000"/>
                    <a:lumOff val="40000"/>
                  </a:schemeClr>
                </a:solidFill>
              </a:rPr>
              <a:t>mental coping strategies</a:t>
            </a:r>
          </a:p>
          <a:p>
            <a:pPr algn="l" rtl="0"/>
            <a:r>
              <a:rPr lang="en-US" dirty="0" smtClean="0"/>
              <a:t>Personality types are presented in terms of the (1) cognitive (2) affective and (3) </a:t>
            </a:r>
            <a:r>
              <a:rPr lang="en-US" dirty="0" smtClean="0">
                <a:solidFill>
                  <a:srgbClr val="00B050"/>
                </a:solidFill>
              </a:rPr>
              <a:t>defensive functioning </a:t>
            </a:r>
            <a:endParaRPr lang="en-US"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solidFill>
                  <a:srgbClr val="00B050"/>
                </a:solidFill>
              </a:rPr>
              <a:t>Defensive Functioning</a:t>
            </a:r>
            <a:endParaRPr lang="en-US" dirty="0"/>
          </a:p>
        </p:txBody>
      </p:sp>
      <p:sp>
        <p:nvSpPr>
          <p:cNvPr id="3" name="Content Placeholder 2"/>
          <p:cNvSpPr>
            <a:spLocks noGrp="1"/>
          </p:cNvSpPr>
          <p:nvPr>
            <p:ph idx="1"/>
          </p:nvPr>
        </p:nvSpPr>
        <p:spPr/>
        <p:txBody>
          <a:bodyPr/>
          <a:lstStyle/>
          <a:p>
            <a:pPr algn="l" rtl="0"/>
            <a:r>
              <a:rPr lang="en-US" dirty="0" smtClean="0"/>
              <a:t>The mechanisms we use to defend ourselves from threatening thoughts and emotions</a:t>
            </a:r>
          </a:p>
          <a:p>
            <a:pPr algn="l" rtl="0"/>
            <a:r>
              <a:rPr lang="en-US" dirty="0" smtClean="0"/>
              <a:t>For example, </a:t>
            </a:r>
            <a:r>
              <a:rPr lang="en-US" dirty="0" smtClean="0">
                <a:solidFill>
                  <a:schemeClr val="tx2">
                    <a:lumMod val="60000"/>
                    <a:lumOff val="40000"/>
                  </a:schemeClr>
                </a:solidFill>
              </a:rPr>
              <a:t>splitting</a:t>
            </a:r>
          </a:p>
          <a:p>
            <a:pPr algn="l" rtl="0"/>
            <a:r>
              <a:rPr lang="en-US" dirty="0" smtClean="0"/>
              <a:t>Positive and negative qualities of the self and others are separated </a:t>
            </a:r>
            <a:endParaRPr lang="en-US"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The Splitting Mind </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3429000" y="2057400"/>
            <a:ext cx="3505199" cy="3200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2000"/>
            <a:ext cx="7498080" cy="5486400"/>
          </a:xfrm>
        </p:spPr>
        <p:txBody>
          <a:bodyPr>
            <a:normAutofit/>
          </a:bodyPr>
          <a:lstStyle/>
          <a:p>
            <a:pPr algn="l" rtl="0">
              <a:buNone/>
            </a:pPr>
            <a:r>
              <a:rPr lang="en-US" dirty="0" smtClean="0"/>
              <a:t>Mom didn’t give me a candy</a:t>
            </a:r>
          </a:p>
          <a:p>
            <a:pPr algn="l" rtl="0">
              <a:buNone/>
            </a:pPr>
            <a:r>
              <a:rPr lang="en-US" dirty="0" smtClean="0"/>
              <a:t>Mom is BAD</a:t>
            </a:r>
          </a:p>
          <a:p>
            <a:pPr algn="l" rtl="0">
              <a:buNone/>
            </a:pPr>
            <a:endParaRPr lang="en-US" dirty="0" smtClean="0"/>
          </a:p>
          <a:p>
            <a:pPr algn="l" rtl="0">
              <a:buNone/>
            </a:pPr>
            <a:r>
              <a:rPr lang="en-US" dirty="0" smtClean="0"/>
              <a:t>Mom gave me a hug</a:t>
            </a:r>
          </a:p>
          <a:p>
            <a:pPr algn="l" rtl="0">
              <a:buNone/>
            </a:pPr>
            <a:r>
              <a:rPr lang="en-US" dirty="0" smtClean="0"/>
              <a:t>Mom is GOOD</a:t>
            </a:r>
          </a:p>
          <a:p>
            <a:pPr algn="l" rtl="0">
              <a:buNone/>
            </a:pPr>
            <a:endParaRPr lang="en-US" dirty="0" smtClean="0"/>
          </a:p>
          <a:p>
            <a:pPr algn="l" rtl="0">
              <a:buNone/>
            </a:pPr>
            <a:r>
              <a:rPr lang="en-US" dirty="0" smtClean="0"/>
              <a:t>Too complex!!!</a:t>
            </a:r>
          </a:p>
          <a:p>
            <a:pPr algn="l" rtl="0">
              <a:buNone/>
            </a:pPr>
            <a:endParaRPr lang="en-US" dirty="0" smtClean="0"/>
          </a:p>
          <a:p>
            <a:pPr algn="l" rtl="0">
              <a:buNone/>
            </a:pPr>
            <a:r>
              <a:rPr lang="en-US" dirty="0" smtClean="0"/>
              <a:t>Maybe there are two different mothers! </a:t>
            </a:r>
          </a:p>
          <a:p>
            <a:pPr algn="l" rtl="0">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011362"/>
          </a:xfrm>
        </p:spPr>
        <p:txBody>
          <a:bodyPr>
            <a:normAutofit fontScale="90000"/>
          </a:bodyPr>
          <a:lstStyle/>
          <a:p>
            <a:pPr algn="ctr" rtl="0"/>
            <a:r>
              <a:rPr lang="en-US" dirty="0" smtClean="0"/>
              <a:t>Splitting explains why through History we Find Two Orthogonal Kind of Women!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241800" y="2705100"/>
            <a:ext cx="188595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buNone/>
            </a:pPr>
            <a:r>
              <a:rPr lang="en-US" dirty="0" smtClean="0"/>
              <a:t>The answer that I gave elsewhere* is that </a:t>
            </a:r>
          </a:p>
          <a:p>
            <a:pPr algn="l" rtl="0">
              <a:buNone/>
            </a:pPr>
            <a:endParaRPr lang="en-US" dirty="0" smtClean="0"/>
          </a:p>
          <a:p>
            <a:pPr algn="l" rtl="0">
              <a:buNone/>
            </a:pPr>
            <a:r>
              <a:rPr lang="en-US" dirty="0" smtClean="0"/>
              <a:t>Understanding other people is a tricky issue</a:t>
            </a:r>
          </a:p>
          <a:p>
            <a:pPr algn="l" rtl="0">
              <a:buNone/>
            </a:pPr>
            <a:endParaRPr lang="en-US" dirty="0" smtClean="0"/>
          </a:p>
          <a:p>
            <a:pPr algn="l" rtl="0">
              <a:buNone/>
            </a:pPr>
            <a:r>
              <a:rPr lang="en-US" sz="2000" dirty="0" smtClean="0"/>
              <a:t>* Neuman, Y. (2014).  </a:t>
            </a:r>
            <a:r>
              <a:rPr lang="en-US" sz="2000" i="1" dirty="0" smtClean="0"/>
              <a:t>Introduction to computational cultural psychology</a:t>
            </a:r>
            <a:r>
              <a:rPr lang="en-US" sz="2000" dirty="0" smtClean="0"/>
              <a:t>.  Cambridge:  Cambridge University Press. </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903662" y="1790700"/>
            <a:ext cx="256222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Identifying Splitting</a:t>
            </a:r>
            <a:endParaRPr lang="en-US" dirty="0"/>
          </a:p>
        </p:txBody>
      </p:sp>
      <p:sp>
        <p:nvSpPr>
          <p:cNvPr id="3" name="Content Placeholder 2"/>
          <p:cNvSpPr>
            <a:spLocks noGrp="1"/>
          </p:cNvSpPr>
          <p:nvPr>
            <p:ph idx="1"/>
          </p:nvPr>
        </p:nvSpPr>
        <p:spPr/>
        <p:txBody>
          <a:bodyPr/>
          <a:lstStyle/>
          <a:p>
            <a:pPr algn="l" rtl="0"/>
            <a:r>
              <a:rPr lang="en-US" dirty="0" smtClean="0"/>
              <a:t>Highly relevant for diagnosis </a:t>
            </a:r>
          </a:p>
          <a:p>
            <a:pPr algn="l" rtl="0"/>
            <a:r>
              <a:rPr lang="en-US" dirty="0" smtClean="0"/>
              <a:t>Identification of potential offenders (e.g. civilian mass murderers, political extremists etc.)</a:t>
            </a:r>
          </a:p>
          <a:p>
            <a:pPr algn="l" rtl="0"/>
            <a:endParaRPr lang="en-US" dirty="0" smtClean="0"/>
          </a:p>
          <a:p>
            <a:pPr algn="l" rtl="0">
              <a:buNone/>
            </a:pPr>
            <a:r>
              <a:rPr lang="en-US" sz="2000" dirty="0" smtClean="0"/>
              <a:t>Neuman, Y.  </a:t>
            </a:r>
            <a:r>
              <a:rPr lang="en-US" sz="2000" dirty="0" err="1" smtClean="0"/>
              <a:t>Assaf</a:t>
            </a:r>
            <a:r>
              <a:rPr lang="en-US" sz="2000" dirty="0" smtClean="0"/>
              <a:t>,  D &amp; Cohen, Y. (in press).  Automatic identification of the splitting defense mechanism in texts.  In M.  </a:t>
            </a:r>
            <a:r>
              <a:rPr lang="en-US" sz="2000" dirty="0" err="1" smtClean="0"/>
              <a:t>Arntfield</a:t>
            </a:r>
            <a:r>
              <a:rPr lang="en-US" sz="2000" dirty="0" smtClean="0"/>
              <a:t> &amp; M. Danesi (Eds.), </a:t>
            </a:r>
            <a:r>
              <a:rPr lang="en-US" sz="2000" i="1" dirty="0" smtClean="0"/>
              <a:t>The Criminal Humanities:  An Introduction</a:t>
            </a:r>
            <a:r>
              <a:rPr lang="en-US" sz="2000" dirty="0" smtClean="0"/>
              <a:t>. Peter Lang.  </a:t>
            </a:r>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0"/>
            <a:r>
              <a:rPr lang="en-US" sz="3200" dirty="0" smtClean="0"/>
              <a:t>The Spectrum of Personality Dimensions </a:t>
            </a:r>
            <a:endParaRPr lang="en-US" sz="3200" dirty="0"/>
          </a:p>
        </p:txBody>
      </p:sp>
      <p:sp>
        <p:nvSpPr>
          <p:cNvPr id="3" name="Content Placeholder 2"/>
          <p:cNvSpPr>
            <a:spLocks noGrp="1"/>
          </p:cNvSpPr>
          <p:nvPr>
            <p:ph idx="1"/>
          </p:nvPr>
        </p:nvSpPr>
        <p:spPr>
          <a:xfrm>
            <a:off x="1435608" y="1676400"/>
            <a:ext cx="7498080" cy="4572000"/>
          </a:xfrm>
        </p:spPr>
        <p:txBody>
          <a:bodyPr/>
          <a:lstStyle/>
          <a:p>
            <a:pPr algn="l" rtl="0"/>
            <a:r>
              <a:rPr lang="en-US" dirty="0" smtClean="0"/>
              <a:t>Personality dimensions range from</a:t>
            </a:r>
          </a:p>
          <a:p>
            <a:pPr algn="l" rtl="0"/>
            <a:endParaRPr lang="en-US" dirty="0" smtClean="0"/>
          </a:p>
          <a:p>
            <a:pPr algn="l" rtl="0">
              <a:buNone/>
            </a:pPr>
            <a:r>
              <a:rPr lang="en-US" dirty="0" smtClean="0"/>
              <a:t>Adaptive, flexible and normal </a:t>
            </a:r>
          </a:p>
          <a:p>
            <a:pPr algn="l" rtl="0">
              <a:buNone/>
            </a:pPr>
            <a:endParaRPr lang="en-US" dirty="0" smtClean="0"/>
          </a:p>
          <a:p>
            <a:pPr algn="l" rtl="0">
              <a:buNone/>
            </a:pPr>
            <a:r>
              <a:rPr lang="en-US" dirty="0" smtClean="0"/>
              <a:t>to </a:t>
            </a:r>
          </a:p>
          <a:p>
            <a:pPr algn="l" rtl="0">
              <a:buNone/>
            </a:pPr>
            <a:endParaRPr lang="en-US" dirty="0" smtClean="0"/>
          </a:p>
          <a:p>
            <a:pPr algn="l" rtl="0">
              <a:buNone/>
            </a:pPr>
            <a:r>
              <a:rPr lang="en-US" dirty="0" smtClean="0"/>
              <a:t>Non-adaptive, rigid and pathological patterns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325562"/>
          </a:xfrm>
        </p:spPr>
        <p:txBody>
          <a:bodyPr>
            <a:normAutofit fontScale="90000"/>
          </a:bodyPr>
          <a:lstStyle/>
          <a:p>
            <a:pPr algn="ctr" rtl="0"/>
            <a:r>
              <a:rPr lang="en-US" dirty="0" smtClean="0"/>
              <a:t>The Obsessive Personality </a:t>
            </a:r>
            <a:br>
              <a:rPr lang="en-US" dirty="0" smtClean="0"/>
            </a:br>
            <a:r>
              <a:rPr lang="en-US" dirty="0" smtClean="0"/>
              <a:t>Positive Aspects</a:t>
            </a:r>
            <a:endParaRPr lang="en-US" dirty="0"/>
          </a:p>
        </p:txBody>
      </p:sp>
      <p:sp>
        <p:nvSpPr>
          <p:cNvPr id="3" name="Content Placeholder 2"/>
          <p:cNvSpPr>
            <a:spLocks noGrp="1"/>
          </p:cNvSpPr>
          <p:nvPr>
            <p:ph idx="1"/>
          </p:nvPr>
        </p:nvSpPr>
        <p:spPr>
          <a:xfrm>
            <a:off x="1435608" y="1981200"/>
            <a:ext cx="7498080" cy="4267200"/>
          </a:xfrm>
        </p:spPr>
        <p:txBody>
          <a:bodyPr/>
          <a:lstStyle/>
          <a:p>
            <a:pPr algn="l" rtl="0"/>
            <a:r>
              <a:rPr lang="en-US" dirty="0" smtClean="0"/>
              <a:t>Perfectionists,  hard-workers,  believe in work ethics, task-oriented and put their emotions aside when the work has to be done </a:t>
            </a:r>
          </a:p>
          <a:p>
            <a:pPr algn="l" rtl="0"/>
            <a:r>
              <a:rPr lang="en-US" dirty="0" smtClean="0"/>
              <a:t>Such a prototypical personality may be a highly successful surgeon or engineer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The Obsessive Personality </a:t>
            </a:r>
            <a:br>
              <a:rPr lang="en-US" dirty="0" smtClean="0"/>
            </a:br>
            <a:r>
              <a:rPr lang="en-US" dirty="0" smtClean="0"/>
              <a:t>Negative Aspects</a:t>
            </a:r>
            <a:endParaRPr lang="en-US" dirty="0"/>
          </a:p>
        </p:txBody>
      </p:sp>
      <p:sp>
        <p:nvSpPr>
          <p:cNvPr id="3" name="Content Placeholder 2"/>
          <p:cNvSpPr>
            <a:spLocks noGrp="1"/>
          </p:cNvSpPr>
          <p:nvPr>
            <p:ph idx="1"/>
          </p:nvPr>
        </p:nvSpPr>
        <p:spPr>
          <a:xfrm>
            <a:off x="1435608" y="1905000"/>
            <a:ext cx="7498080" cy="4343400"/>
          </a:xfrm>
        </p:spPr>
        <p:txBody>
          <a:bodyPr>
            <a:normAutofit/>
          </a:bodyPr>
          <a:lstStyle/>
          <a:p>
            <a:pPr algn="l" rtl="0"/>
            <a:r>
              <a:rPr lang="en-US" dirty="0" smtClean="0"/>
              <a:t>Nothing is ever good enough and therefore no task can be finished </a:t>
            </a:r>
          </a:p>
          <a:p>
            <a:pPr algn="l" rtl="0"/>
            <a:r>
              <a:rPr lang="en-US" dirty="0" smtClean="0"/>
              <a:t>The hard-working person might be a workaholic who is "caged" in his office</a:t>
            </a:r>
          </a:p>
          <a:p>
            <a:pPr algn="l" rtl="0"/>
            <a:r>
              <a:rPr lang="en-US" dirty="0" smtClean="0"/>
              <a:t>The emotional constriction might be experienced as the loss of emotions that drains the joy of life and a basic sense of living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Personality Themes</a:t>
            </a:r>
            <a:endParaRPr lang="en-US" dirty="0"/>
          </a:p>
        </p:txBody>
      </p:sp>
      <p:sp>
        <p:nvSpPr>
          <p:cNvPr id="3" name="Content Placeholder 2"/>
          <p:cNvSpPr>
            <a:spLocks noGrp="1"/>
          </p:cNvSpPr>
          <p:nvPr>
            <p:ph idx="1"/>
          </p:nvPr>
        </p:nvSpPr>
        <p:spPr/>
        <p:txBody>
          <a:bodyPr/>
          <a:lstStyle/>
          <a:p>
            <a:pPr algn="l" rtl="0"/>
            <a:r>
              <a:rPr lang="en-US" dirty="0" smtClean="0"/>
              <a:t>Personality is organized around “</a:t>
            </a:r>
            <a:r>
              <a:rPr lang="en-US" dirty="0" smtClean="0">
                <a:solidFill>
                  <a:schemeClr val="tx2">
                    <a:lumMod val="60000"/>
                    <a:lumOff val="40000"/>
                  </a:schemeClr>
                </a:solidFill>
              </a:rPr>
              <a:t>themes</a:t>
            </a:r>
            <a:r>
              <a:rPr lang="en-US" dirty="0" smtClean="0"/>
              <a:t>” or </a:t>
            </a:r>
            <a:r>
              <a:rPr lang="en-US" dirty="0" smtClean="0">
                <a:solidFill>
                  <a:schemeClr val="tx2">
                    <a:lumMod val="60000"/>
                    <a:lumOff val="40000"/>
                  </a:schemeClr>
                </a:solidFill>
              </a:rPr>
              <a:t>conflicts</a:t>
            </a:r>
          </a:p>
          <a:p>
            <a:pPr algn="l" rtl="0"/>
            <a:endParaRPr lang="en-US" dirty="0" smtClean="0"/>
          </a:p>
          <a:p>
            <a:pPr lvl="0" algn="l" rtl="0">
              <a:buNone/>
            </a:pPr>
            <a:r>
              <a:rPr lang="en-US" sz="2400" i="1" dirty="0" smtClean="0"/>
              <a:t>Psychodynamic diagnostic manual (PDM)</a:t>
            </a:r>
            <a:r>
              <a:rPr lang="en-US" sz="2400" dirty="0" smtClean="0"/>
              <a:t>. Alliance of Psychoanalytic Organizations, 2006.</a:t>
            </a:r>
            <a:r>
              <a:rPr lang="ar-SA" sz="2400" dirty="0" err="1" smtClean="0"/>
              <a:t>‏</a:t>
            </a:r>
            <a:endParaRPr lang="en-US" sz="2400" dirty="0" smtClean="0"/>
          </a:p>
          <a:p>
            <a:pPr algn="l" rtl="0"/>
            <a:endParaRPr lang="en-US" dirty="0" smtClean="0"/>
          </a:p>
          <a:p>
            <a:pPr algn="l" rtl="0"/>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The Paranoid Personality</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286000" y="1676400"/>
            <a:ext cx="4810125" cy="423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solidFill>
                  <a:srgbClr val="FF0000"/>
                </a:solidFill>
              </a:rPr>
              <a:t>Organizing theme</a:t>
            </a:r>
            <a:r>
              <a:rPr lang="en-US" dirty="0" smtClean="0"/>
              <a:t>:  Attacking/Being attacked by humiliating others</a:t>
            </a:r>
          </a:p>
          <a:p>
            <a:pPr algn="l" rtl="0"/>
            <a:r>
              <a:rPr lang="en-US" dirty="0" smtClean="0">
                <a:solidFill>
                  <a:srgbClr val="FF0000"/>
                </a:solidFill>
              </a:rPr>
              <a:t>Central affect</a:t>
            </a:r>
            <a:r>
              <a:rPr lang="en-US" dirty="0" smtClean="0"/>
              <a:t>: Fear, rage</a:t>
            </a:r>
          </a:p>
          <a:p>
            <a:pPr algn="l" rtl="0"/>
            <a:r>
              <a:rPr lang="en-US" dirty="0" smtClean="0">
                <a:solidFill>
                  <a:srgbClr val="FF0000"/>
                </a:solidFill>
              </a:rPr>
              <a:t>Thoughts of others</a:t>
            </a:r>
            <a:r>
              <a:rPr lang="en-US" dirty="0" smtClean="0"/>
              <a:t>:  The world is full of potential attackers and users</a:t>
            </a:r>
          </a:p>
          <a:p>
            <a:pPr algn="l" rtl="0"/>
            <a:r>
              <a:rPr lang="en-US" dirty="0" smtClean="0">
                <a:solidFill>
                  <a:srgbClr val="FF0000"/>
                </a:solidFill>
              </a:rPr>
              <a:t>Central ways of defense</a:t>
            </a:r>
            <a:r>
              <a:rPr lang="en-US" dirty="0" smtClean="0"/>
              <a:t>: Projection. The aggression that exists in his mind is attributed to others in the world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A Famous Paranoid</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114800" y="1828800"/>
            <a:ext cx="222885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Suspicion </a:t>
            </a:r>
            <a:endParaRPr lang="en-US" dirty="0"/>
          </a:p>
        </p:txBody>
      </p:sp>
      <p:sp>
        <p:nvSpPr>
          <p:cNvPr id="3" name="Content Placeholder 2"/>
          <p:cNvSpPr>
            <a:spLocks noGrp="1"/>
          </p:cNvSpPr>
          <p:nvPr>
            <p:ph idx="1"/>
          </p:nvPr>
        </p:nvSpPr>
        <p:spPr/>
        <p:txBody>
          <a:bodyPr/>
          <a:lstStyle/>
          <a:p>
            <a:pPr algn="l" rtl="0"/>
            <a:r>
              <a:rPr lang="en-US" dirty="0" smtClean="0"/>
              <a:t>In fact the major conflict of the paranoid is the one of trust/suspicion</a:t>
            </a:r>
          </a:p>
          <a:p>
            <a:pPr algn="l" rtl="0"/>
            <a:r>
              <a:rPr lang="en-US" dirty="0" smtClean="0"/>
              <a:t>The paranoid invests energy in </a:t>
            </a:r>
            <a:r>
              <a:rPr lang="en-US" dirty="0" smtClean="0">
                <a:solidFill>
                  <a:schemeClr val="accent1">
                    <a:lumMod val="60000"/>
                    <a:lumOff val="40000"/>
                  </a:schemeClr>
                </a:solidFill>
              </a:rPr>
              <a:t>trust</a:t>
            </a:r>
            <a:r>
              <a:rPr lang="en-US" dirty="0" smtClean="0"/>
              <a:t> issues</a:t>
            </a:r>
          </a:p>
          <a:p>
            <a:pPr algn="l" rtl="0"/>
            <a:r>
              <a:rPr lang="en-US" dirty="0" smtClean="0"/>
              <a:t>Believes no one </a:t>
            </a:r>
          </a:p>
          <a:p>
            <a:pPr algn="l" rtl="0"/>
            <a:r>
              <a:rPr lang="en-US" dirty="0" smtClean="0"/>
              <a:t>On the other hand fully and uncritically trusts and adopts ungrounded Beliefs</a:t>
            </a:r>
          </a:p>
          <a:p>
            <a:pPr algn="l" rtl="0"/>
            <a:r>
              <a:rPr lang="en-US" dirty="0" smtClean="0"/>
              <a:t>Conspiracy theories</a:t>
            </a:r>
          </a:p>
          <a:p>
            <a:pPr algn="l" rtl="0"/>
            <a:endParaRPr lang="en-US" dirty="0" smtClean="0"/>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solidFill>
                  <a:schemeClr val="accent1"/>
                </a:solidFill>
              </a:rPr>
              <a:t>Understanding</a:t>
            </a:r>
            <a:r>
              <a:rPr lang="en-US" dirty="0" smtClean="0"/>
              <a:t> involves conscious theorization</a:t>
            </a:r>
          </a:p>
          <a:p>
            <a:pPr algn="l" rtl="0"/>
            <a:r>
              <a:rPr lang="en-US" dirty="0" smtClean="0"/>
              <a:t>Human beings are better in applying unconscious </a:t>
            </a:r>
            <a:r>
              <a:rPr lang="en-US" dirty="0" smtClean="0">
                <a:solidFill>
                  <a:schemeClr val="accent5">
                    <a:lumMod val="60000"/>
                    <a:lumOff val="40000"/>
                  </a:schemeClr>
                </a:solidFill>
              </a:rPr>
              <a:t>heuristics</a:t>
            </a:r>
            <a:endParaRPr lang="en-US" dirty="0" smtClean="0"/>
          </a:p>
          <a:p>
            <a:pPr algn="l" rtl="0"/>
            <a:endParaRPr lang="en-US" dirty="0" smtClean="0"/>
          </a:p>
          <a:p>
            <a:pPr algn="l" rtl="0">
              <a:buNone/>
            </a:pPr>
            <a:r>
              <a:rPr lang="en-US" sz="1600" dirty="0" smtClean="0"/>
              <a:t>Gigerenzer,  G., &amp; Todd, P. M. (1999).  </a:t>
            </a:r>
            <a:r>
              <a:rPr lang="en-US" sz="1600" i="1" dirty="0" smtClean="0"/>
              <a:t>Simple heuristics that make us smart</a:t>
            </a:r>
            <a:r>
              <a:rPr lang="en-US" sz="1600" dirty="0" smtClean="0"/>
              <a:t>. Oxford:  Oxford University Press.‏</a:t>
            </a:r>
          </a:p>
          <a:p>
            <a:pPr algn="l" rtl="0"/>
            <a:endParaRPr lang="en-US" dirty="0" smtClean="0"/>
          </a:p>
          <a:p>
            <a:pPr algn="l" rtl="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lstStyle/>
          <a:p>
            <a:pPr algn="l" rtl="0"/>
            <a:r>
              <a:rPr lang="en-US" dirty="0" smtClean="0"/>
              <a:t>Someone told me that his mother in law calls him regularly to “inform” him about “new scientific” inventions, trusting all possible rubbish in the media  </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2133600" y="3352800"/>
            <a:ext cx="2990850" cy="2533650"/>
          </a:xfrm>
          <a:prstGeom prst="rect">
            <a:avLst/>
          </a:prstGeom>
          <a:noFill/>
          <a:ln w="9525">
            <a:noFill/>
            <a:miter lim="800000"/>
            <a:headEnd/>
            <a:tailEnd/>
          </a:ln>
        </p:spPr>
      </p:pic>
      <p:sp>
        <p:nvSpPr>
          <p:cNvPr id="5" name="Oval Callout 4"/>
          <p:cNvSpPr/>
          <p:nvPr/>
        </p:nvSpPr>
        <p:spPr>
          <a:xfrm>
            <a:off x="4800600" y="990600"/>
            <a:ext cx="3276600" cy="2743200"/>
          </a:xfrm>
          <a:prstGeom prst="wedgeEllipseCallout">
            <a:avLst>
              <a:gd name="adj1" fmla="val -54942"/>
              <a:gd name="adj2" fmla="val 808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6" name="TextBox 5"/>
          <p:cNvSpPr txBox="1"/>
          <p:nvPr/>
        </p:nvSpPr>
        <p:spPr>
          <a:xfrm>
            <a:off x="5257800" y="1600200"/>
            <a:ext cx="2895600" cy="1938992"/>
          </a:xfrm>
          <a:prstGeom prst="rect">
            <a:avLst/>
          </a:prstGeom>
          <a:noFill/>
        </p:spPr>
        <p:txBody>
          <a:bodyPr wrap="square" rtlCol="1">
            <a:spAutoFit/>
          </a:bodyPr>
          <a:lstStyle/>
          <a:p>
            <a:pPr algn="l" rtl="0"/>
            <a:r>
              <a:rPr lang="en-US" sz="2000" dirty="0" smtClean="0"/>
              <a:t>Aaron, It is amazing!</a:t>
            </a:r>
          </a:p>
          <a:p>
            <a:pPr algn="l" rtl="0"/>
            <a:r>
              <a:rPr lang="en-US" sz="2000" dirty="0" smtClean="0"/>
              <a:t>The Daily Mirror just reported that Kim Kardashian</a:t>
            </a:r>
          </a:p>
          <a:p>
            <a:pPr algn="l" rtl="0"/>
            <a:r>
              <a:rPr lang="en-US" sz="2000" dirty="0" smtClean="0"/>
              <a:t>invented a new drug for    healing Cancer!</a:t>
            </a:r>
            <a:endParaRPr lang="en-US"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My diagnosis:  A conflict over trust </a:t>
            </a:r>
            <a:endParaRPr lang="en-US" dirty="0"/>
          </a:p>
        </p:txBody>
      </p:sp>
      <p:sp>
        <p:nvSpPr>
          <p:cNvPr id="3" name="Content Placeholder 2"/>
          <p:cNvSpPr>
            <a:spLocks noGrp="1"/>
          </p:cNvSpPr>
          <p:nvPr>
            <p:ph idx="1"/>
          </p:nvPr>
        </p:nvSpPr>
        <p:spPr/>
        <p:txBody>
          <a:bodyPr/>
          <a:lstStyle/>
          <a:p>
            <a:pPr algn="l" rtl="0"/>
            <a:r>
              <a:rPr lang="en-US" dirty="0" smtClean="0"/>
              <a:t>I’ve asked him if his mother-in-law is paradoxically suspicious of well-grounded information … </a:t>
            </a:r>
          </a:p>
          <a:p>
            <a:pPr algn="l" rtl="0"/>
            <a:r>
              <a:rPr lang="en-US" dirty="0" smtClean="0"/>
              <a:t>He was shocked when I explained that I don’t really know his mother-in-law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rcRect/>
          <a:stretch>
            <a:fillRect/>
          </a:stretch>
        </p:blipFill>
        <p:spPr bwMode="auto">
          <a:xfrm>
            <a:off x="2667000" y="3276600"/>
            <a:ext cx="2990850" cy="2533650"/>
          </a:xfrm>
          <a:prstGeom prst="rect">
            <a:avLst/>
          </a:prstGeom>
          <a:noFill/>
          <a:ln w="9525">
            <a:noFill/>
            <a:miter lim="800000"/>
            <a:headEnd/>
            <a:tailEnd/>
          </a:ln>
        </p:spPr>
      </p:pic>
      <p:sp>
        <p:nvSpPr>
          <p:cNvPr id="5" name="Oval Callout 4"/>
          <p:cNvSpPr/>
          <p:nvPr/>
        </p:nvSpPr>
        <p:spPr>
          <a:xfrm>
            <a:off x="5334000" y="990600"/>
            <a:ext cx="3276600" cy="2743200"/>
          </a:xfrm>
          <a:prstGeom prst="wedgeEllipseCallout">
            <a:avLst>
              <a:gd name="adj1" fmla="val -54942"/>
              <a:gd name="adj2" fmla="val 808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6" name="TextBox 5"/>
          <p:cNvSpPr txBox="1"/>
          <p:nvPr/>
        </p:nvSpPr>
        <p:spPr>
          <a:xfrm>
            <a:off x="5638800" y="1676400"/>
            <a:ext cx="2895600" cy="1323439"/>
          </a:xfrm>
          <a:prstGeom prst="rect">
            <a:avLst/>
          </a:prstGeom>
          <a:noFill/>
        </p:spPr>
        <p:txBody>
          <a:bodyPr wrap="square" rtlCol="1">
            <a:spAutoFit/>
          </a:bodyPr>
          <a:lstStyle/>
          <a:p>
            <a:pPr algn="l" rtl="0"/>
            <a:r>
              <a:rPr lang="en-US" sz="2000" dirty="0" smtClean="0"/>
              <a:t>And don’t ask me to believe that the Americans really landed on the Moon!</a:t>
            </a:r>
            <a:endParaRPr 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Personality Prototypes</a:t>
            </a:r>
            <a:endParaRPr lang="en-US" dirty="0"/>
          </a:p>
        </p:txBody>
      </p:sp>
      <p:sp>
        <p:nvSpPr>
          <p:cNvPr id="3" name="Content Placeholder 2"/>
          <p:cNvSpPr>
            <a:spLocks noGrp="1"/>
          </p:cNvSpPr>
          <p:nvPr>
            <p:ph idx="1"/>
          </p:nvPr>
        </p:nvSpPr>
        <p:spPr/>
        <p:txBody>
          <a:bodyPr/>
          <a:lstStyle/>
          <a:p>
            <a:pPr algn="l" rtl="0"/>
            <a:r>
              <a:rPr lang="en-US" dirty="0" smtClean="0"/>
              <a:t>The </a:t>
            </a:r>
            <a:r>
              <a:rPr lang="en-US" dirty="0" err="1" smtClean="0"/>
              <a:t>Shelder-Westen</a:t>
            </a:r>
            <a:r>
              <a:rPr lang="en-US" dirty="0" smtClean="0"/>
              <a:t> Assessment Procedure (SWAP) recently identified two main personality clusters</a:t>
            </a:r>
          </a:p>
          <a:p>
            <a:pPr lvl="0" algn="l" rtl="0">
              <a:buNone/>
            </a:pPr>
            <a:endParaRPr lang="en-US" sz="1800" dirty="0" smtClean="0"/>
          </a:p>
          <a:p>
            <a:pPr lvl="0" algn="l" rtl="0">
              <a:buNone/>
            </a:pPr>
            <a:r>
              <a:rPr lang="en-US" sz="1800" dirty="0" err="1" smtClean="0"/>
              <a:t>Westen</a:t>
            </a:r>
            <a:r>
              <a:rPr lang="en-US" sz="1800" dirty="0" smtClean="0"/>
              <a:t>,  D.,  </a:t>
            </a:r>
            <a:r>
              <a:rPr lang="en-US" sz="1800" dirty="0" err="1" smtClean="0"/>
              <a:t>Shedler</a:t>
            </a:r>
            <a:r>
              <a:rPr lang="en-US" sz="1800" dirty="0" smtClean="0"/>
              <a:t>,  J., Bradley,  B.  &amp; </a:t>
            </a:r>
            <a:r>
              <a:rPr lang="en-US" sz="1800" dirty="0" err="1" smtClean="0"/>
              <a:t>DeFife</a:t>
            </a:r>
            <a:r>
              <a:rPr lang="en-US" sz="1800" dirty="0" smtClean="0"/>
              <a:t>,  J.  A.  (2012).  An empirically derived taxonomy for personality diagnosis: bridging science and practice in conceptualizing personality.  </a:t>
            </a:r>
            <a:r>
              <a:rPr lang="en-US" sz="1800" i="1" dirty="0" smtClean="0"/>
              <a:t>Am. J. Psychiatry</a:t>
            </a:r>
            <a:r>
              <a:rPr lang="en-US" sz="1800" dirty="0" smtClean="0"/>
              <a:t>, </a:t>
            </a:r>
            <a:r>
              <a:rPr lang="en-US" sz="1800" b="1" dirty="0" smtClean="0"/>
              <a:t>169</a:t>
            </a:r>
            <a:r>
              <a:rPr lang="en-US" sz="1800" dirty="0" smtClean="0"/>
              <a:t>(3), 273-284. </a:t>
            </a:r>
          </a:p>
          <a:p>
            <a:pPr algn="l" rtl="0"/>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The Internalizing Spectrum</a:t>
            </a:r>
            <a:endParaRPr lang="en-US" dirty="0"/>
          </a:p>
        </p:txBody>
      </p:sp>
      <p:sp>
        <p:nvSpPr>
          <p:cNvPr id="3" name="Content Placeholder 2"/>
          <p:cNvSpPr>
            <a:spLocks noGrp="1"/>
          </p:cNvSpPr>
          <p:nvPr>
            <p:ph idx="1"/>
          </p:nvPr>
        </p:nvSpPr>
        <p:spPr/>
        <p:txBody>
          <a:bodyPr/>
          <a:lstStyle/>
          <a:p>
            <a:pPr algn="l" rtl="0">
              <a:buNone/>
            </a:pPr>
            <a:r>
              <a:rPr lang="en-US" dirty="0" smtClean="0"/>
              <a:t>Depressed, anxious, emotionally inhibited and socially avoidant, blame themselves, self-critical</a:t>
            </a:r>
          </a:p>
          <a:p>
            <a:pPr algn="l" rtl="0">
              <a:buNone/>
            </a:pPr>
            <a:endParaRPr lang="en-US" dirty="0" smtClean="0"/>
          </a:p>
          <a:p>
            <a:pPr algn="l" rtl="0"/>
            <a:r>
              <a:rPr lang="en-US" dirty="0" smtClean="0"/>
              <a:t>Depressive</a:t>
            </a:r>
          </a:p>
          <a:p>
            <a:pPr algn="l" rtl="0"/>
            <a:r>
              <a:rPr lang="en-US" dirty="0" smtClean="0"/>
              <a:t>Anxious-Avoidant</a:t>
            </a:r>
          </a:p>
          <a:p>
            <a:pPr algn="l" rtl="0"/>
            <a:r>
              <a:rPr lang="en-US" dirty="0" smtClean="0"/>
              <a:t>Dependent-Victimized </a:t>
            </a:r>
          </a:p>
          <a:p>
            <a:pPr algn="l" rtl="0"/>
            <a:r>
              <a:rPr lang="en-US" dirty="0" smtClean="0"/>
              <a:t>Schizoid-Schizotypal</a:t>
            </a:r>
          </a:p>
          <a:p>
            <a:pPr algn="l" rtl="0"/>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Depressive Personality</a:t>
            </a:r>
            <a:endParaRPr lang="en-US" dirty="0"/>
          </a:p>
        </p:txBody>
      </p:sp>
      <p:sp>
        <p:nvSpPr>
          <p:cNvPr id="3" name="Content Placeholder 2"/>
          <p:cNvSpPr>
            <a:spLocks noGrp="1"/>
          </p:cNvSpPr>
          <p:nvPr>
            <p:ph idx="1"/>
          </p:nvPr>
        </p:nvSpPr>
        <p:spPr/>
        <p:txBody>
          <a:bodyPr/>
          <a:lstStyle/>
          <a:p>
            <a:pPr algn="l" rtl="0"/>
            <a:r>
              <a:rPr lang="en-US" dirty="0" smtClean="0"/>
              <a:t>Prone to feelings of sadness and inadequacy</a:t>
            </a:r>
          </a:p>
          <a:p>
            <a:pPr algn="l" rtl="0"/>
            <a:r>
              <a:rPr lang="en-US" dirty="0" smtClean="0"/>
              <a:t>Self-critical/self-punitive</a:t>
            </a:r>
          </a:p>
          <a:p>
            <a:pPr algn="l" rtl="0"/>
            <a:r>
              <a:rPr lang="en-US" dirty="0" smtClean="0"/>
              <a:t>Concerns about abandonment and loss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A Famous Depressed Author</a:t>
            </a:r>
            <a:br>
              <a:rPr lang="en-US" dirty="0" smtClean="0"/>
            </a:br>
            <a:r>
              <a:rPr lang="en-US" dirty="0" smtClean="0"/>
              <a:t>Franz Kafka</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343400" y="2438400"/>
            <a:ext cx="1562100" cy="223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Anxious–Avoidant Personality </a:t>
            </a:r>
            <a:endParaRPr lang="en-US" dirty="0"/>
          </a:p>
        </p:txBody>
      </p:sp>
      <p:sp>
        <p:nvSpPr>
          <p:cNvPr id="3" name="Content Placeholder 2"/>
          <p:cNvSpPr>
            <a:spLocks noGrp="1"/>
          </p:cNvSpPr>
          <p:nvPr>
            <p:ph idx="1"/>
          </p:nvPr>
        </p:nvSpPr>
        <p:spPr/>
        <p:txBody>
          <a:bodyPr/>
          <a:lstStyle/>
          <a:p>
            <a:pPr algn="l" rtl="0"/>
            <a:r>
              <a:rPr lang="en-US" dirty="0" smtClean="0"/>
              <a:t>Socially anxious and avoidant</a:t>
            </a:r>
          </a:p>
          <a:p>
            <a:pPr algn="l" rtl="0"/>
            <a:r>
              <a:rPr lang="en-US" dirty="0" smtClean="0"/>
              <a:t>Manage anxiety in a way that limit and constrict their lives</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477962"/>
          </a:xfrm>
        </p:spPr>
        <p:txBody>
          <a:bodyPr>
            <a:normAutofit/>
          </a:bodyPr>
          <a:lstStyle/>
          <a:p>
            <a:pPr algn="ctr" rtl="0"/>
            <a:r>
              <a:rPr lang="en-US" dirty="0" smtClean="0"/>
              <a:t>A Famous Avoidant Singer</a:t>
            </a:r>
            <a:br>
              <a:rPr lang="en-US" dirty="0" smtClean="0"/>
            </a:br>
            <a:r>
              <a:rPr lang="en-US" dirty="0" smtClean="0"/>
              <a:t>Michael Jackson</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732212" y="2414587"/>
            <a:ext cx="2905125"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buNone/>
            </a:pPr>
            <a:r>
              <a:rPr lang="en-US" dirty="0" smtClean="0"/>
              <a:t>In sum, we want to understand other people but this is not an easy task</a:t>
            </a:r>
          </a:p>
          <a:p>
            <a:pPr algn="l" rtl="0">
              <a:buNone/>
            </a:pPr>
            <a:endParaRPr lang="en-US" dirty="0" smtClean="0"/>
          </a:p>
          <a:p>
            <a:pPr algn="l" rtl="0">
              <a:buNone/>
            </a:pPr>
            <a:r>
              <a:rPr lang="en-US" dirty="0" smtClean="0"/>
              <a:t>The lesson: Don’t try to understand your spouse, just adapt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Dependent-Victimized Personality</a:t>
            </a:r>
            <a:endParaRPr lang="en-US" dirty="0"/>
          </a:p>
        </p:txBody>
      </p:sp>
      <p:sp>
        <p:nvSpPr>
          <p:cNvPr id="3" name="Content Placeholder 2"/>
          <p:cNvSpPr>
            <a:spLocks noGrp="1"/>
          </p:cNvSpPr>
          <p:nvPr>
            <p:ph idx="1"/>
          </p:nvPr>
        </p:nvSpPr>
        <p:spPr/>
        <p:txBody>
          <a:bodyPr/>
          <a:lstStyle/>
          <a:p>
            <a:pPr algn="l" rtl="0"/>
            <a:r>
              <a:rPr lang="en-US" dirty="0" smtClean="0"/>
              <a:t>Dependent and afraid of being alone</a:t>
            </a:r>
          </a:p>
          <a:p>
            <a:pPr algn="l" rtl="0"/>
            <a:r>
              <a:rPr lang="en-US" dirty="0" smtClean="0"/>
              <a:t>Insufficient concern for their well-being</a:t>
            </a:r>
          </a:p>
          <a:p>
            <a:pPr algn="l" rtl="0"/>
            <a:r>
              <a:rPr lang="en-US" dirty="0" smtClean="0"/>
              <a:t>Difficulty in expressing anger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3460750" y="2281237"/>
            <a:ext cx="3448050" cy="313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a:t>
            </a:r>
            <a:r>
              <a:rPr lang="en-US" sz="4400" dirty="0" smtClean="0"/>
              <a:t>he Schizoid-Schizotypal</a:t>
            </a:r>
            <a:endParaRPr lang="en-US" dirty="0"/>
          </a:p>
        </p:txBody>
      </p:sp>
      <p:sp>
        <p:nvSpPr>
          <p:cNvPr id="3" name="Content Placeholder 2"/>
          <p:cNvSpPr>
            <a:spLocks noGrp="1"/>
          </p:cNvSpPr>
          <p:nvPr>
            <p:ph idx="1"/>
          </p:nvPr>
        </p:nvSpPr>
        <p:spPr/>
        <p:txBody>
          <a:bodyPr/>
          <a:lstStyle/>
          <a:p>
            <a:pPr algn="l" rtl="0"/>
            <a:r>
              <a:rPr lang="en-US" dirty="0" smtClean="0"/>
              <a:t>Peculiarities in interpersonal relationships and thought processes</a:t>
            </a:r>
          </a:p>
          <a:p>
            <a:pPr algn="l" rtl="0"/>
            <a:r>
              <a:rPr lang="en-US" dirty="0" smtClean="0"/>
              <a:t>Appear to have little need for human company</a:t>
            </a:r>
          </a:p>
          <a:p>
            <a:pPr algn="l" rtl="0"/>
            <a:r>
              <a:rPr lang="en-US" dirty="0" smtClean="0"/>
              <a:t>Seem detached or indifferent </a:t>
            </a:r>
          </a:p>
          <a:p>
            <a:pPr algn="l" rtl="0"/>
            <a:r>
              <a:rPr lang="en-US" dirty="0" smtClean="0"/>
              <a:t>Lack social skills and look awkward </a:t>
            </a:r>
          </a:p>
          <a:p>
            <a:pPr algn="l" rtl="0"/>
            <a:r>
              <a:rPr lang="en-US" dirty="0" smtClean="0"/>
              <a:t>Odd appearance</a:t>
            </a:r>
          </a:p>
          <a:p>
            <a:pPr algn="l" rtl="0"/>
            <a:r>
              <a:rPr lang="en-US" dirty="0" smtClean="0"/>
              <a:t>Feel life has no meaning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2514600"/>
          </a:xfrm>
        </p:spPr>
        <p:txBody>
          <a:bodyPr>
            <a:normAutofit/>
          </a:bodyPr>
          <a:lstStyle/>
          <a:p>
            <a:pPr algn="ctr" rtl="0"/>
            <a:r>
              <a:rPr lang="en-US" dirty="0" smtClean="0"/>
              <a:t>W</a:t>
            </a:r>
            <a:r>
              <a:rPr lang="en-US" sz="4000" dirty="0" smtClean="0"/>
              <a:t>illy </a:t>
            </a:r>
            <a:r>
              <a:rPr lang="en-US" sz="4000" dirty="0" err="1" smtClean="0"/>
              <a:t>Wonka</a:t>
            </a:r>
            <a:r>
              <a:rPr lang="en-US" sz="4000" dirty="0" smtClean="0"/>
              <a:t> from Charlie and the Chocolate Factory </a:t>
            </a:r>
            <a:r>
              <a:rPr lang="en-US" b="1" dirty="0" smtClean="0"/>
              <a:t/>
            </a:r>
            <a:br>
              <a:rPr lang="en-US" b="1" dirty="0" smtClean="0"/>
            </a:br>
            <a:endParaRPr lang="en-US"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3810000" y="2819400"/>
            <a:ext cx="2095500"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t>We recently found that Schizoids function as “Firewalls” for the spread of rumors on Twitter</a:t>
            </a:r>
          </a:p>
          <a:p>
            <a:pPr algn="l" rtl="0"/>
            <a:r>
              <a:rPr lang="en-US" dirty="0" smtClean="0"/>
              <a:t>When receiving a rumor they are significantly less inclined to re-Tweet it</a:t>
            </a:r>
          </a:p>
          <a:p>
            <a:pPr algn="l" rtl="0">
              <a:buNone/>
            </a:pPr>
            <a:endParaRPr lang="en-US" sz="1800" dirty="0" smtClean="0"/>
          </a:p>
          <a:p>
            <a:pPr algn="l" rtl="0">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The Externalizing Spectrum </a:t>
            </a:r>
            <a:endParaRPr lang="en-US" dirty="0"/>
          </a:p>
        </p:txBody>
      </p:sp>
      <p:sp>
        <p:nvSpPr>
          <p:cNvPr id="3" name="Content Placeholder 2"/>
          <p:cNvSpPr>
            <a:spLocks noGrp="1"/>
          </p:cNvSpPr>
          <p:nvPr>
            <p:ph idx="1"/>
          </p:nvPr>
        </p:nvSpPr>
        <p:spPr/>
        <p:txBody>
          <a:bodyPr/>
          <a:lstStyle/>
          <a:p>
            <a:pPr algn="l" rtl="0">
              <a:buNone/>
            </a:pPr>
            <a:r>
              <a:rPr lang="en-US" dirty="0" smtClean="0"/>
              <a:t>Angry and hostile, suspicious of others, conflicted about authority, prone to getting into power struggles, lack empathy, feel privileged and entitled, blame others, lack psychological insight, feel mistreated</a:t>
            </a:r>
          </a:p>
          <a:p>
            <a:pPr algn="l" rtl="0">
              <a:buNone/>
            </a:pPr>
            <a:r>
              <a:rPr lang="en-US" dirty="0" smtClean="0"/>
              <a:t> </a:t>
            </a:r>
          </a:p>
          <a:p>
            <a:pPr algn="l" rtl="0"/>
            <a:r>
              <a:rPr lang="en-US" dirty="0" smtClean="0"/>
              <a:t>Antisocial-Psychopathic </a:t>
            </a:r>
          </a:p>
          <a:p>
            <a:pPr algn="l" rtl="0"/>
            <a:r>
              <a:rPr lang="en-US" dirty="0" smtClean="0"/>
              <a:t>Paranoid</a:t>
            </a:r>
          </a:p>
          <a:p>
            <a:pPr algn="l" rtl="0"/>
            <a:r>
              <a:rPr lang="en-US" dirty="0" smtClean="0"/>
              <a:t>Narcissist </a:t>
            </a:r>
          </a:p>
          <a:p>
            <a:pPr algn="l" rtl="0"/>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The Antisocial-Psychopathic</a:t>
            </a:r>
            <a:endParaRPr lang="en-US" dirty="0"/>
          </a:p>
        </p:txBody>
      </p:sp>
      <p:sp>
        <p:nvSpPr>
          <p:cNvPr id="3" name="Content Placeholder 2"/>
          <p:cNvSpPr>
            <a:spLocks noGrp="1"/>
          </p:cNvSpPr>
          <p:nvPr>
            <p:ph idx="1"/>
          </p:nvPr>
        </p:nvSpPr>
        <p:spPr/>
        <p:txBody>
          <a:bodyPr/>
          <a:lstStyle/>
          <a:p>
            <a:pPr algn="l" rtl="0"/>
            <a:r>
              <a:rPr lang="en-US" dirty="0" smtClean="0"/>
              <a:t>Exploit others</a:t>
            </a:r>
          </a:p>
          <a:p>
            <a:pPr algn="l" rtl="0"/>
            <a:r>
              <a:rPr lang="en-US" dirty="0" smtClean="0"/>
              <a:t>Experience little remorse and empathy</a:t>
            </a:r>
          </a:p>
          <a:p>
            <a:pPr algn="l" rtl="0"/>
            <a:r>
              <a:rPr lang="en-US" dirty="0" smtClean="0"/>
              <a:t>Manipulative</a:t>
            </a:r>
          </a:p>
          <a:p>
            <a:pPr algn="l" rtl="0"/>
            <a:r>
              <a:rPr lang="en-US" dirty="0" smtClean="0"/>
              <a:t>Lack fear</a:t>
            </a:r>
          </a:p>
          <a:p>
            <a:pPr algn="l" rtl="0"/>
            <a:r>
              <a:rPr lang="en-US" dirty="0" smtClean="0"/>
              <a:t>Enjoy playing the role of the predator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2819400"/>
          </a:xfrm>
        </p:spPr>
        <p:txBody>
          <a:bodyPr>
            <a:normAutofit fontScale="90000"/>
          </a:bodyPr>
          <a:lstStyle/>
          <a:p>
            <a:pPr algn="ctr" rtl="0"/>
            <a:r>
              <a:rPr lang="en-US" b="1" dirty="0" smtClean="0"/>
              <a:t/>
            </a:r>
            <a:br>
              <a:rPr lang="en-US" b="1" dirty="0" smtClean="0"/>
            </a:br>
            <a:r>
              <a:rPr lang="en-US" b="1" dirty="0" smtClean="0"/>
              <a:t>Personality Analysis and Deterrence </a:t>
            </a:r>
            <a:br>
              <a:rPr lang="en-US" b="1" dirty="0" smtClean="0"/>
            </a:br>
            <a:r>
              <a:rPr lang="en-US" b="1" dirty="0" err="1" smtClean="0"/>
              <a:t>Khaled</a:t>
            </a:r>
            <a:r>
              <a:rPr lang="en-US" b="1" dirty="0" smtClean="0"/>
              <a:t> </a:t>
            </a:r>
            <a:r>
              <a:rPr lang="en-US" b="1" dirty="0" err="1" smtClean="0"/>
              <a:t>Mashal</a:t>
            </a:r>
            <a:r>
              <a:rPr lang="en-US" b="1" dirty="0" smtClean="0"/>
              <a:t> – The Leader of Hamas</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3962400" y="3048000"/>
            <a:ext cx="2333625"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Narcissistic Personality</a:t>
            </a:r>
            <a:endParaRPr lang="en-US" dirty="0"/>
          </a:p>
        </p:txBody>
      </p:sp>
      <p:sp>
        <p:nvSpPr>
          <p:cNvPr id="3" name="Content Placeholder 2"/>
          <p:cNvSpPr>
            <a:spLocks noGrp="1"/>
          </p:cNvSpPr>
          <p:nvPr>
            <p:ph idx="1"/>
          </p:nvPr>
        </p:nvSpPr>
        <p:spPr/>
        <p:txBody>
          <a:bodyPr/>
          <a:lstStyle/>
          <a:p>
            <a:pPr algn="l" rtl="0"/>
            <a:r>
              <a:rPr lang="en-US" dirty="0" smtClean="0"/>
              <a:t>Grandiose self</a:t>
            </a:r>
          </a:p>
          <a:p>
            <a:pPr algn="l" rtl="0"/>
            <a:r>
              <a:rPr lang="en-US" dirty="0" smtClean="0"/>
              <a:t>Dismissive of others</a:t>
            </a:r>
          </a:p>
          <a:p>
            <a:pPr algn="l" rtl="0"/>
            <a:r>
              <a:rPr lang="en-US" dirty="0" smtClean="0"/>
              <a:t>Vulnerability beneath a grandiose facade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Muhammad Ali – The Boxer</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2965450" y="2124075"/>
            <a:ext cx="4438650" cy="344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However …</a:t>
            </a:r>
            <a:endParaRPr lang="en-US" dirty="0"/>
          </a:p>
        </p:txBody>
      </p:sp>
      <p:sp>
        <p:nvSpPr>
          <p:cNvPr id="3" name="Content Placeholder 2"/>
          <p:cNvSpPr>
            <a:spLocks noGrp="1"/>
          </p:cNvSpPr>
          <p:nvPr>
            <p:ph idx="1"/>
          </p:nvPr>
        </p:nvSpPr>
        <p:spPr/>
        <p:txBody>
          <a:bodyPr>
            <a:normAutofit lnSpcReduction="10000"/>
          </a:bodyPr>
          <a:lstStyle/>
          <a:p>
            <a:pPr algn="l" rtl="0">
              <a:buNone/>
            </a:pPr>
            <a:r>
              <a:rPr lang="en-US" dirty="0" smtClean="0"/>
              <a:t>Understanding other people is important than ever in our technological and consumer oriented society</a:t>
            </a:r>
          </a:p>
          <a:p>
            <a:pPr algn="l" rtl="0">
              <a:buNone/>
            </a:pPr>
            <a:endParaRPr lang="en-US" dirty="0" smtClean="0"/>
          </a:p>
          <a:p>
            <a:pPr algn="l" rtl="0">
              <a:buNone/>
            </a:pPr>
            <a:r>
              <a:rPr lang="en-US" dirty="0" smtClean="0"/>
              <a:t>In the past, and until quite recently in historical terms, it was more important to know </a:t>
            </a:r>
            <a:r>
              <a:rPr lang="en-US" dirty="0" smtClean="0">
                <a:solidFill>
                  <a:srgbClr val="0070C0"/>
                </a:solidFill>
              </a:rPr>
              <a:t>WHAT</a:t>
            </a:r>
            <a:r>
              <a:rPr lang="en-US" dirty="0" smtClean="0"/>
              <a:t> you are (e.g. a Noblemen or a peasant) than </a:t>
            </a:r>
            <a:r>
              <a:rPr lang="en-US" dirty="0" smtClean="0">
                <a:solidFill>
                  <a:srgbClr val="00B050"/>
                </a:solidFill>
              </a:rPr>
              <a:t>WHO</a:t>
            </a:r>
            <a:r>
              <a:rPr lang="en-US" dirty="0" smtClean="0"/>
              <a:t> you are</a:t>
            </a:r>
          </a:p>
          <a:p>
            <a:pPr algn="l" rtl="0">
              <a:buNone/>
            </a:pPr>
            <a:endParaRPr lang="en-US" dirty="0" smtClean="0"/>
          </a:p>
          <a:p>
            <a:pPr algn="l" rtl="0">
              <a:buNone/>
            </a:pPr>
            <a:r>
              <a:rPr lang="en-US" dirty="0" smtClean="0"/>
              <a:t>Today the </a:t>
            </a:r>
            <a:r>
              <a:rPr lang="en-US" dirty="0" smtClean="0">
                <a:solidFill>
                  <a:srgbClr val="00B050"/>
                </a:solidFill>
              </a:rPr>
              <a:t>WHO</a:t>
            </a:r>
            <a:r>
              <a:rPr lang="en-US" dirty="0" smtClean="0"/>
              <a:t> you are is a central issue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Borderline-</a:t>
            </a:r>
            <a:r>
              <a:rPr lang="en-US" dirty="0" err="1" smtClean="0"/>
              <a:t>Dysregulated</a:t>
            </a:r>
            <a:r>
              <a:rPr lang="en-US" dirty="0" smtClean="0"/>
              <a:t> Spectrum</a:t>
            </a:r>
            <a:endParaRPr lang="en-US" dirty="0"/>
          </a:p>
        </p:txBody>
      </p:sp>
      <p:sp>
        <p:nvSpPr>
          <p:cNvPr id="3" name="Content Placeholder 2"/>
          <p:cNvSpPr>
            <a:spLocks noGrp="1"/>
          </p:cNvSpPr>
          <p:nvPr>
            <p:ph idx="1"/>
          </p:nvPr>
        </p:nvSpPr>
        <p:spPr/>
        <p:txBody>
          <a:bodyPr/>
          <a:lstStyle/>
          <a:p>
            <a:pPr algn="l" rtl="0"/>
            <a:r>
              <a:rPr lang="en-US" dirty="0" smtClean="0"/>
              <a:t>Impaired ability to regulate emotions</a:t>
            </a:r>
          </a:p>
          <a:p>
            <a:pPr algn="l" rtl="0"/>
            <a:r>
              <a:rPr lang="en-US" dirty="0" smtClean="0"/>
              <a:t>Unstable perceptions of self and others</a:t>
            </a:r>
          </a:p>
          <a:p>
            <a:pPr algn="l" rtl="0"/>
            <a:r>
              <a:rPr lang="en-US" dirty="0" smtClean="0"/>
              <a:t>Intense and chaotic relationships</a:t>
            </a:r>
          </a:p>
          <a:p>
            <a:pPr algn="l" rtl="0"/>
            <a:r>
              <a:rPr lang="en-US" dirty="0" smtClean="0"/>
              <a:t>Impulsive to include self-destructive impulses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Neurotic Styles </a:t>
            </a:r>
            <a:endParaRPr lang="en-US" dirty="0"/>
          </a:p>
        </p:txBody>
      </p:sp>
      <p:sp>
        <p:nvSpPr>
          <p:cNvPr id="3" name="Content Placeholder 2"/>
          <p:cNvSpPr>
            <a:spLocks noGrp="1"/>
          </p:cNvSpPr>
          <p:nvPr>
            <p:ph idx="1"/>
          </p:nvPr>
        </p:nvSpPr>
        <p:spPr/>
        <p:txBody>
          <a:bodyPr>
            <a:normAutofit fontScale="92500" lnSpcReduction="10000"/>
          </a:bodyPr>
          <a:lstStyle/>
          <a:p>
            <a:pPr algn="l" rtl="0"/>
            <a:r>
              <a:rPr lang="en-US" dirty="0" smtClean="0"/>
              <a:t>Obsessional personality</a:t>
            </a:r>
          </a:p>
          <a:p>
            <a:pPr algn="l" rtl="0">
              <a:buNone/>
            </a:pPr>
            <a:r>
              <a:rPr lang="en-US" dirty="0" smtClean="0"/>
              <a:t> </a:t>
            </a:r>
          </a:p>
          <a:p>
            <a:pPr algn="l" rtl="0">
              <a:buNone/>
            </a:pPr>
            <a:r>
              <a:rPr lang="en-US" dirty="0" smtClean="0"/>
              <a:t>Overly rational, emotionally constricted and rigid, critical of themselves and others</a:t>
            </a:r>
          </a:p>
          <a:p>
            <a:pPr algn="l" rtl="0">
              <a:buNone/>
            </a:pPr>
            <a:endParaRPr lang="en-US" dirty="0" smtClean="0"/>
          </a:p>
          <a:p>
            <a:pPr algn="l" rtl="0"/>
            <a:r>
              <a:rPr lang="en-US" dirty="0" smtClean="0"/>
              <a:t>Hysteric-Histrionic personality</a:t>
            </a:r>
          </a:p>
          <a:p>
            <a:pPr algn="l" rtl="0">
              <a:buNone/>
            </a:pPr>
            <a:endParaRPr lang="en-US" dirty="0" smtClean="0"/>
          </a:p>
          <a:p>
            <a:pPr algn="l" rtl="0">
              <a:buNone/>
            </a:pPr>
            <a:r>
              <a:rPr lang="en-US" dirty="0" smtClean="0"/>
              <a:t>Emotionally dramatic and theatrical, sexually provocative, idealizing others, paradoxically  both intensely and superficially attached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1435098" y="1447800"/>
          <a:ext cx="7499352" cy="3474720"/>
        </p:xfrm>
        <a:graphic>
          <a:graphicData uri="http://schemas.openxmlformats.org/drawingml/2006/table">
            <a:tbl>
              <a:tblPr rtl="1" firstRow="1" bandRow="1">
                <a:tableStyleId>{5C22544A-7EE6-4342-B048-85BDC9FD1C3A}</a:tableStyleId>
              </a:tblPr>
              <a:tblGrid>
                <a:gridCol w="1249892"/>
                <a:gridCol w="1508730"/>
                <a:gridCol w="1288142"/>
                <a:gridCol w="952804"/>
                <a:gridCol w="1249892"/>
                <a:gridCol w="1249892"/>
              </a:tblGrid>
              <a:tr h="762000">
                <a:tc>
                  <a:txBody>
                    <a:bodyPr/>
                    <a:lstStyle/>
                    <a:p>
                      <a:pPr algn="l" rtl="0"/>
                      <a:r>
                        <a:rPr lang="en-US" dirty="0" smtClean="0"/>
                        <a:t>Defense</a:t>
                      </a:r>
                      <a:endParaRPr lang="en-US" dirty="0"/>
                    </a:p>
                  </a:txBody>
                  <a:tcPr/>
                </a:tc>
                <a:tc>
                  <a:txBody>
                    <a:bodyPr/>
                    <a:lstStyle/>
                    <a:p>
                      <a:pPr algn="l" rtl="0"/>
                      <a:r>
                        <a:rPr lang="en-US" dirty="0" smtClean="0"/>
                        <a:t>Belief  Others</a:t>
                      </a:r>
                      <a:endParaRPr lang="en-US" dirty="0"/>
                    </a:p>
                  </a:txBody>
                  <a:tcPr/>
                </a:tc>
                <a:tc>
                  <a:txBody>
                    <a:bodyPr/>
                    <a:lstStyle/>
                    <a:p>
                      <a:pPr algn="l" rtl="0"/>
                      <a:r>
                        <a:rPr lang="en-US" dirty="0" smtClean="0"/>
                        <a:t>Belief Self</a:t>
                      </a:r>
                      <a:endParaRPr lang="en-US" dirty="0"/>
                    </a:p>
                  </a:txBody>
                  <a:tcPr/>
                </a:tc>
                <a:tc>
                  <a:txBody>
                    <a:bodyPr/>
                    <a:lstStyle/>
                    <a:p>
                      <a:pPr algn="l" rtl="0"/>
                      <a:r>
                        <a:rPr lang="en-US" dirty="0" smtClean="0"/>
                        <a:t>Affect</a:t>
                      </a:r>
                      <a:endParaRPr lang="en-US" dirty="0"/>
                    </a:p>
                  </a:txBody>
                  <a:tcPr/>
                </a:tc>
                <a:tc>
                  <a:txBody>
                    <a:bodyPr/>
                    <a:lstStyle/>
                    <a:p>
                      <a:pPr algn="l" rtl="0"/>
                      <a:r>
                        <a:rPr lang="en-US" dirty="0" smtClean="0"/>
                        <a:t>Tension</a:t>
                      </a:r>
                      <a:endParaRPr lang="en-US" dirty="0"/>
                    </a:p>
                  </a:txBody>
                  <a:tcPr/>
                </a:tc>
                <a:tc>
                  <a:txBody>
                    <a:bodyPr/>
                    <a:lstStyle/>
                    <a:p>
                      <a:pPr algn="l" rtl="0"/>
                      <a:r>
                        <a:rPr lang="en-US" sz="1600" dirty="0" smtClean="0"/>
                        <a:t>Personality</a:t>
                      </a:r>
                      <a:endParaRPr lang="en-US" sz="1600" dirty="0"/>
                    </a:p>
                  </a:txBody>
                  <a:tcPr/>
                </a:tc>
              </a:tr>
              <a:tr h="370840">
                <a:tc>
                  <a:txBody>
                    <a:bodyPr/>
                    <a:lstStyle/>
                    <a:p>
                      <a:pPr algn="l" rtl="0"/>
                      <a:r>
                        <a:rPr lang="en-US" sz="1600" dirty="0" smtClean="0"/>
                        <a:t>withdrawal</a:t>
                      </a:r>
                      <a:endParaRPr lang="en-US" sz="1600" dirty="0"/>
                    </a:p>
                  </a:txBody>
                  <a:tcPr/>
                </a:tc>
                <a:tc>
                  <a:txBody>
                    <a:bodyPr/>
                    <a:lstStyle/>
                    <a:p>
                      <a:pPr algn="l" rtl="0"/>
                      <a:r>
                        <a:rPr lang="en-US" sz="1600" dirty="0" smtClean="0"/>
                        <a:t>Social interactions are painful</a:t>
                      </a:r>
                      <a:endParaRPr lang="en-US" sz="1600" dirty="0"/>
                    </a:p>
                  </a:txBody>
                  <a:tcPr/>
                </a:tc>
                <a:tc>
                  <a:txBody>
                    <a:bodyPr/>
                    <a:lstStyle/>
                    <a:p>
                      <a:pPr algn="l" rtl="0"/>
                      <a:r>
                        <a:rPr lang="en-US" sz="1600" dirty="0" smtClean="0"/>
                        <a:t>Dependency and love are dangerous</a:t>
                      </a:r>
                      <a:endParaRPr lang="en-US" sz="1600" dirty="0"/>
                    </a:p>
                  </a:txBody>
                  <a:tcPr/>
                </a:tc>
                <a:tc>
                  <a:txBody>
                    <a:bodyPr/>
                    <a:lstStyle/>
                    <a:p>
                      <a:pPr algn="l" rtl="0"/>
                      <a:r>
                        <a:rPr lang="en-US" sz="1600" dirty="0" smtClean="0"/>
                        <a:t>Pain</a:t>
                      </a:r>
                      <a:endParaRPr lang="en-US" sz="1600" dirty="0"/>
                    </a:p>
                  </a:txBody>
                  <a:tcPr/>
                </a:tc>
                <a:tc>
                  <a:txBody>
                    <a:bodyPr/>
                    <a:lstStyle/>
                    <a:p>
                      <a:pPr algn="l" rtl="0"/>
                      <a:r>
                        <a:rPr lang="en-US" sz="1600" dirty="0" smtClean="0"/>
                        <a:t>Fear of/longing for closeness</a:t>
                      </a:r>
                      <a:endParaRPr lang="en-US" sz="1600" dirty="0"/>
                    </a:p>
                  </a:txBody>
                  <a:tcPr/>
                </a:tc>
                <a:tc>
                  <a:txBody>
                    <a:bodyPr/>
                    <a:lstStyle/>
                    <a:p>
                      <a:pPr algn="l" rtl="0"/>
                      <a:r>
                        <a:rPr lang="en-US" sz="1600" dirty="0" smtClean="0"/>
                        <a:t>Schizoid</a:t>
                      </a:r>
                      <a:endParaRPr lang="en-US" sz="1600" dirty="0"/>
                    </a:p>
                  </a:txBody>
                  <a:tcPr/>
                </a:tc>
              </a:tr>
              <a:tr h="370840">
                <a:tc>
                  <a:txBody>
                    <a:bodyPr/>
                    <a:lstStyle/>
                    <a:p>
                      <a:pPr algn="l" rtl="0"/>
                      <a:r>
                        <a:rPr lang="en-US" sz="1600" dirty="0" smtClean="0"/>
                        <a:t>projection</a:t>
                      </a:r>
                      <a:endParaRPr lang="en-US" sz="1600" dirty="0"/>
                    </a:p>
                  </a:txBody>
                  <a:tcPr/>
                </a:tc>
                <a:tc>
                  <a:txBody>
                    <a:bodyPr/>
                    <a:lstStyle/>
                    <a:p>
                      <a:pPr algn="l" rtl="0"/>
                      <a:r>
                        <a:rPr lang="en-US" sz="1600" dirty="0" smtClean="0"/>
                        <a:t>World is full of offenders</a:t>
                      </a:r>
                      <a:endParaRPr lang="en-US" sz="1600" dirty="0"/>
                    </a:p>
                  </a:txBody>
                  <a:tcPr/>
                </a:tc>
                <a:tc>
                  <a:txBody>
                    <a:bodyPr/>
                    <a:lstStyle/>
                    <a:p>
                      <a:pPr algn="l" rtl="0"/>
                      <a:r>
                        <a:rPr lang="en-US" sz="1600" dirty="0" smtClean="0"/>
                        <a:t>Aggression</a:t>
                      </a:r>
                      <a:r>
                        <a:rPr lang="en-US" sz="1600" baseline="0" dirty="0" smtClean="0"/>
                        <a:t> is dangerous</a:t>
                      </a:r>
                      <a:endParaRPr lang="en-US" sz="1600" dirty="0"/>
                    </a:p>
                  </a:txBody>
                  <a:tcPr/>
                </a:tc>
                <a:tc>
                  <a:txBody>
                    <a:bodyPr/>
                    <a:lstStyle/>
                    <a:p>
                      <a:pPr algn="l" rtl="0"/>
                      <a:r>
                        <a:rPr lang="en-US" sz="1600" dirty="0" smtClean="0"/>
                        <a:t>Fear/</a:t>
                      </a:r>
                    </a:p>
                    <a:p>
                      <a:pPr algn="l" rtl="0"/>
                      <a:r>
                        <a:rPr lang="en-US" sz="1600" dirty="0" smtClean="0"/>
                        <a:t>rage</a:t>
                      </a:r>
                      <a:endParaRPr lang="en-US" sz="1600" dirty="0"/>
                    </a:p>
                  </a:txBody>
                  <a:tcPr/>
                </a:tc>
                <a:tc>
                  <a:txBody>
                    <a:bodyPr/>
                    <a:lstStyle/>
                    <a:p>
                      <a:pPr algn="l" rtl="0"/>
                      <a:r>
                        <a:rPr lang="en-US" sz="1600" dirty="0" smtClean="0"/>
                        <a:t>Attacking/</a:t>
                      </a:r>
                    </a:p>
                    <a:p>
                      <a:pPr algn="l" rtl="0"/>
                      <a:r>
                        <a:rPr lang="en-US" sz="1600" dirty="0" smtClean="0"/>
                        <a:t>being attacked</a:t>
                      </a:r>
                      <a:endParaRPr lang="en-US" sz="1600" dirty="0"/>
                    </a:p>
                  </a:txBody>
                  <a:tcPr/>
                </a:tc>
                <a:tc>
                  <a:txBody>
                    <a:bodyPr/>
                    <a:lstStyle/>
                    <a:p>
                      <a:pPr algn="l" rtl="0"/>
                      <a:r>
                        <a:rPr lang="en-US" sz="1600" dirty="0" smtClean="0"/>
                        <a:t>Paranoid</a:t>
                      </a:r>
                      <a:endParaRPr lang="en-US" sz="1600" dirty="0"/>
                    </a:p>
                  </a:txBody>
                  <a:tcPr/>
                </a:tc>
              </a:tr>
              <a:tr h="370840">
                <a:tc>
                  <a:txBody>
                    <a:bodyPr/>
                    <a:lstStyle/>
                    <a:p>
                      <a:pPr algn="l" rtl="0"/>
                      <a:r>
                        <a:rPr lang="en-US" sz="1600" dirty="0" smtClean="0"/>
                        <a:t>Omnipotent control</a:t>
                      </a:r>
                      <a:endParaRPr lang="en-US" sz="1600" dirty="0"/>
                    </a:p>
                  </a:txBody>
                  <a:tcPr/>
                </a:tc>
                <a:tc>
                  <a:txBody>
                    <a:bodyPr/>
                    <a:lstStyle/>
                    <a:p>
                      <a:pPr algn="l" rtl="0"/>
                      <a:r>
                        <a:rPr lang="en-US" sz="1600" dirty="0" smtClean="0"/>
                        <a:t>Everyone is manipulative</a:t>
                      </a:r>
                      <a:endParaRPr lang="en-US" sz="1600" dirty="0"/>
                    </a:p>
                  </a:txBody>
                  <a:tcPr/>
                </a:tc>
                <a:tc>
                  <a:txBody>
                    <a:bodyPr/>
                    <a:lstStyle/>
                    <a:p>
                      <a:pPr algn="l" rtl="0"/>
                      <a:r>
                        <a:rPr lang="en-US" sz="1600" dirty="0" smtClean="0"/>
                        <a:t>I can make anything happened</a:t>
                      </a:r>
                      <a:endParaRPr lang="en-US" sz="1600" dirty="0"/>
                    </a:p>
                  </a:txBody>
                  <a:tcPr/>
                </a:tc>
                <a:tc>
                  <a:txBody>
                    <a:bodyPr/>
                    <a:lstStyle/>
                    <a:p>
                      <a:pPr algn="l" rtl="0"/>
                      <a:r>
                        <a:rPr lang="en-US" sz="1600" dirty="0" smtClean="0"/>
                        <a:t>Rage/</a:t>
                      </a:r>
                    </a:p>
                    <a:p>
                      <a:pPr algn="l" rtl="0"/>
                      <a:r>
                        <a:rPr lang="en-US" sz="1600" dirty="0" smtClean="0"/>
                        <a:t>envy</a:t>
                      </a:r>
                      <a:endParaRPr lang="en-US" sz="1600" dirty="0"/>
                    </a:p>
                  </a:txBody>
                  <a:tcPr/>
                </a:tc>
                <a:tc>
                  <a:txBody>
                    <a:bodyPr/>
                    <a:lstStyle/>
                    <a:p>
                      <a:pPr algn="l" rtl="0"/>
                      <a:r>
                        <a:rPr lang="en-US" sz="1600" dirty="0" smtClean="0"/>
                        <a:t>Manipulating/being manipulated</a:t>
                      </a:r>
                      <a:endParaRPr lang="en-US" sz="1600" dirty="0"/>
                    </a:p>
                  </a:txBody>
                  <a:tcPr/>
                </a:tc>
                <a:tc>
                  <a:txBody>
                    <a:bodyPr/>
                    <a:lstStyle/>
                    <a:p>
                      <a:pPr algn="l" rtl="0"/>
                      <a:r>
                        <a:rPr lang="en-US" sz="1600" dirty="0" smtClean="0"/>
                        <a:t>Psychopathic/Antisocial</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a:t>
            </a:r>
            <a:endParaRPr lang="en-US" dirty="0"/>
          </a:p>
        </p:txBody>
      </p:sp>
      <p:sp>
        <p:nvSpPr>
          <p:cNvPr id="3" name="Content Placeholder 2"/>
          <p:cNvSpPr>
            <a:spLocks noGrp="1"/>
          </p:cNvSpPr>
          <p:nvPr>
            <p:ph idx="1"/>
          </p:nvPr>
        </p:nvSpPr>
        <p:spPr>
          <a:xfrm>
            <a:off x="1295400" y="1524000"/>
            <a:ext cx="7498080" cy="4800600"/>
          </a:xfrm>
        </p:spPr>
        <p:txBody>
          <a:bodyPr/>
          <a:lstStyle/>
          <a:p>
            <a:pPr algn="l" rtl="0"/>
            <a:r>
              <a:rPr lang="en-US" dirty="0" smtClean="0"/>
              <a:t>The psychodynamic approach is theoretically grounded and rich in insights</a:t>
            </a:r>
          </a:p>
          <a:p>
            <a:pPr algn="l" rtl="0"/>
            <a:r>
              <a:rPr lang="en-US" dirty="0" smtClean="0"/>
              <a:t>Mostly applied to clinical cases</a:t>
            </a:r>
          </a:p>
          <a:p>
            <a:pPr algn="l" rtl="0"/>
            <a:r>
              <a:rPr lang="en-US" dirty="0" smtClean="0"/>
              <a:t>Difficult to apply in practice specifically in the context of NLP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The Cognitive Behavioral Approach </a:t>
            </a:r>
            <a:endParaRPr lang="en-US" dirty="0"/>
          </a:p>
        </p:txBody>
      </p:sp>
      <p:sp>
        <p:nvSpPr>
          <p:cNvPr id="3" name="Content Placeholder 2"/>
          <p:cNvSpPr>
            <a:spLocks noGrp="1"/>
          </p:cNvSpPr>
          <p:nvPr>
            <p:ph idx="1"/>
          </p:nvPr>
        </p:nvSpPr>
        <p:spPr/>
        <p:txBody>
          <a:bodyPr>
            <a:normAutofit/>
          </a:bodyPr>
          <a:lstStyle/>
          <a:p>
            <a:pPr algn="l" rtl="0">
              <a:buNone/>
            </a:pPr>
            <a:r>
              <a:rPr lang="en-US" dirty="0" smtClean="0"/>
              <a:t>We have genetically determined strategies, or more accurately schemes, that aim to support our survival and reproduction</a:t>
            </a:r>
          </a:p>
          <a:p>
            <a:pPr algn="l" rtl="0">
              <a:buNone/>
            </a:pPr>
            <a:endParaRPr lang="en-US" dirty="0" smtClean="0"/>
          </a:p>
          <a:p>
            <a:pPr algn="l" rtl="0">
              <a:buNone/>
            </a:pPr>
            <a:r>
              <a:rPr lang="en-US" dirty="0" smtClean="0"/>
              <a:t>Personality is about our </a:t>
            </a:r>
            <a:r>
              <a:rPr lang="en-US" dirty="0" smtClean="0">
                <a:solidFill>
                  <a:schemeClr val="tx2">
                    <a:lumMod val="60000"/>
                    <a:lumOff val="40000"/>
                  </a:schemeClr>
                </a:solidFill>
              </a:rPr>
              <a:t>schemes</a:t>
            </a:r>
          </a:p>
          <a:p>
            <a:pPr algn="l" rtl="0">
              <a:buNone/>
            </a:pPr>
            <a:endParaRPr lang="en-US" dirty="0" smtClean="0"/>
          </a:p>
          <a:p>
            <a:pPr lvl="0" algn="l" rtl="0">
              <a:buNone/>
            </a:pPr>
            <a:r>
              <a:rPr lang="en-US" sz="1900" dirty="0" smtClean="0">
                <a:solidFill>
                  <a:srgbClr val="222222"/>
                </a:solidFill>
                <a:latin typeface="Times New Roman" pitchFamily="18" charset="0"/>
                <a:ea typeface="Calibri" pitchFamily="34" charset="0"/>
                <a:cs typeface="Times New Roman" pitchFamily="18" charset="0"/>
              </a:rPr>
              <a:t>Beck, A. T. et al. (1990). </a:t>
            </a:r>
            <a:r>
              <a:rPr lang="en-US" sz="1900" i="1" dirty="0" smtClean="0">
                <a:solidFill>
                  <a:srgbClr val="222222"/>
                </a:solidFill>
                <a:latin typeface="Times New Roman" pitchFamily="18" charset="0"/>
                <a:ea typeface="Calibri" pitchFamily="34" charset="0"/>
                <a:cs typeface="Times New Roman" pitchFamily="18" charset="0"/>
              </a:rPr>
              <a:t>Cognitive therapy of personality disorders</a:t>
            </a:r>
            <a:r>
              <a:rPr lang="en-US" sz="1900" dirty="0" smtClean="0">
                <a:solidFill>
                  <a:srgbClr val="222222"/>
                </a:solidFill>
                <a:latin typeface="Times New Roman" pitchFamily="18" charset="0"/>
                <a:ea typeface="Calibri" pitchFamily="34" charset="0"/>
                <a:cs typeface="Times New Roman" pitchFamily="18" charset="0"/>
              </a:rPr>
              <a:t>. N.Y.: The Guilford Press. </a:t>
            </a:r>
            <a:endParaRPr lang="en-US" sz="1900" dirty="0" smtClean="0">
              <a:latin typeface="Times New Roman" pitchFamily="18" charset="0"/>
              <a:cs typeface="Times New Roman" pitchFamily="18" charset="0"/>
            </a:endParaRPr>
          </a:p>
          <a:p>
            <a:pPr algn="l" rtl="0">
              <a:buNone/>
            </a:pPr>
            <a:endParaRPr lang="en-US"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Beliefs about self, others, future</a:t>
            </a:r>
            <a:endParaRPr lang="en-US" dirty="0"/>
          </a:p>
        </p:txBody>
      </p:sp>
      <p:sp>
        <p:nvSpPr>
          <p:cNvPr id="3" name="Content Placeholder 2"/>
          <p:cNvSpPr>
            <a:spLocks noGrp="1"/>
          </p:cNvSpPr>
          <p:nvPr>
            <p:ph idx="1"/>
          </p:nvPr>
        </p:nvSpPr>
        <p:spPr/>
        <p:txBody>
          <a:bodyPr/>
          <a:lstStyle/>
          <a:p>
            <a:pPr algn="l" rtl="0"/>
            <a:r>
              <a:rPr lang="en-US" dirty="0" smtClean="0"/>
              <a:t>Thoughts results from interpretation/information processing</a:t>
            </a:r>
          </a:p>
          <a:p>
            <a:pPr algn="l" rtl="0"/>
            <a:r>
              <a:rPr lang="en-US" dirty="0" smtClean="0"/>
              <a:t>Thoughts lead to emotions &amp; behavior</a:t>
            </a:r>
          </a:p>
          <a:p>
            <a:pPr algn="l" rtl="0"/>
            <a:r>
              <a:rPr lang="en-US" dirty="0" smtClean="0"/>
              <a:t>Overdeveloped vs. underdeveloped schemes of interpretation</a:t>
            </a:r>
          </a:p>
          <a:p>
            <a:pPr algn="l" rtl="0"/>
            <a:endParaRPr lang="en-US" dirty="0" smtClean="0"/>
          </a:p>
          <a:p>
            <a:pPr algn="l" rt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Over vs. Under Developed Schemes</a:t>
            </a:r>
            <a:endParaRPr lang="en-US" dirty="0"/>
          </a:p>
        </p:txBody>
      </p:sp>
      <p:graphicFrame>
        <p:nvGraphicFramePr>
          <p:cNvPr id="4" name="Content Placeholder 3"/>
          <p:cNvGraphicFramePr>
            <a:graphicFrameLocks noGrp="1"/>
          </p:cNvGraphicFramePr>
          <p:nvPr>
            <p:ph idx="1"/>
          </p:nvPr>
        </p:nvGraphicFramePr>
        <p:xfrm>
          <a:off x="1435101" y="1447800"/>
          <a:ext cx="7499349" cy="4343400"/>
        </p:xfrm>
        <a:graphic>
          <a:graphicData uri="http://schemas.openxmlformats.org/drawingml/2006/table">
            <a:tbl>
              <a:tblPr rtl="1" firstRow="1" bandRow="1">
                <a:tableStyleId>{5C22544A-7EE6-4342-B048-85BDC9FD1C3A}</a:tableStyleId>
              </a:tblPr>
              <a:tblGrid>
                <a:gridCol w="2499783"/>
                <a:gridCol w="2499783"/>
                <a:gridCol w="2499783"/>
              </a:tblGrid>
              <a:tr h="723900">
                <a:tc>
                  <a:txBody>
                    <a:bodyPr/>
                    <a:lstStyle/>
                    <a:p>
                      <a:pPr algn="ctr" rtl="0"/>
                      <a:r>
                        <a:rPr lang="en-US" dirty="0" smtClean="0"/>
                        <a:t>Underdeveloped</a:t>
                      </a:r>
                      <a:endParaRPr lang="en-US" dirty="0"/>
                    </a:p>
                  </a:txBody>
                  <a:tcPr/>
                </a:tc>
                <a:tc>
                  <a:txBody>
                    <a:bodyPr/>
                    <a:lstStyle/>
                    <a:p>
                      <a:pPr algn="ctr" rtl="0"/>
                      <a:r>
                        <a:rPr lang="en-US" dirty="0" smtClean="0"/>
                        <a:t>Overdeveloped</a:t>
                      </a:r>
                      <a:endParaRPr lang="en-US" dirty="0"/>
                    </a:p>
                  </a:txBody>
                  <a:tcPr/>
                </a:tc>
                <a:tc>
                  <a:txBody>
                    <a:bodyPr/>
                    <a:lstStyle/>
                    <a:p>
                      <a:pPr algn="ctr" rtl="0"/>
                      <a:r>
                        <a:rPr lang="en-US" dirty="0" smtClean="0"/>
                        <a:t>Personality</a:t>
                      </a:r>
                      <a:endParaRPr lang="en-US" dirty="0"/>
                    </a:p>
                  </a:txBody>
                  <a:tcPr/>
                </a:tc>
              </a:tr>
              <a:tr h="723900">
                <a:tc>
                  <a:txBody>
                    <a:bodyPr/>
                    <a:lstStyle/>
                    <a:p>
                      <a:pPr algn="ctr" rtl="0"/>
                      <a:r>
                        <a:rPr lang="en-US" dirty="0" smtClean="0"/>
                        <a:t>Spontaneity</a:t>
                      </a:r>
                      <a:endParaRPr lang="en-US" dirty="0"/>
                    </a:p>
                  </a:txBody>
                  <a:tcPr/>
                </a:tc>
                <a:tc>
                  <a:txBody>
                    <a:bodyPr/>
                    <a:lstStyle/>
                    <a:p>
                      <a:pPr algn="ctr" rtl="0"/>
                      <a:r>
                        <a:rPr lang="en-US" dirty="0" smtClean="0"/>
                        <a:t>Control</a:t>
                      </a:r>
                      <a:endParaRPr lang="en-US" dirty="0"/>
                    </a:p>
                  </a:txBody>
                  <a:tcPr/>
                </a:tc>
                <a:tc>
                  <a:txBody>
                    <a:bodyPr/>
                    <a:lstStyle/>
                    <a:p>
                      <a:pPr algn="ctr" rtl="0"/>
                      <a:r>
                        <a:rPr lang="en-US" dirty="0" smtClean="0"/>
                        <a:t>Obsessive</a:t>
                      </a:r>
                      <a:endParaRPr lang="en-US" dirty="0"/>
                    </a:p>
                  </a:txBody>
                  <a:tcPr/>
                </a:tc>
              </a:tr>
              <a:tr h="723900">
                <a:tc>
                  <a:txBody>
                    <a:bodyPr/>
                    <a:lstStyle/>
                    <a:p>
                      <a:pPr algn="ctr" rtl="0"/>
                      <a:r>
                        <a:rPr lang="en-US" dirty="0" smtClean="0"/>
                        <a:t>Self sufficiency</a:t>
                      </a:r>
                      <a:endParaRPr lang="en-US" dirty="0"/>
                    </a:p>
                  </a:txBody>
                  <a:tcPr/>
                </a:tc>
                <a:tc>
                  <a:txBody>
                    <a:bodyPr/>
                    <a:lstStyle/>
                    <a:p>
                      <a:pPr algn="ctr" rtl="0"/>
                      <a:r>
                        <a:rPr lang="en-US" dirty="0" smtClean="0"/>
                        <a:t>Help seeking</a:t>
                      </a:r>
                      <a:endParaRPr lang="en-US" dirty="0"/>
                    </a:p>
                  </a:txBody>
                  <a:tcPr/>
                </a:tc>
                <a:tc>
                  <a:txBody>
                    <a:bodyPr/>
                    <a:lstStyle/>
                    <a:p>
                      <a:pPr algn="ctr" rtl="0"/>
                      <a:r>
                        <a:rPr lang="en-US" dirty="0" smtClean="0"/>
                        <a:t>Dependent</a:t>
                      </a:r>
                      <a:endParaRPr lang="en-US" dirty="0"/>
                    </a:p>
                  </a:txBody>
                  <a:tcPr/>
                </a:tc>
              </a:tr>
              <a:tr h="723900">
                <a:tc>
                  <a:txBody>
                    <a:bodyPr/>
                    <a:lstStyle/>
                    <a:p>
                      <a:pPr algn="ctr" rtl="0"/>
                      <a:r>
                        <a:rPr lang="en-US" dirty="0" smtClean="0"/>
                        <a:t>Trust</a:t>
                      </a:r>
                      <a:endParaRPr lang="en-US" dirty="0"/>
                    </a:p>
                  </a:txBody>
                  <a:tcPr/>
                </a:tc>
                <a:tc>
                  <a:txBody>
                    <a:bodyPr/>
                    <a:lstStyle/>
                    <a:p>
                      <a:pPr algn="ctr" rtl="0"/>
                      <a:r>
                        <a:rPr lang="en-US" dirty="0" smtClean="0"/>
                        <a:t>Mistrust</a:t>
                      </a:r>
                      <a:endParaRPr lang="en-US" dirty="0"/>
                    </a:p>
                  </a:txBody>
                  <a:tcPr/>
                </a:tc>
                <a:tc>
                  <a:txBody>
                    <a:bodyPr/>
                    <a:lstStyle/>
                    <a:p>
                      <a:pPr algn="ctr" rtl="0"/>
                      <a:r>
                        <a:rPr lang="en-US" dirty="0" smtClean="0"/>
                        <a:t>Paranoid</a:t>
                      </a:r>
                      <a:endParaRPr lang="en-US" dirty="0"/>
                    </a:p>
                  </a:txBody>
                  <a:tcPr/>
                </a:tc>
              </a:tr>
              <a:tr h="723900">
                <a:tc>
                  <a:txBody>
                    <a:bodyPr/>
                    <a:lstStyle/>
                    <a:p>
                      <a:pPr algn="ctr" rtl="0"/>
                      <a:r>
                        <a:rPr lang="en-US" dirty="0" smtClean="0"/>
                        <a:t>Intimacy</a:t>
                      </a:r>
                      <a:endParaRPr lang="en-US" dirty="0"/>
                    </a:p>
                  </a:txBody>
                  <a:tcPr/>
                </a:tc>
                <a:tc>
                  <a:txBody>
                    <a:bodyPr/>
                    <a:lstStyle/>
                    <a:p>
                      <a:pPr algn="ctr" rtl="0"/>
                      <a:r>
                        <a:rPr lang="en-US" dirty="0" smtClean="0"/>
                        <a:t>Withdraw al</a:t>
                      </a:r>
                      <a:endParaRPr lang="en-US" dirty="0"/>
                    </a:p>
                  </a:txBody>
                  <a:tcPr/>
                </a:tc>
                <a:tc>
                  <a:txBody>
                    <a:bodyPr/>
                    <a:lstStyle/>
                    <a:p>
                      <a:pPr algn="ctr" rtl="0"/>
                      <a:r>
                        <a:rPr lang="en-US" dirty="0" smtClean="0"/>
                        <a:t>Schizoid</a:t>
                      </a:r>
                      <a:endParaRPr lang="en-US" dirty="0"/>
                    </a:p>
                  </a:txBody>
                  <a:tcPr/>
                </a:tc>
              </a:tr>
              <a:tr h="723900">
                <a:tc>
                  <a:txBody>
                    <a:bodyPr/>
                    <a:lstStyle/>
                    <a:p>
                      <a:pPr algn="ctr" rtl="0"/>
                      <a:r>
                        <a:rPr lang="en-US" dirty="0" smtClean="0"/>
                        <a:t>Empathy</a:t>
                      </a:r>
                      <a:endParaRPr lang="en-US" dirty="0"/>
                    </a:p>
                  </a:txBody>
                  <a:tcPr/>
                </a:tc>
                <a:tc>
                  <a:txBody>
                    <a:bodyPr/>
                    <a:lstStyle/>
                    <a:p>
                      <a:pPr algn="ctr" rtl="0"/>
                      <a:r>
                        <a:rPr lang="en-US" dirty="0" smtClean="0"/>
                        <a:t>Self-aggrandizement </a:t>
                      </a:r>
                      <a:endParaRPr lang="en-US" dirty="0"/>
                    </a:p>
                  </a:txBody>
                  <a:tcPr/>
                </a:tc>
                <a:tc>
                  <a:txBody>
                    <a:bodyPr/>
                    <a:lstStyle/>
                    <a:p>
                      <a:pPr algn="ctr" rtl="0"/>
                      <a:r>
                        <a:rPr lang="en-US" dirty="0" smtClean="0"/>
                        <a:t>Narcissistic</a:t>
                      </a:r>
                      <a:endParaRPr lang="en-US" dirty="0"/>
                    </a:p>
                  </a:txBody>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Beliefs </a:t>
            </a:r>
            <a:r>
              <a:rPr lang="en-US" dirty="0" smtClean="0">
                <a:sym typeface="Wingdings" pitchFamily="2" charset="2"/>
              </a:rPr>
              <a:t> Behavior</a:t>
            </a:r>
            <a:endParaRPr lang="en-US" dirty="0"/>
          </a:p>
        </p:txBody>
      </p:sp>
      <p:graphicFrame>
        <p:nvGraphicFramePr>
          <p:cNvPr id="4" name="Content Placeholder 3"/>
          <p:cNvGraphicFramePr>
            <a:graphicFrameLocks noGrp="1"/>
          </p:cNvGraphicFramePr>
          <p:nvPr>
            <p:ph idx="1"/>
          </p:nvPr>
        </p:nvGraphicFramePr>
        <p:xfrm>
          <a:off x="1444172" y="1447800"/>
          <a:ext cx="7490278" cy="3937000"/>
        </p:xfrm>
        <a:graphic>
          <a:graphicData uri="http://schemas.openxmlformats.org/drawingml/2006/table">
            <a:tbl>
              <a:tblPr rtl="1" firstRow="1" bandRow="1">
                <a:tableStyleId>{5C22544A-7EE6-4342-B048-85BDC9FD1C3A}</a:tableStyleId>
              </a:tblPr>
              <a:tblGrid>
                <a:gridCol w="1524000"/>
                <a:gridCol w="1600654"/>
                <a:gridCol w="1473654"/>
                <a:gridCol w="1484084"/>
                <a:gridCol w="1407886"/>
              </a:tblGrid>
              <a:tr h="370840">
                <a:tc>
                  <a:txBody>
                    <a:bodyPr/>
                    <a:lstStyle/>
                    <a:p>
                      <a:pPr algn="l" rtl="0"/>
                      <a:r>
                        <a:rPr lang="en-US" dirty="0" smtClean="0"/>
                        <a:t>Behavior</a:t>
                      </a:r>
                      <a:endParaRPr lang="en-US" dirty="0"/>
                    </a:p>
                  </a:txBody>
                  <a:tcPr/>
                </a:tc>
                <a:tc>
                  <a:txBody>
                    <a:bodyPr/>
                    <a:lstStyle/>
                    <a:p>
                      <a:pPr algn="l" rtl="0"/>
                      <a:r>
                        <a:rPr lang="en-US" dirty="0" smtClean="0"/>
                        <a:t>Assumption</a:t>
                      </a:r>
                      <a:endParaRPr lang="en-US" dirty="0"/>
                    </a:p>
                  </a:txBody>
                  <a:tcPr/>
                </a:tc>
                <a:tc>
                  <a:txBody>
                    <a:bodyPr/>
                    <a:lstStyle/>
                    <a:p>
                      <a:pPr algn="l" rtl="0"/>
                      <a:r>
                        <a:rPr lang="en-US" dirty="0" smtClean="0"/>
                        <a:t>Others</a:t>
                      </a:r>
                      <a:endParaRPr lang="en-US" dirty="0"/>
                    </a:p>
                  </a:txBody>
                  <a:tcPr/>
                </a:tc>
                <a:tc>
                  <a:txBody>
                    <a:bodyPr/>
                    <a:lstStyle/>
                    <a:p>
                      <a:pPr algn="l" rtl="0"/>
                      <a:r>
                        <a:rPr lang="en-US" dirty="0" smtClean="0"/>
                        <a:t>Self</a:t>
                      </a:r>
                      <a:endParaRPr lang="en-US" dirty="0"/>
                    </a:p>
                  </a:txBody>
                  <a:tcPr/>
                </a:tc>
                <a:tc>
                  <a:txBody>
                    <a:bodyPr/>
                    <a:lstStyle/>
                    <a:p>
                      <a:pPr algn="l" rtl="0"/>
                      <a:r>
                        <a:rPr lang="en-US" dirty="0" smtClean="0"/>
                        <a:t>Personality</a:t>
                      </a:r>
                      <a:endParaRPr lang="en-US" dirty="0"/>
                    </a:p>
                  </a:txBody>
                  <a:tcPr/>
                </a:tc>
              </a:tr>
              <a:tr h="370840">
                <a:tc>
                  <a:txBody>
                    <a:bodyPr/>
                    <a:lstStyle/>
                    <a:p>
                      <a:pPr algn="l" rtl="0"/>
                      <a:r>
                        <a:rPr lang="en-US" sz="1800" dirty="0" smtClean="0"/>
                        <a:t>Don’t trust</a:t>
                      </a:r>
                      <a:endParaRPr lang="en-US" sz="1800" dirty="0"/>
                    </a:p>
                  </a:txBody>
                  <a:tcPr/>
                </a:tc>
                <a:tc>
                  <a:txBody>
                    <a:bodyPr/>
                    <a:lstStyle/>
                    <a:p>
                      <a:pPr algn="l" rtl="0"/>
                      <a:r>
                        <a:rPr lang="en-US" sz="1800" dirty="0" smtClean="0"/>
                        <a:t>If I trust then I may be attacked</a:t>
                      </a:r>
                      <a:endParaRPr lang="en-US" sz="1800" dirty="0"/>
                    </a:p>
                  </a:txBody>
                  <a:tcPr/>
                </a:tc>
                <a:tc>
                  <a:txBody>
                    <a:bodyPr/>
                    <a:lstStyle/>
                    <a:p>
                      <a:pPr algn="l" rtl="0"/>
                      <a:r>
                        <a:rPr lang="en-US" sz="1800" dirty="0" smtClean="0"/>
                        <a:t>Vicious</a:t>
                      </a:r>
                      <a:endParaRPr lang="en-US" sz="1800" dirty="0"/>
                    </a:p>
                  </a:txBody>
                  <a:tcPr/>
                </a:tc>
                <a:tc>
                  <a:txBody>
                    <a:bodyPr/>
                    <a:lstStyle/>
                    <a:p>
                      <a:pPr algn="l" rtl="0"/>
                      <a:r>
                        <a:rPr lang="en-US" sz="1800" dirty="0" smtClean="0"/>
                        <a:t>Vulnerable</a:t>
                      </a:r>
                      <a:endParaRPr lang="en-US" sz="1800" dirty="0"/>
                    </a:p>
                  </a:txBody>
                  <a:tcPr/>
                </a:tc>
                <a:tc>
                  <a:txBody>
                    <a:bodyPr/>
                    <a:lstStyle/>
                    <a:p>
                      <a:pPr algn="l" rtl="0"/>
                      <a:r>
                        <a:rPr lang="en-US" dirty="0" smtClean="0"/>
                        <a:t>Paranoid</a:t>
                      </a:r>
                      <a:endParaRPr lang="en-US" dirty="0"/>
                    </a:p>
                  </a:txBody>
                  <a:tcPr/>
                </a:tc>
              </a:tr>
              <a:tr h="370840">
                <a:tc>
                  <a:txBody>
                    <a:bodyPr/>
                    <a:lstStyle/>
                    <a:p>
                      <a:pPr algn="l" rtl="0"/>
                      <a:r>
                        <a:rPr lang="en-US" sz="1800" dirty="0" smtClean="0"/>
                        <a:t>Control as much as possible, rigidity</a:t>
                      </a:r>
                      <a:endParaRPr lang="en-US" sz="1800" dirty="0"/>
                    </a:p>
                  </a:txBody>
                  <a:tcPr/>
                </a:tc>
                <a:tc>
                  <a:txBody>
                    <a:bodyPr/>
                    <a:lstStyle/>
                    <a:p>
                      <a:pPr algn="l" rtl="0"/>
                      <a:r>
                        <a:rPr lang="en-US" sz="1800" dirty="0" smtClean="0"/>
                        <a:t>If I’m out of control the</a:t>
                      </a:r>
                      <a:r>
                        <a:rPr lang="en-US" sz="1800" baseline="0" dirty="0" smtClean="0"/>
                        <a:t> world will fall into chaos</a:t>
                      </a:r>
                      <a:endParaRPr lang="en-US" sz="1800" dirty="0"/>
                    </a:p>
                  </a:txBody>
                  <a:tcPr/>
                </a:tc>
                <a:tc>
                  <a:txBody>
                    <a:bodyPr/>
                    <a:lstStyle/>
                    <a:p>
                      <a:pPr algn="l" rtl="0"/>
                      <a:r>
                        <a:rPr lang="en-US" sz="1800" dirty="0" smtClean="0"/>
                        <a:t>Irresponsible</a:t>
                      </a:r>
                      <a:endParaRPr lang="en-US" sz="1800" dirty="0"/>
                    </a:p>
                  </a:txBody>
                  <a:tcPr/>
                </a:tc>
                <a:tc>
                  <a:txBody>
                    <a:bodyPr/>
                    <a:lstStyle/>
                    <a:p>
                      <a:pPr algn="l" rtl="0"/>
                      <a:r>
                        <a:rPr lang="en-US" sz="1800" dirty="0" smtClean="0"/>
                        <a:t>My world can get out of control</a:t>
                      </a:r>
                      <a:endParaRPr lang="en-US" sz="1800" dirty="0"/>
                    </a:p>
                  </a:txBody>
                  <a:tcPr/>
                </a:tc>
                <a:tc>
                  <a:txBody>
                    <a:bodyPr/>
                    <a:lstStyle/>
                    <a:p>
                      <a:pPr algn="l" rtl="0"/>
                      <a:r>
                        <a:rPr lang="en-US" dirty="0" smtClean="0"/>
                        <a:t>Obsessive</a:t>
                      </a:r>
                      <a:endParaRPr lang="en-US" dirty="0"/>
                    </a:p>
                  </a:txBody>
                  <a:tcPr/>
                </a:tc>
              </a:tr>
              <a:tr h="370840">
                <a:tc>
                  <a:txBody>
                    <a:bodyPr/>
                    <a:lstStyle/>
                    <a:p>
                      <a:pPr algn="l" rtl="0"/>
                      <a:r>
                        <a:rPr lang="en-US" sz="1800" dirty="0" smtClean="0"/>
                        <a:t>Show</a:t>
                      </a:r>
                      <a:r>
                        <a:rPr lang="en-US" sz="1800" baseline="0" dirty="0" smtClean="0"/>
                        <a:t> your superiority </a:t>
                      </a:r>
                      <a:endParaRPr lang="en-US" sz="1800" dirty="0"/>
                    </a:p>
                  </a:txBody>
                  <a:tcPr/>
                </a:tc>
                <a:tc>
                  <a:txBody>
                    <a:bodyPr/>
                    <a:lstStyle/>
                    <a:p>
                      <a:pPr algn="l" rtl="0"/>
                      <a:r>
                        <a:rPr lang="en-US" sz="1800" dirty="0" smtClean="0"/>
                        <a:t>If others conceive me as non-superior than I’m inferior</a:t>
                      </a:r>
                      <a:endParaRPr lang="en-US" sz="1800" dirty="0"/>
                    </a:p>
                  </a:txBody>
                  <a:tcPr/>
                </a:tc>
                <a:tc>
                  <a:txBody>
                    <a:bodyPr/>
                    <a:lstStyle/>
                    <a:p>
                      <a:pPr algn="l" rtl="0"/>
                      <a:r>
                        <a:rPr lang="en-US" sz="1800" dirty="0" smtClean="0"/>
                        <a:t>Superior</a:t>
                      </a:r>
                      <a:endParaRPr lang="en-US" sz="1800" dirty="0"/>
                    </a:p>
                  </a:txBody>
                  <a:tcPr/>
                </a:tc>
                <a:tc>
                  <a:txBody>
                    <a:bodyPr/>
                    <a:lstStyle/>
                    <a:p>
                      <a:pPr algn="l" rtl="0"/>
                      <a:r>
                        <a:rPr lang="en-US" sz="1800" dirty="0" smtClean="0"/>
                        <a:t>Inferior </a:t>
                      </a:r>
                      <a:endParaRPr lang="en-US" sz="1800" dirty="0"/>
                    </a:p>
                  </a:txBody>
                  <a:tcPr/>
                </a:tc>
                <a:tc>
                  <a:txBody>
                    <a:bodyPr/>
                    <a:lstStyle/>
                    <a:p>
                      <a:pPr algn="l" rtl="0"/>
                      <a:r>
                        <a:rPr lang="en-US" dirty="0" smtClean="0"/>
                        <a:t>Narcissistic</a:t>
                      </a:r>
                      <a:endParaRPr lang="en-US" dirty="0"/>
                    </a:p>
                  </a:txBody>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rtl="0"/>
            <a:r>
              <a:rPr lang="en-US" dirty="0" smtClean="0"/>
              <a:t>If you want to understand others analyze their beliefs, assumptions and behavior</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How to identify a Narcissist? </a:t>
            </a:r>
            <a:endParaRPr lang="en-US" dirty="0"/>
          </a:p>
        </p:txBody>
      </p:sp>
      <p:pic>
        <p:nvPicPr>
          <p:cNvPr id="77826" name="Picture 2"/>
          <p:cNvPicPr>
            <a:picLocks noGrp="1" noChangeAspect="1" noChangeArrowheads="1"/>
          </p:cNvPicPr>
          <p:nvPr>
            <p:ph idx="1"/>
          </p:nvPr>
        </p:nvPicPr>
        <p:blipFill>
          <a:blip r:embed="rId2" cstate="print"/>
          <a:srcRect/>
          <a:stretch>
            <a:fillRect/>
          </a:stretch>
        </p:blipFill>
        <p:spPr bwMode="auto">
          <a:xfrm>
            <a:off x="3429000" y="1676400"/>
            <a:ext cx="3657600" cy="38213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Consumers’ Research</a:t>
            </a:r>
            <a:endParaRPr lang="en-US" dirty="0"/>
          </a:p>
        </p:txBody>
      </p:sp>
      <p:sp>
        <p:nvSpPr>
          <p:cNvPr id="3" name="Content Placeholder 2"/>
          <p:cNvSpPr>
            <a:spLocks noGrp="1"/>
          </p:cNvSpPr>
          <p:nvPr>
            <p:ph idx="1"/>
          </p:nvPr>
        </p:nvSpPr>
        <p:spPr/>
        <p:txBody>
          <a:bodyPr/>
          <a:lstStyle/>
          <a:p>
            <a:pPr algn="l" rtl="0">
              <a:buNone/>
            </a:pPr>
            <a:r>
              <a:rPr lang="en-US" dirty="0" smtClean="0"/>
              <a:t>In </a:t>
            </a:r>
            <a:r>
              <a:rPr lang="en-US" dirty="0" smtClean="0">
                <a:solidFill>
                  <a:srgbClr val="FFC000"/>
                </a:solidFill>
              </a:rPr>
              <a:t>consumers’ research </a:t>
            </a:r>
            <a:r>
              <a:rPr lang="en-US" dirty="0" smtClean="0"/>
              <a:t>“granular analytics” is an attempt to profile the client for high resolution tasks (e.g. marketing, advertising, priorization) </a:t>
            </a:r>
          </a:p>
          <a:p>
            <a:pPr algn="l" rtl="0">
              <a:buNone/>
            </a:pPr>
            <a:endParaRPr lang="en-US" dirty="0" smtClean="0"/>
          </a:p>
          <a:p>
            <a:pPr algn="l" rtl="0">
              <a:buNone/>
            </a:pPr>
            <a:r>
              <a:rPr lang="en-US" dirty="0" smtClean="0"/>
              <a:t>Similarly to “Personalized Medicine”, we would like to find the best “match” for a </a:t>
            </a:r>
            <a:r>
              <a:rPr lang="en-US" dirty="0" smtClean="0">
                <a:solidFill>
                  <a:schemeClr val="tx2">
                    <a:lumMod val="40000"/>
                    <a:lumOff val="60000"/>
                  </a:schemeClr>
                </a:solidFill>
              </a:rPr>
              <a:t>specific</a:t>
            </a:r>
            <a:r>
              <a:rPr lang="en-US" dirty="0" smtClean="0"/>
              <a:t> individual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If someone is saying:</a:t>
            </a:r>
          </a:p>
          <a:p>
            <a:pPr algn="l" rtl="0"/>
            <a:endParaRPr lang="en-US" dirty="0" smtClean="0"/>
          </a:p>
          <a:p>
            <a:pPr algn="l" rtl="0">
              <a:buNone/>
            </a:pPr>
            <a:r>
              <a:rPr lang="en-US" dirty="0" smtClean="0"/>
              <a:t>“I am a </a:t>
            </a:r>
            <a:r>
              <a:rPr lang="en-US" dirty="0" smtClean="0">
                <a:solidFill>
                  <a:srgbClr val="FF0000"/>
                </a:solidFill>
              </a:rPr>
              <a:t>brilliant</a:t>
            </a:r>
            <a:r>
              <a:rPr lang="en-US" dirty="0" smtClean="0"/>
              <a:t> person who graduated from </a:t>
            </a:r>
            <a:r>
              <a:rPr lang="en-US" dirty="0" smtClean="0">
                <a:solidFill>
                  <a:srgbClr val="FF0000"/>
                </a:solidFill>
              </a:rPr>
              <a:t>Harvard</a:t>
            </a:r>
            <a:r>
              <a:rPr lang="en-US" dirty="0" smtClean="0"/>
              <a:t> university </a:t>
            </a:r>
            <a:r>
              <a:rPr lang="en-US" dirty="0" smtClean="0">
                <a:solidFill>
                  <a:srgbClr val="00B050"/>
                </a:solidFill>
              </a:rPr>
              <a:t>not like </a:t>
            </a:r>
            <a:r>
              <a:rPr lang="en-US" dirty="0" smtClean="0"/>
              <a:t>my </a:t>
            </a:r>
            <a:r>
              <a:rPr lang="en-US" dirty="0" smtClean="0">
                <a:solidFill>
                  <a:srgbClr val="00B050"/>
                </a:solidFill>
              </a:rPr>
              <a:t>brothers</a:t>
            </a:r>
            <a:r>
              <a:rPr lang="en-US" dirty="0" smtClean="0"/>
              <a:t> who studied in a </a:t>
            </a:r>
            <a:r>
              <a:rPr lang="en-US" dirty="0" smtClean="0">
                <a:solidFill>
                  <a:srgbClr val="C00000"/>
                </a:solidFill>
              </a:rPr>
              <a:t>community college</a:t>
            </a:r>
            <a:r>
              <a:rPr lang="en-US" dirty="0" smtClean="0"/>
              <a:t>”</a:t>
            </a:r>
            <a:endParaRPr lang="en-US" dirty="0"/>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Dependency Parsing</a:t>
            </a:r>
            <a:endParaRPr lang="en-US" dirty="0"/>
          </a:p>
        </p:txBody>
      </p:sp>
      <p:sp>
        <p:nvSpPr>
          <p:cNvPr id="3" name="Content Placeholder 2"/>
          <p:cNvSpPr>
            <a:spLocks noGrp="1"/>
          </p:cNvSpPr>
          <p:nvPr>
            <p:ph idx="1"/>
          </p:nvPr>
        </p:nvSpPr>
        <p:spPr/>
        <p:txBody>
          <a:bodyPr/>
          <a:lstStyle/>
          <a:p>
            <a:pPr algn="l" rtl="0">
              <a:buNone/>
            </a:pPr>
            <a:r>
              <a:rPr lang="en-US" dirty="0" err="1" smtClean="0"/>
              <a:t>nsubj</a:t>
            </a:r>
            <a:r>
              <a:rPr lang="en-US" dirty="0" smtClean="0"/>
              <a:t>(person-5, </a:t>
            </a:r>
            <a:r>
              <a:rPr lang="en-US" dirty="0" smtClean="0">
                <a:solidFill>
                  <a:srgbClr val="FF0000"/>
                </a:solidFill>
              </a:rPr>
              <a:t>I</a:t>
            </a:r>
            <a:r>
              <a:rPr lang="en-US" dirty="0" smtClean="0"/>
              <a:t>-1) </a:t>
            </a:r>
          </a:p>
          <a:p>
            <a:pPr algn="l" rtl="0">
              <a:buNone/>
            </a:pPr>
            <a:r>
              <a:rPr lang="en-US" dirty="0" smtClean="0"/>
              <a:t>cop(person-5, am-2) </a:t>
            </a:r>
          </a:p>
          <a:p>
            <a:pPr algn="l" rtl="0">
              <a:buNone/>
            </a:pPr>
            <a:r>
              <a:rPr lang="en-US" dirty="0" err="1" smtClean="0"/>
              <a:t>det</a:t>
            </a:r>
            <a:r>
              <a:rPr lang="en-US" dirty="0" smtClean="0"/>
              <a:t>(person-5, a-3) </a:t>
            </a:r>
          </a:p>
          <a:p>
            <a:pPr algn="l" rtl="0">
              <a:buNone/>
            </a:pPr>
            <a:r>
              <a:rPr lang="en-US" dirty="0" err="1" smtClean="0"/>
              <a:t>amod</a:t>
            </a:r>
            <a:r>
              <a:rPr lang="en-US" dirty="0" smtClean="0"/>
              <a:t>(person-5, </a:t>
            </a:r>
            <a:r>
              <a:rPr lang="en-US" dirty="0" smtClean="0">
                <a:solidFill>
                  <a:srgbClr val="FF0000"/>
                </a:solidFill>
              </a:rPr>
              <a:t>brilliant-4</a:t>
            </a:r>
            <a:r>
              <a:rPr lang="en-US" dirty="0" smtClean="0"/>
              <a:t>)</a:t>
            </a:r>
          </a:p>
          <a:p>
            <a:pPr algn="l" rtl="0">
              <a:buNone/>
            </a:pPr>
            <a:endParaRPr lang="en-US" dirty="0" smtClean="0"/>
          </a:p>
          <a:p>
            <a:pPr algn="l" rtl="0">
              <a:buNone/>
            </a:pPr>
            <a:r>
              <a:rPr lang="en-US" dirty="0" smtClean="0"/>
              <a:t>The association between the “</a:t>
            </a:r>
            <a:r>
              <a:rPr lang="en-US" dirty="0" smtClean="0">
                <a:solidFill>
                  <a:srgbClr val="FF0000"/>
                </a:solidFill>
              </a:rPr>
              <a:t>I</a:t>
            </a:r>
            <a:r>
              <a:rPr lang="en-US" dirty="0" smtClean="0"/>
              <a:t>” and “</a:t>
            </a:r>
            <a:r>
              <a:rPr lang="en-US" dirty="0" smtClean="0">
                <a:solidFill>
                  <a:srgbClr val="FF0000"/>
                </a:solidFill>
              </a:rPr>
              <a:t>Brilliant</a:t>
            </a:r>
            <a:r>
              <a:rPr lang="en-US" dirty="0" smtClean="0"/>
              <a:t>” is indicative of the subject’s belief about the self</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A Practical Application</a:t>
            </a:r>
            <a:endParaRPr lang="en-US" dirty="0"/>
          </a:p>
        </p:txBody>
      </p:sp>
      <p:sp>
        <p:nvSpPr>
          <p:cNvPr id="3" name="Content Placeholder 2"/>
          <p:cNvSpPr>
            <a:spLocks noGrp="1"/>
          </p:cNvSpPr>
          <p:nvPr>
            <p:ph idx="1"/>
          </p:nvPr>
        </p:nvSpPr>
        <p:spPr/>
        <p:txBody>
          <a:bodyPr/>
          <a:lstStyle/>
          <a:p>
            <a:pPr algn="l" rtl="0">
              <a:buNone/>
            </a:pPr>
            <a:r>
              <a:rPr lang="en-US" dirty="0" smtClean="0"/>
              <a:t>Personality sensitive advertisements</a:t>
            </a:r>
          </a:p>
          <a:p>
            <a:pPr algn="l" rtl="0">
              <a:buNone/>
            </a:pPr>
            <a:endParaRPr lang="en-US" dirty="0" smtClean="0"/>
          </a:p>
          <a:p>
            <a:pPr algn="l" rtl="0"/>
            <a:r>
              <a:rPr lang="en-US" dirty="0" smtClean="0"/>
              <a:t>For a narcissistic personality paraphrase the advertisement so that it includes words involving </a:t>
            </a:r>
            <a:r>
              <a:rPr lang="en-US" dirty="0" smtClean="0">
                <a:solidFill>
                  <a:srgbClr val="C00000"/>
                </a:solidFill>
              </a:rPr>
              <a:t>high status</a:t>
            </a:r>
            <a:r>
              <a:rPr lang="en-US" dirty="0" smtClean="0"/>
              <a:t>:</a:t>
            </a:r>
          </a:p>
          <a:p>
            <a:pPr algn="l" rtl="0"/>
            <a:endParaRPr lang="en-US" dirty="0" smtClean="0"/>
          </a:p>
          <a:p>
            <a:pPr algn="l" rtl="0">
              <a:buNone/>
            </a:pPr>
            <a:r>
              <a:rPr lang="en-US" dirty="0" smtClean="0"/>
              <a:t>Harvard,  Manhattan, Cartier, Ferrari, Remy Martin Cognac, etc. </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smtClean="0"/>
              <a:t>The Affective-Neuroscience Approach</a:t>
            </a:r>
            <a:endParaRPr lang="en-US" dirty="0"/>
          </a:p>
        </p:txBody>
      </p:sp>
      <p:sp>
        <p:nvSpPr>
          <p:cNvPr id="3" name="Content Placeholder 2"/>
          <p:cNvSpPr>
            <a:spLocks noGrp="1"/>
          </p:cNvSpPr>
          <p:nvPr>
            <p:ph idx="1"/>
          </p:nvPr>
        </p:nvSpPr>
        <p:spPr>
          <a:xfrm>
            <a:off x="1435608" y="1676400"/>
            <a:ext cx="7498080" cy="4572000"/>
          </a:xfrm>
        </p:spPr>
        <p:txBody>
          <a:bodyPr/>
          <a:lstStyle/>
          <a:p>
            <a:pPr algn="l" rtl="0"/>
            <a:r>
              <a:rPr lang="en-US" dirty="0" smtClean="0"/>
              <a:t>Basically seeks to ground the human affective system in the context of mammalian brains</a:t>
            </a:r>
          </a:p>
          <a:p>
            <a:pPr algn="l" rtl="0"/>
            <a:endParaRPr lang="en-US" dirty="0" smtClean="0"/>
          </a:p>
          <a:p>
            <a:pPr lvl="0" algn="l" rtl="0">
              <a:buNone/>
            </a:pPr>
            <a:r>
              <a:rPr lang="en-US" sz="2000" dirty="0" err="1" smtClean="0">
                <a:latin typeface="Times New Roman" pitchFamily="18" charset="0"/>
                <a:cs typeface="Times New Roman" pitchFamily="18" charset="0"/>
              </a:rPr>
              <a:t>Panksepp</a:t>
            </a:r>
            <a:r>
              <a:rPr lang="en-US" sz="2000" dirty="0" smtClean="0">
                <a:latin typeface="Times New Roman" pitchFamily="18" charset="0"/>
                <a:cs typeface="Times New Roman" pitchFamily="18" charset="0"/>
              </a:rPr>
              <a:t>, J. (1998).  </a:t>
            </a:r>
            <a:r>
              <a:rPr lang="en-US" sz="2000" i="1" dirty="0" smtClean="0">
                <a:latin typeface="Times New Roman" pitchFamily="18" charset="0"/>
                <a:cs typeface="Times New Roman" pitchFamily="18" charset="0"/>
              </a:rPr>
              <a:t>Affective neuroscience: The foundations of human and animal emotions</a:t>
            </a:r>
            <a:r>
              <a:rPr lang="en-US" sz="2000" dirty="0" smtClean="0">
                <a:latin typeface="Times New Roman" pitchFamily="18" charset="0"/>
                <a:cs typeface="Times New Roman" pitchFamily="18" charset="0"/>
              </a:rPr>
              <a:t>. Oxford university press.</a:t>
            </a:r>
            <a:r>
              <a:rPr lang="he-IL"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l" rtl="0">
              <a:buNone/>
            </a:pP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Core Emotions</a:t>
            </a:r>
            <a:endParaRPr lang="en-US" dirty="0"/>
          </a:p>
        </p:txBody>
      </p:sp>
      <p:sp>
        <p:nvSpPr>
          <p:cNvPr id="3" name="Content Placeholder 2"/>
          <p:cNvSpPr>
            <a:spLocks noGrp="1"/>
          </p:cNvSpPr>
          <p:nvPr>
            <p:ph idx="1"/>
          </p:nvPr>
        </p:nvSpPr>
        <p:spPr/>
        <p:txBody>
          <a:bodyPr/>
          <a:lstStyle/>
          <a:p>
            <a:pPr algn="l" rtl="0"/>
            <a:r>
              <a:rPr lang="en-US" dirty="0" smtClean="0"/>
              <a:t>SEEKING, FEAR, RAGE, LUST, CARE, PANIC, and PLAY</a:t>
            </a:r>
          </a:p>
          <a:p>
            <a:pPr algn="l" rtl="0"/>
            <a:endParaRPr lang="en-US" dirty="0" smtClean="0"/>
          </a:p>
          <a:p>
            <a:pPr algn="l" rtl="0">
              <a:buNone/>
            </a:pPr>
            <a:r>
              <a:rPr lang="en-US" sz="2000" dirty="0" err="1" smtClean="0">
                <a:latin typeface="Times New Roman" pitchFamily="18" charset="0"/>
                <a:cs typeface="Times New Roman" pitchFamily="18" charset="0"/>
              </a:rPr>
              <a:t>Panksepp</a:t>
            </a:r>
            <a:r>
              <a:rPr lang="en-US" sz="2000" dirty="0" smtClean="0">
                <a:latin typeface="Times New Roman" pitchFamily="18" charset="0"/>
                <a:cs typeface="Times New Roman" pitchFamily="18" charset="0"/>
              </a:rPr>
              <a:t>, J. (2005). Affective consciousness: Core emotional feelings in animals and humans. </a:t>
            </a:r>
            <a:r>
              <a:rPr lang="en-US" sz="2000" i="1" dirty="0" smtClean="0">
                <a:latin typeface="Times New Roman" pitchFamily="18" charset="0"/>
                <a:cs typeface="Times New Roman" pitchFamily="18" charset="0"/>
              </a:rPr>
              <a:t>Consciousness and Cognition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14</a:t>
            </a:r>
            <a:r>
              <a:rPr lang="en-US" sz="2000" dirty="0" smtClean="0">
                <a:latin typeface="Times New Roman" pitchFamily="18" charset="0"/>
                <a:cs typeface="Times New Roman" pitchFamily="18" charset="0"/>
              </a:rPr>
              <a:t>(1), 30-80.‏</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Adapted to Personality</a:t>
            </a:r>
            <a:endParaRPr lang="en-US" dirty="0"/>
          </a:p>
        </p:txBody>
      </p:sp>
      <p:sp>
        <p:nvSpPr>
          <p:cNvPr id="3" name="Content Placeholder 2"/>
          <p:cNvSpPr>
            <a:spLocks noGrp="1"/>
          </p:cNvSpPr>
          <p:nvPr>
            <p:ph idx="1"/>
          </p:nvPr>
        </p:nvSpPr>
        <p:spPr/>
        <p:txBody>
          <a:bodyPr/>
          <a:lstStyle/>
          <a:p>
            <a:pPr algn="l" rtl="0"/>
            <a:r>
              <a:rPr lang="en-US" dirty="0" smtClean="0">
                <a:latin typeface="+mj-lt"/>
                <a:cs typeface="Times New Roman" pitchFamily="18" charset="0"/>
              </a:rPr>
              <a:t>ANPS – The Affective Neuroscience Personality Scales</a:t>
            </a:r>
          </a:p>
          <a:p>
            <a:pPr algn="l" rtl="0"/>
            <a:endParaRPr lang="en-US" sz="2000" dirty="0" smtClean="0">
              <a:latin typeface="Times New Roman" pitchFamily="18" charset="0"/>
              <a:cs typeface="Times New Roman" pitchFamily="18" charset="0"/>
            </a:endParaRPr>
          </a:p>
          <a:p>
            <a:pPr algn="l" rtl="0"/>
            <a:endParaRPr lang="en-US" sz="2000" dirty="0" smtClean="0">
              <a:latin typeface="Times New Roman" pitchFamily="18" charset="0"/>
              <a:cs typeface="Times New Roman" pitchFamily="18" charset="0"/>
            </a:endParaRPr>
          </a:p>
          <a:p>
            <a:pPr algn="l" rtl="0">
              <a:buNone/>
            </a:pPr>
            <a:r>
              <a:rPr lang="en-US" sz="2000" dirty="0" smtClean="0">
                <a:latin typeface="Times New Roman" pitchFamily="18" charset="0"/>
                <a:cs typeface="Times New Roman" pitchFamily="18" charset="0"/>
              </a:rPr>
              <a:t>Davis, K. L., </a:t>
            </a:r>
            <a:r>
              <a:rPr lang="en-US" sz="2000" dirty="0" err="1" smtClean="0">
                <a:latin typeface="Times New Roman" pitchFamily="18" charset="0"/>
                <a:cs typeface="Times New Roman" pitchFamily="18" charset="0"/>
              </a:rPr>
              <a:t>Panksepp</a:t>
            </a:r>
            <a:r>
              <a:rPr lang="en-US" sz="2000" dirty="0" smtClean="0">
                <a:latin typeface="Times New Roman" pitchFamily="18" charset="0"/>
                <a:cs typeface="Times New Roman" pitchFamily="18" charset="0"/>
              </a:rPr>
              <a:t>, J., &amp; </a:t>
            </a:r>
            <a:r>
              <a:rPr lang="en-US" sz="2000" dirty="0" err="1" smtClean="0">
                <a:latin typeface="Times New Roman" pitchFamily="18" charset="0"/>
                <a:cs typeface="Times New Roman" pitchFamily="18" charset="0"/>
              </a:rPr>
              <a:t>Normansell</a:t>
            </a:r>
            <a:r>
              <a:rPr lang="en-US" sz="2000" dirty="0" smtClean="0">
                <a:latin typeface="Times New Roman" pitchFamily="18" charset="0"/>
                <a:cs typeface="Times New Roman" pitchFamily="18" charset="0"/>
              </a:rPr>
              <a:t>, L. (2003). The affective neuroscience personality scales: Normative data and implications. </a:t>
            </a:r>
            <a:r>
              <a:rPr lang="en-US" sz="2000" i="1" dirty="0" err="1" smtClean="0">
                <a:latin typeface="Times New Roman" pitchFamily="18" charset="0"/>
                <a:cs typeface="Times New Roman" pitchFamily="18" charset="0"/>
              </a:rPr>
              <a:t>Neuropsychoanalysis</a:t>
            </a:r>
            <a:r>
              <a:rPr lang="en-US" sz="2000" i="1" dirty="0" smtClean="0">
                <a:latin typeface="Times New Roman" pitchFamily="18" charset="0"/>
                <a:cs typeface="Times New Roman" pitchFamily="18" charset="0"/>
              </a:rPr>
              <a:t>: An Interdisciplinary Journal for Psychoanalysis and the Neurosciences</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(1), 57-69.‏</a:t>
            </a:r>
          </a:p>
          <a:p>
            <a:pPr algn="l" rtl="0">
              <a:buNone/>
            </a:pPr>
            <a:endParaRPr lang="en-US" sz="2000" dirty="0" smtClean="0">
              <a:latin typeface="Times New Roman" pitchFamily="18" charset="0"/>
              <a:cs typeface="Times New Roman" pitchFamily="18" charset="0"/>
            </a:endParaRPr>
          </a:p>
          <a:p>
            <a:pPr algn="l" rtl="0">
              <a:buNone/>
            </a:pPr>
            <a:r>
              <a:rPr lang="en-US" sz="2000" dirty="0" smtClean="0">
                <a:latin typeface="Times New Roman" pitchFamily="18" charset="0"/>
                <a:cs typeface="Times New Roman" pitchFamily="18" charset="0"/>
              </a:rPr>
              <a:t>Davis, K. L., &amp; </a:t>
            </a:r>
            <a:r>
              <a:rPr lang="en-US" sz="2000" dirty="0" err="1" smtClean="0">
                <a:latin typeface="Times New Roman" pitchFamily="18" charset="0"/>
                <a:cs typeface="Times New Roman" pitchFamily="18" charset="0"/>
              </a:rPr>
              <a:t>Panksepp</a:t>
            </a:r>
            <a:r>
              <a:rPr lang="en-US" sz="2000" dirty="0" smtClean="0">
                <a:latin typeface="Times New Roman" pitchFamily="18" charset="0"/>
                <a:cs typeface="Times New Roman" pitchFamily="18" charset="0"/>
              </a:rPr>
              <a:t>, J. (2011). The brain's emotional foundations of human personality and the Affective Neuroscience Personality </a:t>
            </a:r>
            <a:r>
              <a:rPr lang="en-US" sz="2000" dirty="0" err="1" smtClean="0">
                <a:latin typeface="Times New Roman" pitchFamily="18" charset="0"/>
                <a:cs typeface="Times New Roman" pitchFamily="18" charset="0"/>
              </a:rPr>
              <a:t>Scales.</a:t>
            </a:r>
            <a:r>
              <a:rPr lang="en-US" sz="2000" i="1" dirty="0" err="1" smtClean="0">
                <a:latin typeface="Times New Roman" pitchFamily="18" charset="0"/>
                <a:cs typeface="Times New Roman" pitchFamily="18" charset="0"/>
              </a:rPr>
              <a:t>Neuroscience</a:t>
            </a:r>
            <a:r>
              <a:rPr lang="en-US" sz="2000" i="1" dirty="0" smtClean="0">
                <a:latin typeface="Times New Roman" pitchFamily="18" charset="0"/>
                <a:cs typeface="Times New Roman" pitchFamily="18" charset="0"/>
              </a:rPr>
              <a:t> &amp; </a:t>
            </a:r>
            <a:r>
              <a:rPr lang="en-US" sz="2000" i="1" dirty="0" err="1" smtClean="0">
                <a:latin typeface="Times New Roman" pitchFamily="18" charset="0"/>
                <a:cs typeface="Times New Roman" pitchFamily="18" charset="0"/>
              </a:rPr>
              <a:t>Biobehavioral</a:t>
            </a:r>
            <a:r>
              <a:rPr lang="en-US" sz="2000" i="1" dirty="0" smtClean="0">
                <a:latin typeface="Times New Roman" pitchFamily="18" charset="0"/>
                <a:cs typeface="Times New Roman" pitchFamily="18" charset="0"/>
              </a:rPr>
              <a:t> Reviews</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35</a:t>
            </a:r>
            <a:r>
              <a:rPr lang="en-US" sz="2000" dirty="0" smtClean="0">
                <a:latin typeface="Times New Roman" pitchFamily="18" charset="0"/>
                <a:cs typeface="Times New Roman" pitchFamily="18" charset="0"/>
              </a:rPr>
              <a:t>(9), 1946-1958.‏</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The Positive Emotions</a:t>
            </a:r>
            <a:endParaRPr lang="en-US" dirty="0"/>
          </a:p>
        </p:txBody>
      </p:sp>
      <p:pic>
        <p:nvPicPr>
          <p:cNvPr id="78850" name="Picture 2"/>
          <p:cNvPicPr>
            <a:picLocks noGrp="1" noChangeAspect="1" noChangeArrowheads="1"/>
          </p:cNvPicPr>
          <p:nvPr>
            <p:ph idx="1"/>
          </p:nvPr>
        </p:nvPicPr>
        <p:blipFill>
          <a:blip r:embed="rId2" cstate="print"/>
          <a:srcRect/>
          <a:stretch>
            <a:fillRect/>
          </a:stretch>
        </p:blipFill>
        <p:spPr bwMode="auto">
          <a:xfrm>
            <a:off x="3505200" y="2438399"/>
            <a:ext cx="3276600" cy="2989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Playfulness </a:t>
            </a:r>
            <a:endParaRPr lang="en-US" dirty="0"/>
          </a:p>
        </p:txBody>
      </p:sp>
      <p:sp>
        <p:nvSpPr>
          <p:cNvPr id="3" name="Content Placeholder 2"/>
          <p:cNvSpPr>
            <a:spLocks noGrp="1"/>
          </p:cNvSpPr>
          <p:nvPr>
            <p:ph idx="1"/>
          </p:nvPr>
        </p:nvSpPr>
        <p:spPr/>
        <p:txBody>
          <a:bodyPr/>
          <a:lstStyle/>
          <a:p>
            <a:pPr algn="l" rtl="0"/>
            <a:r>
              <a:rPr lang="en-US" dirty="0" smtClean="0"/>
              <a:t>Joy, social gaming, laugher, humor</a:t>
            </a:r>
          </a:p>
          <a:p>
            <a:pPr algn="l" rtl="0">
              <a:buNone/>
            </a:pPr>
            <a:endParaRPr lang="en-US" dirty="0" smtClean="0"/>
          </a:p>
          <a:p>
            <a:pPr algn="l" rtl="0">
              <a:buNone/>
            </a:pPr>
            <a:r>
              <a:rPr lang="en-US" dirty="0" smtClean="0"/>
              <a:t>Having fun vs. being serious, playing games with physical contact, humor, and laughter, and being generally happy and joyful.</a:t>
            </a:r>
          </a:p>
          <a:p>
            <a:pPr algn="l" rtl="0">
              <a:buNone/>
            </a:pPr>
            <a:endParaRPr lang="en-US" dirty="0" smtClean="0"/>
          </a:p>
          <a:p>
            <a:pPr algn="l" rtl="0">
              <a:buNone/>
            </a:pPr>
            <a:r>
              <a:rPr lang="en-US" dirty="0" smtClean="0"/>
              <a:t>“I am known as one who keeps work fun”</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Seeking</a:t>
            </a:r>
            <a:endParaRPr lang="en-US" dirty="0"/>
          </a:p>
        </p:txBody>
      </p:sp>
      <p:sp>
        <p:nvSpPr>
          <p:cNvPr id="3" name="Content Placeholder 2"/>
          <p:cNvSpPr>
            <a:spLocks noGrp="1"/>
          </p:cNvSpPr>
          <p:nvPr>
            <p:ph idx="1"/>
          </p:nvPr>
        </p:nvSpPr>
        <p:spPr/>
        <p:txBody>
          <a:bodyPr>
            <a:normAutofit fontScale="92500" lnSpcReduction="20000"/>
          </a:bodyPr>
          <a:lstStyle/>
          <a:p>
            <a:pPr algn="l" rtl="0"/>
            <a:r>
              <a:rPr lang="en-US" dirty="0" smtClean="0"/>
              <a:t>Appetitive motivation system that involves a goal-directed behavior</a:t>
            </a:r>
          </a:p>
          <a:p>
            <a:pPr algn="l" rtl="0"/>
            <a:endParaRPr lang="en-US" dirty="0" smtClean="0"/>
          </a:p>
          <a:p>
            <a:pPr algn="l" rtl="0">
              <a:buNone/>
            </a:pPr>
            <a:r>
              <a:rPr lang="en-US" dirty="0" smtClean="0"/>
              <a:t>Feeling curious, feeling like exploring, striving for solutions to problems and puzzles, positively anticipating new experiences, and a sense of being able to accomplish almost anything</a:t>
            </a:r>
          </a:p>
          <a:p>
            <a:pPr algn="l" rtl="0">
              <a:buNone/>
            </a:pPr>
            <a:endParaRPr lang="en-US" dirty="0" smtClean="0"/>
          </a:p>
          <a:p>
            <a:pPr algn="l" rtl="0">
              <a:buNone/>
            </a:pPr>
            <a:r>
              <a:rPr lang="en-US" dirty="0" smtClean="0"/>
              <a:t>“Almost any little problem or puzzle stimulates my interest”</a:t>
            </a:r>
          </a:p>
          <a:p>
            <a:pPr algn="l" rtl="0">
              <a:buNone/>
            </a:pP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Caring</a:t>
            </a:r>
            <a:endParaRPr lang="en-US" dirty="0"/>
          </a:p>
        </p:txBody>
      </p:sp>
      <p:sp>
        <p:nvSpPr>
          <p:cNvPr id="3" name="Content Placeholder 2"/>
          <p:cNvSpPr>
            <a:spLocks noGrp="1"/>
          </p:cNvSpPr>
          <p:nvPr>
            <p:ph idx="1"/>
          </p:nvPr>
        </p:nvSpPr>
        <p:spPr/>
        <p:txBody>
          <a:bodyPr>
            <a:normAutofit/>
          </a:bodyPr>
          <a:lstStyle/>
          <a:p>
            <a:pPr algn="l" rtl="0">
              <a:buNone/>
            </a:pPr>
            <a:r>
              <a:rPr lang="en-US" dirty="0" smtClean="0">
                <a:solidFill>
                  <a:schemeClr val="accent4">
                    <a:lumMod val="60000"/>
                    <a:lumOff val="40000"/>
                  </a:schemeClr>
                </a:solidFill>
              </a:rPr>
              <a:t>Nurturing</a:t>
            </a:r>
            <a:r>
              <a:rPr lang="en-US" dirty="0" smtClean="0"/>
              <a:t>, being drawn to young children and pets, feeling </a:t>
            </a:r>
            <a:r>
              <a:rPr lang="en-US" dirty="0" smtClean="0">
                <a:solidFill>
                  <a:srgbClr val="92D050"/>
                </a:solidFill>
              </a:rPr>
              <a:t>softhearted</a:t>
            </a:r>
            <a:r>
              <a:rPr lang="en-US" dirty="0" smtClean="0"/>
              <a:t> toward animals and people in need, feeling </a:t>
            </a:r>
            <a:r>
              <a:rPr lang="en-US" dirty="0" smtClean="0">
                <a:solidFill>
                  <a:srgbClr val="92D050"/>
                </a:solidFill>
              </a:rPr>
              <a:t>empathy</a:t>
            </a:r>
            <a:r>
              <a:rPr lang="en-US" dirty="0" smtClean="0"/>
              <a:t>, liking to care for the sick, feeling </a:t>
            </a:r>
            <a:r>
              <a:rPr lang="en-US" dirty="0" smtClean="0">
                <a:solidFill>
                  <a:srgbClr val="92D050"/>
                </a:solidFill>
              </a:rPr>
              <a:t>affection</a:t>
            </a:r>
            <a:r>
              <a:rPr lang="en-US" dirty="0" smtClean="0"/>
              <a:t> for and liking to care for others, as well as liking to be needed by others</a:t>
            </a:r>
          </a:p>
          <a:p>
            <a:pPr algn="l" rtl="0">
              <a:buNone/>
            </a:pPr>
            <a:endParaRPr lang="en-US" dirty="0" smtClean="0"/>
          </a:p>
          <a:p>
            <a:pPr algn="l" rtl="0">
              <a:buNone/>
            </a:pPr>
            <a:r>
              <a:rPr lang="en-US" dirty="0" smtClean="0"/>
              <a:t>“I often feel a strong need to take care of others”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1776</TotalTime>
  <Words>5503</Words>
  <Application>Microsoft Office PowerPoint</Application>
  <PresentationFormat>On-screen Show (4:3)</PresentationFormat>
  <Paragraphs>840</Paragraphs>
  <Slides>174</Slides>
  <Notes>1</Notes>
  <HiddenSlides>0</HiddenSlides>
  <MMClips>0</MMClips>
  <ScaleCrop>false</ScaleCrop>
  <HeadingPairs>
    <vt:vector size="4" baseType="variant">
      <vt:variant>
        <vt:lpstr>Theme</vt:lpstr>
      </vt:variant>
      <vt:variant>
        <vt:i4>1</vt:i4>
      </vt:variant>
      <vt:variant>
        <vt:lpstr>Slide Titles</vt:lpstr>
      </vt:variant>
      <vt:variant>
        <vt:i4>174</vt:i4>
      </vt:variant>
    </vt:vector>
  </HeadingPairs>
  <TitlesOfParts>
    <vt:vector size="175" baseType="lpstr">
      <vt:lpstr>Solstice</vt:lpstr>
      <vt:lpstr>Personality Research for NLP </vt:lpstr>
      <vt:lpstr>What is Personality and why is it Important for the NLP Community?  </vt:lpstr>
      <vt:lpstr>Slide 3</vt:lpstr>
      <vt:lpstr>Those of you who are married can guess the answer…</vt:lpstr>
      <vt:lpstr>Slide 5</vt:lpstr>
      <vt:lpstr>Slide 6</vt:lpstr>
      <vt:lpstr>Slide 7</vt:lpstr>
      <vt:lpstr>However …</vt:lpstr>
      <vt:lpstr>Consumers’ Research</vt:lpstr>
      <vt:lpstr>e-Health</vt:lpstr>
      <vt:lpstr>Forensic Analytics</vt:lpstr>
      <vt:lpstr>The Conclusion</vt:lpstr>
      <vt:lpstr>What is Personality? </vt:lpstr>
      <vt:lpstr>The Borromean Rings of Personality</vt:lpstr>
      <vt:lpstr>Thoughts</vt:lpstr>
      <vt:lpstr>Emotions</vt:lpstr>
      <vt:lpstr>Slide 17</vt:lpstr>
      <vt:lpstr>Behavior</vt:lpstr>
      <vt:lpstr>Let’s illustrate these dimensions of personality through the</vt:lpstr>
      <vt:lpstr>Thoughts</vt:lpstr>
      <vt:lpstr>Emotions</vt:lpstr>
      <vt:lpstr>Behavior</vt:lpstr>
      <vt:lpstr>In sum</vt:lpstr>
      <vt:lpstr>How to scientifically identify a personality trait? </vt:lpstr>
      <vt:lpstr>Slide 25</vt:lpstr>
      <vt:lpstr>The Lexical Approach to Personality</vt:lpstr>
      <vt:lpstr>Theories of Personality</vt:lpstr>
      <vt:lpstr>The Five Factor Model of Personality (FFM) - The “Big Five” </vt:lpstr>
      <vt:lpstr>Slide 29</vt:lpstr>
      <vt:lpstr>The Five Factors of Personality</vt:lpstr>
      <vt:lpstr>EXTRAVERSION</vt:lpstr>
      <vt:lpstr>NEUROTICISM</vt:lpstr>
      <vt:lpstr>AGREEABLENESS</vt:lpstr>
      <vt:lpstr>CONSCIENTIOUSNESS:  organized, ordered, responsible vs. </vt:lpstr>
      <vt:lpstr>OPENNESS</vt:lpstr>
      <vt:lpstr>Dogma under criticism</vt:lpstr>
      <vt:lpstr>For example</vt:lpstr>
      <vt:lpstr>Slide 38</vt:lpstr>
      <vt:lpstr>The results are surprising</vt:lpstr>
      <vt:lpstr>Slide 40</vt:lpstr>
      <vt:lpstr>A simpler explanation?</vt:lpstr>
      <vt:lpstr>The dimensions are highly associated, for instance</vt:lpstr>
      <vt:lpstr>In sum …</vt:lpstr>
      <vt:lpstr> The Psychodynamic Approach: Beyond the Straw-Man of Dr. Freud  </vt:lpstr>
      <vt:lpstr>Slide 45</vt:lpstr>
      <vt:lpstr>Defensive Functioning</vt:lpstr>
      <vt:lpstr>The Splitting Mind </vt:lpstr>
      <vt:lpstr>Slide 48</vt:lpstr>
      <vt:lpstr>Splitting explains why through History we Find Two Orthogonal Kind of Women!</vt:lpstr>
      <vt:lpstr>And …</vt:lpstr>
      <vt:lpstr>Identifying Splitting</vt:lpstr>
      <vt:lpstr>The Spectrum of Personality Dimensions </vt:lpstr>
      <vt:lpstr>The Obsessive Personality  Positive Aspects</vt:lpstr>
      <vt:lpstr>The Obsessive Personality  Negative Aspects</vt:lpstr>
      <vt:lpstr>Personality Themes</vt:lpstr>
      <vt:lpstr>The Paranoid Personality</vt:lpstr>
      <vt:lpstr>Slide 57</vt:lpstr>
      <vt:lpstr>A Famous Paranoid</vt:lpstr>
      <vt:lpstr>Suspicion </vt:lpstr>
      <vt:lpstr>For example</vt:lpstr>
      <vt:lpstr>Slide 61</vt:lpstr>
      <vt:lpstr>My diagnosis:  A conflict over trust </vt:lpstr>
      <vt:lpstr>Slide 63</vt:lpstr>
      <vt:lpstr>Personality Prototypes</vt:lpstr>
      <vt:lpstr>The Internalizing Spectrum</vt:lpstr>
      <vt:lpstr>Depressive Personality</vt:lpstr>
      <vt:lpstr>A Famous Depressed Author Franz Kafka</vt:lpstr>
      <vt:lpstr>Anxious–Avoidant Personality </vt:lpstr>
      <vt:lpstr>A Famous Avoidant Singer Michael Jackson</vt:lpstr>
      <vt:lpstr>Dependent-Victimized Personality</vt:lpstr>
      <vt:lpstr>Slide 71</vt:lpstr>
      <vt:lpstr>The Schizoid-Schizotypal</vt:lpstr>
      <vt:lpstr>Willy Wonka from Charlie and the Chocolate Factory  </vt:lpstr>
      <vt:lpstr>Slide 74</vt:lpstr>
      <vt:lpstr>The Externalizing Spectrum </vt:lpstr>
      <vt:lpstr>The Antisocial-Psychopathic</vt:lpstr>
      <vt:lpstr> Personality Analysis and Deterrence  Khaled Mashal – The Leader of Hamas</vt:lpstr>
      <vt:lpstr>Narcissistic Personality</vt:lpstr>
      <vt:lpstr>Muhammad Ali – The Boxer</vt:lpstr>
      <vt:lpstr>Borderline-Dysregulated Spectrum</vt:lpstr>
      <vt:lpstr>Neurotic Styles </vt:lpstr>
      <vt:lpstr>Slide 82</vt:lpstr>
      <vt:lpstr>In sum</vt:lpstr>
      <vt:lpstr>The Cognitive Behavioral Approach </vt:lpstr>
      <vt:lpstr>Beliefs about self, others, future</vt:lpstr>
      <vt:lpstr>Over vs. Under Developed Schemes</vt:lpstr>
      <vt:lpstr>Beliefs  Behavior</vt:lpstr>
      <vt:lpstr>Slide 88</vt:lpstr>
      <vt:lpstr>How to identify a Narcissist? </vt:lpstr>
      <vt:lpstr>Slide 90</vt:lpstr>
      <vt:lpstr>Dependency Parsing</vt:lpstr>
      <vt:lpstr>A Practical Application</vt:lpstr>
      <vt:lpstr>The Affective-Neuroscience Approach</vt:lpstr>
      <vt:lpstr>Core Emotions</vt:lpstr>
      <vt:lpstr>Adapted to Personality</vt:lpstr>
      <vt:lpstr>The Positive Emotions</vt:lpstr>
      <vt:lpstr>Playfulness </vt:lpstr>
      <vt:lpstr>Seeking</vt:lpstr>
      <vt:lpstr>Caring</vt:lpstr>
      <vt:lpstr>The Negative Emotions</vt:lpstr>
      <vt:lpstr>Fear</vt:lpstr>
      <vt:lpstr>Anger (Rage)</vt:lpstr>
      <vt:lpstr>Sadness (Panic)</vt:lpstr>
      <vt:lpstr>Significant correlations between the ANPS and the Big Five</vt:lpstr>
      <vt:lpstr>In sum</vt:lpstr>
      <vt:lpstr>The requisite variety of personality theories:  Why should we have more ideas in our tool kit </vt:lpstr>
      <vt:lpstr>Slide 107</vt:lpstr>
      <vt:lpstr>Slide 108</vt:lpstr>
      <vt:lpstr>Slide 109</vt:lpstr>
      <vt:lpstr>NLP and Computational Personality</vt:lpstr>
      <vt:lpstr>Slide 111</vt:lpstr>
      <vt:lpstr>Workshop on Computational Personality Recognition: Shard Task (2013)</vt:lpstr>
      <vt:lpstr>Percentage of Subjects in each of the Personality Dimensions</vt:lpstr>
      <vt:lpstr>A Straightforward ML approach</vt:lpstr>
      <vt:lpstr>Features</vt:lpstr>
      <vt:lpstr>Fine emotions even work better than general coarse categories</vt:lpstr>
      <vt:lpstr>Slide 117</vt:lpstr>
      <vt:lpstr>A Vectorial Semantics Approach to Personality Analysis</vt:lpstr>
      <vt:lpstr>For instance</vt:lpstr>
      <vt:lpstr>A Top-Down Approach</vt:lpstr>
      <vt:lpstr>Cons</vt:lpstr>
      <vt:lpstr>From Words to Discourse From Semantics to Pragmatics</vt:lpstr>
      <vt:lpstr>Slide 123</vt:lpstr>
      <vt:lpstr>Slide 124</vt:lpstr>
      <vt:lpstr>Beyond Classification</vt:lpstr>
      <vt:lpstr>Slide 126</vt:lpstr>
      <vt:lpstr>Slide 127</vt:lpstr>
      <vt:lpstr>Slide 128</vt:lpstr>
      <vt:lpstr>Slide 129</vt:lpstr>
      <vt:lpstr>Slide 130</vt:lpstr>
      <vt:lpstr>Doesn’t work well…</vt:lpstr>
      <vt:lpstr>Convert personality items into lexico-semantic patterns</vt:lpstr>
      <vt:lpstr>Slide 133</vt:lpstr>
      <vt:lpstr>For example</vt:lpstr>
      <vt:lpstr>I AM SAD</vt:lpstr>
      <vt:lpstr>Slide 136</vt:lpstr>
      <vt:lpstr>Results</vt:lpstr>
      <vt:lpstr>Practical Applications</vt:lpstr>
      <vt:lpstr>   Homeland Security: How to Identify a Murderer in a Haystack </vt:lpstr>
      <vt:lpstr>School Shooters  Seung-Hui Cho murdered 23 students and faculty members at Virginia Tech on April 16, 2007</vt:lpstr>
      <vt:lpstr>Slide 141</vt:lpstr>
      <vt:lpstr>Slide 142</vt:lpstr>
      <vt:lpstr>Slide 143</vt:lpstr>
      <vt:lpstr>Slide 144</vt:lpstr>
      <vt:lpstr>In addition, factors of REVENGE</vt:lpstr>
      <vt:lpstr>Slide 146</vt:lpstr>
      <vt:lpstr>Slide 147</vt:lpstr>
      <vt:lpstr> Three Statistical Models</vt:lpstr>
      <vt:lpstr>Slide 149</vt:lpstr>
      <vt:lpstr>Screening for Potential Offenders</vt:lpstr>
      <vt:lpstr>  Military Intelligence:  Profiling Political Leaders </vt:lpstr>
      <vt:lpstr>Slide 152</vt:lpstr>
      <vt:lpstr>Personality and Text-in-Context</vt:lpstr>
      <vt:lpstr>Morsi’s Case</vt:lpstr>
      <vt:lpstr>Surface Themes</vt:lpstr>
      <vt:lpstr>Three Major Themes</vt:lpstr>
      <vt:lpstr>Motifs Analysis - Results</vt:lpstr>
      <vt:lpstr>  Obsessive Compulsive Personality</vt:lpstr>
      <vt:lpstr>Testing the Hypothesis</vt:lpstr>
      <vt:lpstr>Results</vt:lpstr>
      <vt:lpstr>Conclusions</vt:lpstr>
      <vt:lpstr> Customers' Service:  Who is the Unhappy Customer </vt:lpstr>
      <vt:lpstr>Slide 163</vt:lpstr>
      <vt:lpstr>Slide 164</vt:lpstr>
      <vt:lpstr>Correlations between Rating and Personality Dimensions</vt:lpstr>
      <vt:lpstr>Slide 166</vt:lpstr>
      <vt:lpstr>Slide 167</vt:lpstr>
      <vt:lpstr>Implications for Customers’ Service Priorization</vt:lpstr>
      <vt:lpstr>The Rorschach Test </vt:lpstr>
      <vt:lpstr>It Looks Like Darth Vader from Star Wars!</vt:lpstr>
      <vt:lpstr>BUT DON’T POINT TO THIS SIMILARITY</vt:lpstr>
      <vt:lpstr>Human Personality is like a Rorschach Ink Spot</vt:lpstr>
      <vt:lpstr>Sometimes we see our own projections rather than a real structure … </vt:lpstr>
      <vt:lpstr>Thank you for Attending this Tutorial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Research for NLP</dc:title>
  <dc:creator>yneuman</dc:creator>
  <cp:lastModifiedBy>yneuman</cp:lastModifiedBy>
  <cp:revision>205</cp:revision>
  <dcterms:created xsi:type="dcterms:W3CDTF">2015-04-12T09:41:41Z</dcterms:created>
  <dcterms:modified xsi:type="dcterms:W3CDTF">2015-09-03T18:30:22Z</dcterms:modified>
</cp:coreProperties>
</file>