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62" r:id="rId5"/>
    <p:sldId id="258" r:id="rId6"/>
    <p:sldId id="259" r:id="rId7"/>
    <p:sldId id="260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0D65-C64D-44FB-9152-4CC2DE0C9198}" type="datetime1">
              <a:rPr lang="en-US" smtClean="0"/>
              <a:pPr/>
              <a:t>07/11/17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5EB0-D091-417E-ACD5-D65E1C7D8524}" type="datetime1">
              <a:rPr lang="en-US" smtClean="0"/>
              <a:pPr/>
              <a:t>07/11/17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9F9-C7D6-4C52-A7E8-5101239A0BA2}" type="datetime1">
              <a:rPr lang="en-US" smtClean="0"/>
              <a:pPr/>
              <a:t>07/11/17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64A4-35FB-42B6-9183-2C0CE0E36649}" type="datetime1">
              <a:rPr lang="en-US" smtClean="0"/>
              <a:pPr/>
              <a:t>07/11/17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3B9-6ECA-47FA-93CF-B124A0FAC208}" type="datetime1">
              <a:rPr lang="en-US" smtClean="0"/>
              <a:pPr/>
              <a:t>07/11/17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F66B-9476-4BB3-85E9-E01854F07F90}" type="datetime1">
              <a:rPr lang="en-US" smtClean="0"/>
              <a:pPr/>
              <a:t>07/11/17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FBD-8F7D-4F85-8085-67BFDB05CB71}" type="datetime1">
              <a:rPr lang="en-US" smtClean="0"/>
              <a:pPr/>
              <a:t>07/11/17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07/11/17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A266-E364-4B5E-98DD-432668182E1E}" type="datetime1">
              <a:rPr lang="en-US" smtClean="0"/>
              <a:pPr/>
              <a:t>07/11/17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040-9975-4642-A906-1DF87F8BE202}" type="datetime1">
              <a:rPr lang="en-US" smtClean="0"/>
              <a:pPr/>
              <a:t>07/11/17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B4A-BA08-4841-AB08-A0D822ABC34D}" type="datetime1">
              <a:rPr lang="en-US" smtClean="0"/>
              <a:pPr/>
              <a:t>07/11/17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5D48070-6A81-47D0-9810-1540B9FEFF61}" type="datetime1">
              <a:rPr lang="en-US" smtClean="0"/>
              <a:pPr/>
              <a:t>07/11/17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gmartins.github.io/sigspatial-geohumanitie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GeoHumanities’17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b="1" dirty="0"/>
              <a:t>1st ACM SIGSPATIAL Workshop on Geospatial </a:t>
            </a:r>
            <a:r>
              <a:rPr lang="en-US" sz="2000" b="1" dirty="0" smtClean="0"/>
              <a:t>Humanities</a:t>
            </a:r>
          </a:p>
          <a:p>
            <a:r>
              <a:rPr lang="en-US" sz="1600" b="1" dirty="0" smtClean="0"/>
              <a:t>7</a:t>
            </a:r>
            <a:r>
              <a:rPr lang="en-US" sz="1600" b="1" baseline="30000" dirty="0" smtClean="0"/>
              <a:t>th</a:t>
            </a:r>
            <a:r>
              <a:rPr lang="en-US" sz="1600" b="1" dirty="0" smtClean="0"/>
              <a:t> Nov. 2017 </a:t>
            </a:r>
            <a:r>
              <a:rPr lang="en-US" sz="1600" b="1" dirty="0"/>
              <a:t>– </a:t>
            </a:r>
            <a:r>
              <a:rPr lang="en-US" sz="1600" b="1" dirty="0" err="1"/>
              <a:t>Crowne</a:t>
            </a:r>
            <a:r>
              <a:rPr lang="en-US" sz="1600" b="1" dirty="0"/>
              <a:t> Plaza Redondo Beach And </a:t>
            </a:r>
            <a:r>
              <a:rPr lang="en-US" sz="1600" b="1" dirty="0" smtClean="0"/>
              <a:t>Marina – Ramada 2</a:t>
            </a:r>
          </a:p>
          <a:p>
            <a:endParaRPr lang="en-US" sz="800" b="1" dirty="0"/>
          </a:p>
          <a:p>
            <a:r>
              <a:rPr lang="en-US" sz="1900" b="1" dirty="0" smtClean="0"/>
              <a:t>Opening Remarks – Bruno Martins</a:t>
            </a:r>
            <a:endParaRPr lang="en-US" sz="1900" b="1" dirty="0"/>
          </a:p>
        </p:txBody>
      </p:sp>
    </p:spTree>
    <p:extLst>
      <p:ext uri="{BB962C8B-B14F-4D97-AF65-F5344CB8AC3E}">
        <p14:creationId xmlns:p14="http://schemas.microsoft.com/office/powerpoint/2010/main" val="2558903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Organizers</a:t>
            </a:r>
            <a:endParaRPr lang="en-US" dirty="0"/>
          </a:p>
        </p:txBody>
      </p:sp>
      <p:pic>
        <p:nvPicPr>
          <p:cNvPr id="4" name="Content Placeholder 3" descr="Screen Shot 2017-11-07 at 05.58.5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41" b="125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21361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GeoHumanities’17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200" b="1" dirty="0"/>
              <a:t>Workshop concerned with the use of geographic information systems and other spatial technologies in humanities </a:t>
            </a:r>
            <a:r>
              <a:rPr lang="en-US" sz="2200" b="1" dirty="0" smtClean="0"/>
              <a:t>research</a:t>
            </a:r>
          </a:p>
          <a:p>
            <a:endParaRPr lang="en-US" sz="1600" dirty="0" smtClean="0"/>
          </a:p>
          <a:p>
            <a:r>
              <a:rPr lang="en-US" sz="2200" dirty="0" smtClean="0"/>
              <a:t>We rec</a:t>
            </a:r>
            <a:r>
              <a:rPr lang="de-DE" sz="2200" dirty="0" smtClean="0"/>
              <a:t>ei</a:t>
            </a:r>
            <a:r>
              <a:rPr lang="en-US" sz="2200" dirty="0" err="1" smtClean="0"/>
              <a:t>ved</a:t>
            </a:r>
            <a:r>
              <a:rPr lang="en-US" sz="2200" dirty="0" smtClean="0"/>
              <a:t> </a:t>
            </a:r>
            <a:r>
              <a:rPr lang="en-US" sz="2200" b="1" dirty="0" smtClean="0"/>
              <a:t>13 submissions</a:t>
            </a:r>
            <a:r>
              <a:rPr lang="en-US" sz="2200" dirty="0" smtClean="0"/>
              <a:t>, of which we </a:t>
            </a:r>
            <a:r>
              <a:rPr lang="en-US" sz="2200" b="1" dirty="0" smtClean="0"/>
              <a:t>accepted 8 papers</a:t>
            </a:r>
          </a:p>
          <a:p>
            <a:endParaRPr lang="en-US" sz="1600" dirty="0"/>
          </a:p>
          <a:p>
            <a:r>
              <a:rPr lang="en-US" sz="2200" dirty="0"/>
              <a:t>Program Committee with 31 </a:t>
            </a:r>
            <a:r>
              <a:rPr lang="en-US" sz="2200" dirty="0" smtClean="0"/>
              <a:t>researchers</a:t>
            </a:r>
            <a:r>
              <a:rPr lang="en-US" sz="2200" dirty="0"/>
              <a:t> </a:t>
            </a:r>
            <a:r>
              <a:rPr lang="en-US" sz="2200" dirty="0" smtClean="0"/>
              <a:t>(</a:t>
            </a:r>
            <a:r>
              <a:rPr lang="en-US" sz="2000" i="1" dirty="0" smtClean="0"/>
              <a:t>different backgrounds</a:t>
            </a:r>
            <a:r>
              <a:rPr lang="en-US" sz="2200" dirty="0" smtClean="0"/>
              <a:t>)</a:t>
            </a:r>
          </a:p>
          <a:p>
            <a:pPr lvl="1"/>
            <a:r>
              <a:rPr lang="en-US" sz="2000" i="1" dirty="0"/>
              <a:t>d</a:t>
            </a:r>
            <a:r>
              <a:rPr lang="en-US" sz="2000" i="1" dirty="0" smtClean="0"/>
              <a:t>iscussion session at the end</a:t>
            </a:r>
          </a:p>
          <a:p>
            <a:endParaRPr lang="en-US" sz="1600" dirty="0" smtClean="0"/>
          </a:p>
          <a:p>
            <a:r>
              <a:rPr lang="en-US" sz="2200" dirty="0" smtClean="0"/>
              <a:t>Workshop program contains </a:t>
            </a:r>
            <a:r>
              <a:rPr lang="en-US" sz="2200" b="1" dirty="0" smtClean="0"/>
              <a:t>3 technical sessions</a:t>
            </a:r>
          </a:p>
          <a:p>
            <a:pPr lvl="1"/>
            <a:r>
              <a:rPr lang="en-US" sz="2000" i="1" dirty="0"/>
              <a:t>c</a:t>
            </a:r>
            <a:r>
              <a:rPr lang="en-US" sz="2000" i="1" dirty="0" smtClean="0"/>
              <a:t>offee breaks in between sessions + lunch after session 1</a:t>
            </a:r>
          </a:p>
          <a:p>
            <a:endParaRPr lang="en-US" sz="1600" dirty="0"/>
          </a:p>
          <a:p>
            <a:r>
              <a:rPr lang="en-US" sz="2200" dirty="0" smtClean="0"/>
              <a:t>Details on the website - </a:t>
            </a:r>
            <a:r>
              <a:rPr lang="de-DE" sz="1600" dirty="0" smtClean="0">
                <a:hlinkClick r:id="rId2"/>
              </a:rPr>
              <a:t>http:</a:t>
            </a:r>
            <a:r>
              <a:rPr lang="de-DE" sz="1600" dirty="0">
                <a:hlinkClick r:id="rId2"/>
              </a:rPr>
              <a:t>//bgmartins.github.io/sigspatial-geohumanities</a:t>
            </a:r>
            <a:r>
              <a:rPr lang="de-DE" sz="1600" dirty="0" smtClean="0">
                <a:hlinkClick r:id="rId2"/>
              </a:rPr>
              <a:t>/</a:t>
            </a:r>
            <a:r>
              <a:rPr lang="de-DE" sz="1600" dirty="0" smtClean="0"/>
              <a:t> 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641568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Issue at IJGIS</a:t>
            </a:r>
            <a:endParaRPr lang="en-US" dirty="0"/>
          </a:p>
        </p:txBody>
      </p:sp>
      <p:pic>
        <p:nvPicPr>
          <p:cNvPr id="7" name="Picture 6" descr="Screen Shot 2017-11-07 at 06.03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52" y="483199"/>
            <a:ext cx="7476075" cy="463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033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S1 - Text </a:t>
            </a:r>
            <a:r>
              <a:rPr lang="en-US" dirty="0" err="1"/>
              <a:t>Geoparsing</a:t>
            </a:r>
            <a:r>
              <a:rPr lang="en-US" dirty="0"/>
              <a:t> and Gazetteer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10:00 - 10:30 - </a:t>
            </a:r>
            <a:r>
              <a:rPr lang="en-US" b="1" i="1" dirty="0" err="1"/>
              <a:t>Ludovic</a:t>
            </a:r>
            <a:r>
              <a:rPr lang="en-US" b="1" i="1" dirty="0"/>
              <a:t> </a:t>
            </a:r>
            <a:r>
              <a:rPr lang="en-US" b="1" i="1" dirty="0" err="1"/>
              <a:t>Moncla</a:t>
            </a:r>
            <a:r>
              <a:rPr lang="en-US" dirty="0"/>
              <a:t>, Mauro </a:t>
            </a:r>
            <a:r>
              <a:rPr lang="en-US" dirty="0" err="1"/>
              <a:t>Gaio</a:t>
            </a:r>
            <a:r>
              <a:rPr lang="en-US" dirty="0"/>
              <a:t>, Thierry </a:t>
            </a:r>
            <a:r>
              <a:rPr lang="en-US" dirty="0" err="1"/>
              <a:t>Joliveau</a:t>
            </a:r>
            <a:r>
              <a:rPr lang="en-US" dirty="0"/>
              <a:t> and Yves-François Le Lay.</a:t>
            </a:r>
          </a:p>
          <a:p>
            <a:pPr lvl="1"/>
            <a:r>
              <a:rPr lang="en-US" b="1" dirty="0"/>
              <a:t>Automated </a:t>
            </a:r>
            <a:r>
              <a:rPr lang="en-US" b="1" dirty="0" err="1"/>
              <a:t>Geoparsing</a:t>
            </a:r>
            <a:r>
              <a:rPr lang="en-US" b="1" dirty="0"/>
              <a:t> of Paris Street Names in 19th Century Novels</a:t>
            </a:r>
          </a:p>
          <a:p>
            <a:endParaRPr lang="en-US" dirty="0"/>
          </a:p>
          <a:p>
            <a:r>
              <a:rPr lang="en-US" dirty="0"/>
              <a:t>11:00 - 11:30 - Paul </a:t>
            </a:r>
            <a:r>
              <a:rPr lang="en-US" dirty="0" err="1"/>
              <a:t>Rayson</a:t>
            </a:r>
            <a:r>
              <a:rPr lang="en-US" dirty="0"/>
              <a:t>, </a:t>
            </a:r>
            <a:r>
              <a:rPr lang="en-US" b="1" i="1" dirty="0"/>
              <a:t>Alex Reinhold</a:t>
            </a:r>
            <a:r>
              <a:rPr lang="en-US" dirty="0"/>
              <a:t>, James Butler, Chris Donaldson, Ian Gregory and Joanna Taylor.</a:t>
            </a:r>
          </a:p>
          <a:p>
            <a:pPr lvl="1"/>
            <a:r>
              <a:rPr lang="en-US" b="1" dirty="0"/>
              <a:t>A deeply annotated </a:t>
            </a:r>
            <a:r>
              <a:rPr lang="en-US" b="1" dirty="0" err="1"/>
              <a:t>testbed</a:t>
            </a:r>
            <a:r>
              <a:rPr lang="en-US" b="1" dirty="0"/>
              <a:t> for geographical text analysis: The Corpus of Lake District Writing</a:t>
            </a:r>
          </a:p>
          <a:p>
            <a:endParaRPr lang="en-US" dirty="0"/>
          </a:p>
          <a:p>
            <a:r>
              <a:rPr lang="en-US" dirty="0"/>
              <a:t>11:30 - 12:00 - </a:t>
            </a:r>
            <a:r>
              <a:rPr lang="en-US" b="1" i="1" dirty="0"/>
              <a:t>Katherine McDonough </a:t>
            </a:r>
            <a:r>
              <a:rPr lang="en-US" dirty="0"/>
              <a:t>and </a:t>
            </a:r>
            <a:r>
              <a:rPr lang="en-US" b="1" i="1" dirty="0" err="1"/>
              <a:t>Matje</a:t>
            </a:r>
            <a:r>
              <a:rPr lang="en-US" b="1" i="1" dirty="0"/>
              <a:t> van de Camp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Mapping the </a:t>
            </a:r>
            <a:r>
              <a:rPr lang="en-US" b="1" dirty="0" err="1"/>
              <a:t>Encyclopédie</a:t>
            </a:r>
            <a:r>
              <a:rPr lang="en-US" b="1" dirty="0"/>
              <a:t>: Working Towards an Early Modern Digital Gazetteer</a:t>
            </a:r>
          </a:p>
        </p:txBody>
      </p:sp>
    </p:spTree>
    <p:extLst>
      <p:ext uri="{BB962C8B-B14F-4D97-AF65-F5344CB8AC3E}">
        <p14:creationId xmlns:p14="http://schemas.microsoft.com/office/powerpoint/2010/main" val="2788337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543800" cy="1600200"/>
          </a:xfrm>
        </p:spPr>
        <p:txBody>
          <a:bodyPr>
            <a:noAutofit/>
          </a:bodyPr>
          <a:lstStyle/>
          <a:p>
            <a:r>
              <a:rPr lang="en-US" sz="3200" dirty="0" smtClean="0"/>
              <a:t>S2 </a:t>
            </a:r>
            <a:r>
              <a:rPr lang="en-US" sz="3200" dirty="0"/>
              <a:t>- Spatial Analysis within Geo-Humanities and Geo-Linguistics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13:30 - 14:00 - </a:t>
            </a:r>
            <a:r>
              <a:rPr lang="en-US" b="1" i="1" dirty="0"/>
              <a:t>Clément </a:t>
            </a:r>
            <a:r>
              <a:rPr lang="en-US" b="1" i="1" dirty="0" err="1"/>
              <a:t>Chagnaud</a:t>
            </a:r>
            <a:r>
              <a:rPr lang="en-US" dirty="0"/>
              <a:t>, Philippe </a:t>
            </a:r>
            <a:r>
              <a:rPr lang="en-US" dirty="0" err="1"/>
              <a:t>Garat</a:t>
            </a:r>
            <a:r>
              <a:rPr lang="en-US" dirty="0"/>
              <a:t>, </a:t>
            </a:r>
            <a:r>
              <a:rPr lang="en-US" dirty="0" err="1"/>
              <a:t>Paule-Annick</a:t>
            </a:r>
            <a:r>
              <a:rPr lang="en-US" dirty="0"/>
              <a:t> </a:t>
            </a:r>
            <a:r>
              <a:rPr lang="en-US" dirty="0" err="1"/>
              <a:t>Davoine</a:t>
            </a:r>
            <a:r>
              <a:rPr lang="en-US" dirty="0"/>
              <a:t> and Axel Vincent.</a:t>
            </a:r>
          </a:p>
          <a:p>
            <a:pPr lvl="1"/>
            <a:r>
              <a:rPr lang="en-US" b="1" dirty="0" err="1"/>
              <a:t>ShinyDialect</a:t>
            </a:r>
            <a:r>
              <a:rPr lang="en-US" b="1" dirty="0"/>
              <a:t> : a cartographic tool for spatial interpolation of </a:t>
            </a:r>
            <a:r>
              <a:rPr lang="en-US" b="1" dirty="0" err="1"/>
              <a:t>geolinguistic</a:t>
            </a:r>
            <a:r>
              <a:rPr lang="en-US" b="1" dirty="0"/>
              <a:t> data</a:t>
            </a:r>
          </a:p>
          <a:p>
            <a:endParaRPr lang="en-US" dirty="0"/>
          </a:p>
          <a:p>
            <a:r>
              <a:rPr lang="en-US" dirty="0"/>
              <a:t>14:00 - 14:30 - </a:t>
            </a:r>
            <a:r>
              <a:rPr lang="en-US" b="1" i="1" dirty="0"/>
              <a:t>Luke Bergmann</a:t>
            </a:r>
            <a:r>
              <a:rPr lang="en-US" dirty="0"/>
              <a:t> and </a:t>
            </a:r>
            <a:r>
              <a:rPr lang="en-US" b="1" i="1" dirty="0"/>
              <a:t>David O'Sullivan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Computing with many spaces: Generalizing projections for the digital </a:t>
            </a:r>
            <a:r>
              <a:rPr lang="en-US" b="1" dirty="0" err="1"/>
              <a:t>geohumanities</a:t>
            </a:r>
            <a:r>
              <a:rPr lang="en-US" b="1" dirty="0"/>
              <a:t> and </a:t>
            </a:r>
            <a:r>
              <a:rPr lang="en-US" b="1" dirty="0" err="1"/>
              <a:t>GIScience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38748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S3 </a:t>
            </a:r>
            <a:r>
              <a:rPr lang="en-US" sz="4000" dirty="0"/>
              <a:t>- Methods and Applications from Related Areas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14:30 - 15:00 - </a:t>
            </a:r>
            <a:r>
              <a:rPr lang="en-US" dirty="0" err="1"/>
              <a:t>Yerach</a:t>
            </a:r>
            <a:r>
              <a:rPr lang="en-US" dirty="0"/>
              <a:t> </a:t>
            </a:r>
            <a:r>
              <a:rPr lang="en-US" dirty="0" err="1"/>
              <a:t>Doytsher</a:t>
            </a:r>
            <a:r>
              <a:rPr lang="en-US" dirty="0"/>
              <a:t>, Ben </a:t>
            </a:r>
            <a:r>
              <a:rPr lang="en-US" dirty="0" err="1"/>
              <a:t>Galon</a:t>
            </a:r>
            <a:r>
              <a:rPr lang="en-US" dirty="0"/>
              <a:t> and </a:t>
            </a:r>
            <a:r>
              <a:rPr lang="en-US" b="1" i="1" dirty="0" err="1"/>
              <a:t>Yaron</a:t>
            </a:r>
            <a:r>
              <a:rPr lang="en-US" b="1" i="1" dirty="0"/>
              <a:t> </a:t>
            </a:r>
            <a:r>
              <a:rPr lang="en-US" b="1" i="1" dirty="0" err="1"/>
              <a:t>Kanza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Emotion Maps based on </a:t>
            </a:r>
            <a:r>
              <a:rPr lang="en-US" b="1" dirty="0" err="1"/>
              <a:t>Geotagged</a:t>
            </a:r>
            <a:r>
              <a:rPr lang="en-US" b="1" dirty="0"/>
              <a:t> Posts in the Social Media</a:t>
            </a:r>
          </a:p>
          <a:p>
            <a:endParaRPr lang="en-US" dirty="0"/>
          </a:p>
          <a:p>
            <a:r>
              <a:rPr lang="en-US" dirty="0"/>
              <a:t>15:00 - 15:30 - </a:t>
            </a:r>
            <a:r>
              <a:rPr lang="en-US" b="1" i="1" dirty="0"/>
              <a:t>Caleb Robinson</a:t>
            </a:r>
            <a:r>
              <a:rPr lang="en-US" dirty="0"/>
              <a:t>, Fred </a:t>
            </a:r>
            <a:r>
              <a:rPr lang="en-US" dirty="0" err="1"/>
              <a:t>Hohman</a:t>
            </a:r>
            <a:r>
              <a:rPr lang="en-US" dirty="0"/>
              <a:t> and </a:t>
            </a:r>
            <a:r>
              <a:rPr lang="en-US" dirty="0" err="1"/>
              <a:t>Bistra</a:t>
            </a:r>
            <a:r>
              <a:rPr lang="en-US" dirty="0"/>
              <a:t> </a:t>
            </a:r>
            <a:r>
              <a:rPr lang="en-US" dirty="0" err="1"/>
              <a:t>Dilkina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A Deep Learning Approach for Population Estimation from Satellite Imagery</a:t>
            </a:r>
          </a:p>
          <a:p>
            <a:endParaRPr lang="en-US" dirty="0"/>
          </a:p>
          <a:p>
            <a:r>
              <a:rPr lang="en-US" dirty="0"/>
              <a:t>16:00 - 16:30 - </a:t>
            </a:r>
            <a:r>
              <a:rPr lang="en-US" b="1" i="1" dirty="0"/>
              <a:t>Kai Wang</a:t>
            </a:r>
            <a:r>
              <a:rPr lang="en-US" dirty="0"/>
              <a:t>, </a:t>
            </a:r>
            <a:r>
              <a:rPr lang="en-US" dirty="0" err="1"/>
              <a:t>Xiaolu</a:t>
            </a:r>
            <a:r>
              <a:rPr lang="en-US" dirty="0"/>
              <a:t> Zhou and </a:t>
            </a:r>
            <a:r>
              <a:rPr lang="en-US" dirty="0" err="1"/>
              <a:t>Lixin</a:t>
            </a:r>
            <a:r>
              <a:rPr lang="en-US" dirty="0"/>
              <a:t> Li.</a:t>
            </a:r>
          </a:p>
          <a:p>
            <a:pPr lvl="1"/>
            <a:r>
              <a:rPr lang="en-US" b="1" dirty="0"/>
              <a:t>Disentangle crime hot spots and displacements in space and time: an analysis for Chicago from 2001 to 2016</a:t>
            </a:r>
          </a:p>
        </p:txBody>
      </p:sp>
    </p:spTree>
    <p:extLst>
      <p:ext uri="{BB962C8B-B14F-4D97-AF65-F5344CB8AC3E}">
        <p14:creationId xmlns:p14="http://schemas.microsoft.com/office/powerpoint/2010/main" val="1275158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3600" dirty="0" err="1"/>
              <a:t>Keynote</a:t>
            </a:r>
            <a:r>
              <a:rPr lang="pl-PL" sz="3600" dirty="0"/>
              <a:t> </a:t>
            </a:r>
            <a:r>
              <a:rPr lang="pl-PL" sz="3600" dirty="0" err="1"/>
              <a:t>presentation</a:t>
            </a:r>
            <a:r>
              <a:rPr lang="pl-PL" sz="3600" dirty="0"/>
              <a:t> by Krzysztof Janowicz </a:t>
            </a:r>
            <a:r>
              <a:rPr lang="pl-PL" sz="3600" dirty="0" smtClean="0"/>
              <a:t>( </a:t>
            </a:r>
            <a:r>
              <a:rPr lang="pl-PL" sz="3600" i="1" dirty="0" smtClean="0"/>
              <a:t>and </a:t>
            </a:r>
            <a:r>
              <a:rPr lang="fi-FI" sz="3600" i="1" dirty="0" err="1" smtClean="0">
                <a:solidFill>
                  <a:srgbClr val="FF0000"/>
                </a:solidFill>
              </a:rPr>
              <a:t>Yingjie</a:t>
            </a:r>
            <a:r>
              <a:rPr lang="fi-FI" sz="3600" i="1" dirty="0" smtClean="0">
                <a:solidFill>
                  <a:srgbClr val="FF0000"/>
                </a:solidFill>
              </a:rPr>
              <a:t> </a:t>
            </a:r>
            <a:r>
              <a:rPr lang="fi-FI" sz="3600" i="1" dirty="0" err="1" smtClean="0">
                <a:solidFill>
                  <a:srgbClr val="FF0000"/>
                </a:solidFill>
              </a:rPr>
              <a:t>Hu</a:t>
            </a:r>
            <a:r>
              <a:rPr lang="fi-FI" sz="3600" i="1" dirty="0" smtClean="0">
                <a:solidFill>
                  <a:srgbClr val="FF0000"/>
                </a:solidFill>
              </a:rPr>
              <a:t>  </a:t>
            </a:r>
            <a:r>
              <a:rPr lang="fi-FI" sz="3600" dirty="0" smtClean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4290582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Linked Data and the Digital </a:t>
            </a:r>
            <a:r>
              <a:rPr lang="en-US" sz="3200" b="1" dirty="0" smtClean="0"/>
              <a:t>Humanities</a:t>
            </a:r>
          </a:p>
          <a:p>
            <a:pPr marL="0" indent="0">
              <a:buNone/>
            </a:pPr>
            <a:endParaRPr lang="en-US" sz="3200" b="1" dirty="0" smtClean="0"/>
          </a:p>
          <a:p>
            <a:pPr marL="0" indent="0">
              <a:buNone/>
            </a:pPr>
            <a:r>
              <a:rPr lang="en-US" sz="3200" b="1" i="1" dirty="0" smtClean="0"/>
              <a:t>A </a:t>
            </a:r>
            <a:r>
              <a:rPr lang="en-US" sz="3200" b="1" i="1" dirty="0"/>
              <a:t>Match Made in Heaven or </a:t>
            </a:r>
            <a:r>
              <a:rPr lang="en-US" sz="3200" b="1" i="1" dirty="0" smtClean="0"/>
              <a:t>Hell</a:t>
            </a:r>
            <a:r>
              <a:rPr lang="en-US" sz="3200" b="1" dirty="0" smtClean="0"/>
              <a:t>?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582" y="1118262"/>
            <a:ext cx="3252046" cy="322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294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GeoHumanities’17</a:t>
            </a:r>
          </a:p>
        </p:txBody>
      </p:sp>
    </p:spTree>
    <p:extLst>
      <p:ext uri="{BB962C8B-B14F-4D97-AF65-F5344CB8AC3E}">
        <p14:creationId xmlns:p14="http://schemas.microsoft.com/office/powerpoint/2010/main" val="32387455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Newsprint.thmx</Template>
  <TotalTime>35</TotalTime>
  <Words>414</Words>
  <Application>Microsoft Macintosh PowerPoint</Application>
  <PresentationFormat>On-screen Show (4:3)</PresentationFormat>
  <Paragraphs>48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Newsprint</vt:lpstr>
      <vt:lpstr>GeoHumanities’17</vt:lpstr>
      <vt:lpstr>Organizers</vt:lpstr>
      <vt:lpstr>GeoHumanities’17</vt:lpstr>
      <vt:lpstr>Special Issue at IJGIS</vt:lpstr>
      <vt:lpstr>S1 - Text Geoparsing and Gazetteer Development</vt:lpstr>
      <vt:lpstr>S2 - Spatial Analysis within Geo-Humanities and Geo-Linguistics</vt:lpstr>
      <vt:lpstr>S3 - Methods and Applications from Related Areas</vt:lpstr>
      <vt:lpstr>Keynote presentation by Krzysztof Janowicz ( and Yingjie Hu  )</vt:lpstr>
      <vt:lpstr>GeoHumanities’17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GeoHumanities’17</dc:title>
  <dc:creator>-</dc:creator>
  <cp:lastModifiedBy>-</cp:lastModifiedBy>
  <cp:revision>6</cp:revision>
  <dcterms:created xsi:type="dcterms:W3CDTF">2017-11-07T13:44:22Z</dcterms:created>
  <dcterms:modified xsi:type="dcterms:W3CDTF">2017-11-07T14:19:32Z</dcterms:modified>
</cp:coreProperties>
</file>