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02/11/18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gmartins.github.io/sigspatial-geohumaniti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GeoHumanities’18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2nd </a:t>
            </a:r>
            <a:r>
              <a:rPr lang="en-US" sz="2000" b="1" dirty="0">
                <a:solidFill>
                  <a:schemeClr val="tx1"/>
                </a:solidFill>
              </a:rPr>
              <a:t>ACM SIGSPATIAL Workshop on Geospatial </a:t>
            </a:r>
            <a:r>
              <a:rPr lang="en-US" sz="2000" b="1" dirty="0" smtClean="0">
                <a:solidFill>
                  <a:schemeClr val="tx1"/>
                </a:solidFill>
              </a:rPr>
              <a:t>Humanities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baseline="30000" dirty="0" smtClean="0">
                <a:solidFill>
                  <a:schemeClr val="tx1"/>
                </a:solidFill>
              </a:rPr>
              <a:t>th</a:t>
            </a:r>
            <a:r>
              <a:rPr lang="en-US" sz="1600" b="1" dirty="0" smtClean="0">
                <a:solidFill>
                  <a:schemeClr val="tx1"/>
                </a:solidFill>
              </a:rPr>
              <a:t> Nov. 2018 </a:t>
            </a:r>
            <a:r>
              <a:rPr lang="en-US" sz="1600" b="1" dirty="0">
                <a:solidFill>
                  <a:schemeClr val="tx1"/>
                </a:solidFill>
              </a:rPr>
              <a:t>– Seattle Marriott Waterfront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800" b="1" dirty="0" smtClean="0">
              <a:solidFill>
                <a:schemeClr val="tx1"/>
              </a:solidFill>
            </a:endParaRPr>
          </a:p>
          <a:p>
            <a:r>
              <a:rPr lang="en-US" sz="1900" b="1" dirty="0" smtClean="0">
                <a:solidFill>
                  <a:schemeClr val="tx1"/>
                </a:solidFill>
              </a:rPr>
              <a:t>Opening Remarks – Bruno Martins</a:t>
            </a:r>
            <a:endParaRPr lang="en-US" sz="1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pic>
        <p:nvPicPr>
          <p:cNvPr id="4" name="Content Placeholder 3" descr="Screen Shot 2017-11-07 at 05.58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1" b="12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136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GeoHumanities’18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rgbClr val="000000"/>
                </a:solidFill>
              </a:rPr>
              <a:t>Workshop concerned with the use of geographic information systems and other spatial technologies in humanities </a:t>
            </a:r>
            <a:r>
              <a:rPr lang="en-US" sz="2200" b="1" dirty="0" smtClean="0">
                <a:solidFill>
                  <a:srgbClr val="000000"/>
                </a:solidFill>
              </a:rPr>
              <a:t>research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We rec</a:t>
            </a:r>
            <a:r>
              <a:rPr lang="de-DE" sz="2200" dirty="0" smtClean="0">
                <a:solidFill>
                  <a:srgbClr val="000000"/>
                </a:solidFill>
              </a:rPr>
              <a:t>ei</a:t>
            </a:r>
            <a:r>
              <a:rPr lang="en-US" sz="2200" dirty="0" err="1" smtClean="0">
                <a:solidFill>
                  <a:srgbClr val="000000"/>
                </a:solidFill>
              </a:rPr>
              <a:t>ved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b="1" dirty="0">
                <a:solidFill>
                  <a:srgbClr val="000000"/>
                </a:solidFill>
              </a:rPr>
              <a:t>5</a:t>
            </a:r>
            <a:r>
              <a:rPr lang="en-US" sz="2200" b="1" dirty="0" smtClean="0">
                <a:solidFill>
                  <a:srgbClr val="000000"/>
                </a:solidFill>
              </a:rPr>
              <a:t> submissions</a:t>
            </a:r>
            <a:r>
              <a:rPr lang="en-US" sz="2200" dirty="0" smtClean="0">
                <a:solidFill>
                  <a:srgbClr val="000000"/>
                </a:solidFill>
              </a:rPr>
              <a:t>, of which we </a:t>
            </a:r>
            <a:r>
              <a:rPr lang="en-US" sz="2200" b="1" dirty="0" smtClean="0">
                <a:solidFill>
                  <a:srgbClr val="000000"/>
                </a:solidFill>
              </a:rPr>
              <a:t>accepted 4 full-papers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Program Committee with </a:t>
            </a:r>
            <a:r>
              <a:rPr lang="en-US" sz="2200" dirty="0" smtClean="0">
                <a:solidFill>
                  <a:srgbClr val="000000"/>
                </a:solidFill>
              </a:rPr>
              <a:t>~ 30 researchers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different backgrounds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Workshop program contains </a:t>
            </a:r>
            <a:r>
              <a:rPr lang="en-US" sz="2200" b="1" dirty="0">
                <a:solidFill>
                  <a:srgbClr val="000000"/>
                </a:solidFill>
              </a:rPr>
              <a:t>2</a:t>
            </a:r>
            <a:r>
              <a:rPr lang="en-US" sz="2200" b="1" dirty="0" smtClean="0">
                <a:solidFill>
                  <a:srgbClr val="000000"/>
                </a:solidFill>
              </a:rPr>
              <a:t> technical sessions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dirty="0" smtClean="0">
                <a:solidFill>
                  <a:srgbClr val="000000"/>
                </a:solidFill>
              </a:rPr>
              <a:t>offee breaks in between sessions + lunch after the 2</a:t>
            </a:r>
            <a:r>
              <a:rPr lang="en-US" sz="2000" i="1" baseline="30000" dirty="0" smtClean="0">
                <a:solidFill>
                  <a:srgbClr val="000000"/>
                </a:solidFill>
              </a:rPr>
              <a:t>nd</a:t>
            </a:r>
            <a:r>
              <a:rPr lang="en-US" sz="2000" i="1" dirty="0" smtClean="0">
                <a:solidFill>
                  <a:srgbClr val="000000"/>
                </a:solidFill>
              </a:rPr>
              <a:t> session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discussion session at the </a:t>
            </a:r>
            <a:r>
              <a:rPr lang="en-US" sz="2000" i="1" dirty="0" smtClean="0">
                <a:solidFill>
                  <a:srgbClr val="000000"/>
                </a:solidFill>
              </a:rPr>
              <a:t>end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Details on the website - </a:t>
            </a:r>
            <a:r>
              <a:rPr lang="de-DE" sz="1600" dirty="0" smtClean="0">
                <a:solidFill>
                  <a:srgbClr val="000000"/>
                </a:solidFill>
                <a:hlinkClick r:id="rId2"/>
              </a:rPr>
              <a:t>http:</a:t>
            </a:r>
            <a:r>
              <a:rPr lang="de-DE" sz="1600" dirty="0">
                <a:solidFill>
                  <a:srgbClr val="000000"/>
                </a:solidFill>
                <a:hlinkClick r:id="rId2"/>
              </a:rPr>
              <a:t>//bgmartins.github.io/sigspatial-geohumanities</a:t>
            </a:r>
            <a:r>
              <a:rPr lang="de-DE" sz="16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de-DE" sz="1600" dirty="0" smtClean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6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Special Issue at </a:t>
            </a:r>
            <a:r>
              <a:rPr lang="en-US" sz="4400" dirty="0" err="1" smtClean="0"/>
              <a:t>GeoJournal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919"/>
            <a:ext cx="9144000" cy="41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>
                <a:solidFill>
                  <a:srgbClr val="000000"/>
                </a:solidFill>
              </a:rPr>
              <a:t>09:45 - 10:10 - Vincent </a:t>
            </a:r>
            <a:r>
              <a:rPr lang="fi-FI" dirty="0" err="1">
                <a:solidFill>
                  <a:srgbClr val="000000"/>
                </a:solidFill>
              </a:rPr>
              <a:t>Mack</a:t>
            </a:r>
            <a:r>
              <a:rPr lang="fi-FI" dirty="0">
                <a:solidFill>
                  <a:srgbClr val="000000"/>
                </a:solidFill>
              </a:rPr>
              <a:t> and </a:t>
            </a:r>
            <a:r>
              <a:rPr lang="fi-FI" dirty="0" err="1">
                <a:solidFill>
                  <a:srgbClr val="000000"/>
                </a:solidFill>
              </a:rPr>
              <a:t>Tin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Seong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Kam</a:t>
            </a:r>
            <a:r>
              <a:rPr lang="fi-FI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fi-FI" b="1" i="1" dirty="0">
                <a:solidFill>
                  <a:srgbClr val="000000"/>
                </a:solidFill>
              </a:rPr>
              <a:t>Is </a:t>
            </a:r>
            <a:r>
              <a:rPr lang="fi-FI" b="1" i="1" dirty="0" err="1">
                <a:solidFill>
                  <a:srgbClr val="000000"/>
                </a:solidFill>
              </a:rPr>
              <a:t>There</a:t>
            </a:r>
            <a:r>
              <a:rPr lang="fi-FI" b="1" i="1" dirty="0">
                <a:solidFill>
                  <a:srgbClr val="000000"/>
                </a:solidFill>
              </a:rPr>
              <a:t> </a:t>
            </a:r>
            <a:r>
              <a:rPr lang="fi-FI" b="1" i="1" dirty="0" err="1">
                <a:solidFill>
                  <a:srgbClr val="000000"/>
                </a:solidFill>
              </a:rPr>
              <a:t>Space</a:t>
            </a:r>
            <a:r>
              <a:rPr lang="fi-FI" b="1" i="1" dirty="0">
                <a:solidFill>
                  <a:srgbClr val="000000"/>
                </a:solidFill>
              </a:rPr>
              <a:t> for </a:t>
            </a:r>
            <a:r>
              <a:rPr lang="fi-FI" b="1" i="1" dirty="0" err="1">
                <a:solidFill>
                  <a:srgbClr val="000000"/>
                </a:solidFill>
              </a:rPr>
              <a:t>Violence</a:t>
            </a:r>
            <a:r>
              <a:rPr lang="fi-FI" b="1" i="1" dirty="0">
                <a:solidFill>
                  <a:srgbClr val="000000"/>
                </a:solidFill>
              </a:rPr>
              <a:t>? A </a:t>
            </a:r>
            <a:r>
              <a:rPr lang="fi-FI" b="1" i="1" dirty="0" err="1">
                <a:solidFill>
                  <a:srgbClr val="000000"/>
                </a:solidFill>
              </a:rPr>
              <a:t>Data-driven</a:t>
            </a:r>
            <a:r>
              <a:rPr lang="fi-FI" b="1" i="1" dirty="0">
                <a:solidFill>
                  <a:srgbClr val="000000"/>
                </a:solidFill>
              </a:rPr>
              <a:t> </a:t>
            </a:r>
            <a:r>
              <a:rPr lang="fi-FI" b="1" i="1" dirty="0" err="1">
                <a:solidFill>
                  <a:srgbClr val="000000"/>
                </a:solidFill>
              </a:rPr>
              <a:t>Approach</a:t>
            </a:r>
            <a:r>
              <a:rPr lang="fi-FI" b="1" i="1" dirty="0">
                <a:solidFill>
                  <a:srgbClr val="000000"/>
                </a:solidFill>
              </a:rPr>
              <a:t> to the Exploration of </a:t>
            </a:r>
            <a:r>
              <a:rPr lang="fi-FI" b="1" i="1" dirty="0" err="1">
                <a:solidFill>
                  <a:srgbClr val="000000"/>
                </a:solidFill>
              </a:rPr>
              <a:t>Spatial-Temporal</a:t>
            </a:r>
            <a:r>
              <a:rPr lang="fi-FI" b="1" i="1" dirty="0">
                <a:solidFill>
                  <a:srgbClr val="000000"/>
                </a:solidFill>
              </a:rPr>
              <a:t> </a:t>
            </a:r>
            <a:r>
              <a:rPr lang="fi-FI" b="1" i="1" dirty="0" err="1">
                <a:solidFill>
                  <a:srgbClr val="000000"/>
                </a:solidFill>
              </a:rPr>
              <a:t>Dimensions</a:t>
            </a:r>
            <a:r>
              <a:rPr lang="fi-FI" b="1" i="1" dirty="0">
                <a:solidFill>
                  <a:srgbClr val="000000"/>
                </a:solidFill>
              </a:rPr>
              <a:t> of </a:t>
            </a:r>
            <a:r>
              <a:rPr lang="fi-FI" b="1" i="1" dirty="0" err="1">
                <a:solidFill>
                  <a:srgbClr val="000000"/>
                </a:solidFill>
              </a:rPr>
              <a:t>Conflict</a:t>
            </a:r>
            <a:endParaRPr lang="fi-FI" b="1" i="1" dirty="0">
              <a:solidFill>
                <a:srgbClr val="000000"/>
              </a:solidFill>
            </a:endParaRPr>
          </a:p>
          <a:p>
            <a:endParaRPr lang="fi-FI" dirty="0">
              <a:solidFill>
                <a:srgbClr val="000000"/>
              </a:solidFill>
            </a:endParaRPr>
          </a:p>
          <a:p>
            <a:r>
              <a:rPr lang="fi-FI" dirty="0">
                <a:solidFill>
                  <a:srgbClr val="000000"/>
                </a:solidFill>
              </a:rPr>
              <a:t>10:15 - 10:40 - Esko Ikkala, Jouni Tuominen, Jaakko </a:t>
            </a:r>
            <a:r>
              <a:rPr lang="fi-FI" dirty="0" err="1">
                <a:solidFill>
                  <a:srgbClr val="000000"/>
                </a:solidFill>
              </a:rPr>
              <a:t>Raunamaa</a:t>
            </a:r>
            <a:r>
              <a:rPr lang="fi-FI" dirty="0">
                <a:solidFill>
                  <a:srgbClr val="000000"/>
                </a:solidFill>
              </a:rPr>
              <a:t>, Tiina Aalto, Terhi </a:t>
            </a:r>
            <a:r>
              <a:rPr lang="fi-FI" dirty="0" err="1">
                <a:solidFill>
                  <a:srgbClr val="000000"/>
                </a:solidFill>
              </a:rPr>
              <a:t>Ainiala</a:t>
            </a:r>
            <a:r>
              <a:rPr lang="fi-FI" dirty="0">
                <a:solidFill>
                  <a:srgbClr val="000000"/>
                </a:solidFill>
              </a:rPr>
              <a:t>, Helinä Uusitalo, and Eero Hyvönen.</a:t>
            </a:r>
          </a:p>
          <a:p>
            <a:pPr lvl="1"/>
            <a:r>
              <a:rPr lang="fi-FI" b="1" i="1" dirty="0" err="1">
                <a:solidFill>
                  <a:srgbClr val="000000"/>
                </a:solidFill>
              </a:rPr>
              <a:t>NameSampo</a:t>
            </a:r>
            <a:r>
              <a:rPr lang="fi-FI" b="1" i="1" dirty="0">
                <a:solidFill>
                  <a:srgbClr val="000000"/>
                </a:solidFill>
              </a:rPr>
              <a:t>: A </a:t>
            </a:r>
            <a:r>
              <a:rPr lang="fi-FI" b="1" i="1" dirty="0" err="1">
                <a:solidFill>
                  <a:srgbClr val="000000"/>
                </a:solidFill>
              </a:rPr>
              <a:t>Linked</a:t>
            </a:r>
            <a:r>
              <a:rPr lang="fi-FI" b="1" i="1" dirty="0">
                <a:solidFill>
                  <a:srgbClr val="000000"/>
                </a:solidFill>
              </a:rPr>
              <a:t> Open Data </a:t>
            </a:r>
            <a:r>
              <a:rPr lang="fi-FI" b="1" i="1" dirty="0" err="1">
                <a:solidFill>
                  <a:srgbClr val="000000"/>
                </a:solidFill>
              </a:rPr>
              <a:t>Infrastructure</a:t>
            </a:r>
            <a:r>
              <a:rPr lang="fi-FI" b="1" i="1" dirty="0">
                <a:solidFill>
                  <a:srgbClr val="000000"/>
                </a:solidFill>
              </a:rPr>
              <a:t> and Workbench for </a:t>
            </a:r>
            <a:r>
              <a:rPr lang="fi-FI" b="1" i="1" dirty="0" err="1">
                <a:solidFill>
                  <a:srgbClr val="000000"/>
                </a:solidFill>
              </a:rPr>
              <a:t>Toponomastic</a:t>
            </a:r>
            <a:r>
              <a:rPr lang="fi-FI" b="1" i="1" dirty="0">
                <a:solidFill>
                  <a:srgbClr val="000000"/>
                </a:solidFill>
              </a:rPr>
              <a:t> </a:t>
            </a:r>
            <a:r>
              <a:rPr lang="fi-FI" b="1" i="1" dirty="0" err="1">
                <a:solidFill>
                  <a:srgbClr val="000000"/>
                </a:solidFill>
              </a:rPr>
              <a:t>Research</a:t>
            </a:r>
            <a:endParaRPr lang="en-US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3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11:15 - 11:40 - </a:t>
            </a:r>
            <a:r>
              <a:rPr lang="en-US" dirty="0" err="1">
                <a:solidFill>
                  <a:srgbClr val="000000"/>
                </a:solidFill>
              </a:rPr>
              <a:t>Björn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Barz</a:t>
            </a:r>
            <a:r>
              <a:rPr lang="en-US" dirty="0">
                <a:solidFill>
                  <a:srgbClr val="000000"/>
                </a:solidFill>
              </a:rPr>
              <a:t>, Thomas C. Van </a:t>
            </a:r>
            <a:r>
              <a:rPr lang="en-US" dirty="0" err="1">
                <a:solidFill>
                  <a:srgbClr val="000000"/>
                </a:solidFill>
              </a:rPr>
              <a:t>Dijk</a:t>
            </a:r>
            <a:r>
              <a:rPr lang="en-US" dirty="0">
                <a:solidFill>
                  <a:srgbClr val="000000"/>
                </a:solidFill>
              </a:rPr>
              <a:t>, Bert </a:t>
            </a:r>
            <a:r>
              <a:rPr lang="en-US" dirty="0" err="1">
                <a:solidFill>
                  <a:srgbClr val="000000"/>
                </a:solidFill>
              </a:rPr>
              <a:t>Spaan</a:t>
            </a:r>
            <a:r>
              <a:rPr lang="en-US" dirty="0">
                <a:solidFill>
                  <a:srgbClr val="000000"/>
                </a:solidFill>
              </a:rPr>
              <a:t>, and Joachim </a:t>
            </a:r>
            <a:r>
              <a:rPr lang="en-US" dirty="0" err="1">
                <a:solidFill>
                  <a:srgbClr val="000000"/>
                </a:solidFill>
              </a:rPr>
              <a:t>Denzler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</a:rPr>
              <a:t>Putting User Reputation on the Map: Unsupervised Quality Control for </a:t>
            </a:r>
            <a:r>
              <a:rPr lang="en-US" b="1" i="1" dirty="0" err="1">
                <a:solidFill>
                  <a:srgbClr val="000000"/>
                </a:solidFill>
              </a:rPr>
              <a:t>Crowdsourced</a:t>
            </a:r>
            <a:r>
              <a:rPr lang="en-US" b="1" i="1" dirty="0">
                <a:solidFill>
                  <a:srgbClr val="000000"/>
                </a:solidFill>
              </a:rPr>
              <a:t> Historical Data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11:45 - 12:10 - </a:t>
            </a:r>
            <a:r>
              <a:rPr lang="en-US" dirty="0" err="1">
                <a:solidFill>
                  <a:srgbClr val="000000"/>
                </a:solidFill>
              </a:rPr>
              <a:t>Sohrab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Rahimi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Mallika</a:t>
            </a:r>
            <a:r>
              <a:rPr lang="en-US" dirty="0">
                <a:solidFill>
                  <a:srgbClr val="000000"/>
                </a:solidFill>
              </a:rPr>
              <a:t> Bose.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</a:rPr>
              <a:t>Social class and taste in the context of US cities: Validating Bourdieu’s theory of distinction using restaurant reviews</a:t>
            </a:r>
            <a:endParaRPr lang="en-US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5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GeoHumanities’</a:t>
            </a: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92</TotalTime>
  <Words>263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GeoHumanities’18</vt:lpstr>
      <vt:lpstr>Organizers</vt:lpstr>
      <vt:lpstr>GeoHumanities’18</vt:lpstr>
      <vt:lpstr>Special Issue at GeoJournal</vt:lpstr>
      <vt:lpstr>Session 1</vt:lpstr>
      <vt:lpstr>Session 2</vt:lpstr>
      <vt:lpstr>GeoHumanities’18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GeoHumanities’17</dc:title>
  <dc:creator>-</dc:creator>
  <cp:lastModifiedBy>-</cp:lastModifiedBy>
  <cp:revision>11</cp:revision>
  <dcterms:created xsi:type="dcterms:W3CDTF">2017-11-07T13:44:22Z</dcterms:created>
  <dcterms:modified xsi:type="dcterms:W3CDTF">2018-11-02T17:39:20Z</dcterms:modified>
</cp:coreProperties>
</file>