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5" r:id="rId9"/>
    <p:sldId id="264" r:id="rId10"/>
    <p:sldId id="277" r:id="rId11"/>
    <p:sldId id="267" r:id="rId12"/>
    <p:sldId id="268" r:id="rId13"/>
    <p:sldId id="269" r:id="rId14"/>
    <p:sldId id="276" r:id="rId15"/>
    <p:sldId id="270" r:id="rId16"/>
    <p:sldId id="279" r:id="rId17"/>
    <p:sldId id="271" r:id="rId18"/>
    <p:sldId id="272" r:id="rId19"/>
    <p:sldId id="280" r:id="rId20"/>
    <p:sldId id="278" r:id="rId21"/>
    <p:sldId id="273" r:id="rId22"/>
    <p:sldId id="27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71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65A21-6F46-4992-BD83-60EE8788ECE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3BA8C89-07E0-4A7D-9D85-3506625FD283}">
      <dgm:prSet custT="1"/>
      <dgm:spPr/>
      <dgm:t>
        <a:bodyPr/>
        <a:lstStyle/>
        <a:p>
          <a:r>
            <a:rPr lang="en-US" sz="2400" b="0" i="0" dirty="0"/>
            <a:t>Math anxiety</a:t>
          </a:r>
          <a:endParaRPr lang="en-US" sz="2400" dirty="0"/>
        </a:p>
      </dgm:t>
    </dgm:pt>
    <dgm:pt modelId="{90842567-B528-41CA-A16A-6A376FD65B6B}" type="parTrans" cxnId="{AFB9EDB9-0C4F-4DB1-BA7D-2E5A125B0C8B}">
      <dgm:prSet/>
      <dgm:spPr/>
      <dgm:t>
        <a:bodyPr/>
        <a:lstStyle/>
        <a:p>
          <a:endParaRPr lang="en-US"/>
        </a:p>
      </dgm:t>
    </dgm:pt>
    <dgm:pt modelId="{29633E29-62B6-4958-B8F8-3DD655DED50E}" type="sibTrans" cxnId="{AFB9EDB9-0C4F-4DB1-BA7D-2E5A125B0C8B}">
      <dgm:prSet/>
      <dgm:spPr/>
      <dgm:t>
        <a:bodyPr/>
        <a:lstStyle/>
        <a:p>
          <a:endParaRPr lang="en-US"/>
        </a:p>
      </dgm:t>
    </dgm:pt>
    <dgm:pt modelId="{A10D3AB4-D8C8-4349-A649-891AB1666CD1}">
      <dgm:prSet custT="1"/>
      <dgm:spPr/>
      <dgm:t>
        <a:bodyPr/>
        <a:lstStyle/>
        <a:p>
          <a:r>
            <a:rPr lang="en-US" sz="2200" b="0" i="0" dirty="0"/>
            <a:t>Enormous interest (scholarly and otherwise)</a:t>
          </a:r>
          <a:endParaRPr lang="en-US" sz="2200" dirty="0"/>
        </a:p>
      </dgm:t>
    </dgm:pt>
    <dgm:pt modelId="{8363F844-5AA7-4E89-B332-3B4E1C6F1379}" type="parTrans" cxnId="{B9256B69-BD5D-4B10-BB33-666D6C07EE60}">
      <dgm:prSet/>
      <dgm:spPr/>
      <dgm:t>
        <a:bodyPr/>
        <a:lstStyle/>
        <a:p>
          <a:endParaRPr lang="en-US"/>
        </a:p>
      </dgm:t>
    </dgm:pt>
    <dgm:pt modelId="{E3B51223-416F-40F5-A2A8-D6CE6C6CDB88}" type="sibTrans" cxnId="{B9256B69-BD5D-4B10-BB33-666D6C07EE60}">
      <dgm:prSet/>
      <dgm:spPr/>
      <dgm:t>
        <a:bodyPr/>
        <a:lstStyle/>
        <a:p>
          <a:endParaRPr lang="en-US"/>
        </a:p>
      </dgm:t>
    </dgm:pt>
    <dgm:pt modelId="{BE00FC4E-540E-4F4D-AFC0-6E5E5FA0436C}">
      <dgm:prSet custT="1"/>
      <dgm:spPr/>
      <dgm:t>
        <a:bodyPr/>
        <a:lstStyle/>
        <a:p>
          <a:r>
            <a:rPr lang="en-US" sz="2200" b="0" i="0" dirty="0"/>
            <a:t>Avoidance of math and math-based careers (Ashcraft, 2002)</a:t>
          </a:r>
          <a:endParaRPr lang="en-US" sz="2200" dirty="0"/>
        </a:p>
      </dgm:t>
    </dgm:pt>
    <dgm:pt modelId="{C36FA34F-45CF-403C-B316-C24A9BE39E1A}" type="parTrans" cxnId="{745F9CF7-B106-4A4B-9C9F-0DBDD9BD959E}">
      <dgm:prSet/>
      <dgm:spPr/>
      <dgm:t>
        <a:bodyPr/>
        <a:lstStyle/>
        <a:p>
          <a:endParaRPr lang="en-US"/>
        </a:p>
      </dgm:t>
    </dgm:pt>
    <dgm:pt modelId="{47ECFDF7-3420-4DCA-B7A3-B417C58DA048}" type="sibTrans" cxnId="{745F9CF7-B106-4A4B-9C9F-0DBDD9BD959E}">
      <dgm:prSet/>
      <dgm:spPr/>
      <dgm:t>
        <a:bodyPr/>
        <a:lstStyle/>
        <a:p>
          <a:endParaRPr lang="en-US"/>
        </a:p>
      </dgm:t>
    </dgm:pt>
    <dgm:pt modelId="{28F0F038-18B2-4F38-9206-CC186329F9B5}">
      <dgm:prSet custT="1"/>
      <dgm:spPr/>
      <dgm:t>
        <a:bodyPr/>
        <a:lstStyle/>
        <a:p>
          <a:r>
            <a:rPr lang="en-US" sz="2200" b="0" i="0" dirty="0"/>
            <a:t>Frequently studied, but not perfectly understood</a:t>
          </a:r>
          <a:endParaRPr lang="en-US" sz="2200" dirty="0"/>
        </a:p>
      </dgm:t>
    </dgm:pt>
    <dgm:pt modelId="{E71824FA-C9CF-4E4F-ABB0-5384741BA8C6}" type="parTrans" cxnId="{B376549F-02E4-4B7A-9985-3AC6D1592642}">
      <dgm:prSet/>
      <dgm:spPr/>
      <dgm:t>
        <a:bodyPr/>
        <a:lstStyle/>
        <a:p>
          <a:endParaRPr lang="en-US"/>
        </a:p>
      </dgm:t>
    </dgm:pt>
    <dgm:pt modelId="{D5AFE70B-D34C-41B1-915C-092B7357AF01}" type="sibTrans" cxnId="{B376549F-02E4-4B7A-9985-3AC6D1592642}">
      <dgm:prSet/>
      <dgm:spPr/>
      <dgm:t>
        <a:bodyPr/>
        <a:lstStyle/>
        <a:p>
          <a:endParaRPr lang="en-US"/>
        </a:p>
      </dgm:t>
    </dgm:pt>
    <dgm:pt modelId="{064DCEC6-88B4-4842-B42E-F58174A71306}">
      <dgm:prSet custT="1"/>
      <dgm:spPr/>
      <dgm:t>
        <a:bodyPr/>
        <a:lstStyle/>
        <a:p>
          <a:r>
            <a:rPr lang="en-US" sz="2400" b="0" i="0" dirty="0"/>
            <a:t>Math motivation</a:t>
          </a:r>
          <a:endParaRPr lang="en-US" sz="2400" dirty="0"/>
        </a:p>
      </dgm:t>
    </dgm:pt>
    <dgm:pt modelId="{1CF163AA-B3FF-4790-A399-A53E5D818E1B}" type="parTrans" cxnId="{63B51899-6BC0-4D04-970D-AA2D38516935}">
      <dgm:prSet/>
      <dgm:spPr/>
      <dgm:t>
        <a:bodyPr/>
        <a:lstStyle/>
        <a:p>
          <a:endParaRPr lang="en-US"/>
        </a:p>
      </dgm:t>
    </dgm:pt>
    <dgm:pt modelId="{A550A4D4-32BA-4A22-B083-B5BADF5E0C47}" type="sibTrans" cxnId="{63B51899-6BC0-4D04-970D-AA2D38516935}">
      <dgm:prSet/>
      <dgm:spPr/>
      <dgm:t>
        <a:bodyPr/>
        <a:lstStyle/>
        <a:p>
          <a:endParaRPr lang="en-US"/>
        </a:p>
      </dgm:t>
    </dgm:pt>
    <dgm:pt modelId="{0A8D106A-3A71-4B6A-B0E0-37AF46100AEF}">
      <dgm:prSet/>
      <dgm:spPr/>
      <dgm:t>
        <a:bodyPr/>
        <a:lstStyle/>
        <a:p>
          <a:r>
            <a:rPr lang="en-US" b="0" i="0"/>
            <a:t>How can we conceptualize it?</a:t>
          </a:r>
          <a:endParaRPr lang="en-US"/>
        </a:p>
      </dgm:t>
    </dgm:pt>
    <dgm:pt modelId="{D418BB6E-B334-42DD-BAD7-E34EE0666798}" type="parTrans" cxnId="{A360CB77-BF03-4A98-AD03-51DD1E263F86}">
      <dgm:prSet/>
      <dgm:spPr/>
      <dgm:t>
        <a:bodyPr/>
        <a:lstStyle/>
        <a:p>
          <a:endParaRPr lang="en-US"/>
        </a:p>
      </dgm:t>
    </dgm:pt>
    <dgm:pt modelId="{69EFD629-8EBB-49F2-A625-F9D54AE85867}" type="sibTrans" cxnId="{A360CB77-BF03-4A98-AD03-51DD1E263F86}">
      <dgm:prSet/>
      <dgm:spPr/>
      <dgm:t>
        <a:bodyPr/>
        <a:lstStyle/>
        <a:p>
          <a:endParaRPr lang="en-US"/>
        </a:p>
      </dgm:t>
    </dgm:pt>
    <dgm:pt modelId="{DC423939-9868-4093-A95F-66C8E066A112}" type="pres">
      <dgm:prSet presAssocID="{3E865A21-6F46-4992-BD83-60EE8788ECEE}" presName="linear" presStyleCnt="0">
        <dgm:presLayoutVars>
          <dgm:dir/>
          <dgm:animLvl val="lvl"/>
          <dgm:resizeHandles val="exact"/>
        </dgm:presLayoutVars>
      </dgm:prSet>
      <dgm:spPr/>
    </dgm:pt>
    <dgm:pt modelId="{92231BFF-D576-47CC-AF1B-84D2F55C313A}" type="pres">
      <dgm:prSet presAssocID="{63BA8C89-07E0-4A7D-9D85-3506625FD283}" presName="parentLin" presStyleCnt="0"/>
      <dgm:spPr/>
    </dgm:pt>
    <dgm:pt modelId="{46CD9BF8-1A0F-4724-B3C7-787C4D122222}" type="pres">
      <dgm:prSet presAssocID="{63BA8C89-07E0-4A7D-9D85-3506625FD283}" presName="parentLeftMargin" presStyleLbl="node1" presStyleIdx="0" presStyleCnt="2"/>
      <dgm:spPr/>
    </dgm:pt>
    <dgm:pt modelId="{06B2AC29-9936-42AB-A23E-4B58F5891C52}" type="pres">
      <dgm:prSet presAssocID="{63BA8C89-07E0-4A7D-9D85-3506625FD283}" presName="parentText" presStyleLbl="node1" presStyleIdx="0" presStyleCnt="2">
        <dgm:presLayoutVars>
          <dgm:chMax val="0"/>
          <dgm:bulletEnabled val="1"/>
        </dgm:presLayoutVars>
      </dgm:prSet>
      <dgm:spPr/>
    </dgm:pt>
    <dgm:pt modelId="{4DF1DD89-7EE2-4733-B9E5-0BC2717C496B}" type="pres">
      <dgm:prSet presAssocID="{63BA8C89-07E0-4A7D-9D85-3506625FD283}" presName="negativeSpace" presStyleCnt="0"/>
      <dgm:spPr/>
    </dgm:pt>
    <dgm:pt modelId="{46AEDB7B-DA73-4286-905C-08A7DF851B2A}" type="pres">
      <dgm:prSet presAssocID="{63BA8C89-07E0-4A7D-9D85-3506625FD283}" presName="childText" presStyleLbl="conFgAcc1" presStyleIdx="0" presStyleCnt="2">
        <dgm:presLayoutVars>
          <dgm:bulletEnabled val="1"/>
        </dgm:presLayoutVars>
      </dgm:prSet>
      <dgm:spPr/>
    </dgm:pt>
    <dgm:pt modelId="{CB8ACCD4-0E08-4F22-9AEE-E9CFD5BC654A}" type="pres">
      <dgm:prSet presAssocID="{29633E29-62B6-4958-B8F8-3DD655DED50E}" presName="spaceBetweenRectangles" presStyleCnt="0"/>
      <dgm:spPr/>
    </dgm:pt>
    <dgm:pt modelId="{EAE6F9E0-4504-4497-8AB6-342FB158A39C}" type="pres">
      <dgm:prSet presAssocID="{064DCEC6-88B4-4842-B42E-F58174A71306}" presName="parentLin" presStyleCnt="0"/>
      <dgm:spPr/>
    </dgm:pt>
    <dgm:pt modelId="{8AC5D5DA-5239-4BB4-8E2C-FEA6B326A9BF}" type="pres">
      <dgm:prSet presAssocID="{064DCEC6-88B4-4842-B42E-F58174A71306}" presName="parentLeftMargin" presStyleLbl="node1" presStyleIdx="0" presStyleCnt="2"/>
      <dgm:spPr/>
    </dgm:pt>
    <dgm:pt modelId="{8BF22319-7A83-40C3-89DB-9C9C2AC1C39E}" type="pres">
      <dgm:prSet presAssocID="{064DCEC6-88B4-4842-B42E-F58174A71306}" presName="parentText" presStyleLbl="node1" presStyleIdx="1" presStyleCnt="2">
        <dgm:presLayoutVars>
          <dgm:chMax val="0"/>
          <dgm:bulletEnabled val="1"/>
        </dgm:presLayoutVars>
      </dgm:prSet>
      <dgm:spPr/>
    </dgm:pt>
    <dgm:pt modelId="{817DCB9F-184D-4415-A614-3281F35F39FC}" type="pres">
      <dgm:prSet presAssocID="{064DCEC6-88B4-4842-B42E-F58174A71306}" presName="negativeSpace" presStyleCnt="0"/>
      <dgm:spPr/>
    </dgm:pt>
    <dgm:pt modelId="{F2A7808E-4503-4252-9419-3BCE993BF3ED}" type="pres">
      <dgm:prSet presAssocID="{064DCEC6-88B4-4842-B42E-F58174A71306}" presName="childText" presStyleLbl="conFgAcc1" presStyleIdx="1" presStyleCnt="2">
        <dgm:presLayoutVars>
          <dgm:bulletEnabled val="1"/>
        </dgm:presLayoutVars>
      </dgm:prSet>
      <dgm:spPr/>
    </dgm:pt>
  </dgm:ptLst>
  <dgm:cxnLst>
    <dgm:cxn modelId="{03181865-B342-4247-BC0A-2AFBA938B72D}" type="presOf" srcId="{BE00FC4E-540E-4F4D-AFC0-6E5E5FA0436C}" destId="{46AEDB7B-DA73-4286-905C-08A7DF851B2A}" srcOrd="0" destOrd="1" presId="urn:microsoft.com/office/officeart/2005/8/layout/list1"/>
    <dgm:cxn modelId="{B9256B69-BD5D-4B10-BB33-666D6C07EE60}" srcId="{63BA8C89-07E0-4A7D-9D85-3506625FD283}" destId="{A10D3AB4-D8C8-4349-A649-891AB1666CD1}" srcOrd="0" destOrd="0" parTransId="{8363F844-5AA7-4E89-B332-3B4E1C6F1379}" sibTransId="{E3B51223-416F-40F5-A2A8-D6CE6C6CDB88}"/>
    <dgm:cxn modelId="{A4761951-2E19-4061-A32F-5DDB641B9923}" type="presOf" srcId="{0A8D106A-3A71-4B6A-B0E0-37AF46100AEF}" destId="{F2A7808E-4503-4252-9419-3BCE993BF3ED}" srcOrd="0" destOrd="0" presId="urn:microsoft.com/office/officeart/2005/8/layout/list1"/>
    <dgm:cxn modelId="{A360CB77-BF03-4A98-AD03-51DD1E263F86}" srcId="{064DCEC6-88B4-4842-B42E-F58174A71306}" destId="{0A8D106A-3A71-4B6A-B0E0-37AF46100AEF}" srcOrd="0" destOrd="0" parTransId="{D418BB6E-B334-42DD-BAD7-E34EE0666798}" sibTransId="{69EFD629-8EBB-49F2-A625-F9D54AE85867}"/>
    <dgm:cxn modelId="{C91FC079-1A55-435C-A927-26375CD69C79}" type="presOf" srcId="{A10D3AB4-D8C8-4349-A649-891AB1666CD1}" destId="{46AEDB7B-DA73-4286-905C-08A7DF851B2A}" srcOrd="0" destOrd="0" presId="urn:microsoft.com/office/officeart/2005/8/layout/list1"/>
    <dgm:cxn modelId="{7432D08C-40B7-4154-A25F-B1A313A18CFB}" type="presOf" srcId="{3E865A21-6F46-4992-BD83-60EE8788ECEE}" destId="{DC423939-9868-4093-A95F-66C8E066A112}" srcOrd="0" destOrd="0" presId="urn:microsoft.com/office/officeart/2005/8/layout/list1"/>
    <dgm:cxn modelId="{090ED595-A970-4B76-B028-F74956353C2D}" type="presOf" srcId="{064DCEC6-88B4-4842-B42E-F58174A71306}" destId="{8AC5D5DA-5239-4BB4-8E2C-FEA6B326A9BF}" srcOrd="0" destOrd="0" presId="urn:microsoft.com/office/officeart/2005/8/layout/list1"/>
    <dgm:cxn modelId="{63B51899-6BC0-4D04-970D-AA2D38516935}" srcId="{3E865A21-6F46-4992-BD83-60EE8788ECEE}" destId="{064DCEC6-88B4-4842-B42E-F58174A71306}" srcOrd="1" destOrd="0" parTransId="{1CF163AA-B3FF-4790-A399-A53E5D818E1B}" sibTransId="{A550A4D4-32BA-4A22-B083-B5BADF5E0C47}"/>
    <dgm:cxn modelId="{33834C9D-2552-4342-8642-97B392503712}" type="presOf" srcId="{63BA8C89-07E0-4A7D-9D85-3506625FD283}" destId="{06B2AC29-9936-42AB-A23E-4B58F5891C52}" srcOrd="1" destOrd="0" presId="urn:microsoft.com/office/officeart/2005/8/layout/list1"/>
    <dgm:cxn modelId="{B376549F-02E4-4B7A-9985-3AC6D1592642}" srcId="{63BA8C89-07E0-4A7D-9D85-3506625FD283}" destId="{28F0F038-18B2-4F38-9206-CC186329F9B5}" srcOrd="2" destOrd="0" parTransId="{E71824FA-C9CF-4E4F-ABB0-5384741BA8C6}" sibTransId="{D5AFE70B-D34C-41B1-915C-092B7357AF01}"/>
    <dgm:cxn modelId="{FD113BB2-23B7-4FFD-BD47-AA7B7DAFC4CD}" type="presOf" srcId="{28F0F038-18B2-4F38-9206-CC186329F9B5}" destId="{46AEDB7B-DA73-4286-905C-08A7DF851B2A}" srcOrd="0" destOrd="2" presId="urn:microsoft.com/office/officeart/2005/8/layout/list1"/>
    <dgm:cxn modelId="{AFB9EDB9-0C4F-4DB1-BA7D-2E5A125B0C8B}" srcId="{3E865A21-6F46-4992-BD83-60EE8788ECEE}" destId="{63BA8C89-07E0-4A7D-9D85-3506625FD283}" srcOrd="0" destOrd="0" parTransId="{90842567-B528-41CA-A16A-6A376FD65B6B}" sibTransId="{29633E29-62B6-4958-B8F8-3DD655DED50E}"/>
    <dgm:cxn modelId="{3C08A5D2-3557-49BA-94DF-CB4643AB0E47}" type="presOf" srcId="{064DCEC6-88B4-4842-B42E-F58174A71306}" destId="{8BF22319-7A83-40C3-89DB-9C9C2AC1C39E}" srcOrd="1" destOrd="0" presId="urn:microsoft.com/office/officeart/2005/8/layout/list1"/>
    <dgm:cxn modelId="{80024AD7-95D2-46D5-A613-5CDA58A603C7}" type="presOf" srcId="{63BA8C89-07E0-4A7D-9D85-3506625FD283}" destId="{46CD9BF8-1A0F-4724-B3C7-787C4D122222}" srcOrd="0" destOrd="0" presId="urn:microsoft.com/office/officeart/2005/8/layout/list1"/>
    <dgm:cxn modelId="{745F9CF7-B106-4A4B-9C9F-0DBDD9BD959E}" srcId="{63BA8C89-07E0-4A7D-9D85-3506625FD283}" destId="{BE00FC4E-540E-4F4D-AFC0-6E5E5FA0436C}" srcOrd="1" destOrd="0" parTransId="{C36FA34F-45CF-403C-B316-C24A9BE39E1A}" sibTransId="{47ECFDF7-3420-4DCA-B7A3-B417C58DA048}"/>
    <dgm:cxn modelId="{67F67766-6680-461D-AA4F-AF2602A88D14}" type="presParOf" srcId="{DC423939-9868-4093-A95F-66C8E066A112}" destId="{92231BFF-D576-47CC-AF1B-84D2F55C313A}" srcOrd="0" destOrd="0" presId="urn:microsoft.com/office/officeart/2005/8/layout/list1"/>
    <dgm:cxn modelId="{367DC206-D5A0-40C3-94D6-A14BD4AF06BD}" type="presParOf" srcId="{92231BFF-D576-47CC-AF1B-84D2F55C313A}" destId="{46CD9BF8-1A0F-4724-B3C7-787C4D122222}" srcOrd="0" destOrd="0" presId="urn:microsoft.com/office/officeart/2005/8/layout/list1"/>
    <dgm:cxn modelId="{24BD459E-CE01-4296-B18A-9A6BA8196536}" type="presParOf" srcId="{92231BFF-D576-47CC-AF1B-84D2F55C313A}" destId="{06B2AC29-9936-42AB-A23E-4B58F5891C52}" srcOrd="1" destOrd="0" presId="urn:microsoft.com/office/officeart/2005/8/layout/list1"/>
    <dgm:cxn modelId="{47720DD8-D8BC-484F-8EE2-449F777A67FC}" type="presParOf" srcId="{DC423939-9868-4093-A95F-66C8E066A112}" destId="{4DF1DD89-7EE2-4733-B9E5-0BC2717C496B}" srcOrd="1" destOrd="0" presId="urn:microsoft.com/office/officeart/2005/8/layout/list1"/>
    <dgm:cxn modelId="{F0921664-A63B-474F-8831-6899D7F31E65}" type="presParOf" srcId="{DC423939-9868-4093-A95F-66C8E066A112}" destId="{46AEDB7B-DA73-4286-905C-08A7DF851B2A}" srcOrd="2" destOrd="0" presId="urn:microsoft.com/office/officeart/2005/8/layout/list1"/>
    <dgm:cxn modelId="{5C80C30B-C69F-4FDE-A397-180178ACF1F2}" type="presParOf" srcId="{DC423939-9868-4093-A95F-66C8E066A112}" destId="{CB8ACCD4-0E08-4F22-9AEE-E9CFD5BC654A}" srcOrd="3" destOrd="0" presId="urn:microsoft.com/office/officeart/2005/8/layout/list1"/>
    <dgm:cxn modelId="{6FC720B5-84EB-44B3-B3CD-49AA29E2CEAA}" type="presParOf" srcId="{DC423939-9868-4093-A95F-66C8E066A112}" destId="{EAE6F9E0-4504-4497-8AB6-342FB158A39C}" srcOrd="4" destOrd="0" presId="urn:microsoft.com/office/officeart/2005/8/layout/list1"/>
    <dgm:cxn modelId="{F1405D42-809E-4CEB-8F7F-4CA339883A7B}" type="presParOf" srcId="{EAE6F9E0-4504-4497-8AB6-342FB158A39C}" destId="{8AC5D5DA-5239-4BB4-8E2C-FEA6B326A9BF}" srcOrd="0" destOrd="0" presId="urn:microsoft.com/office/officeart/2005/8/layout/list1"/>
    <dgm:cxn modelId="{66F85702-BD73-410A-8716-8065ACBA12DE}" type="presParOf" srcId="{EAE6F9E0-4504-4497-8AB6-342FB158A39C}" destId="{8BF22319-7A83-40C3-89DB-9C9C2AC1C39E}" srcOrd="1" destOrd="0" presId="urn:microsoft.com/office/officeart/2005/8/layout/list1"/>
    <dgm:cxn modelId="{011D9132-2485-4552-A6B3-B369D6465619}" type="presParOf" srcId="{DC423939-9868-4093-A95F-66C8E066A112}" destId="{817DCB9F-184D-4415-A614-3281F35F39FC}" srcOrd="5" destOrd="0" presId="urn:microsoft.com/office/officeart/2005/8/layout/list1"/>
    <dgm:cxn modelId="{B8126562-3BC0-4C31-BEBF-95DA4DDA1F22}" type="presParOf" srcId="{DC423939-9868-4093-A95F-66C8E066A112}" destId="{F2A7808E-4503-4252-9419-3BCE993BF3E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EC0F52-E509-498A-BEE9-B7F40AF081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C394E7-BB01-4866-8E47-54D52CCAEE65}">
      <dgm:prSet custT="1"/>
      <dgm:spPr/>
      <dgm:t>
        <a:bodyPr/>
        <a:lstStyle/>
        <a:p>
          <a:r>
            <a:rPr lang="en-US" sz="2400" b="0" i="0" dirty="0"/>
            <a:t>Motivation is activity-specific</a:t>
          </a:r>
          <a:endParaRPr lang="en-US" sz="2400" dirty="0"/>
        </a:p>
      </dgm:t>
    </dgm:pt>
    <dgm:pt modelId="{03ADC922-9618-4B4B-BE7D-E28E6EA93BFD}" type="parTrans" cxnId="{149D4274-1414-4B62-B897-43B062E1B586}">
      <dgm:prSet/>
      <dgm:spPr/>
      <dgm:t>
        <a:bodyPr/>
        <a:lstStyle/>
        <a:p>
          <a:endParaRPr lang="en-US"/>
        </a:p>
      </dgm:t>
    </dgm:pt>
    <dgm:pt modelId="{B14E2455-4592-49B3-8227-80D6DCD24A22}" type="sibTrans" cxnId="{149D4274-1414-4B62-B897-43B062E1B586}">
      <dgm:prSet/>
      <dgm:spPr/>
      <dgm:t>
        <a:bodyPr/>
        <a:lstStyle/>
        <a:p>
          <a:endParaRPr lang="en-US"/>
        </a:p>
      </dgm:t>
    </dgm:pt>
    <dgm:pt modelId="{F4E70385-6EEA-4564-B8B6-1225EBAA5F81}">
      <dgm:prSet custT="1"/>
      <dgm:spPr/>
      <dgm:t>
        <a:bodyPr/>
        <a:lstStyle/>
        <a:p>
          <a:r>
            <a:rPr lang="en-US" sz="2400" b="0" i="0" dirty="0"/>
            <a:t>Wide range of academic disciplines, including chemistry, business, and math</a:t>
          </a:r>
          <a:endParaRPr lang="en-US" sz="2400" dirty="0"/>
        </a:p>
      </dgm:t>
    </dgm:pt>
    <dgm:pt modelId="{8544C9AC-4014-4EA2-8A84-989C34CF3FDF}" type="parTrans" cxnId="{E99B2A58-6EDD-49A2-B4C3-9E7C02215093}">
      <dgm:prSet/>
      <dgm:spPr/>
      <dgm:t>
        <a:bodyPr/>
        <a:lstStyle/>
        <a:p>
          <a:endParaRPr lang="en-US"/>
        </a:p>
      </dgm:t>
    </dgm:pt>
    <dgm:pt modelId="{44110271-A300-49B6-BADE-C5442FA268CC}" type="sibTrans" cxnId="{E99B2A58-6EDD-49A2-B4C3-9E7C02215093}">
      <dgm:prSet/>
      <dgm:spPr/>
      <dgm:t>
        <a:bodyPr/>
        <a:lstStyle/>
        <a:p>
          <a:endParaRPr lang="en-US"/>
        </a:p>
      </dgm:t>
    </dgm:pt>
    <dgm:pt modelId="{9E33AB8A-4F56-4598-BB17-9363F857B5E5}">
      <dgm:prSet custT="1"/>
      <dgm:spPr/>
      <dgm:t>
        <a:bodyPr/>
        <a:lstStyle/>
        <a:p>
          <a:r>
            <a:rPr lang="en-US" sz="2300" b="0" i="0" dirty="0"/>
            <a:t>Breaks down extrinsic motivation into several regulatory styles</a:t>
          </a:r>
          <a:endParaRPr lang="en-US" sz="2300" dirty="0"/>
        </a:p>
      </dgm:t>
    </dgm:pt>
    <dgm:pt modelId="{DE326099-5CD5-41A8-AA7B-01AC4EF4499C}" type="parTrans" cxnId="{E6D44075-F68B-4AC3-AA4A-681F29D5C9FB}">
      <dgm:prSet/>
      <dgm:spPr/>
      <dgm:t>
        <a:bodyPr/>
        <a:lstStyle/>
        <a:p>
          <a:endParaRPr lang="en-US"/>
        </a:p>
      </dgm:t>
    </dgm:pt>
    <dgm:pt modelId="{49CC6EAF-568B-4D7C-9325-FE674482E18C}" type="sibTrans" cxnId="{E6D44075-F68B-4AC3-AA4A-681F29D5C9FB}">
      <dgm:prSet/>
      <dgm:spPr/>
      <dgm:t>
        <a:bodyPr/>
        <a:lstStyle/>
        <a:p>
          <a:endParaRPr lang="en-US"/>
        </a:p>
      </dgm:t>
    </dgm:pt>
    <dgm:pt modelId="{0115664E-B2C7-4472-8802-1EE46EDD94CA}">
      <dgm:prSet/>
      <dgm:spPr/>
      <dgm:t>
        <a:bodyPr/>
        <a:lstStyle/>
        <a:p>
          <a:endParaRPr lang="en-US" dirty="0"/>
        </a:p>
      </dgm:t>
    </dgm:pt>
    <dgm:pt modelId="{055E82D4-7C16-4653-A537-74EE3042B69A}" type="parTrans" cxnId="{539AE2D3-BBAB-464C-BB0E-58FF5B29FE38}">
      <dgm:prSet/>
      <dgm:spPr/>
      <dgm:t>
        <a:bodyPr/>
        <a:lstStyle/>
        <a:p>
          <a:endParaRPr lang="en-US"/>
        </a:p>
      </dgm:t>
    </dgm:pt>
    <dgm:pt modelId="{E9637303-772D-4C9B-B486-1BE7C51899BC}" type="sibTrans" cxnId="{539AE2D3-BBAB-464C-BB0E-58FF5B29FE38}">
      <dgm:prSet/>
      <dgm:spPr/>
      <dgm:t>
        <a:bodyPr/>
        <a:lstStyle/>
        <a:p>
          <a:endParaRPr lang="en-US"/>
        </a:p>
      </dgm:t>
    </dgm:pt>
    <dgm:pt modelId="{B3577127-6C9D-489B-855C-9811A474BAFB}">
      <dgm:prSet custT="1"/>
      <dgm:spPr/>
      <dgm:t>
        <a:bodyPr/>
        <a:lstStyle/>
        <a:p>
          <a:r>
            <a:rPr lang="en-US" sz="2400" b="0" i="0" dirty="0"/>
            <a:t>Students A &amp; B: A case study</a:t>
          </a:r>
          <a:endParaRPr lang="en-US" sz="2400" dirty="0"/>
        </a:p>
      </dgm:t>
    </dgm:pt>
    <dgm:pt modelId="{5316782E-D932-427F-BEEE-A29A1DB6728E}" type="parTrans" cxnId="{8027C7AA-AA5F-4918-B664-245D7E5174DF}">
      <dgm:prSet/>
      <dgm:spPr/>
      <dgm:t>
        <a:bodyPr/>
        <a:lstStyle/>
        <a:p>
          <a:endParaRPr lang="en-US"/>
        </a:p>
      </dgm:t>
    </dgm:pt>
    <dgm:pt modelId="{ABC9DB53-D847-4A46-A145-C5FD1B123AAE}" type="sibTrans" cxnId="{8027C7AA-AA5F-4918-B664-245D7E5174DF}">
      <dgm:prSet/>
      <dgm:spPr/>
      <dgm:t>
        <a:bodyPr/>
        <a:lstStyle/>
        <a:p>
          <a:endParaRPr lang="en-US"/>
        </a:p>
      </dgm:t>
    </dgm:pt>
    <dgm:pt modelId="{ECDFF1FE-8A83-4874-A25C-81A00CD2F102}" type="pres">
      <dgm:prSet presAssocID="{D0EC0F52-E509-498A-BEE9-B7F40AF081F6}" presName="root" presStyleCnt="0">
        <dgm:presLayoutVars>
          <dgm:dir/>
          <dgm:resizeHandles val="exact"/>
        </dgm:presLayoutVars>
      </dgm:prSet>
      <dgm:spPr/>
    </dgm:pt>
    <dgm:pt modelId="{4B4DC83D-3425-4F26-B853-75B8DBCC2271}" type="pres">
      <dgm:prSet presAssocID="{FCC394E7-BB01-4866-8E47-54D52CCAEE65}" presName="compNode" presStyleCnt="0"/>
      <dgm:spPr/>
    </dgm:pt>
    <dgm:pt modelId="{38B30B40-0724-478C-B6CB-71A19556DE94}" type="pres">
      <dgm:prSet presAssocID="{FCC394E7-BB01-4866-8E47-54D52CCAEE65}" presName="bgRect" presStyleLbl="bgShp" presStyleIdx="0" presStyleCnt="4"/>
      <dgm:spPr/>
    </dgm:pt>
    <dgm:pt modelId="{9720005D-5545-46F0-8A2E-81B877B09716}" type="pres">
      <dgm:prSet presAssocID="{FCC394E7-BB01-4866-8E47-54D52CCAEE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sketball"/>
        </a:ext>
      </dgm:extLst>
    </dgm:pt>
    <dgm:pt modelId="{D1590439-F6C1-441F-9888-B1B52A516D27}" type="pres">
      <dgm:prSet presAssocID="{FCC394E7-BB01-4866-8E47-54D52CCAEE65}" presName="spaceRect" presStyleCnt="0"/>
      <dgm:spPr/>
    </dgm:pt>
    <dgm:pt modelId="{604AB884-C188-4493-8D2D-FF9FD701BDCA}" type="pres">
      <dgm:prSet presAssocID="{FCC394E7-BB01-4866-8E47-54D52CCAEE65}" presName="parTx" presStyleLbl="revTx" presStyleIdx="0" presStyleCnt="5">
        <dgm:presLayoutVars>
          <dgm:chMax val="0"/>
          <dgm:chPref val="0"/>
        </dgm:presLayoutVars>
      </dgm:prSet>
      <dgm:spPr/>
    </dgm:pt>
    <dgm:pt modelId="{ADE37FC9-8DB7-49CB-A2A2-0B665EE474E4}" type="pres">
      <dgm:prSet presAssocID="{B14E2455-4592-49B3-8227-80D6DCD24A22}" presName="sibTrans" presStyleCnt="0"/>
      <dgm:spPr/>
    </dgm:pt>
    <dgm:pt modelId="{9CE8519D-45C6-42C7-A634-ADFBE4F11507}" type="pres">
      <dgm:prSet presAssocID="{F4E70385-6EEA-4564-B8B6-1225EBAA5F81}" presName="compNode" presStyleCnt="0"/>
      <dgm:spPr/>
    </dgm:pt>
    <dgm:pt modelId="{CDA0DA27-7F22-4485-AE67-DE5140BED966}" type="pres">
      <dgm:prSet presAssocID="{F4E70385-6EEA-4564-B8B6-1225EBAA5F81}" presName="bgRect" presStyleLbl="bgShp" presStyleIdx="1" presStyleCnt="4" custScaleY="130762"/>
      <dgm:spPr/>
    </dgm:pt>
    <dgm:pt modelId="{28FE3FD3-6522-4175-8487-2E547C241409}" type="pres">
      <dgm:prSet presAssocID="{F4E70385-6EEA-4564-B8B6-1225EBAA5F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0C1FD9F6-D81A-496A-B0E8-692BED297399}" type="pres">
      <dgm:prSet presAssocID="{F4E70385-6EEA-4564-B8B6-1225EBAA5F81}" presName="spaceRect" presStyleCnt="0"/>
      <dgm:spPr/>
    </dgm:pt>
    <dgm:pt modelId="{C2BCD49C-CC6B-493F-8D32-982AFBB0D985}" type="pres">
      <dgm:prSet presAssocID="{F4E70385-6EEA-4564-B8B6-1225EBAA5F81}" presName="parTx" presStyleLbl="revTx" presStyleIdx="1" presStyleCnt="5" custScaleX="100000" custLinFactNeighborX="68" custLinFactNeighborY="3354">
        <dgm:presLayoutVars>
          <dgm:chMax val="0"/>
          <dgm:chPref val="0"/>
        </dgm:presLayoutVars>
      </dgm:prSet>
      <dgm:spPr/>
    </dgm:pt>
    <dgm:pt modelId="{3FE95FAD-E522-47B1-A64C-F06FD03B3D7B}" type="pres">
      <dgm:prSet presAssocID="{44110271-A300-49B6-BADE-C5442FA268CC}" presName="sibTrans" presStyleCnt="0"/>
      <dgm:spPr/>
    </dgm:pt>
    <dgm:pt modelId="{3537C116-F708-4226-AA55-6D77E0869A7B}" type="pres">
      <dgm:prSet presAssocID="{9E33AB8A-4F56-4598-BB17-9363F857B5E5}" presName="compNode" presStyleCnt="0"/>
      <dgm:spPr/>
    </dgm:pt>
    <dgm:pt modelId="{5D68F5F9-97B3-4EA6-B631-99C9DE19DBB4}" type="pres">
      <dgm:prSet presAssocID="{9E33AB8A-4F56-4598-BB17-9363F857B5E5}" presName="bgRect" presStyleLbl="bgShp" presStyleIdx="2" presStyleCnt="4" custScaleY="125261" custLinFactNeighborX="-3200"/>
      <dgm:spPr/>
    </dgm:pt>
    <dgm:pt modelId="{4C2E2B80-C54B-4880-B84A-2A216EFB5323}" type="pres">
      <dgm:prSet presAssocID="{9E33AB8A-4F56-4598-BB17-9363F857B5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ierarchy"/>
        </a:ext>
      </dgm:extLst>
    </dgm:pt>
    <dgm:pt modelId="{19E238E6-03AA-4AFB-8F2B-D355F30EE9E5}" type="pres">
      <dgm:prSet presAssocID="{9E33AB8A-4F56-4598-BB17-9363F857B5E5}" presName="spaceRect" presStyleCnt="0"/>
      <dgm:spPr/>
    </dgm:pt>
    <dgm:pt modelId="{DB337913-014B-42B8-B8D9-000FDA94DA31}" type="pres">
      <dgm:prSet presAssocID="{9E33AB8A-4F56-4598-BB17-9363F857B5E5}" presName="parTx" presStyleLbl="revTx" presStyleIdx="2" presStyleCnt="5" custScaleX="167036" custScaleY="132823" custLinFactNeighborX="32728" custLinFactNeighborY="3427">
        <dgm:presLayoutVars>
          <dgm:chMax val="0"/>
          <dgm:chPref val="0"/>
        </dgm:presLayoutVars>
      </dgm:prSet>
      <dgm:spPr/>
    </dgm:pt>
    <dgm:pt modelId="{AAD4D792-2228-47A0-AE96-16AA2E9FEDBF}" type="pres">
      <dgm:prSet presAssocID="{9E33AB8A-4F56-4598-BB17-9363F857B5E5}" presName="desTx" presStyleLbl="revTx" presStyleIdx="3" presStyleCnt="5">
        <dgm:presLayoutVars/>
      </dgm:prSet>
      <dgm:spPr/>
    </dgm:pt>
    <dgm:pt modelId="{1C5212C4-5E04-4D3A-9073-F4F41546D4A9}" type="pres">
      <dgm:prSet presAssocID="{49CC6EAF-568B-4D7C-9325-FE674482E18C}" presName="sibTrans" presStyleCnt="0"/>
      <dgm:spPr/>
    </dgm:pt>
    <dgm:pt modelId="{5AE94B1E-9809-486E-B2A7-600AD636FD36}" type="pres">
      <dgm:prSet presAssocID="{B3577127-6C9D-489B-855C-9811A474BAFB}" presName="compNode" presStyleCnt="0"/>
      <dgm:spPr/>
    </dgm:pt>
    <dgm:pt modelId="{5A34249A-8D6A-4353-A4D6-012047B7D6E9}" type="pres">
      <dgm:prSet presAssocID="{B3577127-6C9D-489B-855C-9811A474BAFB}" presName="bgRect" presStyleLbl="bgShp" presStyleIdx="3" presStyleCnt="4" custLinFactNeighborX="1343" custLinFactNeighborY="4233"/>
      <dgm:spPr/>
    </dgm:pt>
    <dgm:pt modelId="{DABFAEC4-D1F1-465A-B9B5-D3216D194D64}" type="pres">
      <dgm:prSet presAssocID="{B3577127-6C9D-489B-855C-9811A474BA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oardroom"/>
        </a:ext>
      </dgm:extLst>
    </dgm:pt>
    <dgm:pt modelId="{4C091D1B-237F-4717-89FD-14AD3CD338C0}" type="pres">
      <dgm:prSet presAssocID="{B3577127-6C9D-489B-855C-9811A474BAFB}" presName="spaceRect" presStyleCnt="0"/>
      <dgm:spPr/>
    </dgm:pt>
    <dgm:pt modelId="{2A03D28C-645C-4C51-A157-29C9143AE70E}" type="pres">
      <dgm:prSet presAssocID="{B3577127-6C9D-489B-855C-9811A474BAFB}" presName="parTx" presStyleLbl="revTx" presStyleIdx="4" presStyleCnt="5">
        <dgm:presLayoutVars>
          <dgm:chMax val="0"/>
          <dgm:chPref val="0"/>
        </dgm:presLayoutVars>
      </dgm:prSet>
      <dgm:spPr/>
    </dgm:pt>
  </dgm:ptLst>
  <dgm:cxnLst>
    <dgm:cxn modelId="{C3EC0B2E-605E-4333-B627-8125341141B4}" type="presOf" srcId="{FCC394E7-BB01-4866-8E47-54D52CCAEE65}" destId="{604AB884-C188-4493-8D2D-FF9FD701BDCA}" srcOrd="0" destOrd="0" presId="urn:microsoft.com/office/officeart/2018/2/layout/IconVerticalSolidList"/>
    <dgm:cxn modelId="{23D95D2F-D0FE-410F-8691-367EF7716194}" type="presOf" srcId="{0115664E-B2C7-4472-8802-1EE46EDD94CA}" destId="{AAD4D792-2228-47A0-AE96-16AA2E9FEDBF}" srcOrd="0" destOrd="0" presId="urn:microsoft.com/office/officeart/2018/2/layout/IconVerticalSolidList"/>
    <dgm:cxn modelId="{520A5436-052F-4EB1-9DFC-05C8EBA2A7FE}" type="presOf" srcId="{D0EC0F52-E509-498A-BEE9-B7F40AF081F6}" destId="{ECDFF1FE-8A83-4874-A25C-81A00CD2F102}" srcOrd="0" destOrd="0" presId="urn:microsoft.com/office/officeart/2018/2/layout/IconVerticalSolidList"/>
    <dgm:cxn modelId="{92127249-5CA8-43D4-AFE9-5FE46B4DE0E2}" type="presOf" srcId="{B3577127-6C9D-489B-855C-9811A474BAFB}" destId="{2A03D28C-645C-4C51-A157-29C9143AE70E}" srcOrd="0" destOrd="0" presId="urn:microsoft.com/office/officeart/2018/2/layout/IconVerticalSolidList"/>
    <dgm:cxn modelId="{149D4274-1414-4B62-B897-43B062E1B586}" srcId="{D0EC0F52-E509-498A-BEE9-B7F40AF081F6}" destId="{FCC394E7-BB01-4866-8E47-54D52CCAEE65}" srcOrd="0" destOrd="0" parTransId="{03ADC922-9618-4B4B-BE7D-E28E6EA93BFD}" sibTransId="{B14E2455-4592-49B3-8227-80D6DCD24A22}"/>
    <dgm:cxn modelId="{E6D44075-F68B-4AC3-AA4A-681F29D5C9FB}" srcId="{D0EC0F52-E509-498A-BEE9-B7F40AF081F6}" destId="{9E33AB8A-4F56-4598-BB17-9363F857B5E5}" srcOrd="2" destOrd="0" parTransId="{DE326099-5CD5-41A8-AA7B-01AC4EF4499C}" sibTransId="{49CC6EAF-568B-4D7C-9325-FE674482E18C}"/>
    <dgm:cxn modelId="{E99B2A58-6EDD-49A2-B4C3-9E7C02215093}" srcId="{D0EC0F52-E509-498A-BEE9-B7F40AF081F6}" destId="{F4E70385-6EEA-4564-B8B6-1225EBAA5F81}" srcOrd="1" destOrd="0" parTransId="{8544C9AC-4014-4EA2-8A84-989C34CF3FDF}" sibTransId="{44110271-A300-49B6-BADE-C5442FA268CC}"/>
    <dgm:cxn modelId="{3DA3449C-F031-4E43-9980-E26638F0FCE8}" type="presOf" srcId="{F4E70385-6EEA-4564-B8B6-1225EBAA5F81}" destId="{C2BCD49C-CC6B-493F-8D32-982AFBB0D985}" srcOrd="0" destOrd="0" presId="urn:microsoft.com/office/officeart/2018/2/layout/IconVerticalSolidList"/>
    <dgm:cxn modelId="{5E89EFA5-4AE4-4048-B0F0-95EC773CEAFC}" type="presOf" srcId="{9E33AB8A-4F56-4598-BB17-9363F857B5E5}" destId="{DB337913-014B-42B8-B8D9-000FDA94DA31}" srcOrd="0" destOrd="0" presId="urn:microsoft.com/office/officeart/2018/2/layout/IconVerticalSolidList"/>
    <dgm:cxn modelId="{8027C7AA-AA5F-4918-B664-245D7E5174DF}" srcId="{D0EC0F52-E509-498A-BEE9-B7F40AF081F6}" destId="{B3577127-6C9D-489B-855C-9811A474BAFB}" srcOrd="3" destOrd="0" parTransId="{5316782E-D932-427F-BEEE-A29A1DB6728E}" sibTransId="{ABC9DB53-D847-4A46-A145-C5FD1B123AAE}"/>
    <dgm:cxn modelId="{539AE2D3-BBAB-464C-BB0E-58FF5B29FE38}" srcId="{9E33AB8A-4F56-4598-BB17-9363F857B5E5}" destId="{0115664E-B2C7-4472-8802-1EE46EDD94CA}" srcOrd="0" destOrd="0" parTransId="{055E82D4-7C16-4653-A537-74EE3042B69A}" sibTransId="{E9637303-772D-4C9B-B486-1BE7C51899BC}"/>
    <dgm:cxn modelId="{CDE17A88-B545-44D5-A39C-1180DA015521}" type="presParOf" srcId="{ECDFF1FE-8A83-4874-A25C-81A00CD2F102}" destId="{4B4DC83D-3425-4F26-B853-75B8DBCC2271}" srcOrd="0" destOrd="0" presId="urn:microsoft.com/office/officeart/2018/2/layout/IconVerticalSolidList"/>
    <dgm:cxn modelId="{E3719706-763B-4AAD-904A-9163718733E2}" type="presParOf" srcId="{4B4DC83D-3425-4F26-B853-75B8DBCC2271}" destId="{38B30B40-0724-478C-B6CB-71A19556DE94}" srcOrd="0" destOrd="0" presId="urn:microsoft.com/office/officeart/2018/2/layout/IconVerticalSolidList"/>
    <dgm:cxn modelId="{F7C7D68B-19EC-47ED-9662-5DD9B27951CE}" type="presParOf" srcId="{4B4DC83D-3425-4F26-B853-75B8DBCC2271}" destId="{9720005D-5545-46F0-8A2E-81B877B09716}" srcOrd="1" destOrd="0" presId="urn:microsoft.com/office/officeart/2018/2/layout/IconVerticalSolidList"/>
    <dgm:cxn modelId="{66672688-2EDD-476E-91C0-1A1021C32FA2}" type="presParOf" srcId="{4B4DC83D-3425-4F26-B853-75B8DBCC2271}" destId="{D1590439-F6C1-441F-9888-B1B52A516D27}" srcOrd="2" destOrd="0" presId="urn:microsoft.com/office/officeart/2018/2/layout/IconVerticalSolidList"/>
    <dgm:cxn modelId="{BD3DE4B6-D0E4-49A7-B63F-63EAA99338EB}" type="presParOf" srcId="{4B4DC83D-3425-4F26-B853-75B8DBCC2271}" destId="{604AB884-C188-4493-8D2D-FF9FD701BDCA}" srcOrd="3" destOrd="0" presId="urn:microsoft.com/office/officeart/2018/2/layout/IconVerticalSolidList"/>
    <dgm:cxn modelId="{465518B0-BC5E-4671-BE03-4DD54DAE7280}" type="presParOf" srcId="{ECDFF1FE-8A83-4874-A25C-81A00CD2F102}" destId="{ADE37FC9-8DB7-49CB-A2A2-0B665EE474E4}" srcOrd="1" destOrd="0" presId="urn:microsoft.com/office/officeart/2018/2/layout/IconVerticalSolidList"/>
    <dgm:cxn modelId="{F9EF0F64-04A2-4B9A-B032-58E3CBDF4555}" type="presParOf" srcId="{ECDFF1FE-8A83-4874-A25C-81A00CD2F102}" destId="{9CE8519D-45C6-42C7-A634-ADFBE4F11507}" srcOrd="2" destOrd="0" presId="urn:microsoft.com/office/officeart/2018/2/layout/IconVerticalSolidList"/>
    <dgm:cxn modelId="{A98E54A3-3CA6-47F8-9C5E-A3C76C30B356}" type="presParOf" srcId="{9CE8519D-45C6-42C7-A634-ADFBE4F11507}" destId="{CDA0DA27-7F22-4485-AE67-DE5140BED966}" srcOrd="0" destOrd="0" presId="urn:microsoft.com/office/officeart/2018/2/layout/IconVerticalSolidList"/>
    <dgm:cxn modelId="{87373FAF-72DF-4185-9F1A-E56D48F53983}" type="presParOf" srcId="{9CE8519D-45C6-42C7-A634-ADFBE4F11507}" destId="{28FE3FD3-6522-4175-8487-2E547C241409}" srcOrd="1" destOrd="0" presId="urn:microsoft.com/office/officeart/2018/2/layout/IconVerticalSolidList"/>
    <dgm:cxn modelId="{F5EA2A5D-6B14-4AC6-BFE2-D37F99409369}" type="presParOf" srcId="{9CE8519D-45C6-42C7-A634-ADFBE4F11507}" destId="{0C1FD9F6-D81A-496A-B0E8-692BED297399}" srcOrd="2" destOrd="0" presId="urn:microsoft.com/office/officeart/2018/2/layout/IconVerticalSolidList"/>
    <dgm:cxn modelId="{70E1A661-C427-4902-9D03-94A5B82965C1}" type="presParOf" srcId="{9CE8519D-45C6-42C7-A634-ADFBE4F11507}" destId="{C2BCD49C-CC6B-493F-8D32-982AFBB0D985}" srcOrd="3" destOrd="0" presId="urn:microsoft.com/office/officeart/2018/2/layout/IconVerticalSolidList"/>
    <dgm:cxn modelId="{43EE5FC8-F0C5-4E4F-9F27-CAE0480838FD}" type="presParOf" srcId="{ECDFF1FE-8A83-4874-A25C-81A00CD2F102}" destId="{3FE95FAD-E522-47B1-A64C-F06FD03B3D7B}" srcOrd="3" destOrd="0" presId="urn:microsoft.com/office/officeart/2018/2/layout/IconVerticalSolidList"/>
    <dgm:cxn modelId="{F1476B1A-43F1-471F-A7E3-49070CD0AE73}" type="presParOf" srcId="{ECDFF1FE-8A83-4874-A25C-81A00CD2F102}" destId="{3537C116-F708-4226-AA55-6D77E0869A7B}" srcOrd="4" destOrd="0" presId="urn:microsoft.com/office/officeart/2018/2/layout/IconVerticalSolidList"/>
    <dgm:cxn modelId="{AE02573F-EEC9-4E3D-A3EC-4DD0F35C3E47}" type="presParOf" srcId="{3537C116-F708-4226-AA55-6D77E0869A7B}" destId="{5D68F5F9-97B3-4EA6-B631-99C9DE19DBB4}" srcOrd="0" destOrd="0" presId="urn:microsoft.com/office/officeart/2018/2/layout/IconVerticalSolidList"/>
    <dgm:cxn modelId="{0F3A4CDA-0920-4B53-8480-E03DBD571787}" type="presParOf" srcId="{3537C116-F708-4226-AA55-6D77E0869A7B}" destId="{4C2E2B80-C54B-4880-B84A-2A216EFB5323}" srcOrd="1" destOrd="0" presId="urn:microsoft.com/office/officeart/2018/2/layout/IconVerticalSolidList"/>
    <dgm:cxn modelId="{5A0A2FFF-B9EE-4850-A485-0B3970797A27}" type="presParOf" srcId="{3537C116-F708-4226-AA55-6D77E0869A7B}" destId="{19E238E6-03AA-4AFB-8F2B-D355F30EE9E5}" srcOrd="2" destOrd="0" presId="urn:microsoft.com/office/officeart/2018/2/layout/IconVerticalSolidList"/>
    <dgm:cxn modelId="{F6229443-B96C-4ECB-8677-C970D6096BB0}" type="presParOf" srcId="{3537C116-F708-4226-AA55-6D77E0869A7B}" destId="{DB337913-014B-42B8-B8D9-000FDA94DA31}" srcOrd="3" destOrd="0" presId="urn:microsoft.com/office/officeart/2018/2/layout/IconVerticalSolidList"/>
    <dgm:cxn modelId="{074559CD-B59F-4AF7-AB11-8D326B3D1446}" type="presParOf" srcId="{3537C116-F708-4226-AA55-6D77E0869A7B}" destId="{AAD4D792-2228-47A0-AE96-16AA2E9FEDBF}" srcOrd="4" destOrd="0" presId="urn:microsoft.com/office/officeart/2018/2/layout/IconVerticalSolidList"/>
    <dgm:cxn modelId="{A7B3C5F5-FECB-4619-92A2-5567B97306C8}" type="presParOf" srcId="{ECDFF1FE-8A83-4874-A25C-81A00CD2F102}" destId="{1C5212C4-5E04-4D3A-9073-F4F41546D4A9}" srcOrd="5" destOrd="0" presId="urn:microsoft.com/office/officeart/2018/2/layout/IconVerticalSolidList"/>
    <dgm:cxn modelId="{3436F17C-E0B7-4F87-9E22-DAD7166866C6}" type="presParOf" srcId="{ECDFF1FE-8A83-4874-A25C-81A00CD2F102}" destId="{5AE94B1E-9809-486E-B2A7-600AD636FD36}" srcOrd="6" destOrd="0" presId="urn:microsoft.com/office/officeart/2018/2/layout/IconVerticalSolidList"/>
    <dgm:cxn modelId="{DEC4022D-2008-46AA-881E-7B4E0B221E38}" type="presParOf" srcId="{5AE94B1E-9809-486E-B2A7-600AD636FD36}" destId="{5A34249A-8D6A-4353-A4D6-012047B7D6E9}" srcOrd="0" destOrd="0" presId="urn:microsoft.com/office/officeart/2018/2/layout/IconVerticalSolidList"/>
    <dgm:cxn modelId="{C993E22C-8AD7-449D-AF80-86E1C0FA23D6}" type="presParOf" srcId="{5AE94B1E-9809-486E-B2A7-600AD636FD36}" destId="{DABFAEC4-D1F1-465A-B9B5-D3216D194D64}" srcOrd="1" destOrd="0" presId="urn:microsoft.com/office/officeart/2018/2/layout/IconVerticalSolidList"/>
    <dgm:cxn modelId="{2C00E830-353E-4109-A1B1-3E54DDCB32B6}" type="presParOf" srcId="{5AE94B1E-9809-486E-B2A7-600AD636FD36}" destId="{4C091D1B-237F-4717-89FD-14AD3CD338C0}" srcOrd="2" destOrd="0" presId="urn:microsoft.com/office/officeart/2018/2/layout/IconVerticalSolidList"/>
    <dgm:cxn modelId="{781F099A-7CE0-4E5B-AB48-9C5952D6AD5E}" type="presParOf" srcId="{5AE94B1E-9809-486E-B2A7-600AD636FD36}" destId="{2A03D28C-645C-4C51-A157-29C9143AE7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119262-59E8-4E5D-9C73-CE1BD53A7BC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35435B-4B55-468B-AFC8-E88A7F54B97C}">
      <dgm:prSet custT="1"/>
      <dgm:spPr/>
      <dgm:t>
        <a:bodyPr/>
        <a:lstStyle/>
        <a:p>
          <a:r>
            <a:rPr lang="en-US" sz="2400" dirty="0">
              <a:solidFill>
                <a:schemeClr val="tx1"/>
              </a:solidFill>
            </a:rPr>
            <a:t>Ashcraft (2002): “a feeling of tension, apprehension, or fear that interferes with math performance” (p. 181) </a:t>
          </a:r>
        </a:p>
      </dgm:t>
    </dgm:pt>
    <dgm:pt modelId="{989C9461-C151-49F8-9986-EFDD1005BF3C}" type="parTrans" cxnId="{E6803285-3BAD-475F-A4C6-F5E5771EDECC}">
      <dgm:prSet/>
      <dgm:spPr/>
      <dgm:t>
        <a:bodyPr/>
        <a:lstStyle/>
        <a:p>
          <a:endParaRPr lang="en-US"/>
        </a:p>
      </dgm:t>
    </dgm:pt>
    <dgm:pt modelId="{419E82E4-BB4D-44F1-A488-BC0E20EF99E6}" type="sibTrans" cxnId="{E6803285-3BAD-475F-A4C6-F5E5771EDECC}">
      <dgm:prSet/>
      <dgm:spPr/>
      <dgm:t>
        <a:bodyPr/>
        <a:lstStyle/>
        <a:p>
          <a:endParaRPr lang="en-US"/>
        </a:p>
      </dgm:t>
    </dgm:pt>
    <dgm:pt modelId="{4148B3AE-EBAC-476C-BD33-7AD4697E8C4C}">
      <dgm:prSet custT="1"/>
      <dgm:spPr/>
      <dgm:t>
        <a:bodyPr/>
        <a:lstStyle/>
        <a:p>
          <a:r>
            <a:rPr lang="en-US" sz="2200" dirty="0">
              <a:solidFill>
                <a:schemeClr val="tx1"/>
              </a:solidFill>
            </a:rPr>
            <a:t>Chang &amp; </a:t>
          </a:r>
          <a:r>
            <a:rPr lang="en-US" sz="2200" dirty="0" err="1">
              <a:solidFill>
                <a:schemeClr val="tx1"/>
              </a:solidFill>
            </a:rPr>
            <a:t>Beilock</a:t>
          </a:r>
          <a:r>
            <a:rPr lang="en-US" sz="2200" dirty="0">
              <a:solidFill>
                <a:schemeClr val="tx1"/>
              </a:solidFill>
            </a:rPr>
            <a:t> (2016): “a separate phenomenon from general trait anxiety or test anxiety…associated with specific impairments in processing math-related or number-related tasks” (p. 33</a:t>
          </a:r>
          <a:r>
            <a:rPr lang="en-US" sz="2200" dirty="0">
              <a:solidFill>
                <a:schemeClr val="tx2"/>
              </a:solidFill>
            </a:rPr>
            <a:t>)</a:t>
          </a:r>
        </a:p>
      </dgm:t>
    </dgm:pt>
    <dgm:pt modelId="{05B382D8-2E5A-470B-AC94-F2121495670C}" type="parTrans" cxnId="{EC420EBE-A080-459A-8AFE-812F555BDBBA}">
      <dgm:prSet/>
      <dgm:spPr/>
      <dgm:t>
        <a:bodyPr/>
        <a:lstStyle/>
        <a:p>
          <a:endParaRPr lang="en-US"/>
        </a:p>
      </dgm:t>
    </dgm:pt>
    <dgm:pt modelId="{2297D382-6FA6-4444-80BD-A1B35DD92C20}" type="sibTrans" cxnId="{EC420EBE-A080-459A-8AFE-812F555BDBBA}">
      <dgm:prSet/>
      <dgm:spPr/>
      <dgm:t>
        <a:bodyPr/>
        <a:lstStyle/>
        <a:p>
          <a:endParaRPr lang="en-US"/>
        </a:p>
      </dgm:t>
    </dgm:pt>
    <dgm:pt modelId="{01786E7F-7402-4A5E-B5E2-18B40394C320}">
      <dgm:prSet custT="1"/>
      <dgm:spPr/>
      <dgm:t>
        <a:bodyPr/>
        <a:lstStyle/>
        <a:p>
          <a:r>
            <a:rPr lang="en-US" sz="2400" dirty="0">
              <a:solidFill>
                <a:schemeClr val="tx1"/>
              </a:solidFill>
            </a:rPr>
            <a:t>1. Interferes with performance on math-related tasks</a:t>
          </a:r>
        </a:p>
      </dgm:t>
    </dgm:pt>
    <dgm:pt modelId="{D6933CEB-A942-4009-B143-01C447AA406E}" type="parTrans" cxnId="{9ADF43A3-DDE2-48C1-9EE9-D1F3A5F74C3D}">
      <dgm:prSet/>
      <dgm:spPr/>
      <dgm:t>
        <a:bodyPr/>
        <a:lstStyle/>
        <a:p>
          <a:endParaRPr lang="en-US"/>
        </a:p>
      </dgm:t>
    </dgm:pt>
    <dgm:pt modelId="{D3796111-8603-40A2-852E-9C04858E977D}" type="sibTrans" cxnId="{9ADF43A3-DDE2-48C1-9EE9-D1F3A5F74C3D}">
      <dgm:prSet/>
      <dgm:spPr/>
      <dgm:t>
        <a:bodyPr/>
        <a:lstStyle/>
        <a:p>
          <a:endParaRPr lang="en-US"/>
        </a:p>
      </dgm:t>
    </dgm:pt>
    <dgm:pt modelId="{C34BC766-E364-4FB2-894C-14BDF3B1AABA}">
      <dgm:prSet custT="1"/>
      <dgm:spPr/>
      <dgm:t>
        <a:bodyPr/>
        <a:lstStyle/>
        <a:p>
          <a:r>
            <a:rPr lang="en-US" sz="2400" dirty="0">
              <a:solidFill>
                <a:schemeClr val="tx1"/>
              </a:solidFill>
            </a:rPr>
            <a:t>2. More than test anxiety</a:t>
          </a:r>
        </a:p>
      </dgm:t>
    </dgm:pt>
    <dgm:pt modelId="{876958A7-00DC-4C71-800D-DB9EBB6E1924}" type="parTrans" cxnId="{3557CA9B-DD68-48B3-8B9B-FFE8D7BFD272}">
      <dgm:prSet/>
      <dgm:spPr/>
      <dgm:t>
        <a:bodyPr/>
        <a:lstStyle/>
        <a:p>
          <a:endParaRPr lang="en-US"/>
        </a:p>
      </dgm:t>
    </dgm:pt>
    <dgm:pt modelId="{5FFC5356-4F62-4CE4-A2E8-8B89D6DDB809}" type="sibTrans" cxnId="{3557CA9B-DD68-48B3-8B9B-FFE8D7BFD272}">
      <dgm:prSet/>
      <dgm:spPr/>
      <dgm:t>
        <a:bodyPr/>
        <a:lstStyle/>
        <a:p>
          <a:endParaRPr lang="en-US"/>
        </a:p>
      </dgm:t>
    </dgm:pt>
    <dgm:pt modelId="{66663D74-62C5-4E56-ACB9-29A972B52927}">
      <dgm:prSet/>
      <dgm:spPr/>
      <dgm:t>
        <a:bodyPr/>
        <a:lstStyle/>
        <a:p>
          <a:r>
            <a:rPr lang="en-US" dirty="0">
              <a:solidFill>
                <a:schemeClr val="tx1"/>
              </a:solidFill>
            </a:rPr>
            <a:t>Two key points</a:t>
          </a:r>
        </a:p>
      </dgm:t>
    </dgm:pt>
    <dgm:pt modelId="{1957EC46-F8D2-40BF-9078-0C54B1CF80F7}" type="sibTrans" cxnId="{0604FBC4-FA28-4484-BB13-328F5EAAA048}">
      <dgm:prSet/>
      <dgm:spPr/>
      <dgm:t>
        <a:bodyPr/>
        <a:lstStyle/>
        <a:p>
          <a:endParaRPr lang="en-US"/>
        </a:p>
      </dgm:t>
    </dgm:pt>
    <dgm:pt modelId="{705A6794-C5DD-451E-BDAB-F04B471DCE8A}" type="parTrans" cxnId="{0604FBC4-FA28-4484-BB13-328F5EAAA048}">
      <dgm:prSet/>
      <dgm:spPr/>
      <dgm:t>
        <a:bodyPr/>
        <a:lstStyle/>
        <a:p>
          <a:endParaRPr lang="en-US"/>
        </a:p>
      </dgm:t>
    </dgm:pt>
    <dgm:pt modelId="{F6CB7719-5D64-4DAA-9EF7-2F6E3DF16399}" type="pres">
      <dgm:prSet presAssocID="{15119262-59E8-4E5D-9C73-CE1BD53A7BC4}" presName="root" presStyleCnt="0">
        <dgm:presLayoutVars>
          <dgm:dir/>
          <dgm:resizeHandles val="exact"/>
        </dgm:presLayoutVars>
      </dgm:prSet>
      <dgm:spPr/>
    </dgm:pt>
    <dgm:pt modelId="{64ACD79F-2B8C-4CFF-BEEA-800973BE7664}" type="pres">
      <dgm:prSet presAssocID="{3D35435B-4B55-468B-AFC8-E88A7F54B97C}" presName="compNode" presStyleCnt="0"/>
      <dgm:spPr/>
    </dgm:pt>
    <dgm:pt modelId="{9B0D560A-7B7B-435F-B5A7-D556F7DD23B0}" type="pres">
      <dgm:prSet presAssocID="{3D35435B-4B55-468B-AFC8-E88A7F54B97C}" presName="bgRect" presStyleLbl="bgShp" presStyleIdx="0" presStyleCnt="3"/>
      <dgm:spPr/>
    </dgm:pt>
    <dgm:pt modelId="{8F9DA6E6-D305-4945-B385-13536612DF2A}" type="pres">
      <dgm:prSet presAssocID="{3D35435B-4B55-468B-AFC8-E88A7F54B9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442B4722-CD99-4162-BB97-0E512C99EF03}" type="pres">
      <dgm:prSet presAssocID="{3D35435B-4B55-468B-AFC8-E88A7F54B97C}" presName="spaceRect" presStyleCnt="0"/>
      <dgm:spPr/>
    </dgm:pt>
    <dgm:pt modelId="{C9C4A367-F285-4D83-9FD7-E4C721BD3638}" type="pres">
      <dgm:prSet presAssocID="{3D35435B-4B55-468B-AFC8-E88A7F54B97C}" presName="parTx" presStyleLbl="revTx" presStyleIdx="0" presStyleCnt="4">
        <dgm:presLayoutVars>
          <dgm:chMax val="0"/>
          <dgm:chPref val="0"/>
        </dgm:presLayoutVars>
      </dgm:prSet>
      <dgm:spPr/>
    </dgm:pt>
    <dgm:pt modelId="{3CBCDC84-DA77-4AF8-891A-C6B2C46B53FB}" type="pres">
      <dgm:prSet presAssocID="{419E82E4-BB4D-44F1-A488-BC0E20EF99E6}" presName="sibTrans" presStyleCnt="0"/>
      <dgm:spPr/>
    </dgm:pt>
    <dgm:pt modelId="{17AD6CBD-6727-46CB-BB38-63CD18EC21E3}" type="pres">
      <dgm:prSet presAssocID="{4148B3AE-EBAC-476C-BD33-7AD4697E8C4C}" presName="compNode" presStyleCnt="0"/>
      <dgm:spPr/>
    </dgm:pt>
    <dgm:pt modelId="{C3AF94AF-1F19-40BC-9CA8-D35FA86A89EA}" type="pres">
      <dgm:prSet presAssocID="{4148B3AE-EBAC-476C-BD33-7AD4697E8C4C}" presName="bgRect" presStyleLbl="bgShp" presStyleIdx="1" presStyleCnt="3"/>
      <dgm:spPr/>
    </dgm:pt>
    <dgm:pt modelId="{6581571B-7D23-4F73-AAA7-A06E0E521408}" type="pres">
      <dgm:prSet presAssocID="{4148B3AE-EBAC-476C-BD33-7AD4697E8C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wnward trend"/>
        </a:ext>
      </dgm:extLst>
    </dgm:pt>
    <dgm:pt modelId="{1409F6BD-4E02-442B-B72D-0EEB9F5446C5}" type="pres">
      <dgm:prSet presAssocID="{4148B3AE-EBAC-476C-BD33-7AD4697E8C4C}" presName="spaceRect" presStyleCnt="0"/>
      <dgm:spPr/>
    </dgm:pt>
    <dgm:pt modelId="{0A96D46B-5610-432F-B6D9-81B4481264DB}" type="pres">
      <dgm:prSet presAssocID="{4148B3AE-EBAC-476C-BD33-7AD4697E8C4C}" presName="parTx" presStyleLbl="revTx" presStyleIdx="1" presStyleCnt="4">
        <dgm:presLayoutVars>
          <dgm:chMax val="0"/>
          <dgm:chPref val="0"/>
        </dgm:presLayoutVars>
      </dgm:prSet>
      <dgm:spPr/>
    </dgm:pt>
    <dgm:pt modelId="{DA719A33-A440-48DE-B7A5-A55C498F4C1F}" type="pres">
      <dgm:prSet presAssocID="{2297D382-6FA6-4444-80BD-A1B35DD92C20}" presName="sibTrans" presStyleCnt="0"/>
      <dgm:spPr/>
    </dgm:pt>
    <dgm:pt modelId="{B5A8B531-742D-4B77-AA19-AC1ED4683DF3}" type="pres">
      <dgm:prSet presAssocID="{66663D74-62C5-4E56-ACB9-29A972B52927}" presName="compNode" presStyleCnt="0"/>
      <dgm:spPr/>
    </dgm:pt>
    <dgm:pt modelId="{F06FDB84-ED4B-4875-BD3C-9F011FD1AE0F}" type="pres">
      <dgm:prSet presAssocID="{66663D74-62C5-4E56-ACB9-29A972B52927}" presName="bgRect" presStyleLbl="bgShp" presStyleIdx="2" presStyleCnt="3"/>
      <dgm:spPr/>
    </dgm:pt>
    <dgm:pt modelId="{94EB7097-0422-45D1-8C1D-F8C968956369}" type="pres">
      <dgm:prSet presAssocID="{66663D74-62C5-4E56-ACB9-29A972B529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BE16D41-80BD-44AA-AD7F-EA02DB09E0E7}" type="pres">
      <dgm:prSet presAssocID="{66663D74-62C5-4E56-ACB9-29A972B52927}" presName="spaceRect" presStyleCnt="0"/>
      <dgm:spPr/>
    </dgm:pt>
    <dgm:pt modelId="{23DF5351-47AE-4646-9132-05C690E37F73}" type="pres">
      <dgm:prSet presAssocID="{66663D74-62C5-4E56-ACB9-29A972B52927}" presName="parTx" presStyleLbl="revTx" presStyleIdx="2" presStyleCnt="4">
        <dgm:presLayoutVars>
          <dgm:chMax val="0"/>
          <dgm:chPref val="0"/>
        </dgm:presLayoutVars>
      </dgm:prSet>
      <dgm:spPr/>
    </dgm:pt>
    <dgm:pt modelId="{70562FF0-94ED-47EC-8CD9-210042A1C93E}" type="pres">
      <dgm:prSet presAssocID="{66663D74-62C5-4E56-ACB9-29A972B52927}" presName="desTx" presStyleLbl="revTx" presStyleIdx="3" presStyleCnt="4" custScaleX="149602" custLinFactNeighborX="-22459" custLinFactNeighborY="-2599">
        <dgm:presLayoutVars/>
      </dgm:prSet>
      <dgm:spPr/>
    </dgm:pt>
  </dgm:ptLst>
  <dgm:cxnLst>
    <dgm:cxn modelId="{04B17A30-F2A2-4475-BE89-F2BB14570545}" type="presOf" srcId="{4148B3AE-EBAC-476C-BD33-7AD4697E8C4C}" destId="{0A96D46B-5610-432F-B6D9-81B4481264DB}" srcOrd="0" destOrd="0" presId="urn:microsoft.com/office/officeart/2018/2/layout/IconVerticalSolidList"/>
    <dgm:cxn modelId="{04015868-D345-4D1F-A710-81615192A57D}" type="presOf" srcId="{15119262-59E8-4E5D-9C73-CE1BD53A7BC4}" destId="{F6CB7719-5D64-4DAA-9EF7-2F6E3DF16399}" srcOrd="0" destOrd="0" presId="urn:microsoft.com/office/officeart/2018/2/layout/IconVerticalSolidList"/>
    <dgm:cxn modelId="{2447624C-E217-41EA-A052-C504036A11F5}" type="presOf" srcId="{3D35435B-4B55-468B-AFC8-E88A7F54B97C}" destId="{C9C4A367-F285-4D83-9FD7-E4C721BD3638}" srcOrd="0" destOrd="0" presId="urn:microsoft.com/office/officeart/2018/2/layout/IconVerticalSolidList"/>
    <dgm:cxn modelId="{69D50550-3850-4901-8868-75CF69D9A98D}" type="presOf" srcId="{01786E7F-7402-4A5E-B5E2-18B40394C320}" destId="{70562FF0-94ED-47EC-8CD9-210042A1C93E}" srcOrd="0" destOrd="0" presId="urn:microsoft.com/office/officeart/2018/2/layout/IconVerticalSolidList"/>
    <dgm:cxn modelId="{6C0B0B7E-A26F-45F7-B748-CC1C0FFD5C5F}" type="presOf" srcId="{66663D74-62C5-4E56-ACB9-29A972B52927}" destId="{23DF5351-47AE-4646-9132-05C690E37F73}" srcOrd="0" destOrd="0" presId="urn:microsoft.com/office/officeart/2018/2/layout/IconVerticalSolidList"/>
    <dgm:cxn modelId="{E6803285-3BAD-475F-A4C6-F5E5771EDECC}" srcId="{15119262-59E8-4E5D-9C73-CE1BD53A7BC4}" destId="{3D35435B-4B55-468B-AFC8-E88A7F54B97C}" srcOrd="0" destOrd="0" parTransId="{989C9461-C151-49F8-9986-EFDD1005BF3C}" sibTransId="{419E82E4-BB4D-44F1-A488-BC0E20EF99E6}"/>
    <dgm:cxn modelId="{3557CA9B-DD68-48B3-8B9B-FFE8D7BFD272}" srcId="{66663D74-62C5-4E56-ACB9-29A972B52927}" destId="{C34BC766-E364-4FB2-894C-14BDF3B1AABA}" srcOrd="1" destOrd="0" parTransId="{876958A7-00DC-4C71-800D-DB9EBB6E1924}" sibTransId="{5FFC5356-4F62-4CE4-A2E8-8B89D6DDB809}"/>
    <dgm:cxn modelId="{9ADF43A3-DDE2-48C1-9EE9-D1F3A5F74C3D}" srcId="{66663D74-62C5-4E56-ACB9-29A972B52927}" destId="{01786E7F-7402-4A5E-B5E2-18B40394C320}" srcOrd="0" destOrd="0" parTransId="{D6933CEB-A942-4009-B143-01C447AA406E}" sibTransId="{D3796111-8603-40A2-852E-9C04858E977D}"/>
    <dgm:cxn modelId="{DE73A1AE-CE59-4D81-A235-6C0084DAC05F}" type="presOf" srcId="{C34BC766-E364-4FB2-894C-14BDF3B1AABA}" destId="{70562FF0-94ED-47EC-8CD9-210042A1C93E}" srcOrd="0" destOrd="1" presId="urn:microsoft.com/office/officeart/2018/2/layout/IconVerticalSolidList"/>
    <dgm:cxn modelId="{EC420EBE-A080-459A-8AFE-812F555BDBBA}" srcId="{15119262-59E8-4E5D-9C73-CE1BD53A7BC4}" destId="{4148B3AE-EBAC-476C-BD33-7AD4697E8C4C}" srcOrd="1" destOrd="0" parTransId="{05B382D8-2E5A-470B-AC94-F2121495670C}" sibTransId="{2297D382-6FA6-4444-80BD-A1B35DD92C20}"/>
    <dgm:cxn modelId="{0604FBC4-FA28-4484-BB13-328F5EAAA048}" srcId="{15119262-59E8-4E5D-9C73-CE1BD53A7BC4}" destId="{66663D74-62C5-4E56-ACB9-29A972B52927}" srcOrd="2" destOrd="0" parTransId="{705A6794-C5DD-451E-BDAB-F04B471DCE8A}" sibTransId="{1957EC46-F8D2-40BF-9078-0C54B1CF80F7}"/>
    <dgm:cxn modelId="{E5888DD6-2C35-4EB7-9469-2490FB7FAC8B}" type="presParOf" srcId="{F6CB7719-5D64-4DAA-9EF7-2F6E3DF16399}" destId="{64ACD79F-2B8C-4CFF-BEEA-800973BE7664}" srcOrd="0" destOrd="0" presId="urn:microsoft.com/office/officeart/2018/2/layout/IconVerticalSolidList"/>
    <dgm:cxn modelId="{9AA42BAB-5B78-4CA6-A3B6-B71462DEC388}" type="presParOf" srcId="{64ACD79F-2B8C-4CFF-BEEA-800973BE7664}" destId="{9B0D560A-7B7B-435F-B5A7-D556F7DD23B0}" srcOrd="0" destOrd="0" presId="urn:microsoft.com/office/officeart/2018/2/layout/IconVerticalSolidList"/>
    <dgm:cxn modelId="{A1889939-1C09-4840-978F-C25DAA787C16}" type="presParOf" srcId="{64ACD79F-2B8C-4CFF-BEEA-800973BE7664}" destId="{8F9DA6E6-D305-4945-B385-13536612DF2A}" srcOrd="1" destOrd="0" presId="urn:microsoft.com/office/officeart/2018/2/layout/IconVerticalSolidList"/>
    <dgm:cxn modelId="{46F01BC3-CE86-4C46-8F9F-50C68059DB7A}" type="presParOf" srcId="{64ACD79F-2B8C-4CFF-BEEA-800973BE7664}" destId="{442B4722-CD99-4162-BB97-0E512C99EF03}" srcOrd="2" destOrd="0" presId="urn:microsoft.com/office/officeart/2018/2/layout/IconVerticalSolidList"/>
    <dgm:cxn modelId="{43357565-AEA3-4290-96F3-FCEF37BF3665}" type="presParOf" srcId="{64ACD79F-2B8C-4CFF-BEEA-800973BE7664}" destId="{C9C4A367-F285-4D83-9FD7-E4C721BD3638}" srcOrd="3" destOrd="0" presId="urn:microsoft.com/office/officeart/2018/2/layout/IconVerticalSolidList"/>
    <dgm:cxn modelId="{9F409895-8F21-4205-A0F6-615E009D31FF}" type="presParOf" srcId="{F6CB7719-5D64-4DAA-9EF7-2F6E3DF16399}" destId="{3CBCDC84-DA77-4AF8-891A-C6B2C46B53FB}" srcOrd="1" destOrd="0" presId="urn:microsoft.com/office/officeart/2018/2/layout/IconVerticalSolidList"/>
    <dgm:cxn modelId="{820C1ECB-09AB-40AF-909B-76CC2E49F843}" type="presParOf" srcId="{F6CB7719-5D64-4DAA-9EF7-2F6E3DF16399}" destId="{17AD6CBD-6727-46CB-BB38-63CD18EC21E3}" srcOrd="2" destOrd="0" presId="urn:microsoft.com/office/officeart/2018/2/layout/IconVerticalSolidList"/>
    <dgm:cxn modelId="{62660290-E4A7-4981-B799-4C1408006003}" type="presParOf" srcId="{17AD6CBD-6727-46CB-BB38-63CD18EC21E3}" destId="{C3AF94AF-1F19-40BC-9CA8-D35FA86A89EA}" srcOrd="0" destOrd="0" presId="urn:microsoft.com/office/officeart/2018/2/layout/IconVerticalSolidList"/>
    <dgm:cxn modelId="{0BB7D8BF-8D34-42C5-B735-29C3743854DC}" type="presParOf" srcId="{17AD6CBD-6727-46CB-BB38-63CD18EC21E3}" destId="{6581571B-7D23-4F73-AAA7-A06E0E521408}" srcOrd="1" destOrd="0" presId="urn:microsoft.com/office/officeart/2018/2/layout/IconVerticalSolidList"/>
    <dgm:cxn modelId="{0C5B8F2D-AC9C-43D1-9E4B-4F8ED8C3821D}" type="presParOf" srcId="{17AD6CBD-6727-46CB-BB38-63CD18EC21E3}" destId="{1409F6BD-4E02-442B-B72D-0EEB9F5446C5}" srcOrd="2" destOrd="0" presId="urn:microsoft.com/office/officeart/2018/2/layout/IconVerticalSolidList"/>
    <dgm:cxn modelId="{32FBC3B9-3FD5-4B04-9E72-5BF841A1C796}" type="presParOf" srcId="{17AD6CBD-6727-46CB-BB38-63CD18EC21E3}" destId="{0A96D46B-5610-432F-B6D9-81B4481264DB}" srcOrd="3" destOrd="0" presId="urn:microsoft.com/office/officeart/2018/2/layout/IconVerticalSolidList"/>
    <dgm:cxn modelId="{602FF8E8-B923-4FB2-925B-848C13A883C1}" type="presParOf" srcId="{F6CB7719-5D64-4DAA-9EF7-2F6E3DF16399}" destId="{DA719A33-A440-48DE-B7A5-A55C498F4C1F}" srcOrd="3" destOrd="0" presId="urn:microsoft.com/office/officeart/2018/2/layout/IconVerticalSolidList"/>
    <dgm:cxn modelId="{6C010AB0-C6F0-41B8-B9F7-54773E1218A5}" type="presParOf" srcId="{F6CB7719-5D64-4DAA-9EF7-2F6E3DF16399}" destId="{B5A8B531-742D-4B77-AA19-AC1ED4683DF3}" srcOrd="4" destOrd="0" presId="urn:microsoft.com/office/officeart/2018/2/layout/IconVerticalSolidList"/>
    <dgm:cxn modelId="{97069AEE-AF76-423F-B567-78E46A191E95}" type="presParOf" srcId="{B5A8B531-742D-4B77-AA19-AC1ED4683DF3}" destId="{F06FDB84-ED4B-4875-BD3C-9F011FD1AE0F}" srcOrd="0" destOrd="0" presId="urn:microsoft.com/office/officeart/2018/2/layout/IconVerticalSolidList"/>
    <dgm:cxn modelId="{77496E3A-C56D-46F9-930B-4F8CACB3E0F4}" type="presParOf" srcId="{B5A8B531-742D-4B77-AA19-AC1ED4683DF3}" destId="{94EB7097-0422-45D1-8C1D-F8C968956369}" srcOrd="1" destOrd="0" presId="urn:microsoft.com/office/officeart/2018/2/layout/IconVerticalSolidList"/>
    <dgm:cxn modelId="{C2148CF1-5863-4440-8956-E5454740D8F9}" type="presParOf" srcId="{B5A8B531-742D-4B77-AA19-AC1ED4683DF3}" destId="{BBE16D41-80BD-44AA-AD7F-EA02DB09E0E7}" srcOrd="2" destOrd="0" presId="urn:microsoft.com/office/officeart/2018/2/layout/IconVerticalSolidList"/>
    <dgm:cxn modelId="{19939A93-1251-4F54-8D5D-173BD94DA792}" type="presParOf" srcId="{B5A8B531-742D-4B77-AA19-AC1ED4683DF3}" destId="{23DF5351-47AE-4646-9132-05C690E37F73}" srcOrd="3" destOrd="0" presId="urn:microsoft.com/office/officeart/2018/2/layout/IconVerticalSolidList"/>
    <dgm:cxn modelId="{4BCC9D41-2557-4396-AAC1-8B253DB2EB64}" type="presParOf" srcId="{B5A8B531-742D-4B77-AA19-AC1ED4683DF3}" destId="{70562FF0-94ED-47EC-8CD9-210042A1C93E}"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EA6379-404D-4BBB-8370-6D7AED5B58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087D7A5-DA38-452B-9D8B-E78B8F16CE3C}">
      <dgm:prSet custT="1"/>
      <dgm:spPr/>
      <dgm:t>
        <a:bodyPr/>
        <a:lstStyle/>
        <a:p>
          <a:r>
            <a:rPr lang="en-US" sz="2200" dirty="0"/>
            <a:t>37-item Likert-style questionnaire</a:t>
          </a:r>
        </a:p>
      </dgm:t>
    </dgm:pt>
    <dgm:pt modelId="{D0E0F38C-81C4-4DBE-A572-90E690B4D061}" type="parTrans" cxnId="{DB0850A1-E380-4755-8851-372084B4C93A}">
      <dgm:prSet/>
      <dgm:spPr/>
      <dgm:t>
        <a:bodyPr/>
        <a:lstStyle/>
        <a:p>
          <a:endParaRPr lang="en-US"/>
        </a:p>
      </dgm:t>
    </dgm:pt>
    <dgm:pt modelId="{532D3CC5-5DF1-4F78-A4A4-793FE721D23A}" type="sibTrans" cxnId="{DB0850A1-E380-4755-8851-372084B4C93A}">
      <dgm:prSet/>
      <dgm:spPr/>
      <dgm:t>
        <a:bodyPr/>
        <a:lstStyle/>
        <a:p>
          <a:endParaRPr lang="en-US"/>
        </a:p>
      </dgm:t>
    </dgm:pt>
    <dgm:pt modelId="{38614C10-212D-46C7-AEA3-1E1D3C06B3ED}">
      <dgm:prSet custT="1"/>
      <dgm:spPr/>
      <dgm:t>
        <a:bodyPr/>
        <a:lstStyle/>
        <a:p>
          <a:r>
            <a:rPr lang="en-US" sz="2200" dirty="0"/>
            <a:t>College Algebra or Precalculus for Business, Life, and the Social Sciences course (n=56)</a:t>
          </a:r>
        </a:p>
      </dgm:t>
    </dgm:pt>
    <dgm:pt modelId="{FF8D6F21-4D40-4179-9E66-91DC155FBB82}" type="parTrans" cxnId="{83CEFBA1-BEA4-46D2-8D92-242B57A72758}">
      <dgm:prSet/>
      <dgm:spPr/>
      <dgm:t>
        <a:bodyPr/>
        <a:lstStyle/>
        <a:p>
          <a:endParaRPr lang="en-US"/>
        </a:p>
      </dgm:t>
    </dgm:pt>
    <dgm:pt modelId="{B64661A4-91D1-43C9-B604-04FB1BBB9E2A}" type="sibTrans" cxnId="{83CEFBA1-BEA4-46D2-8D92-242B57A72758}">
      <dgm:prSet/>
      <dgm:spPr/>
      <dgm:t>
        <a:bodyPr/>
        <a:lstStyle/>
        <a:p>
          <a:endParaRPr lang="en-US"/>
        </a:p>
      </dgm:t>
    </dgm:pt>
    <dgm:pt modelId="{CDD1594F-38B3-483B-94B8-650133A4EF34}">
      <dgm:prSet/>
      <dgm:spPr/>
      <dgm:t>
        <a:bodyPr/>
        <a:lstStyle/>
        <a:p>
          <a:r>
            <a:rPr lang="en-US" dirty="0"/>
            <a:t>Multiple Regression Analysis in R (R Core Team, 2018)</a:t>
          </a:r>
        </a:p>
      </dgm:t>
    </dgm:pt>
    <dgm:pt modelId="{4B706E34-4314-4008-8D6A-43CA93EE84C3}" type="parTrans" cxnId="{163B092A-0A80-4982-B2FC-BCC5A0079937}">
      <dgm:prSet/>
      <dgm:spPr/>
      <dgm:t>
        <a:bodyPr/>
        <a:lstStyle/>
        <a:p>
          <a:endParaRPr lang="en-US"/>
        </a:p>
      </dgm:t>
    </dgm:pt>
    <dgm:pt modelId="{C37A1F03-C087-4D9B-A9C3-8AB652CD1B77}" type="sibTrans" cxnId="{163B092A-0A80-4982-B2FC-BCC5A0079937}">
      <dgm:prSet/>
      <dgm:spPr/>
      <dgm:t>
        <a:bodyPr/>
        <a:lstStyle/>
        <a:p>
          <a:endParaRPr lang="en-US"/>
        </a:p>
      </dgm:t>
    </dgm:pt>
    <dgm:pt modelId="{24030190-E5C0-4DBB-930A-4088C537D714}">
      <dgm:prSet/>
      <dgm:spPr/>
      <dgm:t>
        <a:bodyPr/>
        <a:lstStyle/>
        <a:p>
          <a:r>
            <a:rPr lang="en-US" dirty="0"/>
            <a:t>Literature review to construct conceptual model</a:t>
          </a:r>
        </a:p>
      </dgm:t>
    </dgm:pt>
    <dgm:pt modelId="{1A1274DE-F9F7-4963-AE08-93776051605B}" type="parTrans" cxnId="{C0E504CA-B919-4BC7-AABE-ABFB6D2F0AE3}">
      <dgm:prSet/>
      <dgm:spPr/>
      <dgm:t>
        <a:bodyPr/>
        <a:lstStyle/>
        <a:p>
          <a:endParaRPr lang="en-US"/>
        </a:p>
      </dgm:t>
    </dgm:pt>
    <dgm:pt modelId="{EB6DB191-2822-4E02-912D-FB721EDE4C7A}" type="sibTrans" cxnId="{C0E504CA-B919-4BC7-AABE-ABFB6D2F0AE3}">
      <dgm:prSet/>
      <dgm:spPr/>
      <dgm:t>
        <a:bodyPr/>
        <a:lstStyle/>
        <a:p>
          <a:endParaRPr lang="en-US"/>
        </a:p>
      </dgm:t>
    </dgm:pt>
    <dgm:pt modelId="{3299EF07-B8F7-493E-A4A6-709A390DF219}" type="pres">
      <dgm:prSet presAssocID="{72EA6379-404D-4BBB-8370-6D7AED5B5804}" presName="root" presStyleCnt="0">
        <dgm:presLayoutVars>
          <dgm:dir/>
          <dgm:resizeHandles val="exact"/>
        </dgm:presLayoutVars>
      </dgm:prSet>
      <dgm:spPr/>
    </dgm:pt>
    <dgm:pt modelId="{5977EEC8-D9FE-47B2-9A78-66FCC77593AB}" type="pres">
      <dgm:prSet presAssocID="{B087D7A5-DA38-452B-9D8B-E78B8F16CE3C}" presName="compNode" presStyleCnt="0"/>
      <dgm:spPr/>
    </dgm:pt>
    <dgm:pt modelId="{F2B86781-6E09-4067-BBB2-E598AFCB81CE}" type="pres">
      <dgm:prSet presAssocID="{B087D7A5-DA38-452B-9D8B-E78B8F16CE3C}" presName="bgRect" presStyleLbl="bgShp" presStyleIdx="0" presStyleCnt="4"/>
      <dgm:spPr/>
    </dgm:pt>
    <dgm:pt modelId="{5DA39A28-00F2-48C6-ADFD-E7651EE43C52}" type="pres">
      <dgm:prSet presAssocID="{B087D7A5-DA38-452B-9D8B-E78B8F16CE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64B92C11-4562-4C0A-9DAF-34D0D9643E3D}" type="pres">
      <dgm:prSet presAssocID="{B087D7A5-DA38-452B-9D8B-E78B8F16CE3C}" presName="spaceRect" presStyleCnt="0"/>
      <dgm:spPr/>
    </dgm:pt>
    <dgm:pt modelId="{31CE3801-C750-4CD4-855B-2B5802828FDD}" type="pres">
      <dgm:prSet presAssocID="{B087D7A5-DA38-452B-9D8B-E78B8F16CE3C}" presName="parTx" presStyleLbl="revTx" presStyleIdx="0" presStyleCnt="4">
        <dgm:presLayoutVars>
          <dgm:chMax val="0"/>
          <dgm:chPref val="0"/>
        </dgm:presLayoutVars>
      </dgm:prSet>
      <dgm:spPr/>
    </dgm:pt>
    <dgm:pt modelId="{E610FEC7-0829-4E19-9412-3492C0FE9369}" type="pres">
      <dgm:prSet presAssocID="{532D3CC5-5DF1-4F78-A4A4-793FE721D23A}" presName="sibTrans" presStyleCnt="0"/>
      <dgm:spPr/>
    </dgm:pt>
    <dgm:pt modelId="{030C26ED-8AD0-43F7-953E-54C3E5B9DCF4}" type="pres">
      <dgm:prSet presAssocID="{38614C10-212D-46C7-AEA3-1E1D3C06B3ED}" presName="compNode" presStyleCnt="0"/>
      <dgm:spPr/>
    </dgm:pt>
    <dgm:pt modelId="{D926D414-FFA4-456E-BEC8-7749F35E1C23}" type="pres">
      <dgm:prSet presAssocID="{38614C10-212D-46C7-AEA3-1E1D3C06B3ED}" presName="bgRect" presStyleLbl="bgShp" presStyleIdx="1" presStyleCnt="4" custScaleY="130650"/>
      <dgm:spPr/>
    </dgm:pt>
    <dgm:pt modelId="{D78F788B-80DB-4804-9215-F585FA52A350}" type="pres">
      <dgm:prSet presAssocID="{38614C10-212D-46C7-AEA3-1E1D3C06B3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AEC6D0E5-5434-484F-A969-83634071C798}" type="pres">
      <dgm:prSet presAssocID="{38614C10-212D-46C7-AEA3-1E1D3C06B3ED}" presName="spaceRect" presStyleCnt="0"/>
      <dgm:spPr/>
    </dgm:pt>
    <dgm:pt modelId="{2196FE4A-E13A-4EE4-AACB-C7B504028327}" type="pres">
      <dgm:prSet presAssocID="{38614C10-212D-46C7-AEA3-1E1D3C06B3ED}" presName="parTx" presStyleLbl="revTx" presStyleIdx="1" presStyleCnt="4">
        <dgm:presLayoutVars>
          <dgm:chMax val="0"/>
          <dgm:chPref val="0"/>
        </dgm:presLayoutVars>
      </dgm:prSet>
      <dgm:spPr/>
    </dgm:pt>
    <dgm:pt modelId="{513A8E46-F00A-4786-9959-A36DC7882D01}" type="pres">
      <dgm:prSet presAssocID="{B64661A4-91D1-43C9-B604-04FB1BBB9E2A}" presName="sibTrans" presStyleCnt="0"/>
      <dgm:spPr/>
    </dgm:pt>
    <dgm:pt modelId="{A4132060-894E-4898-9030-81913109135D}" type="pres">
      <dgm:prSet presAssocID="{CDD1594F-38B3-483B-94B8-650133A4EF34}" presName="compNode" presStyleCnt="0"/>
      <dgm:spPr/>
    </dgm:pt>
    <dgm:pt modelId="{FC2773D2-2291-4F50-90D6-59E1DF85A655}" type="pres">
      <dgm:prSet presAssocID="{CDD1594F-38B3-483B-94B8-650133A4EF34}" presName="bgRect" presStyleLbl="bgShp" presStyleIdx="2" presStyleCnt="4"/>
      <dgm:spPr/>
    </dgm:pt>
    <dgm:pt modelId="{D8C79E38-959E-4AD9-8490-76B08AE6AC2B}" type="pres">
      <dgm:prSet presAssocID="{CDD1594F-38B3-483B-94B8-650133A4EF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CBA1524-AB09-4D7F-9F63-D3419589B1D3}" type="pres">
      <dgm:prSet presAssocID="{CDD1594F-38B3-483B-94B8-650133A4EF34}" presName="spaceRect" presStyleCnt="0"/>
      <dgm:spPr/>
    </dgm:pt>
    <dgm:pt modelId="{CACFA326-66B0-4489-8951-74A7BD027622}" type="pres">
      <dgm:prSet presAssocID="{CDD1594F-38B3-483B-94B8-650133A4EF34}" presName="parTx" presStyleLbl="revTx" presStyleIdx="2" presStyleCnt="4">
        <dgm:presLayoutVars>
          <dgm:chMax val="0"/>
          <dgm:chPref val="0"/>
        </dgm:presLayoutVars>
      </dgm:prSet>
      <dgm:spPr/>
    </dgm:pt>
    <dgm:pt modelId="{BAB2C288-6A8B-4872-BDF9-0FA9602AFEFA}" type="pres">
      <dgm:prSet presAssocID="{C37A1F03-C087-4D9B-A9C3-8AB652CD1B77}" presName="sibTrans" presStyleCnt="0"/>
      <dgm:spPr/>
    </dgm:pt>
    <dgm:pt modelId="{1B56CD82-C4F2-4CF6-A857-49B2D2841C31}" type="pres">
      <dgm:prSet presAssocID="{24030190-E5C0-4DBB-930A-4088C537D714}" presName="compNode" presStyleCnt="0"/>
      <dgm:spPr/>
    </dgm:pt>
    <dgm:pt modelId="{8BB67F4F-2841-46AA-A1A0-8EE29A4B90DC}" type="pres">
      <dgm:prSet presAssocID="{24030190-E5C0-4DBB-930A-4088C537D714}" presName="bgRect" presStyleLbl="bgShp" presStyleIdx="3" presStyleCnt="4"/>
      <dgm:spPr/>
    </dgm:pt>
    <dgm:pt modelId="{73AF598F-436E-4FF0-83CC-C144F0924706}" type="pres">
      <dgm:prSet presAssocID="{24030190-E5C0-4DBB-930A-4088C537D7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gnifying glass"/>
        </a:ext>
      </dgm:extLst>
    </dgm:pt>
    <dgm:pt modelId="{4E04A455-DCA8-4B4F-AC09-54DE3C61F9FA}" type="pres">
      <dgm:prSet presAssocID="{24030190-E5C0-4DBB-930A-4088C537D714}" presName="spaceRect" presStyleCnt="0"/>
      <dgm:spPr/>
    </dgm:pt>
    <dgm:pt modelId="{764C8D69-923E-4319-AB42-AF109EC07B80}" type="pres">
      <dgm:prSet presAssocID="{24030190-E5C0-4DBB-930A-4088C537D714}" presName="parTx" presStyleLbl="revTx" presStyleIdx="3" presStyleCnt="4">
        <dgm:presLayoutVars>
          <dgm:chMax val="0"/>
          <dgm:chPref val="0"/>
        </dgm:presLayoutVars>
      </dgm:prSet>
      <dgm:spPr/>
    </dgm:pt>
  </dgm:ptLst>
  <dgm:cxnLst>
    <dgm:cxn modelId="{14DE121D-2444-4866-ADA4-C4D6C928D7B4}" type="presOf" srcId="{72EA6379-404D-4BBB-8370-6D7AED5B5804}" destId="{3299EF07-B8F7-493E-A4A6-709A390DF219}" srcOrd="0" destOrd="0" presId="urn:microsoft.com/office/officeart/2018/2/layout/IconVerticalSolidList"/>
    <dgm:cxn modelId="{163B092A-0A80-4982-B2FC-BCC5A0079937}" srcId="{72EA6379-404D-4BBB-8370-6D7AED5B5804}" destId="{CDD1594F-38B3-483B-94B8-650133A4EF34}" srcOrd="2" destOrd="0" parTransId="{4B706E34-4314-4008-8D6A-43CA93EE84C3}" sibTransId="{C37A1F03-C087-4D9B-A9C3-8AB652CD1B77}"/>
    <dgm:cxn modelId="{FF5DB574-5CEF-4505-81D6-5BB151162114}" type="presOf" srcId="{CDD1594F-38B3-483B-94B8-650133A4EF34}" destId="{CACFA326-66B0-4489-8951-74A7BD027622}" srcOrd="0" destOrd="0" presId="urn:microsoft.com/office/officeart/2018/2/layout/IconVerticalSolidList"/>
    <dgm:cxn modelId="{DB0850A1-E380-4755-8851-372084B4C93A}" srcId="{72EA6379-404D-4BBB-8370-6D7AED5B5804}" destId="{B087D7A5-DA38-452B-9D8B-E78B8F16CE3C}" srcOrd="0" destOrd="0" parTransId="{D0E0F38C-81C4-4DBE-A572-90E690B4D061}" sibTransId="{532D3CC5-5DF1-4F78-A4A4-793FE721D23A}"/>
    <dgm:cxn modelId="{83CEFBA1-BEA4-46D2-8D92-242B57A72758}" srcId="{72EA6379-404D-4BBB-8370-6D7AED5B5804}" destId="{38614C10-212D-46C7-AEA3-1E1D3C06B3ED}" srcOrd="1" destOrd="0" parTransId="{FF8D6F21-4D40-4179-9E66-91DC155FBB82}" sibTransId="{B64661A4-91D1-43C9-B604-04FB1BBB9E2A}"/>
    <dgm:cxn modelId="{3509C2B3-DA29-4BB8-8757-ABB166B66B34}" type="presOf" srcId="{B087D7A5-DA38-452B-9D8B-E78B8F16CE3C}" destId="{31CE3801-C750-4CD4-855B-2B5802828FDD}" srcOrd="0" destOrd="0" presId="urn:microsoft.com/office/officeart/2018/2/layout/IconVerticalSolidList"/>
    <dgm:cxn modelId="{C0E504CA-B919-4BC7-AABE-ABFB6D2F0AE3}" srcId="{72EA6379-404D-4BBB-8370-6D7AED5B5804}" destId="{24030190-E5C0-4DBB-930A-4088C537D714}" srcOrd="3" destOrd="0" parTransId="{1A1274DE-F9F7-4963-AE08-93776051605B}" sibTransId="{EB6DB191-2822-4E02-912D-FB721EDE4C7A}"/>
    <dgm:cxn modelId="{190583CE-EC71-49BE-8805-8D421784907D}" type="presOf" srcId="{38614C10-212D-46C7-AEA3-1E1D3C06B3ED}" destId="{2196FE4A-E13A-4EE4-AACB-C7B504028327}" srcOrd="0" destOrd="0" presId="urn:microsoft.com/office/officeart/2018/2/layout/IconVerticalSolidList"/>
    <dgm:cxn modelId="{47C955F7-96E0-4D2B-8611-C8DE3EC187D7}" type="presOf" srcId="{24030190-E5C0-4DBB-930A-4088C537D714}" destId="{764C8D69-923E-4319-AB42-AF109EC07B80}" srcOrd="0" destOrd="0" presId="urn:microsoft.com/office/officeart/2018/2/layout/IconVerticalSolidList"/>
    <dgm:cxn modelId="{EF79E27B-980B-4BB9-B04C-A70EB6BBCDD2}" type="presParOf" srcId="{3299EF07-B8F7-493E-A4A6-709A390DF219}" destId="{5977EEC8-D9FE-47B2-9A78-66FCC77593AB}" srcOrd="0" destOrd="0" presId="urn:microsoft.com/office/officeart/2018/2/layout/IconVerticalSolidList"/>
    <dgm:cxn modelId="{D86A0676-8F29-4820-B6D9-6E4D090B0346}" type="presParOf" srcId="{5977EEC8-D9FE-47B2-9A78-66FCC77593AB}" destId="{F2B86781-6E09-4067-BBB2-E598AFCB81CE}" srcOrd="0" destOrd="0" presId="urn:microsoft.com/office/officeart/2018/2/layout/IconVerticalSolidList"/>
    <dgm:cxn modelId="{99452661-B0FD-429D-91C1-9E3DF8834E48}" type="presParOf" srcId="{5977EEC8-D9FE-47B2-9A78-66FCC77593AB}" destId="{5DA39A28-00F2-48C6-ADFD-E7651EE43C52}" srcOrd="1" destOrd="0" presId="urn:microsoft.com/office/officeart/2018/2/layout/IconVerticalSolidList"/>
    <dgm:cxn modelId="{BAD35B43-BA71-4A6F-8E53-99078343BBEB}" type="presParOf" srcId="{5977EEC8-D9FE-47B2-9A78-66FCC77593AB}" destId="{64B92C11-4562-4C0A-9DAF-34D0D9643E3D}" srcOrd="2" destOrd="0" presId="urn:microsoft.com/office/officeart/2018/2/layout/IconVerticalSolidList"/>
    <dgm:cxn modelId="{F71532F3-739D-4008-AB9C-9722C64D58AD}" type="presParOf" srcId="{5977EEC8-D9FE-47B2-9A78-66FCC77593AB}" destId="{31CE3801-C750-4CD4-855B-2B5802828FDD}" srcOrd="3" destOrd="0" presId="urn:microsoft.com/office/officeart/2018/2/layout/IconVerticalSolidList"/>
    <dgm:cxn modelId="{5CC27D39-CDB7-4E99-8EE5-0BEAC5FFDB63}" type="presParOf" srcId="{3299EF07-B8F7-493E-A4A6-709A390DF219}" destId="{E610FEC7-0829-4E19-9412-3492C0FE9369}" srcOrd="1" destOrd="0" presId="urn:microsoft.com/office/officeart/2018/2/layout/IconVerticalSolidList"/>
    <dgm:cxn modelId="{130C6669-32FC-45C4-B98F-EBDAFA89DCC6}" type="presParOf" srcId="{3299EF07-B8F7-493E-A4A6-709A390DF219}" destId="{030C26ED-8AD0-43F7-953E-54C3E5B9DCF4}" srcOrd="2" destOrd="0" presId="urn:microsoft.com/office/officeart/2018/2/layout/IconVerticalSolidList"/>
    <dgm:cxn modelId="{87C35B09-8E4C-48FD-98A7-A62EC2EAC414}" type="presParOf" srcId="{030C26ED-8AD0-43F7-953E-54C3E5B9DCF4}" destId="{D926D414-FFA4-456E-BEC8-7749F35E1C23}" srcOrd="0" destOrd="0" presId="urn:microsoft.com/office/officeart/2018/2/layout/IconVerticalSolidList"/>
    <dgm:cxn modelId="{75F47C1B-62BE-4552-902D-6504B0950F4D}" type="presParOf" srcId="{030C26ED-8AD0-43F7-953E-54C3E5B9DCF4}" destId="{D78F788B-80DB-4804-9215-F585FA52A350}" srcOrd="1" destOrd="0" presId="urn:microsoft.com/office/officeart/2018/2/layout/IconVerticalSolidList"/>
    <dgm:cxn modelId="{EC9AE4EC-CD49-4453-990F-DFADE6604B72}" type="presParOf" srcId="{030C26ED-8AD0-43F7-953E-54C3E5B9DCF4}" destId="{AEC6D0E5-5434-484F-A969-83634071C798}" srcOrd="2" destOrd="0" presId="urn:microsoft.com/office/officeart/2018/2/layout/IconVerticalSolidList"/>
    <dgm:cxn modelId="{B5B68458-30E0-4C7B-93B4-D6E0F06D2700}" type="presParOf" srcId="{030C26ED-8AD0-43F7-953E-54C3E5B9DCF4}" destId="{2196FE4A-E13A-4EE4-AACB-C7B504028327}" srcOrd="3" destOrd="0" presId="urn:microsoft.com/office/officeart/2018/2/layout/IconVerticalSolidList"/>
    <dgm:cxn modelId="{FA0AC72F-EB87-4D7E-8FC8-6955397DD394}" type="presParOf" srcId="{3299EF07-B8F7-493E-A4A6-709A390DF219}" destId="{513A8E46-F00A-4786-9959-A36DC7882D01}" srcOrd="3" destOrd="0" presId="urn:microsoft.com/office/officeart/2018/2/layout/IconVerticalSolidList"/>
    <dgm:cxn modelId="{2CE2235D-7D07-4441-99A6-8BE8E4A71CE7}" type="presParOf" srcId="{3299EF07-B8F7-493E-A4A6-709A390DF219}" destId="{A4132060-894E-4898-9030-81913109135D}" srcOrd="4" destOrd="0" presId="urn:microsoft.com/office/officeart/2018/2/layout/IconVerticalSolidList"/>
    <dgm:cxn modelId="{81E4FBE7-5415-447B-9548-995EDB6760E3}" type="presParOf" srcId="{A4132060-894E-4898-9030-81913109135D}" destId="{FC2773D2-2291-4F50-90D6-59E1DF85A655}" srcOrd="0" destOrd="0" presId="urn:microsoft.com/office/officeart/2018/2/layout/IconVerticalSolidList"/>
    <dgm:cxn modelId="{60F803B3-6B15-4864-AC1A-F60B1093D582}" type="presParOf" srcId="{A4132060-894E-4898-9030-81913109135D}" destId="{D8C79E38-959E-4AD9-8490-76B08AE6AC2B}" srcOrd="1" destOrd="0" presId="urn:microsoft.com/office/officeart/2018/2/layout/IconVerticalSolidList"/>
    <dgm:cxn modelId="{8A8986E1-C5AE-41AF-A7D9-D299D160BC17}" type="presParOf" srcId="{A4132060-894E-4898-9030-81913109135D}" destId="{9CBA1524-AB09-4D7F-9F63-D3419589B1D3}" srcOrd="2" destOrd="0" presId="urn:microsoft.com/office/officeart/2018/2/layout/IconVerticalSolidList"/>
    <dgm:cxn modelId="{BD989FDE-2AA7-4794-A08C-8B9DE4835954}" type="presParOf" srcId="{A4132060-894E-4898-9030-81913109135D}" destId="{CACFA326-66B0-4489-8951-74A7BD027622}" srcOrd="3" destOrd="0" presId="urn:microsoft.com/office/officeart/2018/2/layout/IconVerticalSolidList"/>
    <dgm:cxn modelId="{1C58D579-247D-44E3-8601-FB8FCF9A0CAE}" type="presParOf" srcId="{3299EF07-B8F7-493E-A4A6-709A390DF219}" destId="{BAB2C288-6A8B-4872-BDF9-0FA9602AFEFA}" srcOrd="5" destOrd="0" presId="urn:microsoft.com/office/officeart/2018/2/layout/IconVerticalSolidList"/>
    <dgm:cxn modelId="{93FD92CC-EBBE-4CBB-A92A-81780889685F}" type="presParOf" srcId="{3299EF07-B8F7-493E-A4A6-709A390DF219}" destId="{1B56CD82-C4F2-4CF6-A857-49B2D2841C31}" srcOrd="6" destOrd="0" presId="urn:microsoft.com/office/officeart/2018/2/layout/IconVerticalSolidList"/>
    <dgm:cxn modelId="{92F874B7-012B-4C90-848B-29A7BC44DE92}" type="presParOf" srcId="{1B56CD82-C4F2-4CF6-A857-49B2D2841C31}" destId="{8BB67F4F-2841-46AA-A1A0-8EE29A4B90DC}" srcOrd="0" destOrd="0" presId="urn:microsoft.com/office/officeart/2018/2/layout/IconVerticalSolidList"/>
    <dgm:cxn modelId="{457C1FDB-5A6A-4D84-9EAE-9E01FAC314DE}" type="presParOf" srcId="{1B56CD82-C4F2-4CF6-A857-49B2D2841C31}" destId="{73AF598F-436E-4FF0-83CC-C144F0924706}" srcOrd="1" destOrd="0" presId="urn:microsoft.com/office/officeart/2018/2/layout/IconVerticalSolidList"/>
    <dgm:cxn modelId="{CCDE20BC-EDB3-4F2C-B09B-C7180E4B1706}" type="presParOf" srcId="{1B56CD82-C4F2-4CF6-A857-49B2D2841C31}" destId="{4E04A455-DCA8-4B4F-AC09-54DE3C61F9FA}" srcOrd="2" destOrd="0" presId="urn:microsoft.com/office/officeart/2018/2/layout/IconVerticalSolidList"/>
    <dgm:cxn modelId="{1143A108-F6C5-42A7-8266-DED9F47E5267}" type="presParOf" srcId="{1B56CD82-C4F2-4CF6-A857-49B2D2841C31}" destId="{764C8D69-923E-4319-AB42-AF109EC07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C9BF3D-33C5-4311-80B2-11D09B1EC9E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A3E30C0-A120-4E6F-8B11-02198DCADC7A}">
      <dgm:prSet custT="1"/>
      <dgm:spPr/>
      <dgm:t>
        <a:bodyPr/>
        <a:lstStyle/>
        <a:p>
          <a:r>
            <a:rPr lang="en-US" sz="2800" dirty="0"/>
            <a:t>Academic Motivation Scale-Math (AMS-Math)</a:t>
          </a:r>
        </a:p>
      </dgm:t>
    </dgm:pt>
    <dgm:pt modelId="{7F8D6AAC-3513-45C7-9294-7BDEED421487}" type="parTrans" cxnId="{0F7D08F7-1C82-451C-A63D-DC7F3BB20AA0}">
      <dgm:prSet/>
      <dgm:spPr/>
      <dgm:t>
        <a:bodyPr/>
        <a:lstStyle/>
        <a:p>
          <a:endParaRPr lang="en-US"/>
        </a:p>
      </dgm:t>
    </dgm:pt>
    <dgm:pt modelId="{7F2E461F-187C-4096-A25D-43A8F0E0E53A}" type="sibTrans" cxnId="{0F7D08F7-1C82-451C-A63D-DC7F3BB20AA0}">
      <dgm:prSet/>
      <dgm:spPr/>
      <dgm:t>
        <a:bodyPr/>
        <a:lstStyle/>
        <a:p>
          <a:endParaRPr lang="en-US"/>
        </a:p>
      </dgm:t>
    </dgm:pt>
    <dgm:pt modelId="{9AB18F98-2D60-47A6-A7AB-5DDDC843384E}">
      <dgm:prSet custT="1"/>
      <dgm:spPr/>
      <dgm:t>
        <a:bodyPr/>
        <a:lstStyle/>
        <a:p>
          <a:r>
            <a:rPr lang="en-US" sz="2400" dirty="0"/>
            <a:t>Why do you take math courses?</a:t>
          </a:r>
        </a:p>
      </dgm:t>
    </dgm:pt>
    <dgm:pt modelId="{16306568-F768-4487-8862-31781B1CDC7B}" type="parTrans" cxnId="{E2DA3C15-1FF8-4B08-84BF-E9C6BD188952}">
      <dgm:prSet/>
      <dgm:spPr/>
      <dgm:t>
        <a:bodyPr/>
        <a:lstStyle/>
        <a:p>
          <a:endParaRPr lang="en-US"/>
        </a:p>
      </dgm:t>
    </dgm:pt>
    <dgm:pt modelId="{653ED109-2F0D-4571-B4FF-3FD468A9EAFB}" type="sibTrans" cxnId="{E2DA3C15-1FF8-4B08-84BF-E9C6BD188952}">
      <dgm:prSet/>
      <dgm:spPr/>
      <dgm:t>
        <a:bodyPr/>
        <a:lstStyle/>
        <a:p>
          <a:endParaRPr lang="en-US"/>
        </a:p>
      </dgm:t>
    </dgm:pt>
    <dgm:pt modelId="{628D9EAB-7963-4A4D-8465-EDAD0E5AE6E5}">
      <dgm:prSet custT="1"/>
      <dgm:spPr/>
      <dgm:t>
        <a:bodyPr/>
        <a:lstStyle/>
        <a:p>
          <a:r>
            <a:rPr lang="en-US" sz="2400" dirty="0"/>
            <a:t>Adapted from AMS-Chemistry (Liu et. al, 2017)</a:t>
          </a:r>
        </a:p>
      </dgm:t>
    </dgm:pt>
    <dgm:pt modelId="{AED80A9B-EEC3-4651-9876-14621EE81B50}" type="parTrans" cxnId="{1DD2FA8D-7ED6-4308-9A2D-729DDAB45409}">
      <dgm:prSet/>
      <dgm:spPr/>
      <dgm:t>
        <a:bodyPr/>
        <a:lstStyle/>
        <a:p>
          <a:endParaRPr lang="en-US"/>
        </a:p>
      </dgm:t>
    </dgm:pt>
    <dgm:pt modelId="{0AEBD17D-394F-4BEF-8643-6040E3A2192D}" type="sibTrans" cxnId="{1DD2FA8D-7ED6-4308-9A2D-729DDAB45409}">
      <dgm:prSet/>
      <dgm:spPr/>
      <dgm:t>
        <a:bodyPr/>
        <a:lstStyle/>
        <a:p>
          <a:endParaRPr lang="en-US"/>
        </a:p>
      </dgm:t>
    </dgm:pt>
    <dgm:pt modelId="{A6D3C354-D7D4-4891-985B-FDBFF41EE340}">
      <dgm:prSet custT="1"/>
      <dgm:spPr/>
      <dgm:t>
        <a:bodyPr/>
        <a:lstStyle/>
        <a:p>
          <a:r>
            <a:rPr lang="en-US" sz="2800" dirty="0"/>
            <a:t>Abbreviated Math Anxiety Scale (AMAS) (</a:t>
          </a:r>
          <a:r>
            <a:rPr lang="en-US" sz="2800" dirty="0" err="1"/>
            <a:t>Hopko</a:t>
          </a:r>
          <a:r>
            <a:rPr lang="en-US" sz="2800" dirty="0"/>
            <a:t> et. al, 2003)</a:t>
          </a:r>
        </a:p>
      </dgm:t>
    </dgm:pt>
    <dgm:pt modelId="{C5DA590A-F63E-44C3-A9BD-10600757005B}" type="parTrans" cxnId="{2EFE9A17-EBB2-45E0-8E50-60D3A48F4D75}">
      <dgm:prSet/>
      <dgm:spPr/>
      <dgm:t>
        <a:bodyPr/>
        <a:lstStyle/>
        <a:p>
          <a:endParaRPr lang="en-US"/>
        </a:p>
      </dgm:t>
    </dgm:pt>
    <dgm:pt modelId="{41F8B0E1-EF61-4F1B-AAC1-9D4123AF5AE2}" type="sibTrans" cxnId="{2EFE9A17-EBB2-45E0-8E50-60D3A48F4D75}">
      <dgm:prSet/>
      <dgm:spPr/>
      <dgm:t>
        <a:bodyPr/>
        <a:lstStyle/>
        <a:p>
          <a:endParaRPr lang="en-US"/>
        </a:p>
      </dgm:t>
    </dgm:pt>
    <dgm:pt modelId="{857A9928-75DA-4440-BADF-A8BDE5067345}">
      <dgm:prSet custT="1"/>
      <dgm:spPr/>
      <dgm:t>
        <a:bodyPr/>
        <a:lstStyle/>
        <a:p>
          <a:r>
            <a:rPr lang="en-US" sz="2400" dirty="0"/>
            <a:t>How much anxiety do you feel in the following situations?</a:t>
          </a:r>
        </a:p>
      </dgm:t>
    </dgm:pt>
    <dgm:pt modelId="{D7C55184-3585-46A1-95A2-CC5C7AD55427}" type="parTrans" cxnId="{EE3F5F45-548D-4D29-855A-0DD506EA826F}">
      <dgm:prSet/>
      <dgm:spPr/>
      <dgm:t>
        <a:bodyPr/>
        <a:lstStyle/>
        <a:p>
          <a:endParaRPr lang="en-US"/>
        </a:p>
      </dgm:t>
    </dgm:pt>
    <dgm:pt modelId="{73E5C180-F2A9-4C83-9E12-026D03A34F27}" type="sibTrans" cxnId="{EE3F5F45-548D-4D29-855A-0DD506EA826F}">
      <dgm:prSet/>
      <dgm:spPr/>
      <dgm:t>
        <a:bodyPr/>
        <a:lstStyle/>
        <a:p>
          <a:endParaRPr lang="en-US"/>
        </a:p>
      </dgm:t>
    </dgm:pt>
    <dgm:pt modelId="{5A427FB4-C6E4-47EB-9FE7-88679D399987}" type="pres">
      <dgm:prSet presAssocID="{7CC9BF3D-33C5-4311-80B2-11D09B1EC9E8}" presName="linear" presStyleCnt="0">
        <dgm:presLayoutVars>
          <dgm:animLvl val="lvl"/>
          <dgm:resizeHandles val="exact"/>
        </dgm:presLayoutVars>
      </dgm:prSet>
      <dgm:spPr/>
    </dgm:pt>
    <dgm:pt modelId="{0D50CEE6-5351-41E1-9E84-6C4EFF998054}" type="pres">
      <dgm:prSet presAssocID="{FA3E30C0-A120-4E6F-8B11-02198DCADC7A}" presName="parentText" presStyleLbl="node1" presStyleIdx="0" presStyleCnt="2">
        <dgm:presLayoutVars>
          <dgm:chMax val="0"/>
          <dgm:bulletEnabled val="1"/>
        </dgm:presLayoutVars>
      </dgm:prSet>
      <dgm:spPr/>
    </dgm:pt>
    <dgm:pt modelId="{BA95307B-A95A-4C01-AD41-C7FC765183A3}" type="pres">
      <dgm:prSet presAssocID="{FA3E30C0-A120-4E6F-8B11-02198DCADC7A}" presName="childText" presStyleLbl="revTx" presStyleIdx="0" presStyleCnt="2">
        <dgm:presLayoutVars>
          <dgm:bulletEnabled val="1"/>
        </dgm:presLayoutVars>
      </dgm:prSet>
      <dgm:spPr/>
    </dgm:pt>
    <dgm:pt modelId="{23912207-8614-459D-9B2E-C25076B798E9}" type="pres">
      <dgm:prSet presAssocID="{A6D3C354-D7D4-4891-985B-FDBFF41EE340}" presName="parentText" presStyleLbl="node1" presStyleIdx="1" presStyleCnt="2">
        <dgm:presLayoutVars>
          <dgm:chMax val="0"/>
          <dgm:bulletEnabled val="1"/>
        </dgm:presLayoutVars>
      </dgm:prSet>
      <dgm:spPr/>
    </dgm:pt>
    <dgm:pt modelId="{55A70A2A-AFAF-4184-8C78-6FE244AD27E0}" type="pres">
      <dgm:prSet presAssocID="{A6D3C354-D7D4-4891-985B-FDBFF41EE340}" presName="childText" presStyleLbl="revTx" presStyleIdx="1" presStyleCnt="2">
        <dgm:presLayoutVars>
          <dgm:bulletEnabled val="1"/>
        </dgm:presLayoutVars>
      </dgm:prSet>
      <dgm:spPr/>
    </dgm:pt>
  </dgm:ptLst>
  <dgm:cxnLst>
    <dgm:cxn modelId="{3759F914-C835-40CE-863C-60D247B9E95C}" type="presOf" srcId="{FA3E30C0-A120-4E6F-8B11-02198DCADC7A}" destId="{0D50CEE6-5351-41E1-9E84-6C4EFF998054}" srcOrd="0" destOrd="0" presId="urn:microsoft.com/office/officeart/2005/8/layout/vList2"/>
    <dgm:cxn modelId="{E2DA3C15-1FF8-4B08-84BF-E9C6BD188952}" srcId="{FA3E30C0-A120-4E6F-8B11-02198DCADC7A}" destId="{9AB18F98-2D60-47A6-A7AB-5DDDC843384E}" srcOrd="0" destOrd="0" parTransId="{16306568-F768-4487-8862-31781B1CDC7B}" sibTransId="{653ED109-2F0D-4571-B4FF-3FD468A9EAFB}"/>
    <dgm:cxn modelId="{2EFE9A17-EBB2-45E0-8E50-60D3A48F4D75}" srcId="{7CC9BF3D-33C5-4311-80B2-11D09B1EC9E8}" destId="{A6D3C354-D7D4-4891-985B-FDBFF41EE340}" srcOrd="1" destOrd="0" parTransId="{C5DA590A-F63E-44C3-A9BD-10600757005B}" sibTransId="{41F8B0E1-EF61-4F1B-AAC1-9D4123AF5AE2}"/>
    <dgm:cxn modelId="{AF725525-29A0-4E3A-81F0-A91A330BB964}" type="presOf" srcId="{A6D3C354-D7D4-4891-985B-FDBFF41EE340}" destId="{23912207-8614-459D-9B2E-C25076B798E9}" srcOrd="0" destOrd="0" presId="urn:microsoft.com/office/officeart/2005/8/layout/vList2"/>
    <dgm:cxn modelId="{5D685F29-6589-4A6E-B0E5-DC3866D37C3E}" type="presOf" srcId="{857A9928-75DA-4440-BADF-A8BDE5067345}" destId="{55A70A2A-AFAF-4184-8C78-6FE244AD27E0}" srcOrd="0" destOrd="0" presId="urn:microsoft.com/office/officeart/2005/8/layout/vList2"/>
    <dgm:cxn modelId="{2A533865-957F-4019-A049-E8F22E0E1DE9}" type="presOf" srcId="{628D9EAB-7963-4A4D-8465-EDAD0E5AE6E5}" destId="{BA95307B-A95A-4C01-AD41-C7FC765183A3}" srcOrd="0" destOrd="1" presId="urn:microsoft.com/office/officeart/2005/8/layout/vList2"/>
    <dgm:cxn modelId="{EE3F5F45-548D-4D29-855A-0DD506EA826F}" srcId="{A6D3C354-D7D4-4891-985B-FDBFF41EE340}" destId="{857A9928-75DA-4440-BADF-A8BDE5067345}" srcOrd="0" destOrd="0" parTransId="{D7C55184-3585-46A1-95A2-CC5C7AD55427}" sibTransId="{73E5C180-F2A9-4C83-9E12-026D03A34F27}"/>
    <dgm:cxn modelId="{1DD2FA8D-7ED6-4308-9A2D-729DDAB45409}" srcId="{FA3E30C0-A120-4E6F-8B11-02198DCADC7A}" destId="{628D9EAB-7963-4A4D-8465-EDAD0E5AE6E5}" srcOrd="1" destOrd="0" parTransId="{AED80A9B-EEC3-4651-9876-14621EE81B50}" sibTransId="{0AEBD17D-394F-4BEF-8643-6040E3A2192D}"/>
    <dgm:cxn modelId="{F23896CB-A368-47F2-8FC1-2115F2D00CA4}" type="presOf" srcId="{7CC9BF3D-33C5-4311-80B2-11D09B1EC9E8}" destId="{5A427FB4-C6E4-47EB-9FE7-88679D399987}" srcOrd="0" destOrd="0" presId="urn:microsoft.com/office/officeart/2005/8/layout/vList2"/>
    <dgm:cxn modelId="{D7BA1ED5-A672-4569-B2D1-2B6978D6E9A5}" type="presOf" srcId="{9AB18F98-2D60-47A6-A7AB-5DDDC843384E}" destId="{BA95307B-A95A-4C01-AD41-C7FC765183A3}" srcOrd="0" destOrd="0" presId="urn:microsoft.com/office/officeart/2005/8/layout/vList2"/>
    <dgm:cxn modelId="{0F7D08F7-1C82-451C-A63D-DC7F3BB20AA0}" srcId="{7CC9BF3D-33C5-4311-80B2-11D09B1EC9E8}" destId="{FA3E30C0-A120-4E6F-8B11-02198DCADC7A}" srcOrd="0" destOrd="0" parTransId="{7F8D6AAC-3513-45C7-9294-7BDEED421487}" sibTransId="{7F2E461F-187C-4096-A25D-43A8F0E0E53A}"/>
    <dgm:cxn modelId="{D20838A1-C2B2-4339-9F82-62B9B3893492}" type="presParOf" srcId="{5A427FB4-C6E4-47EB-9FE7-88679D399987}" destId="{0D50CEE6-5351-41E1-9E84-6C4EFF998054}" srcOrd="0" destOrd="0" presId="urn:microsoft.com/office/officeart/2005/8/layout/vList2"/>
    <dgm:cxn modelId="{EF7D13DB-AEBA-4C96-A01B-003B0A4494C0}" type="presParOf" srcId="{5A427FB4-C6E4-47EB-9FE7-88679D399987}" destId="{BA95307B-A95A-4C01-AD41-C7FC765183A3}" srcOrd="1" destOrd="0" presId="urn:microsoft.com/office/officeart/2005/8/layout/vList2"/>
    <dgm:cxn modelId="{C38688E6-263E-4CAD-9621-9371AE68E30E}" type="presParOf" srcId="{5A427FB4-C6E4-47EB-9FE7-88679D399987}" destId="{23912207-8614-459D-9B2E-C25076B798E9}" srcOrd="2" destOrd="0" presId="urn:microsoft.com/office/officeart/2005/8/layout/vList2"/>
    <dgm:cxn modelId="{27CB37EA-2FD5-4BB1-844A-AF35C427008B}" type="presParOf" srcId="{5A427FB4-C6E4-47EB-9FE7-88679D399987}" destId="{55A70A2A-AFAF-4184-8C78-6FE244AD27E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FEEB5A-9406-4A78-8898-00615F548E3C}" type="doc">
      <dgm:prSet loTypeId="urn:microsoft.com/office/officeart/2018/5/layout/CenteredIconLabelDescriptionList" loCatId="icon" qsTypeId="urn:microsoft.com/office/officeart/2005/8/quickstyle/simple1" qsCatId="simple" csTypeId="urn:microsoft.com/office/officeart/2005/8/colors/colorful1" csCatId="colorful" phldr="1"/>
      <dgm:spPr/>
      <dgm:t>
        <a:bodyPr/>
        <a:lstStyle/>
        <a:p>
          <a:endParaRPr lang="en-US"/>
        </a:p>
      </dgm:t>
    </dgm:pt>
    <dgm:pt modelId="{007E6BEE-6D7C-4DD9-8073-2A802C421BF1}">
      <dgm:prSet/>
      <dgm:spPr/>
      <dgm:t>
        <a:bodyPr/>
        <a:lstStyle/>
        <a:p>
          <a:pPr>
            <a:lnSpc>
              <a:spcPct val="100000"/>
            </a:lnSpc>
            <a:defRPr b="1"/>
          </a:pPr>
          <a:r>
            <a:rPr lang="en-US" dirty="0"/>
            <a:t>AMS-Math</a:t>
          </a:r>
        </a:p>
      </dgm:t>
    </dgm:pt>
    <dgm:pt modelId="{B28EDFE9-CEC6-4536-AD1E-904226EAF887}" type="parTrans" cxnId="{AAD8E6CF-26AE-4BAC-9DAD-6699A3E6513A}">
      <dgm:prSet/>
      <dgm:spPr/>
      <dgm:t>
        <a:bodyPr/>
        <a:lstStyle/>
        <a:p>
          <a:endParaRPr lang="en-US"/>
        </a:p>
      </dgm:t>
    </dgm:pt>
    <dgm:pt modelId="{E6707472-49C6-44DE-A87C-1DAC54F8589F}" type="sibTrans" cxnId="{AAD8E6CF-26AE-4BAC-9DAD-6699A3E6513A}">
      <dgm:prSet/>
      <dgm:spPr/>
      <dgm:t>
        <a:bodyPr/>
        <a:lstStyle/>
        <a:p>
          <a:endParaRPr lang="en-US"/>
        </a:p>
      </dgm:t>
    </dgm:pt>
    <dgm:pt modelId="{8C4E1CEB-F457-4EA9-9A84-FA68BB1E5909}">
      <dgm:prSet/>
      <dgm:spPr/>
      <dgm:t>
        <a:bodyPr/>
        <a:lstStyle/>
        <a:p>
          <a:pPr>
            <a:lnSpc>
              <a:spcPct val="100000"/>
            </a:lnSpc>
          </a:pPr>
          <a:r>
            <a:rPr lang="en-US" dirty="0"/>
            <a:t>.87 (identified regulation) to .93 (introjected regulation)</a:t>
          </a:r>
        </a:p>
      </dgm:t>
    </dgm:pt>
    <dgm:pt modelId="{A342D232-4DEC-4924-B553-233AFF50F532}" type="parTrans" cxnId="{82FEF0DC-C205-4771-848F-82B4CAB85760}">
      <dgm:prSet/>
      <dgm:spPr/>
      <dgm:t>
        <a:bodyPr/>
        <a:lstStyle/>
        <a:p>
          <a:endParaRPr lang="en-US"/>
        </a:p>
      </dgm:t>
    </dgm:pt>
    <dgm:pt modelId="{FC8F611B-4103-412C-863B-E7479F76AD2E}" type="sibTrans" cxnId="{82FEF0DC-C205-4771-848F-82B4CAB85760}">
      <dgm:prSet/>
      <dgm:spPr/>
      <dgm:t>
        <a:bodyPr/>
        <a:lstStyle/>
        <a:p>
          <a:endParaRPr lang="en-US"/>
        </a:p>
      </dgm:t>
    </dgm:pt>
    <dgm:pt modelId="{E6E6EE7D-C7A6-40AD-8D74-C4A834BD1E0F}">
      <dgm:prSet/>
      <dgm:spPr/>
      <dgm:t>
        <a:bodyPr/>
        <a:lstStyle/>
        <a:p>
          <a:pPr>
            <a:lnSpc>
              <a:spcPct val="100000"/>
            </a:lnSpc>
            <a:defRPr b="1"/>
          </a:pPr>
          <a:r>
            <a:rPr lang="en-US" dirty="0"/>
            <a:t>AMAS</a:t>
          </a:r>
        </a:p>
      </dgm:t>
    </dgm:pt>
    <dgm:pt modelId="{44A438D9-5CC5-4EBC-A419-945862D8A873}" type="parTrans" cxnId="{330FEAFF-8178-40F4-B8CE-522A6E79D2AC}">
      <dgm:prSet/>
      <dgm:spPr/>
      <dgm:t>
        <a:bodyPr/>
        <a:lstStyle/>
        <a:p>
          <a:endParaRPr lang="en-US"/>
        </a:p>
      </dgm:t>
    </dgm:pt>
    <dgm:pt modelId="{31132D15-A929-4D65-8E75-D9B5437CE86F}" type="sibTrans" cxnId="{330FEAFF-8178-40F4-B8CE-522A6E79D2AC}">
      <dgm:prSet/>
      <dgm:spPr/>
      <dgm:t>
        <a:bodyPr/>
        <a:lstStyle/>
        <a:p>
          <a:endParaRPr lang="en-US"/>
        </a:p>
      </dgm:t>
    </dgm:pt>
    <dgm:pt modelId="{EA0DAF13-F428-4C72-A0A6-07AF6BA0940C}">
      <dgm:prSet/>
      <dgm:spPr/>
      <dgm:t>
        <a:bodyPr/>
        <a:lstStyle/>
        <a:p>
          <a:pPr>
            <a:lnSpc>
              <a:spcPct val="100000"/>
            </a:lnSpc>
          </a:pPr>
          <a:r>
            <a:rPr lang="en-US" dirty="0"/>
            <a:t>.88 (.90 in </a:t>
          </a:r>
          <a:r>
            <a:rPr lang="en-US" dirty="0" err="1"/>
            <a:t>Hopko</a:t>
          </a:r>
          <a:r>
            <a:rPr lang="en-US" dirty="0"/>
            <a:t> et. al, 2003)</a:t>
          </a:r>
        </a:p>
      </dgm:t>
    </dgm:pt>
    <dgm:pt modelId="{F3F805FF-76EF-4F1C-9577-FB91188FE3BF}" type="parTrans" cxnId="{CB3D7CEC-F9CD-43BC-90C0-74A5CB094BE6}">
      <dgm:prSet/>
      <dgm:spPr/>
      <dgm:t>
        <a:bodyPr/>
        <a:lstStyle/>
        <a:p>
          <a:endParaRPr lang="en-US"/>
        </a:p>
      </dgm:t>
    </dgm:pt>
    <dgm:pt modelId="{E2C0864D-7401-445D-B9CC-0BDF8FC3044B}" type="sibTrans" cxnId="{CB3D7CEC-F9CD-43BC-90C0-74A5CB094BE6}">
      <dgm:prSet/>
      <dgm:spPr/>
      <dgm:t>
        <a:bodyPr/>
        <a:lstStyle/>
        <a:p>
          <a:endParaRPr lang="en-US"/>
        </a:p>
      </dgm:t>
    </dgm:pt>
    <dgm:pt modelId="{96B0DF03-BFE2-409C-A7C7-00D8AE51027F}" type="pres">
      <dgm:prSet presAssocID="{49FEEB5A-9406-4A78-8898-00615F548E3C}" presName="root" presStyleCnt="0">
        <dgm:presLayoutVars>
          <dgm:dir/>
          <dgm:resizeHandles val="exact"/>
        </dgm:presLayoutVars>
      </dgm:prSet>
      <dgm:spPr/>
    </dgm:pt>
    <dgm:pt modelId="{19D1C9E7-D99B-4005-A187-AAD1F74B3B54}" type="pres">
      <dgm:prSet presAssocID="{007E6BEE-6D7C-4DD9-8073-2A802C421BF1}" presName="compNode" presStyleCnt="0"/>
      <dgm:spPr/>
    </dgm:pt>
    <dgm:pt modelId="{18F89BBA-166B-438A-ACB5-A53160D366C2}" type="pres">
      <dgm:prSet presAssocID="{007E6BEE-6D7C-4DD9-8073-2A802C421BF1}" presName="iconRect" presStyleLbl="node1" presStyleIdx="0" presStyleCnt="2"/>
      <dgm:spPr/>
      <dgm:extLst/>
    </dgm:pt>
    <dgm:pt modelId="{4D93E0D7-1059-4A54-80DA-18C63F48C06A}" type="pres">
      <dgm:prSet presAssocID="{007E6BEE-6D7C-4DD9-8073-2A802C421BF1}" presName="iconSpace" presStyleCnt="0"/>
      <dgm:spPr/>
    </dgm:pt>
    <dgm:pt modelId="{6C0DB7D0-2D27-489F-B7DD-6408D4BF04D0}" type="pres">
      <dgm:prSet presAssocID="{007E6BEE-6D7C-4DD9-8073-2A802C421BF1}" presName="parTx" presStyleLbl="revTx" presStyleIdx="0" presStyleCnt="4">
        <dgm:presLayoutVars>
          <dgm:chMax val="0"/>
          <dgm:chPref val="0"/>
        </dgm:presLayoutVars>
      </dgm:prSet>
      <dgm:spPr/>
    </dgm:pt>
    <dgm:pt modelId="{5E483E9E-705E-4AB1-B843-24C27DEE97D3}" type="pres">
      <dgm:prSet presAssocID="{007E6BEE-6D7C-4DD9-8073-2A802C421BF1}" presName="txSpace" presStyleCnt="0"/>
      <dgm:spPr/>
    </dgm:pt>
    <dgm:pt modelId="{91D47A5B-0AE7-4143-8B7C-4D129AAA67B8}" type="pres">
      <dgm:prSet presAssocID="{007E6BEE-6D7C-4DD9-8073-2A802C421BF1}" presName="desTx" presStyleLbl="revTx" presStyleIdx="1" presStyleCnt="4" custLinFactNeighborX="829" custLinFactNeighborY="-10950">
        <dgm:presLayoutVars/>
      </dgm:prSet>
      <dgm:spPr/>
    </dgm:pt>
    <dgm:pt modelId="{3D5ED75E-BCDE-46A1-AB63-CFDDCC84EF78}" type="pres">
      <dgm:prSet presAssocID="{E6707472-49C6-44DE-A87C-1DAC54F8589F}" presName="sibTrans" presStyleCnt="0"/>
      <dgm:spPr/>
    </dgm:pt>
    <dgm:pt modelId="{94B7DD7E-E1D3-4168-A70B-1D849838C2BB}" type="pres">
      <dgm:prSet presAssocID="{E6E6EE7D-C7A6-40AD-8D74-C4A834BD1E0F}" presName="compNode" presStyleCnt="0"/>
      <dgm:spPr/>
    </dgm:pt>
    <dgm:pt modelId="{BCCBFB91-A5D9-4B75-8654-796B4E611DFA}" type="pres">
      <dgm:prSet presAssocID="{E6E6EE7D-C7A6-40AD-8D74-C4A834BD1E0F}" presName="iconRect" presStyleLbl="node1" presStyleIdx="1" presStyleCnt="2"/>
      <dgm:spPr/>
      <dgm:extLst/>
    </dgm:pt>
    <dgm:pt modelId="{C3D9B769-937D-4B90-9242-529088D38ACA}" type="pres">
      <dgm:prSet presAssocID="{E6E6EE7D-C7A6-40AD-8D74-C4A834BD1E0F}" presName="iconSpace" presStyleCnt="0"/>
      <dgm:spPr/>
    </dgm:pt>
    <dgm:pt modelId="{62AF3DCD-128F-4E5B-B5D9-FD6327941C40}" type="pres">
      <dgm:prSet presAssocID="{E6E6EE7D-C7A6-40AD-8D74-C4A834BD1E0F}" presName="parTx" presStyleLbl="revTx" presStyleIdx="2" presStyleCnt="4">
        <dgm:presLayoutVars>
          <dgm:chMax val="0"/>
          <dgm:chPref val="0"/>
        </dgm:presLayoutVars>
      </dgm:prSet>
      <dgm:spPr/>
    </dgm:pt>
    <dgm:pt modelId="{FD8C93F9-850E-40A5-B30B-EAB7B83A53AF}" type="pres">
      <dgm:prSet presAssocID="{E6E6EE7D-C7A6-40AD-8D74-C4A834BD1E0F}" presName="txSpace" presStyleCnt="0"/>
      <dgm:spPr/>
    </dgm:pt>
    <dgm:pt modelId="{AC959485-532B-446A-A977-343F4189C4CC}" type="pres">
      <dgm:prSet presAssocID="{E6E6EE7D-C7A6-40AD-8D74-C4A834BD1E0F}" presName="desTx" presStyleLbl="revTx" presStyleIdx="3" presStyleCnt="4" custLinFactNeighborX="-322" custLinFactNeighborY="-10950">
        <dgm:presLayoutVars/>
      </dgm:prSet>
      <dgm:spPr/>
    </dgm:pt>
  </dgm:ptLst>
  <dgm:cxnLst>
    <dgm:cxn modelId="{7BB8AC22-E572-4EFF-BCEE-A2B75DA435F6}" type="presOf" srcId="{007E6BEE-6D7C-4DD9-8073-2A802C421BF1}" destId="{6C0DB7D0-2D27-489F-B7DD-6408D4BF04D0}" srcOrd="0" destOrd="0" presId="urn:microsoft.com/office/officeart/2018/5/layout/CenteredIconLabelDescriptionList"/>
    <dgm:cxn modelId="{6C6C3523-3D6E-4A20-9028-5646EC46C95E}" type="presOf" srcId="{E6E6EE7D-C7A6-40AD-8D74-C4A834BD1E0F}" destId="{62AF3DCD-128F-4E5B-B5D9-FD6327941C40}" srcOrd="0" destOrd="0" presId="urn:microsoft.com/office/officeart/2018/5/layout/CenteredIconLabelDescriptionList"/>
    <dgm:cxn modelId="{61844E48-FC98-44A1-88F2-4A52B9E128DB}" type="presOf" srcId="{49FEEB5A-9406-4A78-8898-00615F548E3C}" destId="{96B0DF03-BFE2-409C-A7C7-00D8AE51027F}" srcOrd="0" destOrd="0" presId="urn:microsoft.com/office/officeart/2018/5/layout/CenteredIconLabelDescriptionList"/>
    <dgm:cxn modelId="{ACC5EBA9-EEEF-4025-8108-0962882997D4}" type="presOf" srcId="{8C4E1CEB-F457-4EA9-9A84-FA68BB1E5909}" destId="{91D47A5B-0AE7-4143-8B7C-4D129AAA67B8}" srcOrd="0" destOrd="0" presId="urn:microsoft.com/office/officeart/2018/5/layout/CenteredIconLabelDescriptionList"/>
    <dgm:cxn modelId="{AAD8E6CF-26AE-4BAC-9DAD-6699A3E6513A}" srcId="{49FEEB5A-9406-4A78-8898-00615F548E3C}" destId="{007E6BEE-6D7C-4DD9-8073-2A802C421BF1}" srcOrd="0" destOrd="0" parTransId="{B28EDFE9-CEC6-4536-AD1E-904226EAF887}" sibTransId="{E6707472-49C6-44DE-A87C-1DAC54F8589F}"/>
    <dgm:cxn modelId="{BDB63FDC-F23F-46B4-B638-A5D073449EAB}" type="presOf" srcId="{EA0DAF13-F428-4C72-A0A6-07AF6BA0940C}" destId="{AC959485-532B-446A-A977-343F4189C4CC}" srcOrd="0" destOrd="0" presId="urn:microsoft.com/office/officeart/2018/5/layout/CenteredIconLabelDescriptionList"/>
    <dgm:cxn modelId="{82FEF0DC-C205-4771-848F-82B4CAB85760}" srcId="{007E6BEE-6D7C-4DD9-8073-2A802C421BF1}" destId="{8C4E1CEB-F457-4EA9-9A84-FA68BB1E5909}" srcOrd="0" destOrd="0" parTransId="{A342D232-4DEC-4924-B553-233AFF50F532}" sibTransId="{FC8F611B-4103-412C-863B-E7479F76AD2E}"/>
    <dgm:cxn modelId="{CB3D7CEC-F9CD-43BC-90C0-74A5CB094BE6}" srcId="{E6E6EE7D-C7A6-40AD-8D74-C4A834BD1E0F}" destId="{EA0DAF13-F428-4C72-A0A6-07AF6BA0940C}" srcOrd="0" destOrd="0" parTransId="{F3F805FF-76EF-4F1C-9577-FB91188FE3BF}" sibTransId="{E2C0864D-7401-445D-B9CC-0BDF8FC3044B}"/>
    <dgm:cxn modelId="{330FEAFF-8178-40F4-B8CE-522A6E79D2AC}" srcId="{49FEEB5A-9406-4A78-8898-00615F548E3C}" destId="{E6E6EE7D-C7A6-40AD-8D74-C4A834BD1E0F}" srcOrd="1" destOrd="0" parTransId="{44A438D9-5CC5-4EBC-A419-945862D8A873}" sibTransId="{31132D15-A929-4D65-8E75-D9B5437CE86F}"/>
    <dgm:cxn modelId="{CB06C6F1-D3C6-4472-A1F7-11FC991F9A6C}" type="presParOf" srcId="{96B0DF03-BFE2-409C-A7C7-00D8AE51027F}" destId="{19D1C9E7-D99B-4005-A187-AAD1F74B3B54}" srcOrd="0" destOrd="0" presId="urn:microsoft.com/office/officeart/2018/5/layout/CenteredIconLabelDescriptionList"/>
    <dgm:cxn modelId="{4BB6296D-88F2-413D-BD28-9E693518F229}" type="presParOf" srcId="{19D1C9E7-D99B-4005-A187-AAD1F74B3B54}" destId="{18F89BBA-166B-438A-ACB5-A53160D366C2}" srcOrd="0" destOrd="0" presId="urn:microsoft.com/office/officeart/2018/5/layout/CenteredIconLabelDescriptionList"/>
    <dgm:cxn modelId="{E2A61F9B-89F2-418E-A068-A02854310C46}" type="presParOf" srcId="{19D1C9E7-D99B-4005-A187-AAD1F74B3B54}" destId="{4D93E0D7-1059-4A54-80DA-18C63F48C06A}" srcOrd="1" destOrd="0" presId="urn:microsoft.com/office/officeart/2018/5/layout/CenteredIconLabelDescriptionList"/>
    <dgm:cxn modelId="{6463B7D7-DDF5-42CF-9D6A-F0226CB1305F}" type="presParOf" srcId="{19D1C9E7-D99B-4005-A187-AAD1F74B3B54}" destId="{6C0DB7D0-2D27-489F-B7DD-6408D4BF04D0}" srcOrd="2" destOrd="0" presId="urn:microsoft.com/office/officeart/2018/5/layout/CenteredIconLabelDescriptionList"/>
    <dgm:cxn modelId="{40E4D3C2-16F3-49C0-9139-7E8766DE4F70}" type="presParOf" srcId="{19D1C9E7-D99B-4005-A187-AAD1F74B3B54}" destId="{5E483E9E-705E-4AB1-B843-24C27DEE97D3}" srcOrd="3" destOrd="0" presId="urn:microsoft.com/office/officeart/2018/5/layout/CenteredIconLabelDescriptionList"/>
    <dgm:cxn modelId="{96FC3F64-F2FC-4CE3-9AF9-EC10B0E3DDA9}" type="presParOf" srcId="{19D1C9E7-D99B-4005-A187-AAD1F74B3B54}" destId="{91D47A5B-0AE7-4143-8B7C-4D129AAA67B8}" srcOrd="4" destOrd="0" presId="urn:microsoft.com/office/officeart/2018/5/layout/CenteredIconLabelDescriptionList"/>
    <dgm:cxn modelId="{B4A9D221-FB8F-414A-9A4B-27A67AF460AB}" type="presParOf" srcId="{96B0DF03-BFE2-409C-A7C7-00D8AE51027F}" destId="{3D5ED75E-BCDE-46A1-AB63-CFDDCC84EF78}" srcOrd="1" destOrd="0" presId="urn:microsoft.com/office/officeart/2018/5/layout/CenteredIconLabelDescriptionList"/>
    <dgm:cxn modelId="{528D2B04-B6B1-4F2F-AA65-3EC31D8E9291}" type="presParOf" srcId="{96B0DF03-BFE2-409C-A7C7-00D8AE51027F}" destId="{94B7DD7E-E1D3-4168-A70B-1D849838C2BB}" srcOrd="2" destOrd="0" presId="urn:microsoft.com/office/officeart/2018/5/layout/CenteredIconLabelDescriptionList"/>
    <dgm:cxn modelId="{B94E04E7-8B19-4C56-9210-A3F3338023A1}" type="presParOf" srcId="{94B7DD7E-E1D3-4168-A70B-1D849838C2BB}" destId="{BCCBFB91-A5D9-4B75-8654-796B4E611DFA}" srcOrd="0" destOrd="0" presId="urn:microsoft.com/office/officeart/2018/5/layout/CenteredIconLabelDescriptionList"/>
    <dgm:cxn modelId="{23E7B4AA-AB2C-4A98-8953-90E37BB3E4C3}" type="presParOf" srcId="{94B7DD7E-E1D3-4168-A70B-1D849838C2BB}" destId="{C3D9B769-937D-4B90-9242-529088D38ACA}" srcOrd="1" destOrd="0" presId="urn:microsoft.com/office/officeart/2018/5/layout/CenteredIconLabelDescriptionList"/>
    <dgm:cxn modelId="{1977E6A5-D3CC-44BA-8AE9-BE9D6041C6F7}" type="presParOf" srcId="{94B7DD7E-E1D3-4168-A70B-1D849838C2BB}" destId="{62AF3DCD-128F-4E5B-B5D9-FD6327941C40}" srcOrd="2" destOrd="0" presId="urn:microsoft.com/office/officeart/2018/5/layout/CenteredIconLabelDescriptionList"/>
    <dgm:cxn modelId="{EBC1A22D-429E-47EF-AAF1-48ED5C90D487}" type="presParOf" srcId="{94B7DD7E-E1D3-4168-A70B-1D849838C2BB}" destId="{FD8C93F9-850E-40A5-B30B-EAB7B83A53AF}" srcOrd="3" destOrd="0" presId="urn:microsoft.com/office/officeart/2018/5/layout/CenteredIconLabelDescriptionList"/>
    <dgm:cxn modelId="{322B5501-CED9-43AF-A9A0-08CB71642EA2}" type="presParOf" srcId="{94B7DD7E-E1D3-4168-A70B-1D849838C2BB}" destId="{AC959485-532B-446A-A977-343F4189C4C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14868F-27D2-4B8C-A34F-3415F4EC59C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F19891E-C50B-4F6A-B874-0914C78532BD}">
      <dgm:prSet/>
      <dgm:spPr/>
      <dgm:t>
        <a:bodyPr/>
        <a:lstStyle/>
        <a:p>
          <a:r>
            <a:rPr lang="en-US" dirty="0"/>
            <a:t>Amotivation is a statistically significant predictor variable (p-value=.007, point estimate=1.01)</a:t>
          </a:r>
        </a:p>
      </dgm:t>
    </dgm:pt>
    <dgm:pt modelId="{30FB696C-3C06-4118-A96D-23647C17FA52}" type="parTrans" cxnId="{734EEE7A-4CB4-48E7-84D2-F94D37D0F17D}">
      <dgm:prSet/>
      <dgm:spPr/>
      <dgm:t>
        <a:bodyPr/>
        <a:lstStyle/>
        <a:p>
          <a:endParaRPr lang="en-US"/>
        </a:p>
      </dgm:t>
    </dgm:pt>
    <dgm:pt modelId="{9951A3D9-C8FD-41D5-8F99-0AA2A265A803}" type="sibTrans" cxnId="{734EEE7A-4CB4-48E7-84D2-F94D37D0F17D}">
      <dgm:prSet/>
      <dgm:spPr/>
      <dgm:t>
        <a:bodyPr/>
        <a:lstStyle/>
        <a:p>
          <a:endParaRPr lang="en-US"/>
        </a:p>
      </dgm:t>
    </dgm:pt>
    <dgm:pt modelId="{58138BB3-F177-4A9A-B4D5-61CF5663209C}">
      <dgm:prSet/>
      <dgm:spPr/>
      <dgm:t>
        <a:bodyPr/>
        <a:lstStyle/>
        <a:p>
          <a:r>
            <a:rPr lang="en-US" dirty="0"/>
            <a:t>Non-significant variables (except for “To Accomplish”) show expected slope direction</a:t>
          </a:r>
        </a:p>
      </dgm:t>
    </dgm:pt>
    <dgm:pt modelId="{57B3F257-C273-4F6E-8E67-5E47C2A857C9}" type="parTrans" cxnId="{54E6DB62-7985-48FD-8B61-028114B7AE59}">
      <dgm:prSet/>
      <dgm:spPr/>
      <dgm:t>
        <a:bodyPr/>
        <a:lstStyle/>
        <a:p>
          <a:endParaRPr lang="en-US"/>
        </a:p>
      </dgm:t>
    </dgm:pt>
    <dgm:pt modelId="{49C5C8A4-44B7-45E1-A14D-DB90DD006FA8}" type="sibTrans" cxnId="{54E6DB62-7985-48FD-8B61-028114B7AE59}">
      <dgm:prSet/>
      <dgm:spPr/>
      <dgm:t>
        <a:bodyPr/>
        <a:lstStyle/>
        <a:p>
          <a:endParaRPr lang="en-US"/>
        </a:p>
      </dgm:t>
    </dgm:pt>
    <dgm:pt modelId="{10933580-1386-4C1C-8DD3-83882F23909C}">
      <dgm:prSet/>
      <dgm:spPr/>
      <dgm:t>
        <a:bodyPr/>
        <a:lstStyle/>
        <a:p>
          <a:r>
            <a:rPr lang="en-US" dirty="0"/>
            <a:t>Females didn’t experience significantly higher math anxiety levels than males (p-value for difference = .77)</a:t>
          </a:r>
        </a:p>
      </dgm:t>
    </dgm:pt>
    <dgm:pt modelId="{457982E9-B943-4751-8206-5FDC2080387F}" type="parTrans" cxnId="{52F587E8-A06D-4A97-B862-D2A154DB2F51}">
      <dgm:prSet/>
      <dgm:spPr/>
      <dgm:t>
        <a:bodyPr/>
        <a:lstStyle/>
        <a:p>
          <a:endParaRPr lang="en-US"/>
        </a:p>
      </dgm:t>
    </dgm:pt>
    <dgm:pt modelId="{34A7D2C7-D685-4DA0-836F-9FBD77D716EC}" type="sibTrans" cxnId="{52F587E8-A06D-4A97-B862-D2A154DB2F51}">
      <dgm:prSet/>
      <dgm:spPr/>
      <dgm:t>
        <a:bodyPr/>
        <a:lstStyle/>
        <a:p>
          <a:endParaRPr lang="en-US"/>
        </a:p>
      </dgm:t>
    </dgm:pt>
    <dgm:pt modelId="{831BF3C6-C191-479E-96FE-893BC91F31DB}" type="pres">
      <dgm:prSet presAssocID="{8D14868F-27D2-4B8C-A34F-3415F4EC59C8}" presName="linear" presStyleCnt="0">
        <dgm:presLayoutVars>
          <dgm:animLvl val="lvl"/>
          <dgm:resizeHandles val="exact"/>
        </dgm:presLayoutVars>
      </dgm:prSet>
      <dgm:spPr/>
    </dgm:pt>
    <dgm:pt modelId="{DB778004-7061-485D-BD54-D3A1A91C82A7}" type="pres">
      <dgm:prSet presAssocID="{1F19891E-C50B-4F6A-B874-0914C78532BD}" presName="parentText" presStyleLbl="node1" presStyleIdx="0" presStyleCnt="3">
        <dgm:presLayoutVars>
          <dgm:chMax val="0"/>
          <dgm:bulletEnabled val="1"/>
        </dgm:presLayoutVars>
      </dgm:prSet>
      <dgm:spPr/>
    </dgm:pt>
    <dgm:pt modelId="{CBF5D663-F24F-4E29-9BED-079F0DA8963A}" type="pres">
      <dgm:prSet presAssocID="{9951A3D9-C8FD-41D5-8F99-0AA2A265A803}" presName="spacer" presStyleCnt="0"/>
      <dgm:spPr/>
    </dgm:pt>
    <dgm:pt modelId="{53DEE9C9-1415-43A5-9B83-7B586569516C}" type="pres">
      <dgm:prSet presAssocID="{58138BB3-F177-4A9A-B4D5-61CF5663209C}" presName="parentText" presStyleLbl="node1" presStyleIdx="1" presStyleCnt="3">
        <dgm:presLayoutVars>
          <dgm:chMax val="0"/>
          <dgm:bulletEnabled val="1"/>
        </dgm:presLayoutVars>
      </dgm:prSet>
      <dgm:spPr/>
    </dgm:pt>
    <dgm:pt modelId="{D65D8B49-486D-4BFF-8B3A-5A368087A438}" type="pres">
      <dgm:prSet presAssocID="{49C5C8A4-44B7-45E1-A14D-DB90DD006FA8}" presName="spacer" presStyleCnt="0"/>
      <dgm:spPr/>
    </dgm:pt>
    <dgm:pt modelId="{14FB4919-998F-476F-8A6F-00E7065FE7E0}" type="pres">
      <dgm:prSet presAssocID="{10933580-1386-4C1C-8DD3-83882F23909C}" presName="parentText" presStyleLbl="node1" presStyleIdx="2" presStyleCnt="3">
        <dgm:presLayoutVars>
          <dgm:chMax val="0"/>
          <dgm:bulletEnabled val="1"/>
        </dgm:presLayoutVars>
      </dgm:prSet>
      <dgm:spPr/>
    </dgm:pt>
  </dgm:ptLst>
  <dgm:cxnLst>
    <dgm:cxn modelId="{91985318-2DB7-42AB-8D67-853CCCDE6878}" type="presOf" srcId="{1F19891E-C50B-4F6A-B874-0914C78532BD}" destId="{DB778004-7061-485D-BD54-D3A1A91C82A7}" srcOrd="0" destOrd="0" presId="urn:microsoft.com/office/officeart/2005/8/layout/vList2"/>
    <dgm:cxn modelId="{AED5143D-FD12-4CC5-A665-06642E801BE6}" type="presOf" srcId="{10933580-1386-4C1C-8DD3-83882F23909C}" destId="{14FB4919-998F-476F-8A6F-00E7065FE7E0}" srcOrd="0" destOrd="0" presId="urn:microsoft.com/office/officeart/2005/8/layout/vList2"/>
    <dgm:cxn modelId="{54E6DB62-7985-48FD-8B61-028114B7AE59}" srcId="{8D14868F-27D2-4B8C-A34F-3415F4EC59C8}" destId="{58138BB3-F177-4A9A-B4D5-61CF5663209C}" srcOrd="1" destOrd="0" parTransId="{57B3F257-C273-4F6E-8E67-5E47C2A857C9}" sibTransId="{49C5C8A4-44B7-45E1-A14D-DB90DD006FA8}"/>
    <dgm:cxn modelId="{7E50A847-9C48-4A3D-BA23-3C2684529B87}" type="presOf" srcId="{8D14868F-27D2-4B8C-A34F-3415F4EC59C8}" destId="{831BF3C6-C191-479E-96FE-893BC91F31DB}" srcOrd="0" destOrd="0" presId="urn:microsoft.com/office/officeart/2005/8/layout/vList2"/>
    <dgm:cxn modelId="{734EEE7A-4CB4-48E7-84D2-F94D37D0F17D}" srcId="{8D14868F-27D2-4B8C-A34F-3415F4EC59C8}" destId="{1F19891E-C50B-4F6A-B874-0914C78532BD}" srcOrd="0" destOrd="0" parTransId="{30FB696C-3C06-4118-A96D-23647C17FA52}" sibTransId="{9951A3D9-C8FD-41D5-8F99-0AA2A265A803}"/>
    <dgm:cxn modelId="{ACD6B98F-8F78-4965-8FBA-9D69590FEC28}" type="presOf" srcId="{58138BB3-F177-4A9A-B4D5-61CF5663209C}" destId="{53DEE9C9-1415-43A5-9B83-7B586569516C}" srcOrd="0" destOrd="0" presId="urn:microsoft.com/office/officeart/2005/8/layout/vList2"/>
    <dgm:cxn modelId="{52F587E8-A06D-4A97-B862-D2A154DB2F51}" srcId="{8D14868F-27D2-4B8C-A34F-3415F4EC59C8}" destId="{10933580-1386-4C1C-8DD3-83882F23909C}" srcOrd="2" destOrd="0" parTransId="{457982E9-B943-4751-8206-5FDC2080387F}" sibTransId="{34A7D2C7-D685-4DA0-836F-9FBD77D716EC}"/>
    <dgm:cxn modelId="{59080696-0994-4E06-8DC1-C178136860E1}" type="presParOf" srcId="{831BF3C6-C191-479E-96FE-893BC91F31DB}" destId="{DB778004-7061-485D-BD54-D3A1A91C82A7}" srcOrd="0" destOrd="0" presId="urn:microsoft.com/office/officeart/2005/8/layout/vList2"/>
    <dgm:cxn modelId="{F96D2698-1905-4500-B746-2CAA0273C4D9}" type="presParOf" srcId="{831BF3C6-C191-479E-96FE-893BC91F31DB}" destId="{CBF5D663-F24F-4E29-9BED-079F0DA8963A}" srcOrd="1" destOrd="0" presId="urn:microsoft.com/office/officeart/2005/8/layout/vList2"/>
    <dgm:cxn modelId="{49FEBEFD-6C2C-4BED-A2F2-DD263C226272}" type="presParOf" srcId="{831BF3C6-C191-479E-96FE-893BC91F31DB}" destId="{53DEE9C9-1415-43A5-9B83-7B586569516C}" srcOrd="2" destOrd="0" presId="urn:microsoft.com/office/officeart/2005/8/layout/vList2"/>
    <dgm:cxn modelId="{FDEB8D4B-987F-4632-9AFC-0E686BA4D334}" type="presParOf" srcId="{831BF3C6-C191-479E-96FE-893BC91F31DB}" destId="{D65D8B49-486D-4BFF-8B3A-5A368087A438}" srcOrd="3" destOrd="0" presId="urn:microsoft.com/office/officeart/2005/8/layout/vList2"/>
    <dgm:cxn modelId="{CE4FA0BC-938D-47EF-990A-CFECAD02F455}" type="presParOf" srcId="{831BF3C6-C191-479E-96FE-893BC91F31DB}" destId="{14FB4919-998F-476F-8A6F-00E7065FE7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EDB7B-DA73-4286-905C-08A7DF851B2A}">
      <dsp:nvSpPr>
        <dsp:cNvPr id="0" name=""/>
        <dsp:cNvSpPr/>
      </dsp:nvSpPr>
      <dsp:spPr>
        <a:xfrm>
          <a:off x="0" y="369350"/>
          <a:ext cx="10895369" cy="1628549"/>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5602" tIns="458216" rIns="845602"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Enormous interest (scholarly and otherwise)</a:t>
          </a:r>
          <a:endParaRPr lang="en-US" sz="2200" kern="1200" dirty="0"/>
        </a:p>
        <a:p>
          <a:pPr marL="228600" lvl="1" indent="-228600" algn="l" defTabSz="977900">
            <a:lnSpc>
              <a:spcPct val="90000"/>
            </a:lnSpc>
            <a:spcBef>
              <a:spcPct val="0"/>
            </a:spcBef>
            <a:spcAft>
              <a:spcPct val="15000"/>
            </a:spcAft>
            <a:buChar char="•"/>
          </a:pPr>
          <a:r>
            <a:rPr lang="en-US" sz="2200" b="0" i="0" kern="1200" dirty="0"/>
            <a:t>Avoidance of math and math-based careers (Ashcraft, 2002)</a:t>
          </a:r>
          <a:endParaRPr lang="en-US" sz="2200" kern="1200" dirty="0"/>
        </a:p>
        <a:p>
          <a:pPr marL="228600" lvl="1" indent="-228600" algn="l" defTabSz="977900">
            <a:lnSpc>
              <a:spcPct val="90000"/>
            </a:lnSpc>
            <a:spcBef>
              <a:spcPct val="0"/>
            </a:spcBef>
            <a:spcAft>
              <a:spcPct val="15000"/>
            </a:spcAft>
            <a:buChar char="•"/>
          </a:pPr>
          <a:r>
            <a:rPr lang="en-US" sz="2200" b="0" i="0" kern="1200" dirty="0"/>
            <a:t>Frequently studied, but not perfectly understood</a:t>
          </a:r>
          <a:endParaRPr lang="en-US" sz="2200" kern="1200" dirty="0"/>
        </a:p>
      </dsp:txBody>
      <dsp:txXfrm>
        <a:off x="0" y="369350"/>
        <a:ext cx="10895369" cy="1628549"/>
      </dsp:txXfrm>
    </dsp:sp>
    <dsp:sp modelId="{06B2AC29-9936-42AB-A23E-4B58F5891C52}">
      <dsp:nvSpPr>
        <dsp:cNvPr id="0" name=""/>
        <dsp:cNvSpPr/>
      </dsp:nvSpPr>
      <dsp:spPr>
        <a:xfrm>
          <a:off x="544768" y="44630"/>
          <a:ext cx="7626759"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273" tIns="0" rIns="288273" bIns="0" numCol="1" spcCol="1270" anchor="ctr" anchorCtr="0">
          <a:noAutofit/>
        </a:bodyPr>
        <a:lstStyle/>
        <a:p>
          <a:pPr marL="0" lvl="0" indent="0" algn="l" defTabSz="1066800">
            <a:lnSpc>
              <a:spcPct val="90000"/>
            </a:lnSpc>
            <a:spcBef>
              <a:spcPct val="0"/>
            </a:spcBef>
            <a:spcAft>
              <a:spcPct val="35000"/>
            </a:spcAft>
            <a:buNone/>
          </a:pPr>
          <a:r>
            <a:rPr lang="en-US" sz="2400" b="0" i="0" kern="1200" dirty="0"/>
            <a:t>Math anxiety</a:t>
          </a:r>
          <a:endParaRPr lang="en-US" sz="2400" kern="1200" dirty="0"/>
        </a:p>
      </dsp:txBody>
      <dsp:txXfrm>
        <a:off x="576471" y="76333"/>
        <a:ext cx="7563353" cy="586034"/>
      </dsp:txXfrm>
    </dsp:sp>
    <dsp:sp modelId="{F2A7808E-4503-4252-9419-3BCE993BF3ED}">
      <dsp:nvSpPr>
        <dsp:cNvPr id="0" name=""/>
        <dsp:cNvSpPr/>
      </dsp:nvSpPr>
      <dsp:spPr>
        <a:xfrm>
          <a:off x="0" y="2441421"/>
          <a:ext cx="10895369" cy="9182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5602" tIns="458216" rIns="845602"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How can we conceptualize it?</a:t>
          </a:r>
          <a:endParaRPr lang="en-US" sz="2200" kern="1200"/>
        </a:p>
      </dsp:txBody>
      <dsp:txXfrm>
        <a:off x="0" y="2441421"/>
        <a:ext cx="10895369" cy="918225"/>
      </dsp:txXfrm>
    </dsp:sp>
    <dsp:sp modelId="{8BF22319-7A83-40C3-89DB-9C9C2AC1C39E}">
      <dsp:nvSpPr>
        <dsp:cNvPr id="0" name=""/>
        <dsp:cNvSpPr/>
      </dsp:nvSpPr>
      <dsp:spPr>
        <a:xfrm>
          <a:off x="544768" y="2116701"/>
          <a:ext cx="7626759"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273" tIns="0" rIns="288273" bIns="0" numCol="1" spcCol="1270" anchor="ctr" anchorCtr="0">
          <a:noAutofit/>
        </a:bodyPr>
        <a:lstStyle/>
        <a:p>
          <a:pPr marL="0" lvl="0" indent="0" algn="l" defTabSz="1066800">
            <a:lnSpc>
              <a:spcPct val="90000"/>
            </a:lnSpc>
            <a:spcBef>
              <a:spcPct val="0"/>
            </a:spcBef>
            <a:spcAft>
              <a:spcPct val="35000"/>
            </a:spcAft>
            <a:buNone/>
          </a:pPr>
          <a:r>
            <a:rPr lang="en-US" sz="2400" b="0" i="0" kern="1200" dirty="0"/>
            <a:t>Math motivation</a:t>
          </a:r>
          <a:endParaRPr lang="en-US" sz="2400" kern="1200" dirty="0"/>
        </a:p>
      </dsp:txBody>
      <dsp:txXfrm>
        <a:off x="576471" y="2148404"/>
        <a:ext cx="756335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30B40-0724-478C-B6CB-71A19556DE94}">
      <dsp:nvSpPr>
        <dsp:cNvPr id="0" name=""/>
        <dsp:cNvSpPr/>
      </dsp:nvSpPr>
      <dsp:spPr>
        <a:xfrm>
          <a:off x="-8646" y="54640"/>
          <a:ext cx="7364120" cy="94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0005D-5545-46F0-8A2E-81B877B09716}">
      <dsp:nvSpPr>
        <dsp:cNvPr id="0" name=""/>
        <dsp:cNvSpPr/>
      </dsp:nvSpPr>
      <dsp:spPr>
        <a:xfrm>
          <a:off x="277465" y="267451"/>
          <a:ext cx="521221" cy="520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4AB884-C188-4493-8D2D-FF9FD701BDCA}">
      <dsp:nvSpPr>
        <dsp:cNvPr id="0" name=""/>
        <dsp:cNvSpPr/>
      </dsp:nvSpPr>
      <dsp:spPr>
        <a:xfrm>
          <a:off x="1084798" y="54640"/>
          <a:ext cx="6230784" cy="101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46" tIns="107546" rIns="107546" bIns="107546" numCol="1" spcCol="1270" anchor="ctr" anchorCtr="0">
          <a:noAutofit/>
        </a:bodyPr>
        <a:lstStyle/>
        <a:p>
          <a:pPr marL="0" lvl="0" indent="0" algn="l" defTabSz="1066800">
            <a:lnSpc>
              <a:spcPct val="90000"/>
            </a:lnSpc>
            <a:spcBef>
              <a:spcPct val="0"/>
            </a:spcBef>
            <a:spcAft>
              <a:spcPct val="35000"/>
            </a:spcAft>
            <a:buNone/>
          </a:pPr>
          <a:r>
            <a:rPr lang="en-US" sz="2400" b="0" i="0" kern="1200" dirty="0"/>
            <a:t>Motivation is activity-specific</a:t>
          </a:r>
          <a:endParaRPr lang="en-US" sz="2400" kern="1200" dirty="0"/>
        </a:p>
      </dsp:txBody>
      <dsp:txXfrm>
        <a:off x="1084798" y="54640"/>
        <a:ext cx="6230784" cy="1016179"/>
      </dsp:txXfrm>
    </dsp:sp>
    <dsp:sp modelId="{CDA0DA27-7F22-4485-AE67-DE5140BED966}">
      <dsp:nvSpPr>
        <dsp:cNvPr id="0" name=""/>
        <dsp:cNvSpPr/>
      </dsp:nvSpPr>
      <dsp:spPr>
        <a:xfrm>
          <a:off x="-8646" y="1324865"/>
          <a:ext cx="7364120" cy="12367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E3FD3-6522-4175-8487-2E547C241409}">
      <dsp:nvSpPr>
        <dsp:cNvPr id="0" name=""/>
        <dsp:cNvSpPr/>
      </dsp:nvSpPr>
      <dsp:spPr>
        <a:xfrm>
          <a:off x="277465" y="1683153"/>
          <a:ext cx="521221" cy="520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BCD49C-CC6B-493F-8D32-982AFBB0D985}">
      <dsp:nvSpPr>
        <dsp:cNvPr id="0" name=""/>
        <dsp:cNvSpPr/>
      </dsp:nvSpPr>
      <dsp:spPr>
        <a:xfrm>
          <a:off x="1089035" y="1504425"/>
          <a:ext cx="6230784" cy="101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46" tIns="107546" rIns="107546" bIns="107546" numCol="1" spcCol="1270" anchor="ctr" anchorCtr="0">
          <a:noAutofit/>
        </a:bodyPr>
        <a:lstStyle/>
        <a:p>
          <a:pPr marL="0" lvl="0" indent="0" algn="l" defTabSz="1066800">
            <a:lnSpc>
              <a:spcPct val="90000"/>
            </a:lnSpc>
            <a:spcBef>
              <a:spcPct val="0"/>
            </a:spcBef>
            <a:spcAft>
              <a:spcPct val="35000"/>
            </a:spcAft>
            <a:buNone/>
          </a:pPr>
          <a:r>
            <a:rPr lang="en-US" sz="2400" b="0" i="0" kern="1200" dirty="0"/>
            <a:t>Wide range of academic disciplines, including chemistry, business, and math</a:t>
          </a:r>
          <a:endParaRPr lang="en-US" sz="2400" kern="1200" dirty="0"/>
        </a:p>
      </dsp:txBody>
      <dsp:txXfrm>
        <a:off x="1089035" y="1504425"/>
        <a:ext cx="6230784" cy="1016179"/>
      </dsp:txXfrm>
    </dsp:sp>
    <dsp:sp modelId="{5D68F5F9-97B3-4EA6-B631-99C9DE19DBB4}">
      <dsp:nvSpPr>
        <dsp:cNvPr id="0" name=""/>
        <dsp:cNvSpPr/>
      </dsp:nvSpPr>
      <dsp:spPr>
        <a:xfrm>
          <a:off x="0" y="2862997"/>
          <a:ext cx="7364120" cy="11847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E2B80-C54B-4880-B84A-2A216EFB5323}">
      <dsp:nvSpPr>
        <dsp:cNvPr id="0" name=""/>
        <dsp:cNvSpPr/>
      </dsp:nvSpPr>
      <dsp:spPr>
        <a:xfrm>
          <a:off x="294758" y="3195270"/>
          <a:ext cx="521221" cy="520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337913-014B-42B8-B8D9-000FDA94DA31}">
      <dsp:nvSpPr>
        <dsp:cNvPr id="0" name=""/>
        <dsp:cNvSpPr/>
      </dsp:nvSpPr>
      <dsp:spPr>
        <a:xfrm>
          <a:off x="1075911" y="2850513"/>
          <a:ext cx="5535329" cy="134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46" tIns="107546" rIns="107546" bIns="107546" numCol="1" spcCol="1270" anchor="ctr" anchorCtr="0">
          <a:noAutofit/>
        </a:bodyPr>
        <a:lstStyle/>
        <a:p>
          <a:pPr marL="0" lvl="0" indent="0" algn="l" defTabSz="1022350">
            <a:lnSpc>
              <a:spcPct val="90000"/>
            </a:lnSpc>
            <a:spcBef>
              <a:spcPct val="0"/>
            </a:spcBef>
            <a:spcAft>
              <a:spcPct val="35000"/>
            </a:spcAft>
            <a:buNone/>
          </a:pPr>
          <a:r>
            <a:rPr lang="en-US" sz="2300" b="0" i="0" kern="1200" dirty="0"/>
            <a:t>Breaks down extrinsic motivation into several regulatory styles</a:t>
          </a:r>
          <a:endParaRPr lang="en-US" sz="2300" kern="1200" dirty="0"/>
        </a:p>
      </dsp:txBody>
      <dsp:txXfrm>
        <a:off x="1075911" y="2850513"/>
        <a:ext cx="5535329" cy="1349720"/>
      </dsp:txXfrm>
    </dsp:sp>
    <dsp:sp modelId="{AAD4D792-2228-47A0-AE96-16AA2E9FEDBF}">
      <dsp:nvSpPr>
        <dsp:cNvPr id="0" name=""/>
        <dsp:cNvSpPr/>
      </dsp:nvSpPr>
      <dsp:spPr>
        <a:xfrm>
          <a:off x="4415945" y="2982459"/>
          <a:ext cx="2916930" cy="957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24" tIns="101324" rIns="101324" bIns="101324"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a:off x="4415945" y="2982459"/>
        <a:ext cx="2916930" cy="957395"/>
      </dsp:txXfrm>
    </dsp:sp>
    <dsp:sp modelId="{5A34249A-8D6A-4353-A4D6-012047B7D6E9}">
      <dsp:nvSpPr>
        <dsp:cNvPr id="0" name=""/>
        <dsp:cNvSpPr/>
      </dsp:nvSpPr>
      <dsp:spPr>
        <a:xfrm>
          <a:off x="0" y="4459491"/>
          <a:ext cx="7364120" cy="9458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FAEC4-D1F1-465A-B9B5-D3216D194D64}">
      <dsp:nvSpPr>
        <dsp:cNvPr id="0" name=""/>
        <dsp:cNvSpPr/>
      </dsp:nvSpPr>
      <dsp:spPr>
        <a:xfrm>
          <a:off x="277465" y="4632265"/>
          <a:ext cx="521221" cy="520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3D28C-645C-4C51-A157-29C9143AE70E}">
      <dsp:nvSpPr>
        <dsp:cNvPr id="0" name=""/>
        <dsp:cNvSpPr/>
      </dsp:nvSpPr>
      <dsp:spPr>
        <a:xfrm>
          <a:off x="1084798" y="4419454"/>
          <a:ext cx="6230784" cy="101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46" tIns="107546" rIns="107546" bIns="107546" numCol="1" spcCol="1270" anchor="ctr" anchorCtr="0">
          <a:noAutofit/>
        </a:bodyPr>
        <a:lstStyle/>
        <a:p>
          <a:pPr marL="0" lvl="0" indent="0" algn="l" defTabSz="1066800">
            <a:lnSpc>
              <a:spcPct val="90000"/>
            </a:lnSpc>
            <a:spcBef>
              <a:spcPct val="0"/>
            </a:spcBef>
            <a:spcAft>
              <a:spcPct val="35000"/>
            </a:spcAft>
            <a:buNone/>
          </a:pPr>
          <a:r>
            <a:rPr lang="en-US" sz="2400" b="0" i="0" kern="1200" dirty="0"/>
            <a:t>Students A &amp; B: A case study</a:t>
          </a:r>
          <a:endParaRPr lang="en-US" sz="2400" kern="1200" dirty="0"/>
        </a:p>
      </dsp:txBody>
      <dsp:txXfrm>
        <a:off x="1084798" y="4419454"/>
        <a:ext cx="6230784" cy="1016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D560A-7B7B-435F-B5A7-D556F7DD23B0}">
      <dsp:nvSpPr>
        <dsp:cNvPr id="0" name=""/>
        <dsp:cNvSpPr/>
      </dsp:nvSpPr>
      <dsp:spPr>
        <a:xfrm>
          <a:off x="-538801" y="7426"/>
          <a:ext cx="10729647" cy="13343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DA6E6-D305-4945-B385-13536612DF2A}">
      <dsp:nvSpPr>
        <dsp:cNvPr id="0" name=""/>
        <dsp:cNvSpPr/>
      </dsp:nvSpPr>
      <dsp:spPr>
        <a:xfrm>
          <a:off x="-135169" y="307648"/>
          <a:ext cx="733875" cy="733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C4A367-F285-4D83-9FD7-E4C721BD3638}">
      <dsp:nvSpPr>
        <dsp:cNvPr id="0" name=""/>
        <dsp:cNvSpPr/>
      </dsp:nvSpPr>
      <dsp:spPr>
        <a:xfrm>
          <a:off x="1002337" y="7426"/>
          <a:ext cx="9185493" cy="1334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15" tIns="141215" rIns="141215" bIns="141215"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Ashcraft (2002): “a feeling of tension, apprehension, or fear that interferes with math performance” (p. 181) </a:t>
          </a:r>
        </a:p>
      </dsp:txBody>
      <dsp:txXfrm>
        <a:off x="1002337" y="7426"/>
        <a:ext cx="9185493" cy="1334319"/>
      </dsp:txXfrm>
    </dsp:sp>
    <dsp:sp modelId="{C3AF94AF-1F19-40BC-9CA8-D35FA86A89EA}">
      <dsp:nvSpPr>
        <dsp:cNvPr id="0" name=""/>
        <dsp:cNvSpPr/>
      </dsp:nvSpPr>
      <dsp:spPr>
        <a:xfrm>
          <a:off x="-538801" y="1675325"/>
          <a:ext cx="10729647" cy="13343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1571B-7D23-4F73-AAA7-A06E0E521408}">
      <dsp:nvSpPr>
        <dsp:cNvPr id="0" name=""/>
        <dsp:cNvSpPr/>
      </dsp:nvSpPr>
      <dsp:spPr>
        <a:xfrm>
          <a:off x="-135169" y="1975547"/>
          <a:ext cx="733875" cy="733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96D46B-5610-432F-B6D9-81B4481264DB}">
      <dsp:nvSpPr>
        <dsp:cNvPr id="0" name=""/>
        <dsp:cNvSpPr/>
      </dsp:nvSpPr>
      <dsp:spPr>
        <a:xfrm>
          <a:off x="1002337" y="1675325"/>
          <a:ext cx="9185493" cy="1334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15" tIns="141215" rIns="141215" bIns="141215"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Chang &amp; </a:t>
          </a:r>
          <a:r>
            <a:rPr lang="en-US" sz="2200" kern="1200" dirty="0" err="1">
              <a:solidFill>
                <a:schemeClr val="tx1"/>
              </a:solidFill>
            </a:rPr>
            <a:t>Beilock</a:t>
          </a:r>
          <a:r>
            <a:rPr lang="en-US" sz="2200" kern="1200" dirty="0">
              <a:solidFill>
                <a:schemeClr val="tx1"/>
              </a:solidFill>
            </a:rPr>
            <a:t> (2016): “a separate phenomenon from general trait anxiety or test anxiety…associated with specific impairments in processing math-related or number-related tasks” (p. 33</a:t>
          </a:r>
          <a:r>
            <a:rPr lang="en-US" sz="2200" kern="1200" dirty="0">
              <a:solidFill>
                <a:schemeClr val="tx2"/>
              </a:solidFill>
            </a:rPr>
            <a:t>)</a:t>
          </a:r>
        </a:p>
      </dsp:txBody>
      <dsp:txXfrm>
        <a:off x="1002337" y="1675325"/>
        <a:ext cx="9185493" cy="1334319"/>
      </dsp:txXfrm>
    </dsp:sp>
    <dsp:sp modelId="{F06FDB84-ED4B-4875-BD3C-9F011FD1AE0F}">
      <dsp:nvSpPr>
        <dsp:cNvPr id="0" name=""/>
        <dsp:cNvSpPr/>
      </dsp:nvSpPr>
      <dsp:spPr>
        <a:xfrm>
          <a:off x="-538801" y="3343224"/>
          <a:ext cx="10729647" cy="13343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B7097-0422-45D1-8C1D-F8C968956369}">
      <dsp:nvSpPr>
        <dsp:cNvPr id="0" name=""/>
        <dsp:cNvSpPr/>
      </dsp:nvSpPr>
      <dsp:spPr>
        <a:xfrm>
          <a:off x="-135169" y="3643446"/>
          <a:ext cx="733875" cy="733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DF5351-47AE-4646-9132-05C690E37F73}">
      <dsp:nvSpPr>
        <dsp:cNvPr id="0" name=""/>
        <dsp:cNvSpPr/>
      </dsp:nvSpPr>
      <dsp:spPr>
        <a:xfrm>
          <a:off x="1002337" y="3343224"/>
          <a:ext cx="4828341" cy="1334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15" tIns="141215" rIns="141215" bIns="141215"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rPr>
            <a:t>Two key points</a:t>
          </a:r>
        </a:p>
      </dsp:txBody>
      <dsp:txXfrm>
        <a:off x="1002337" y="3343224"/>
        <a:ext cx="4828341" cy="1334319"/>
      </dsp:txXfrm>
    </dsp:sp>
    <dsp:sp modelId="{70562FF0-94ED-47EC-8CD9-210042A1C93E}">
      <dsp:nvSpPr>
        <dsp:cNvPr id="0" name=""/>
        <dsp:cNvSpPr/>
      </dsp:nvSpPr>
      <dsp:spPr>
        <a:xfrm>
          <a:off x="3771488" y="3308545"/>
          <a:ext cx="6518387" cy="1334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15" tIns="141215" rIns="141215" bIns="141215"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1. Interferes with performance on math-related tasks</a:t>
          </a:r>
        </a:p>
        <a:p>
          <a:pPr marL="0" lvl="0" indent="0" algn="l" defTabSz="1066800">
            <a:lnSpc>
              <a:spcPct val="90000"/>
            </a:lnSpc>
            <a:spcBef>
              <a:spcPct val="0"/>
            </a:spcBef>
            <a:spcAft>
              <a:spcPct val="35000"/>
            </a:spcAft>
            <a:buNone/>
          </a:pPr>
          <a:r>
            <a:rPr lang="en-US" sz="2400" kern="1200" dirty="0">
              <a:solidFill>
                <a:schemeClr val="tx1"/>
              </a:solidFill>
            </a:rPr>
            <a:t>2. More than test anxiety</a:t>
          </a:r>
        </a:p>
      </dsp:txBody>
      <dsp:txXfrm>
        <a:off x="3771488" y="3308545"/>
        <a:ext cx="6518387" cy="1334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86781-6E09-4067-BBB2-E598AFCB81CE}">
      <dsp:nvSpPr>
        <dsp:cNvPr id="0" name=""/>
        <dsp:cNvSpPr/>
      </dsp:nvSpPr>
      <dsp:spPr>
        <a:xfrm>
          <a:off x="0" y="90529"/>
          <a:ext cx="6776957" cy="8738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9A28-00F2-48C6-ADFD-E7651EE43C52}">
      <dsp:nvSpPr>
        <dsp:cNvPr id="0" name=""/>
        <dsp:cNvSpPr/>
      </dsp:nvSpPr>
      <dsp:spPr>
        <a:xfrm>
          <a:off x="264345" y="287150"/>
          <a:ext cx="481098" cy="480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E3801-C750-4CD4-855B-2B5802828FDD}">
      <dsp:nvSpPr>
        <dsp:cNvPr id="0" name=""/>
        <dsp:cNvSpPr/>
      </dsp:nvSpPr>
      <dsp:spPr>
        <a:xfrm>
          <a:off x="1009790" y="90529"/>
          <a:ext cx="5691478" cy="101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5" tIns="106935" rIns="106935" bIns="106935" numCol="1" spcCol="1270" anchor="ctr" anchorCtr="0">
          <a:noAutofit/>
        </a:bodyPr>
        <a:lstStyle/>
        <a:p>
          <a:pPr marL="0" lvl="0" indent="0" algn="l" defTabSz="977900">
            <a:lnSpc>
              <a:spcPct val="90000"/>
            </a:lnSpc>
            <a:spcBef>
              <a:spcPct val="0"/>
            </a:spcBef>
            <a:spcAft>
              <a:spcPct val="35000"/>
            </a:spcAft>
            <a:buNone/>
          </a:pPr>
          <a:r>
            <a:rPr lang="en-US" sz="2200" kern="1200" dirty="0"/>
            <a:t>37-item Likert-style questionnaire</a:t>
          </a:r>
        </a:p>
      </dsp:txBody>
      <dsp:txXfrm>
        <a:off x="1009790" y="90529"/>
        <a:ext cx="5691478" cy="1010412"/>
      </dsp:txXfrm>
    </dsp:sp>
    <dsp:sp modelId="{D926D414-FFA4-456E-BEC8-7749F35E1C23}">
      <dsp:nvSpPr>
        <dsp:cNvPr id="0" name=""/>
        <dsp:cNvSpPr/>
      </dsp:nvSpPr>
      <dsp:spPr>
        <a:xfrm>
          <a:off x="0" y="1353545"/>
          <a:ext cx="6776957" cy="1141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F788B-80DB-4804-9215-F585FA52A350}">
      <dsp:nvSpPr>
        <dsp:cNvPr id="0" name=""/>
        <dsp:cNvSpPr/>
      </dsp:nvSpPr>
      <dsp:spPr>
        <a:xfrm>
          <a:off x="264345" y="1684086"/>
          <a:ext cx="481098" cy="480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96FE4A-E13A-4EE4-AACB-C7B504028327}">
      <dsp:nvSpPr>
        <dsp:cNvPr id="0" name=""/>
        <dsp:cNvSpPr/>
      </dsp:nvSpPr>
      <dsp:spPr>
        <a:xfrm>
          <a:off x="1009790" y="1487465"/>
          <a:ext cx="5691478" cy="101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5" tIns="106935" rIns="106935" bIns="106935" numCol="1" spcCol="1270" anchor="ctr" anchorCtr="0">
          <a:noAutofit/>
        </a:bodyPr>
        <a:lstStyle/>
        <a:p>
          <a:pPr marL="0" lvl="0" indent="0" algn="l" defTabSz="977900">
            <a:lnSpc>
              <a:spcPct val="90000"/>
            </a:lnSpc>
            <a:spcBef>
              <a:spcPct val="0"/>
            </a:spcBef>
            <a:spcAft>
              <a:spcPct val="35000"/>
            </a:spcAft>
            <a:buNone/>
          </a:pPr>
          <a:r>
            <a:rPr lang="en-US" sz="2200" kern="1200" dirty="0"/>
            <a:t>College Algebra or Precalculus for Business, Life, and the Social Sciences course (n=56)</a:t>
          </a:r>
        </a:p>
      </dsp:txBody>
      <dsp:txXfrm>
        <a:off x="1009790" y="1487465"/>
        <a:ext cx="5691478" cy="1010412"/>
      </dsp:txXfrm>
    </dsp:sp>
    <dsp:sp modelId="{FC2773D2-2291-4F50-90D6-59E1DF85A655}">
      <dsp:nvSpPr>
        <dsp:cNvPr id="0" name=""/>
        <dsp:cNvSpPr/>
      </dsp:nvSpPr>
      <dsp:spPr>
        <a:xfrm>
          <a:off x="0" y="2750481"/>
          <a:ext cx="6776957" cy="8738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79E38-959E-4AD9-8490-76B08AE6AC2B}">
      <dsp:nvSpPr>
        <dsp:cNvPr id="0" name=""/>
        <dsp:cNvSpPr/>
      </dsp:nvSpPr>
      <dsp:spPr>
        <a:xfrm>
          <a:off x="264345" y="2947102"/>
          <a:ext cx="481098" cy="480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CFA326-66B0-4489-8951-74A7BD027622}">
      <dsp:nvSpPr>
        <dsp:cNvPr id="0" name=""/>
        <dsp:cNvSpPr/>
      </dsp:nvSpPr>
      <dsp:spPr>
        <a:xfrm>
          <a:off x="1009790" y="2750481"/>
          <a:ext cx="5691478" cy="101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5" tIns="106935" rIns="106935" bIns="106935" numCol="1" spcCol="1270" anchor="ctr" anchorCtr="0">
          <a:noAutofit/>
        </a:bodyPr>
        <a:lstStyle/>
        <a:p>
          <a:pPr marL="0" lvl="0" indent="0" algn="l" defTabSz="977900">
            <a:lnSpc>
              <a:spcPct val="90000"/>
            </a:lnSpc>
            <a:spcBef>
              <a:spcPct val="0"/>
            </a:spcBef>
            <a:spcAft>
              <a:spcPct val="35000"/>
            </a:spcAft>
            <a:buNone/>
          </a:pPr>
          <a:r>
            <a:rPr lang="en-US" sz="2200" kern="1200" dirty="0"/>
            <a:t>Multiple Regression Analysis in R (R Core Team, 2018)</a:t>
          </a:r>
        </a:p>
      </dsp:txBody>
      <dsp:txXfrm>
        <a:off x="1009790" y="2750481"/>
        <a:ext cx="5691478" cy="1010412"/>
      </dsp:txXfrm>
    </dsp:sp>
    <dsp:sp modelId="{8BB67F4F-2841-46AA-A1A0-8EE29A4B90DC}">
      <dsp:nvSpPr>
        <dsp:cNvPr id="0" name=""/>
        <dsp:cNvSpPr/>
      </dsp:nvSpPr>
      <dsp:spPr>
        <a:xfrm>
          <a:off x="0" y="4013497"/>
          <a:ext cx="6776957" cy="8738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F598F-436E-4FF0-83CC-C144F0924706}">
      <dsp:nvSpPr>
        <dsp:cNvPr id="0" name=""/>
        <dsp:cNvSpPr/>
      </dsp:nvSpPr>
      <dsp:spPr>
        <a:xfrm>
          <a:off x="264345" y="4210118"/>
          <a:ext cx="481098" cy="480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4C8D69-923E-4319-AB42-AF109EC07B80}">
      <dsp:nvSpPr>
        <dsp:cNvPr id="0" name=""/>
        <dsp:cNvSpPr/>
      </dsp:nvSpPr>
      <dsp:spPr>
        <a:xfrm>
          <a:off x="1009790" y="4013497"/>
          <a:ext cx="5691478" cy="101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5" tIns="106935" rIns="106935" bIns="106935" numCol="1" spcCol="1270" anchor="ctr" anchorCtr="0">
          <a:noAutofit/>
        </a:bodyPr>
        <a:lstStyle/>
        <a:p>
          <a:pPr marL="0" lvl="0" indent="0" algn="l" defTabSz="977900">
            <a:lnSpc>
              <a:spcPct val="90000"/>
            </a:lnSpc>
            <a:spcBef>
              <a:spcPct val="0"/>
            </a:spcBef>
            <a:spcAft>
              <a:spcPct val="35000"/>
            </a:spcAft>
            <a:buNone/>
          </a:pPr>
          <a:r>
            <a:rPr lang="en-US" sz="2200" kern="1200" dirty="0"/>
            <a:t>Literature review to construct conceptual model</a:t>
          </a:r>
        </a:p>
      </dsp:txBody>
      <dsp:txXfrm>
        <a:off x="1009790" y="4013497"/>
        <a:ext cx="5691478" cy="1010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CEE6-5351-41E1-9E84-6C4EFF998054}">
      <dsp:nvSpPr>
        <dsp:cNvPr id="0" name=""/>
        <dsp:cNvSpPr/>
      </dsp:nvSpPr>
      <dsp:spPr>
        <a:xfrm>
          <a:off x="0" y="98646"/>
          <a:ext cx="6631734" cy="1216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Academic Motivation Scale-Math (AMS-Math)</a:t>
          </a:r>
        </a:p>
      </dsp:txBody>
      <dsp:txXfrm>
        <a:off x="59399" y="158045"/>
        <a:ext cx="6512936" cy="1098002"/>
      </dsp:txXfrm>
    </dsp:sp>
    <dsp:sp modelId="{BA95307B-A95A-4C01-AD41-C7FC765183A3}">
      <dsp:nvSpPr>
        <dsp:cNvPr id="0" name=""/>
        <dsp:cNvSpPr/>
      </dsp:nvSpPr>
      <dsp:spPr>
        <a:xfrm>
          <a:off x="0" y="1315447"/>
          <a:ext cx="6631734" cy="1143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5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Why do you take math courses?</a:t>
          </a:r>
        </a:p>
        <a:p>
          <a:pPr marL="228600" lvl="1" indent="-228600" algn="l" defTabSz="1066800">
            <a:lnSpc>
              <a:spcPct val="90000"/>
            </a:lnSpc>
            <a:spcBef>
              <a:spcPct val="0"/>
            </a:spcBef>
            <a:spcAft>
              <a:spcPct val="20000"/>
            </a:spcAft>
            <a:buChar char="•"/>
          </a:pPr>
          <a:r>
            <a:rPr lang="en-US" sz="2400" kern="1200" dirty="0"/>
            <a:t>Adapted from AMS-Chemistry (Liu et. al, 2017)</a:t>
          </a:r>
        </a:p>
      </dsp:txBody>
      <dsp:txXfrm>
        <a:off x="0" y="1315447"/>
        <a:ext cx="6631734" cy="1143675"/>
      </dsp:txXfrm>
    </dsp:sp>
    <dsp:sp modelId="{23912207-8614-459D-9B2E-C25076B798E9}">
      <dsp:nvSpPr>
        <dsp:cNvPr id="0" name=""/>
        <dsp:cNvSpPr/>
      </dsp:nvSpPr>
      <dsp:spPr>
        <a:xfrm>
          <a:off x="0" y="2459122"/>
          <a:ext cx="6631734" cy="121680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Abbreviated Math Anxiety Scale (AMAS) (</a:t>
          </a:r>
          <a:r>
            <a:rPr lang="en-US" sz="2800" kern="1200" dirty="0" err="1"/>
            <a:t>Hopko</a:t>
          </a:r>
          <a:r>
            <a:rPr lang="en-US" sz="2800" kern="1200" dirty="0"/>
            <a:t> et. al, 2003)</a:t>
          </a:r>
        </a:p>
      </dsp:txBody>
      <dsp:txXfrm>
        <a:off x="59399" y="2518521"/>
        <a:ext cx="6512936" cy="1098002"/>
      </dsp:txXfrm>
    </dsp:sp>
    <dsp:sp modelId="{55A70A2A-AFAF-4184-8C78-6FE244AD27E0}">
      <dsp:nvSpPr>
        <dsp:cNvPr id="0" name=""/>
        <dsp:cNvSpPr/>
      </dsp:nvSpPr>
      <dsp:spPr>
        <a:xfrm>
          <a:off x="0" y="3675922"/>
          <a:ext cx="663173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5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How much anxiety do you feel in the following situations?</a:t>
          </a:r>
        </a:p>
      </dsp:txBody>
      <dsp:txXfrm>
        <a:off x="0" y="3675922"/>
        <a:ext cx="6631734"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89BBA-166B-438A-ACB5-A53160D366C2}">
      <dsp:nvSpPr>
        <dsp:cNvPr id="0" name=""/>
        <dsp:cNvSpPr/>
      </dsp:nvSpPr>
      <dsp:spPr>
        <a:xfrm>
          <a:off x="2153684" y="162733"/>
          <a:ext cx="1512000" cy="15120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DB7D0-2D27-489F-B7DD-6408D4BF04D0}">
      <dsp:nvSpPr>
        <dsp:cNvPr id="0" name=""/>
        <dsp:cNvSpPr/>
      </dsp:nvSpPr>
      <dsp:spPr>
        <a:xfrm>
          <a:off x="749684" y="1807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AMS-Math</a:t>
          </a:r>
        </a:p>
      </dsp:txBody>
      <dsp:txXfrm>
        <a:off x="749684" y="1807122"/>
        <a:ext cx="4320000" cy="648000"/>
      </dsp:txXfrm>
    </dsp:sp>
    <dsp:sp modelId="{91D47A5B-0AE7-4143-8B7C-4D129AAA67B8}">
      <dsp:nvSpPr>
        <dsp:cNvPr id="0" name=""/>
        <dsp:cNvSpPr/>
      </dsp:nvSpPr>
      <dsp:spPr>
        <a:xfrm>
          <a:off x="785497" y="2437328"/>
          <a:ext cx="4320000" cy="72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.87 (identified regulation) to .93 (introjected regulation)</a:t>
          </a:r>
        </a:p>
      </dsp:txBody>
      <dsp:txXfrm>
        <a:off x="785497" y="2437328"/>
        <a:ext cx="4320000" cy="724844"/>
      </dsp:txXfrm>
    </dsp:sp>
    <dsp:sp modelId="{BCCBFB91-A5D9-4B75-8654-796B4E611DFA}">
      <dsp:nvSpPr>
        <dsp:cNvPr id="0" name=""/>
        <dsp:cNvSpPr/>
      </dsp:nvSpPr>
      <dsp:spPr>
        <a:xfrm>
          <a:off x="7229685" y="162733"/>
          <a:ext cx="1512000" cy="15120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F3DCD-128F-4E5B-B5D9-FD6327941C40}">
      <dsp:nvSpPr>
        <dsp:cNvPr id="0" name=""/>
        <dsp:cNvSpPr/>
      </dsp:nvSpPr>
      <dsp:spPr>
        <a:xfrm>
          <a:off x="5825684" y="1807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AMAS</a:t>
          </a:r>
        </a:p>
      </dsp:txBody>
      <dsp:txXfrm>
        <a:off x="5825684" y="1807122"/>
        <a:ext cx="4320000" cy="648000"/>
      </dsp:txXfrm>
    </dsp:sp>
    <dsp:sp modelId="{AC959485-532B-446A-A977-343F4189C4CC}">
      <dsp:nvSpPr>
        <dsp:cNvPr id="0" name=""/>
        <dsp:cNvSpPr/>
      </dsp:nvSpPr>
      <dsp:spPr>
        <a:xfrm>
          <a:off x="5811774" y="2437328"/>
          <a:ext cx="4320000" cy="72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.88 (.90 in </a:t>
          </a:r>
          <a:r>
            <a:rPr lang="en-US" sz="2300" kern="1200" dirty="0" err="1"/>
            <a:t>Hopko</a:t>
          </a:r>
          <a:r>
            <a:rPr lang="en-US" sz="2300" kern="1200" dirty="0"/>
            <a:t> et. al, 2003)</a:t>
          </a:r>
        </a:p>
      </dsp:txBody>
      <dsp:txXfrm>
        <a:off x="5811774" y="2437328"/>
        <a:ext cx="4320000" cy="724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78004-7061-485D-BD54-D3A1A91C82A7}">
      <dsp:nvSpPr>
        <dsp:cNvPr id="0" name=""/>
        <dsp:cNvSpPr/>
      </dsp:nvSpPr>
      <dsp:spPr>
        <a:xfrm>
          <a:off x="0" y="13288"/>
          <a:ext cx="10895369" cy="10740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Amotivation is a statistically significant predictor variable (p-value=.007, point estimate=1.01)</a:t>
          </a:r>
        </a:p>
      </dsp:txBody>
      <dsp:txXfrm>
        <a:off x="52431" y="65719"/>
        <a:ext cx="10790507" cy="969198"/>
      </dsp:txXfrm>
    </dsp:sp>
    <dsp:sp modelId="{53DEE9C9-1415-43A5-9B83-7B586569516C}">
      <dsp:nvSpPr>
        <dsp:cNvPr id="0" name=""/>
        <dsp:cNvSpPr/>
      </dsp:nvSpPr>
      <dsp:spPr>
        <a:xfrm>
          <a:off x="0" y="1165108"/>
          <a:ext cx="10895369" cy="10740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Non-significant variables (except for “To Accomplish”) show expected slope direction</a:t>
          </a:r>
        </a:p>
      </dsp:txBody>
      <dsp:txXfrm>
        <a:off x="52431" y="1217539"/>
        <a:ext cx="10790507" cy="969198"/>
      </dsp:txXfrm>
    </dsp:sp>
    <dsp:sp modelId="{14FB4919-998F-476F-8A6F-00E7065FE7E0}">
      <dsp:nvSpPr>
        <dsp:cNvPr id="0" name=""/>
        <dsp:cNvSpPr/>
      </dsp:nvSpPr>
      <dsp:spPr>
        <a:xfrm>
          <a:off x="0" y="2316928"/>
          <a:ext cx="10895369" cy="10740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Females didn’t experience significantly higher math anxiety levels than males (p-value for difference = .77)</a:t>
          </a:r>
        </a:p>
      </dsp:txBody>
      <dsp:txXfrm>
        <a:off x="52431" y="2369359"/>
        <a:ext cx="10790507"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47C0A-57FC-4D44-B567-946BDF7154BD}"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2C12E-D2BD-4588-BA65-9DF0E921A5EC}" type="slidenum">
              <a:rPr lang="en-US" smtClean="0"/>
              <a:t>‹#›</a:t>
            </a:fld>
            <a:endParaRPr lang="en-US"/>
          </a:p>
        </p:txBody>
      </p:sp>
    </p:spTree>
    <p:extLst>
      <p:ext uri="{BB962C8B-B14F-4D97-AF65-F5344CB8AC3E}">
        <p14:creationId xmlns:p14="http://schemas.microsoft.com/office/powerpoint/2010/main" val="408533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-The term yields almost 5,500 “hits” on Google Scholar for articles published between 2015 and 2019 alone. </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-For example, some researchers have found math anxiety to have a simple inverse linear relationship with performance, while some suggest it has have a curvilinear (upside down U) relationship, where math anxiety is actual </a:t>
            </a:r>
            <a:r>
              <a:rPr kumimoji="0" lang="en-US" sz="2000" b="0" i="1" u="none" strike="noStrike" kern="1200" cap="none" spc="0" normalizeH="0" baseline="0" noProof="0" dirty="0">
                <a:ln>
                  <a:noFill/>
                </a:ln>
                <a:solidFill>
                  <a:prstClr val="white"/>
                </a:solidFill>
                <a:effectLst/>
                <a:uLnTx/>
                <a:uFillTx/>
                <a:latin typeface="Century Gothic" panose="020B0502020202020204"/>
                <a:ea typeface="+mj-ea"/>
                <a:cs typeface="+mj-cs"/>
              </a:rPr>
              <a:t>beneficial</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 up to a point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-Almost all psychological theories have a theory of motivation within them. The question is, which should we use to conceptualize math motivation?</a:t>
            </a:r>
          </a:p>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2</a:t>
            </a:fld>
            <a:endParaRPr lang="en-US"/>
          </a:p>
        </p:txBody>
      </p:sp>
    </p:spTree>
    <p:extLst>
      <p:ext uri="{BB962C8B-B14F-4D97-AF65-F5344CB8AC3E}">
        <p14:creationId xmlns:p14="http://schemas.microsoft.com/office/powerpoint/2010/main" val="393394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take the letters out of order. This is because for each pair, we will start with popular conception and then look at support for other causal direction.</a:t>
            </a:r>
          </a:p>
          <a:p>
            <a:r>
              <a:rPr lang="en-US" dirty="0"/>
              <a:t>Fortier et. al 1995 “students who feel competent and self-determined in the school context develop an autonomous motivational profile towards education which in turn leads them to obtain higher school grades” </a:t>
            </a:r>
          </a:p>
          <a:p>
            <a:r>
              <a:rPr lang="en-US" dirty="0"/>
              <a:t>-Insert pic to all slides and circle arrow</a:t>
            </a:r>
          </a:p>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16</a:t>
            </a:fld>
            <a:endParaRPr lang="en-US"/>
          </a:p>
        </p:txBody>
      </p:sp>
    </p:spTree>
    <p:extLst>
      <p:ext uri="{BB962C8B-B14F-4D97-AF65-F5344CB8AC3E}">
        <p14:creationId xmlns:p14="http://schemas.microsoft.com/office/powerpoint/2010/main" val="146538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evidence for the other direction</a:t>
            </a:r>
          </a:p>
        </p:txBody>
      </p:sp>
      <p:sp>
        <p:nvSpPr>
          <p:cNvPr id="4" name="Slide Number Placeholder 3"/>
          <p:cNvSpPr>
            <a:spLocks noGrp="1"/>
          </p:cNvSpPr>
          <p:nvPr>
            <p:ph type="sldNum" sz="quarter" idx="5"/>
          </p:nvPr>
        </p:nvSpPr>
        <p:spPr/>
        <p:txBody>
          <a:bodyPr/>
          <a:lstStyle/>
          <a:p>
            <a:fld id="{1B52C12E-D2BD-4588-BA65-9DF0E921A5EC}" type="slidenum">
              <a:rPr lang="en-US" smtClean="0"/>
              <a:t>17</a:t>
            </a:fld>
            <a:endParaRPr lang="en-US"/>
          </a:p>
        </p:txBody>
      </p:sp>
    </p:spTree>
    <p:extLst>
      <p:ext uri="{BB962C8B-B14F-4D97-AF65-F5344CB8AC3E}">
        <p14:creationId xmlns:p14="http://schemas.microsoft.com/office/powerpoint/2010/main" val="118368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evidence that it goes the other way as well…This is a longitudinal study, making it one of the best ways to evaluate this relationship</a:t>
            </a:r>
          </a:p>
        </p:txBody>
      </p:sp>
      <p:sp>
        <p:nvSpPr>
          <p:cNvPr id="4" name="Slide Number Placeholder 3"/>
          <p:cNvSpPr>
            <a:spLocks noGrp="1"/>
          </p:cNvSpPr>
          <p:nvPr>
            <p:ph type="sldNum" sz="quarter" idx="5"/>
          </p:nvPr>
        </p:nvSpPr>
        <p:spPr/>
        <p:txBody>
          <a:bodyPr/>
          <a:lstStyle/>
          <a:p>
            <a:fld id="{1B52C12E-D2BD-4588-BA65-9DF0E921A5EC}" type="slidenum">
              <a:rPr lang="en-US" smtClean="0"/>
              <a:t>19</a:t>
            </a:fld>
            <a:endParaRPr lang="en-US"/>
          </a:p>
        </p:txBody>
      </p:sp>
    </p:spTree>
    <p:extLst>
      <p:ext uri="{BB962C8B-B14F-4D97-AF65-F5344CB8AC3E}">
        <p14:creationId xmlns:p14="http://schemas.microsoft.com/office/powerpoint/2010/main" val="331664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20</a:t>
            </a:fld>
            <a:endParaRPr lang="en-US"/>
          </a:p>
        </p:txBody>
      </p:sp>
    </p:spTree>
    <p:extLst>
      <p:ext uri="{BB962C8B-B14F-4D97-AF65-F5344CB8AC3E}">
        <p14:creationId xmlns:p14="http://schemas.microsoft.com/office/powerpoint/2010/main" val="292667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leads us to our study motivation. (summarize bullets)</a:t>
            </a:r>
          </a:p>
          <a:p>
            <a:r>
              <a:rPr lang="en-US" dirty="0"/>
              <a:t>-</a:t>
            </a:r>
            <a:r>
              <a:rPr lang="en-US" b="1" dirty="0"/>
              <a:t>Define performance </a:t>
            </a:r>
            <a:r>
              <a:rPr lang="en-US" dirty="0"/>
              <a:t>(grades and test scores)</a:t>
            </a:r>
          </a:p>
        </p:txBody>
      </p:sp>
      <p:sp>
        <p:nvSpPr>
          <p:cNvPr id="4" name="Slide Number Placeholder 3"/>
          <p:cNvSpPr>
            <a:spLocks noGrp="1"/>
          </p:cNvSpPr>
          <p:nvPr>
            <p:ph type="sldNum" sz="quarter" idx="5"/>
          </p:nvPr>
        </p:nvSpPr>
        <p:spPr/>
        <p:txBody>
          <a:bodyPr/>
          <a:lstStyle/>
          <a:p>
            <a:fld id="{1B52C12E-D2BD-4588-BA65-9DF0E921A5EC}" type="slidenum">
              <a:rPr lang="en-US" smtClean="0"/>
              <a:t>3</a:t>
            </a:fld>
            <a:endParaRPr lang="en-US"/>
          </a:p>
        </p:txBody>
      </p:sp>
    </p:spTree>
    <p:extLst>
      <p:ext uri="{BB962C8B-B14F-4D97-AF65-F5344CB8AC3E}">
        <p14:creationId xmlns:p14="http://schemas.microsoft.com/office/powerpoint/2010/main" val="99213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Earlier, we discussed how the choice of motivational theory is important. I decided to go with the Self Determination Theory, and will explain why in the next slide. However, let’s first try to cover the fundamentals of the theory. (First two bullets, then explain the figure and what it means)</a:t>
            </a:r>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4</a:t>
            </a:fld>
            <a:endParaRPr lang="en-US"/>
          </a:p>
        </p:txBody>
      </p:sp>
    </p:spTree>
    <p:extLst>
      <p:ext uri="{BB962C8B-B14F-4D97-AF65-F5344CB8AC3E}">
        <p14:creationId xmlns:p14="http://schemas.microsoft.com/office/powerpoint/2010/main" val="266350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thing to note is that, from the SDT perspective, motivation is activity specific. This means that math could be motivating to a student, while science is not, or that basketball could be motivating to a student, but not chemistry. Therefore, the term “math motivation” is used in this study to specifically indicate motivation related to math.</a:t>
            </a:r>
          </a:p>
          <a:p>
            <a:r>
              <a:rPr lang="en-US" dirty="0"/>
              <a:t>Past studies have applied SDT to a wide range of disciplines, including…..</a:t>
            </a:r>
          </a:p>
          <a:p>
            <a:r>
              <a:rPr lang="en-US" dirty="0"/>
              <a:t>One of the reasons why it’s been so widely used is that it breaks down extrinsic motivation into several regulatory styles</a:t>
            </a:r>
          </a:p>
          <a:p>
            <a:r>
              <a:rPr lang="en-US" dirty="0"/>
              <a:t>-Most students don’t find all academic subjects intrinsically motivating (Ryan et. al, 1985)</a:t>
            </a:r>
          </a:p>
          <a:p>
            <a:r>
              <a:rPr lang="en-US" dirty="0"/>
              <a:t>-Other theories forced to lump all such students into “extrinsic motivation” or “amotivation”</a:t>
            </a:r>
          </a:p>
          <a:p>
            <a:r>
              <a:rPr lang="en-US" dirty="0"/>
              <a:t>Case study, two HS students</a:t>
            </a:r>
          </a:p>
          <a:p>
            <a:r>
              <a:rPr lang="en-US" dirty="0"/>
              <a:t>Student A: Performs math HW because of threat of punishment from parents if he fails next exam</a:t>
            </a:r>
          </a:p>
          <a:p>
            <a:r>
              <a:rPr lang="en-US" dirty="0"/>
              <a:t>Student B: Performs math HW because she recognizes that working hard now will prepare her for her math studies in college</a:t>
            </a:r>
          </a:p>
          <a:p>
            <a:r>
              <a:rPr lang="en-US" dirty="0"/>
              <a:t>Neither student is intrinsically motivated because….but….</a:t>
            </a:r>
          </a:p>
          <a:p>
            <a:r>
              <a:rPr lang="en-US" dirty="0"/>
              <a:t>Student A: External Regulation</a:t>
            </a:r>
          </a:p>
          <a:p>
            <a:r>
              <a:rPr lang="en-US" dirty="0"/>
              <a:t>Student B: Identified Regulation</a:t>
            </a:r>
          </a:p>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5</a:t>
            </a:fld>
            <a:endParaRPr lang="en-US"/>
          </a:p>
        </p:txBody>
      </p:sp>
    </p:spTree>
    <p:extLst>
      <p:ext uri="{BB962C8B-B14F-4D97-AF65-F5344CB8AC3E}">
        <p14:creationId xmlns:p14="http://schemas.microsoft.com/office/powerpoint/2010/main" val="230378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definitions exist in the literature, but this study followed….</a:t>
            </a:r>
          </a:p>
          <a:p>
            <a:r>
              <a:rPr lang="en-US" dirty="0"/>
              <a:t>Very few math anxiety questionnaires (including the Math Anxiety Rating Scale developed by </a:t>
            </a:r>
            <a:r>
              <a:rPr lang="en-US" dirty="0" err="1"/>
              <a:t>Suinn</a:t>
            </a:r>
            <a:r>
              <a:rPr lang="en-US" dirty="0"/>
              <a:t>) </a:t>
            </a:r>
            <a:r>
              <a:rPr lang="en-US" dirty="0" err="1"/>
              <a:t>asess</a:t>
            </a:r>
            <a:r>
              <a:rPr lang="en-US" dirty="0"/>
              <a:t> performance and math related tasks, probably because this assessed separately in the classroom. This is also the case for the Abbreviate Math Anxiety Questionnaire used in this study. Secondly, it is important to note that math anxiety is more than just test anxiety, which is why this rating scale includes subscales for “evaluation math anxiety” which covers areas like…. and “learning math anxiety”, which covers areas like…..</a:t>
            </a:r>
          </a:p>
        </p:txBody>
      </p:sp>
      <p:sp>
        <p:nvSpPr>
          <p:cNvPr id="4" name="Slide Number Placeholder 3"/>
          <p:cNvSpPr>
            <a:spLocks noGrp="1"/>
          </p:cNvSpPr>
          <p:nvPr>
            <p:ph type="sldNum" sz="quarter" idx="5"/>
          </p:nvPr>
        </p:nvSpPr>
        <p:spPr/>
        <p:txBody>
          <a:bodyPr/>
          <a:lstStyle/>
          <a:p>
            <a:fld id="{1B52C12E-D2BD-4588-BA65-9DF0E921A5EC}" type="slidenum">
              <a:rPr lang="en-US" smtClean="0"/>
              <a:t>6</a:t>
            </a:fld>
            <a:endParaRPr lang="en-US"/>
          </a:p>
        </p:txBody>
      </p:sp>
    </p:spTree>
    <p:extLst>
      <p:ext uri="{BB962C8B-B14F-4D97-AF65-F5344CB8AC3E}">
        <p14:creationId xmlns:p14="http://schemas.microsoft.com/office/powerpoint/2010/main" val="317528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8</a:t>
            </a:fld>
            <a:endParaRPr lang="en-US"/>
          </a:p>
        </p:txBody>
      </p:sp>
    </p:spTree>
    <p:extLst>
      <p:ext uri="{BB962C8B-B14F-4D97-AF65-F5344CB8AC3E}">
        <p14:creationId xmlns:p14="http://schemas.microsoft.com/office/powerpoint/2010/main" val="47494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9</a:t>
            </a:fld>
            <a:endParaRPr lang="en-US"/>
          </a:p>
        </p:txBody>
      </p:sp>
    </p:spTree>
    <p:extLst>
      <p:ext uri="{BB962C8B-B14F-4D97-AF65-F5344CB8AC3E}">
        <p14:creationId xmlns:p14="http://schemas.microsoft.com/office/powerpoint/2010/main" val="341605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Confidence Interval: (0.288, 1.734)</a:t>
            </a:r>
          </a:p>
          <a:p>
            <a:r>
              <a:rPr lang="en-US" dirty="0"/>
              <a:t>Contrary to previous findings (</a:t>
            </a:r>
            <a:r>
              <a:rPr lang="en-US" dirty="0" err="1"/>
              <a:t>Hembree</a:t>
            </a:r>
            <a:r>
              <a:rPr lang="en-US" dirty="0"/>
              <a:t>, 1990, </a:t>
            </a:r>
            <a:r>
              <a:rPr lang="en-US" dirty="0" err="1"/>
              <a:t>Hopko</a:t>
            </a:r>
            <a:r>
              <a:rPr lang="en-US" dirty="0"/>
              <a:t> et. al, 2003)</a:t>
            </a:r>
          </a:p>
          <a:p>
            <a:endParaRPr lang="en-US" dirty="0"/>
          </a:p>
        </p:txBody>
      </p:sp>
      <p:sp>
        <p:nvSpPr>
          <p:cNvPr id="4" name="Slide Number Placeholder 3"/>
          <p:cNvSpPr>
            <a:spLocks noGrp="1"/>
          </p:cNvSpPr>
          <p:nvPr>
            <p:ph type="sldNum" sz="quarter" idx="5"/>
          </p:nvPr>
        </p:nvSpPr>
        <p:spPr/>
        <p:txBody>
          <a:bodyPr/>
          <a:lstStyle/>
          <a:p>
            <a:fld id="{1B52C12E-D2BD-4588-BA65-9DF0E921A5EC}" type="slidenum">
              <a:rPr lang="en-US" smtClean="0"/>
              <a:t>14</a:t>
            </a:fld>
            <a:endParaRPr lang="en-US"/>
          </a:p>
        </p:txBody>
      </p:sp>
    </p:spTree>
    <p:extLst>
      <p:ext uri="{BB962C8B-B14F-4D97-AF65-F5344CB8AC3E}">
        <p14:creationId xmlns:p14="http://schemas.microsoft.com/office/powerpoint/2010/main" val="8447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Hembree’s</a:t>
            </a:r>
            <a:r>
              <a:rPr lang="en-US" dirty="0"/>
              <a:t> was between mot and anxiety in general remember</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2200" b="0" i="0" u="none" strike="noStrike" kern="1200" cap="none" spc="0" normalizeH="0" baseline="0" noProof="0" dirty="0">
                <a:ln>
                  <a:noFill/>
                </a:ln>
                <a:solidFill>
                  <a:prstClr val="white"/>
                </a:solidFill>
                <a:effectLst/>
                <a:uLnTx/>
                <a:uFillTx/>
                <a:latin typeface="Century Gothic" panose="020B0502020202020204"/>
                <a:ea typeface="+mj-ea"/>
                <a:cs typeface="+mj-cs"/>
              </a:rPr>
              <a:t>Conjecture: Bidirectional relationship exists between math motivation and math anxiety, is mediated by both variables’ relationships with math performance</a:t>
            </a:r>
          </a:p>
          <a:p>
            <a:r>
              <a:rPr lang="en-US" dirty="0"/>
              <a:t>Explain how to move through model, then “in the following slides we will take a look at the evidence supporting relationships A, B, C, and D</a:t>
            </a:r>
          </a:p>
          <a:p>
            <a:r>
              <a:rPr lang="en-US" b="1" dirty="0"/>
              <a:t>Performance=grades/test scores/any other measures of academic performance</a:t>
            </a:r>
          </a:p>
        </p:txBody>
      </p:sp>
      <p:sp>
        <p:nvSpPr>
          <p:cNvPr id="4" name="Slide Number Placeholder 3"/>
          <p:cNvSpPr>
            <a:spLocks noGrp="1"/>
          </p:cNvSpPr>
          <p:nvPr>
            <p:ph type="sldNum" sz="quarter" idx="5"/>
          </p:nvPr>
        </p:nvSpPr>
        <p:spPr/>
        <p:txBody>
          <a:bodyPr/>
          <a:lstStyle/>
          <a:p>
            <a:fld id="{1B52C12E-D2BD-4588-BA65-9DF0E921A5EC}" type="slidenum">
              <a:rPr lang="en-US" smtClean="0"/>
              <a:t>15</a:t>
            </a:fld>
            <a:endParaRPr lang="en-US"/>
          </a:p>
        </p:txBody>
      </p:sp>
    </p:spTree>
    <p:extLst>
      <p:ext uri="{BB962C8B-B14F-4D97-AF65-F5344CB8AC3E}">
        <p14:creationId xmlns:p14="http://schemas.microsoft.com/office/powerpoint/2010/main" val="286474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3.svg"/><Relationship Id="rId4" Type="http://schemas.openxmlformats.org/officeDocument/2006/relationships/diagramQuickStyle" Target="../diagrams/quickStyle6.xml"/><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BE96142-8E10-4EAD-8525-B45A8D5A53FB}"/>
              </a:ext>
            </a:extLst>
          </p:cNvPr>
          <p:cNvSpPr>
            <a:spLocks noGrp="1"/>
          </p:cNvSpPr>
          <p:nvPr>
            <p:ph type="subTitle" idx="1"/>
          </p:nvPr>
        </p:nvSpPr>
        <p:spPr>
          <a:xfrm>
            <a:off x="1154955" y="4777380"/>
            <a:ext cx="6974911" cy="861420"/>
          </a:xfrm>
        </p:spPr>
        <p:txBody>
          <a:bodyPr>
            <a:noAutofit/>
          </a:bodyPr>
          <a:lstStyle/>
          <a:p>
            <a:r>
              <a:rPr lang="en-US" sz="2200" dirty="0">
                <a:solidFill>
                  <a:schemeClr val="tx1">
                    <a:lumMod val="85000"/>
                    <a:lumOff val="15000"/>
                  </a:schemeClr>
                </a:solidFill>
              </a:rPr>
              <a:t>Ben Gochanour</a:t>
            </a:r>
          </a:p>
          <a:p>
            <a:r>
              <a:rPr lang="en-US" sz="2200" dirty="0">
                <a:solidFill>
                  <a:schemeClr val="tx1">
                    <a:lumMod val="85000"/>
                    <a:lumOff val="15000"/>
                  </a:schemeClr>
                </a:solidFill>
              </a:rPr>
              <a:t>Advised by milos </a:t>
            </a:r>
            <a:r>
              <a:rPr lang="en-US" sz="2200" dirty="0" err="1">
                <a:solidFill>
                  <a:schemeClr val="tx1">
                    <a:lumMod val="85000"/>
                    <a:lumOff val="15000"/>
                  </a:schemeClr>
                </a:solidFill>
              </a:rPr>
              <a:t>savic</a:t>
            </a:r>
            <a:r>
              <a:rPr lang="en-US" sz="2200" dirty="0">
                <a:solidFill>
                  <a:schemeClr val="tx1">
                    <a:lumMod val="85000"/>
                    <a:lumOff val="15000"/>
                  </a:schemeClr>
                </a:solidFill>
              </a:rPr>
              <a:t>, </a:t>
            </a:r>
            <a:r>
              <a:rPr lang="en-US" sz="2200" dirty="0" err="1">
                <a:solidFill>
                  <a:schemeClr val="tx1">
                    <a:lumMod val="85000"/>
                    <a:lumOff val="15000"/>
                  </a:schemeClr>
                </a:solidFill>
              </a:rPr>
              <a:t>phd</a:t>
            </a:r>
            <a:endParaRPr lang="en-US" sz="2200" dirty="0">
              <a:solidFill>
                <a:schemeClr val="tx1">
                  <a:lumMod val="85000"/>
                  <a:lumOff val="15000"/>
                </a:schemeClr>
              </a:solidFill>
            </a:endParaRPr>
          </a:p>
        </p:txBody>
      </p:sp>
      <p:sp>
        <p:nvSpPr>
          <p:cNvPr id="2" name="Title 1">
            <a:extLst>
              <a:ext uri="{FF2B5EF4-FFF2-40B4-BE49-F238E27FC236}">
                <a16:creationId xmlns:a16="http://schemas.microsoft.com/office/drawing/2014/main" id="{E855A80E-D090-47D5-870B-918A3E152CEA}"/>
              </a:ext>
            </a:extLst>
          </p:cNvPr>
          <p:cNvSpPr>
            <a:spLocks noGrp="1"/>
          </p:cNvSpPr>
          <p:nvPr>
            <p:ph type="ctrTitle"/>
          </p:nvPr>
        </p:nvSpPr>
        <p:spPr>
          <a:xfrm>
            <a:off x="1154955" y="1447800"/>
            <a:ext cx="6974915" cy="3329581"/>
          </a:xfrm>
        </p:spPr>
        <p:txBody>
          <a:bodyPr>
            <a:normAutofit fontScale="90000"/>
          </a:bodyPr>
          <a:lstStyle/>
          <a:p>
            <a:pPr>
              <a:lnSpc>
                <a:spcPct val="90000"/>
              </a:lnSpc>
            </a:pPr>
            <a:r>
              <a:rPr lang="en-US" sz="5300" dirty="0"/>
              <a:t>Investigating Math Motivation and Math Anxiety in Undergraduate Students</a:t>
            </a:r>
            <a:br>
              <a:rPr lang="en-US" sz="5600" dirty="0"/>
            </a:br>
            <a:endParaRPr lang="en-US" sz="5600"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8120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926"/>
    </mc:Choice>
    <mc:Fallback xmlns="">
      <p:transition spd="slow" advTm="189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092B08-0186-4274-A6BC-11D7F359B3BC}"/>
              </a:ext>
            </a:extLst>
          </p:cNvPr>
          <p:cNvPicPr>
            <a:picLocks noGrp="1" noChangeAspect="1"/>
          </p:cNvPicPr>
          <p:nvPr>
            <p:ph idx="1"/>
          </p:nvPr>
        </p:nvPicPr>
        <p:blipFill>
          <a:blip r:embed="rId2"/>
          <a:stretch>
            <a:fillRect/>
          </a:stretch>
        </p:blipFill>
        <p:spPr>
          <a:xfrm>
            <a:off x="1482150" y="371959"/>
            <a:ext cx="8581451" cy="3316637"/>
          </a:xfrm>
          <a:prstGeom prst="rect">
            <a:avLst/>
          </a:prstGeom>
        </p:spPr>
      </p:pic>
      <p:pic>
        <p:nvPicPr>
          <p:cNvPr id="5" name="Picture 4">
            <a:extLst>
              <a:ext uri="{FF2B5EF4-FFF2-40B4-BE49-F238E27FC236}">
                <a16:creationId xmlns:a16="http://schemas.microsoft.com/office/drawing/2014/main" id="{242D2639-1E33-42C3-B8AE-672E420DC225}"/>
              </a:ext>
            </a:extLst>
          </p:cNvPr>
          <p:cNvPicPr>
            <a:picLocks noChangeAspect="1"/>
          </p:cNvPicPr>
          <p:nvPr/>
        </p:nvPicPr>
        <p:blipFill>
          <a:blip r:embed="rId3"/>
          <a:stretch>
            <a:fillRect/>
          </a:stretch>
        </p:blipFill>
        <p:spPr>
          <a:xfrm>
            <a:off x="1482150" y="3967566"/>
            <a:ext cx="8581451" cy="2719953"/>
          </a:xfrm>
          <a:prstGeom prst="rect">
            <a:avLst/>
          </a:prstGeom>
        </p:spPr>
      </p:pic>
    </p:spTree>
    <p:extLst>
      <p:ext uri="{BB962C8B-B14F-4D97-AF65-F5344CB8AC3E}">
        <p14:creationId xmlns:p14="http://schemas.microsoft.com/office/powerpoint/2010/main" val="2114298472"/>
      </p:ext>
    </p:extLst>
  </p:cSld>
  <p:clrMapOvr>
    <a:masterClrMapping/>
  </p:clrMapOvr>
  <mc:AlternateContent xmlns:mc="http://schemas.openxmlformats.org/markup-compatibility/2006" xmlns:p14="http://schemas.microsoft.com/office/powerpoint/2010/main">
    <mc:Choice Requires="p14">
      <p:transition spd="slow" p14:dur="2000" advTm="39700"/>
    </mc:Choice>
    <mc:Fallback xmlns="">
      <p:transition spd="slow" advTm="397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060CB8-FE1C-4670-AF0E-70314606FC76}"/>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Survey Validation: Cronbach’s Alpha</a:t>
            </a:r>
          </a:p>
        </p:txBody>
      </p:sp>
      <p:sp>
        <p:nvSpPr>
          <p:cNvPr id="16" name="Rectangle 1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Shape 1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4" name="Content Placeholder 4">
            <a:extLst>
              <a:ext uri="{FF2B5EF4-FFF2-40B4-BE49-F238E27FC236}">
                <a16:creationId xmlns:a16="http://schemas.microsoft.com/office/drawing/2014/main" id="{ADB60436-C42C-4E01-9504-36F7BBBBE1EE}"/>
              </a:ext>
            </a:extLst>
          </p:cNvPr>
          <p:cNvGraphicFramePr>
            <a:graphicFrameLocks noGrp="1"/>
          </p:cNvGraphicFramePr>
          <p:nvPr>
            <p:ph idx="1"/>
            <p:extLst>
              <p:ext uri="{D42A27DB-BD31-4B8C-83A1-F6EECF244321}">
                <p14:modId xmlns:p14="http://schemas.microsoft.com/office/powerpoint/2010/main" val="277894556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Mathematics">
            <a:extLst>
              <a:ext uri="{FF2B5EF4-FFF2-40B4-BE49-F238E27FC236}">
                <a16:creationId xmlns:a16="http://schemas.microsoft.com/office/drawing/2014/main" id="{92EC550F-94B8-4A58-AF4D-1DF3A7F248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01593" y="3176359"/>
            <a:ext cx="1185645" cy="1185645"/>
          </a:xfrm>
          <a:prstGeom prst="rect">
            <a:avLst/>
          </a:prstGeom>
        </p:spPr>
      </p:pic>
      <p:pic>
        <p:nvPicPr>
          <p:cNvPr id="11" name="Graphic 10" descr="Books">
            <a:extLst>
              <a:ext uri="{FF2B5EF4-FFF2-40B4-BE49-F238E27FC236}">
                <a16:creationId xmlns:a16="http://schemas.microsoft.com/office/drawing/2014/main" id="{69550BA8-EC30-4303-B2EF-74A2C065F0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62752" y="3334351"/>
            <a:ext cx="1027654" cy="1027654"/>
          </a:xfrm>
          <a:prstGeom prst="rect">
            <a:avLst/>
          </a:prstGeom>
        </p:spPr>
      </p:pic>
    </p:spTree>
    <p:extLst>
      <p:ext uri="{BB962C8B-B14F-4D97-AF65-F5344CB8AC3E}">
        <p14:creationId xmlns:p14="http://schemas.microsoft.com/office/powerpoint/2010/main" val="400434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0247"/>
    </mc:Choice>
    <mc:Fallback xmlns="">
      <p:transition spd="slow" advTm="3024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6975-2383-4C2C-9453-8A64E0A693CB}"/>
              </a:ext>
            </a:extLst>
          </p:cNvPr>
          <p:cNvSpPr>
            <a:spLocks noGrp="1"/>
          </p:cNvSpPr>
          <p:nvPr>
            <p:ph type="title"/>
          </p:nvPr>
        </p:nvSpPr>
        <p:spPr/>
        <p:txBody>
          <a:bodyPr/>
          <a:lstStyle/>
          <a:p>
            <a:r>
              <a:rPr lang="en-US" dirty="0"/>
              <a:t>Linear Model Assumptions</a:t>
            </a:r>
          </a:p>
        </p:txBody>
      </p:sp>
      <p:pic>
        <p:nvPicPr>
          <p:cNvPr id="4" name="Content Placeholder 3">
            <a:extLst>
              <a:ext uri="{FF2B5EF4-FFF2-40B4-BE49-F238E27FC236}">
                <a16:creationId xmlns:a16="http://schemas.microsoft.com/office/drawing/2014/main" id="{DA2C7FB3-AE3C-4865-BFA3-37716F3EC48E}"/>
              </a:ext>
            </a:extLst>
          </p:cNvPr>
          <p:cNvPicPr>
            <a:picLocks noGrp="1" noChangeAspect="1"/>
          </p:cNvPicPr>
          <p:nvPr>
            <p:ph idx="1"/>
          </p:nvPr>
        </p:nvPicPr>
        <p:blipFill>
          <a:blip r:embed="rId2"/>
          <a:stretch>
            <a:fillRect/>
          </a:stretch>
        </p:blipFill>
        <p:spPr>
          <a:xfrm>
            <a:off x="1913384" y="1315029"/>
            <a:ext cx="8365231" cy="5090253"/>
          </a:xfrm>
          <a:prstGeom prst="rect">
            <a:avLst/>
          </a:prstGeom>
        </p:spPr>
      </p:pic>
    </p:spTree>
    <p:extLst>
      <p:ext uri="{BB962C8B-B14F-4D97-AF65-F5344CB8AC3E}">
        <p14:creationId xmlns:p14="http://schemas.microsoft.com/office/powerpoint/2010/main" val="986447787"/>
      </p:ext>
    </p:extLst>
  </p:cSld>
  <p:clrMapOvr>
    <a:masterClrMapping/>
  </p:clrMapOvr>
  <mc:AlternateContent xmlns:mc="http://schemas.openxmlformats.org/markup-compatibility/2006" xmlns:p14="http://schemas.microsoft.com/office/powerpoint/2010/main">
    <mc:Choice Requires="p14">
      <p:transition spd="slow" p14:dur="2000" advTm="38839"/>
    </mc:Choice>
    <mc:Fallback xmlns="">
      <p:transition spd="slow" advTm="388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A53E-9545-41DA-B83D-C720490B3B65}"/>
              </a:ext>
            </a:extLst>
          </p:cNvPr>
          <p:cNvSpPr>
            <a:spLocks noGrp="1"/>
          </p:cNvSpPr>
          <p:nvPr>
            <p:ph type="title"/>
          </p:nvPr>
        </p:nvSpPr>
        <p:spPr/>
        <p:txBody>
          <a:bodyPr/>
          <a:lstStyle/>
          <a:p>
            <a:r>
              <a:rPr lang="en-US" dirty="0"/>
              <a:t>Regression Results</a:t>
            </a:r>
          </a:p>
        </p:txBody>
      </p:sp>
      <p:pic>
        <p:nvPicPr>
          <p:cNvPr id="7" name="Content Placeholder 6">
            <a:extLst>
              <a:ext uri="{FF2B5EF4-FFF2-40B4-BE49-F238E27FC236}">
                <a16:creationId xmlns:a16="http://schemas.microsoft.com/office/drawing/2014/main" id="{D6B4F1ED-6A62-4666-9766-42A022AB10CF}"/>
              </a:ext>
            </a:extLst>
          </p:cNvPr>
          <p:cNvPicPr>
            <a:picLocks noGrp="1" noChangeAspect="1"/>
          </p:cNvPicPr>
          <p:nvPr>
            <p:ph idx="1"/>
          </p:nvPr>
        </p:nvPicPr>
        <p:blipFill>
          <a:blip r:embed="rId2"/>
          <a:stretch>
            <a:fillRect/>
          </a:stretch>
        </p:blipFill>
        <p:spPr>
          <a:xfrm>
            <a:off x="1744260" y="1406769"/>
            <a:ext cx="8703480" cy="4998513"/>
          </a:xfrm>
          <a:prstGeom prst="rect">
            <a:avLst/>
          </a:prstGeom>
        </p:spPr>
      </p:pic>
    </p:spTree>
    <p:extLst>
      <p:ext uri="{BB962C8B-B14F-4D97-AF65-F5344CB8AC3E}">
        <p14:creationId xmlns:p14="http://schemas.microsoft.com/office/powerpoint/2010/main" val="3665801466"/>
      </p:ext>
    </p:extLst>
  </p:cSld>
  <p:clrMapOvr>
    <a:masterClrMapping/>
  </p:clrMapOvr>
  <mc:AlternateContent xmlns:mc="http://schemas.openxmlformats.org/markup-compatibility/2006" xmlns:p14="http://schemas.microsoft.com/office/powerpoint/2010/main">
    <mc:Choice Requires="p14">
      <p:transition spd="slow" p14:dur="2000" advTm="81166"/>
    </mc:Choice>
    <mc:Fallback xmlns="">
      <p:transition spd="slow" advTm="811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4B2263-0018-4D55-9762-723B22A1DCB3}"/>
              </a:ext>
            </a:extLst>
          </p:cNvPr>
          <p:cNvSpPr>
            <a:spLocks noGrp="1"/>
          </p:cNvSpPr>
          <p:nvPr>
            <p:ph type="title"/>
          </p:nvPr>
        </p:nvSpPr>
        <p:spPr>
          <a:xfrm>
            <a:off x="648930" y="629267"/>
            <a:ext cx="9252154" cy="1016654"/>
          </a:xfrm>
        </p:spPr>
        <p:txBody>
          <a:bodyPr>
            <a:normAutofit/>
          </a:bodyPr>
          <a:lstStyle/>
          <a:p>
            <a:r>
              <a:rPr lang="en-US">
                <a:solidFill>
                  <a:srgbClr val="EBEBEB"/>
                </a:solidFill>
              </a:rPr>
              <a:t>Key Findings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E1320B53-4709-492D-BBB3-5AB9A405457F}"/>
              </a:ext>
            </a:extLst>
          </p:cNvPr>
          <p:cNvGraphicFramePr>
            <a:graphicFrameLocks noGrp="1"/>
          </p:cNvGraphicFramePr>
          <p:nvPr>
            <p:ph idx="1"/>
            <p:extLst>
              <p:ext uri="{D42A27DB-BD31-4B8C-83A1-F6EECF244321}">
                <p14:modId xmlns:p14="http://schemas.microsoft.com/office/powerpoint/2010/main" val="3633904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348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5085"/>
    </mc:Choice>
    <mc:Fallback xmlns="">
      <p:transition spd="slow" advTm="1508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1EA-8F08-4CAC-BBDC-B7C0AAC17B23}"/>
              </a:ext>
            </a:extLst>
          </p:cNvPr>
          <p:cNvSpPr>
            <a:spLocks noGrp="1"/>
          </p:cNvSpPr>
          <p:nvPr>
            <p:ph type="title"/>
          </p:nvPr>
        </p:nvSpPr>
        <p:spPr>
          <a:xfrm>
            <a:off x="648930" y="629266"/>
            <a:ext cx="9252154" cy="1223983"/>
          </a:xfrm>
        </p:spPr>
        <p:txBody>
          <a:bodyPr>
            <a:normAutofit fontScale="90000"/>
          </a:bodyPr>
          <a:lstStyle/>
          <a:p>
            <a:r>
              <a:rPr lang="en-US" dirty="0"/>
              <a:t>Discussion: Towards a Conceptual Model</a:t>
            </a:r>
          </a:p>
        </p:txBody>
      </p:sp>
      <p:sp>
        <p:nvSpPr>
          <p:cNvPr id="3" name="Content Placeholder 2">
            <a:extLst>
              <a:ext uri="{FF2B5EF4-FFF2-40B4-BE49-F238E27FC236}">
                <a16:creationId xmlns:a16="http://schemas.microsoft.com/office/drawing/2014/main" id="{ADDDD258-23F9-4EAB-8E16-0DCB7FFB181E}"/>
              </a:ext>
            </a:extLst>
          </p:cNvPr>
          <p:cNvSpPr>
            <a:spLocks noGrp="1"/>
          </p:cNvSpPr>
          <p:nvPr>
            <p:ph idx="1"/>
          </p:nvPr>
        </p:nvSpPr>
        <p:spPr>
          <a:xfrm>
            <a:off x="1103311" y="2052214"/>
            <a:ext cx="4338409" cy="4395081"/>
          </a:xfrm>
        </p:spPr>
        <p:txBody>
          <a:bodyPr>
            <a:normAutofit/>
          </a:bodyPr>
          <a:lstStyle/>
          <a:p>
            <a:r>
              <a:rPr lang="en-US" sz="2400" dirty="0"/>
              <a:t>Why the correlation between amotivation and math anxiety?</a:t>
            </a:r>
          </a:p>
          <a:p>
            <a:pPr lvl="1"/>
            <a:r>
              <a:rPr lang="en-US" sz="2400" dirty="0" err="1"/>
              <a:t>Hembree’s</a:t>
            </a:r>
            <a:r>
              <a:rPr lang="en-US" sz="2400" dirty="0"/>
              <a:t> (1990) meta-analysis: -.64 mean correlation</a:t>
            </a:r>
          </a:p>
          <a:p>
            <a:r>
              <a:rPr lang="en-US" sz="2400" dirty="0"/>
              <a:t>Conjecture: math performance mediates relationship between math anxiety and motivation</a:t>
            </a:r>
          </a:p>
          <a:p>
            <a:pPr marL="457200" lvl="1" indent="0">
              <a:buNone/>
            </a:pPr>
            <a:endParaRPr lang="en-US" dirty="0"/>
          </a:p>
        </p:txBody>
      </p:sp>
      <p:pic>
        <p:nvPicPr>
          <p:cNvPr id="4" name="Picture 3">
            <a:extLst>
              <a:ext uri="{FF2B5EF4-FFF2-40B4-BE49-F238E27FC236}">
                <a16:creationId xmlns:a16="http://schemas.microsoft.com/office/drawing/2014/main" id="{BE813059-9686-44B7-A952-2560B9BAAEB8}"/>
              </a:ext>
            </a:extLst>
          </p:cNvPr>
          <p:cNvPicPr/>
          <p:nvPr/>
        </p:nvPicPr>
        <p:blipFill>
          <a:blip r:embed="rId4">
            <a:extLst>
              <a:ext uri="{28A0092B-C50C-407E-A947-70E740481C1C}">
                <a14:useLocalDpi xmlns:a14="http://schemas.microsoft.com/office/drawing/2010/main" val="0"/>
              </a:ext>
            </a:extLst>
          </a:blip>
          <a:stretch>
            <a:fillRect/>
          </a:stretch>
        </p:blipFill>
        <p:spPr>
          <a:xfrm>
            <a:off x="6091916" y="2419414"/>
            <a:ext cx="5451627" cy="346178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086338093"/>
      </p:ext>
    </p:extLst>
  </p:cSld>
  <p:clrMapOvr>
    <a:masterClrMapping/>
  </p:clrMapOvr>
  <mc:AlternateContent xmlns:mc="http://schemas.openxmlformats.org/markup-compatibility/2006" xmlns:p14="http://schemas.microsoft.com/office/powerpoint/2010/main">
    <mc:Choice Requires="p14">
      <p:transition spd="slow" p14:dur="2000" advTm="64814"/>
    </mc:Choice>
    <mc:Fallback xmlns="">
      <p:transition spd="slow" advTm="6481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625A-95E6-4230-AC8E-528E5725B558}"/>
              </a:ext>
            </a:extLst>
          </p:cNvPr>
          <p:cNvSpPr>
            <a:spLocks noGrp="1"/>
          </p:cNvSpPr>
          <p:nvPr>
            <p:ph type="title"/>
          </p:nvPr>
        </p:nvSpPr>
        <p:spPr>
          <a:xfrm>
            <a:off x="648930" y="629266"/>
            <a:ext cx="9252154" cy="1223983"/>
          </a:xfrm>
        </p:spPr>
        <p:txBody>
          <a:bodyPr>
            <a:normAutofit/>
          </a:bodyPr>
          <a:lstStyle/>
          <a:p>
            <a:pPr>
              <a:lnSpc>
                <a:spcPct val="90000"/>
              </a:lnSpc>
            </a:pPr>
            <a:r>
              <a:rPr lang="en-US" sz="3900" dirty="0"/>
              <a:t>Relationship B: Math Motivation to Math Performance</a:t>
            </a:r>
          </a:p>
        </p:txBody>
      </p:sp>
      <p:sp>
        <p:nvSpPr>
          <p:cNvPr id="3" name="Content Placeholder 2">
            <a:extLst>
              <a:ext uri="{FF2B5EF4-FFF2-40B4-BE49-F238E27FC236}">
                <a16:creationId xmlns:a16="http://schemas.microsoft.com/office/drawing/2014/main" id="{3D8062A9-FADA-41FB-8C30-4E263ADAEE2E}"/>
              </a:ext>
            </a:extLst>
          </p:cNvPr>
          <p:cNvSpPr>
            <a:spLocks noGrp="1"/>
          </p:cNvSpPr>
          <p:nvPr>
            <p:ph idx="1"/>
          </p:nvPr>
        </p:nvSpPr>
        <p:spPr>
          <a:xfrm>
            <a:off x="1103312" y="2052214"/>
            <a:ext cx="5250994" cy="4520036"/>
          </a:xfrm>
        </p:spPr>
        <p:txBody>
          <a:bodyPr>
            <a:noAutofit/>
          </a:bodyPr>
          <a:lstStyle/>
          <a:p>
            <a:pPr>
              <a:lnSpc>
                <a:spcPct val="90000"/>
              </a:lnSpc>
            </a:pPr>
            <a:r>
              <a:rPr lang="en-US" sz="2300" dirty="0"/>
              <a:t>Fortier et. al (1995)</a:t>
            </a:r>
          </a:p>
          <a:p>
            <a:pPr lvl="1">
              <a:lnSpc>
                <a:spcPct val="90000"/>
              </a:lnSpc>
            </a:pPr>
            <a:r>
              <a:rPr lang="en-US" sz="2300" dirty="0"/>
              <a:t>Self-determination/ autonomous motivational profile leads to higher school grades</a:t>
            </a:r>
          </a:p>
          <a:p>
            <a:pPr>
              <a:lnSpc>
                <a:spcPct val="90000"/>
              </a:lnSpc>
            </a:pPr>
            <a:r>
              <a:rPr lang="en-US" sz="2300" dirty="0"/>
              <a:t>Conceptualized this way by SDT (Ryan &amp; Deci, 2000)</a:t>
            </a:r>
          </a:p>
          <a:p>
            <a:pPr lvl="1">
              <a:lnSpc>
                <a:spcPct val="90000"/>
              </a:lnSpc>
            </a:pPr>
            <a:r>
              <a:rPr lang="en-US" sz="2300" dirty="0"/>
              <a:t>“Motivation is highly valued because of its consequences: motivation produces” (p. 69)</a:t>
            </a:r>
          </a:p>
          <a:p>
            <a:pPr>
              <a:lnSpc>
                <a:spcPct val="90000"/>
              </a:lnSpc>
            </a:pPr>
            <a:r>
              <a:rPr lang="en-US" sz="2300" dirty="0"/>
              <a:t>Practical experience: motivated students perform well</a:t>
            </a:r>
          </a:p>
        </p:txBody>
      </p:sp>
      <p:pic>
        <p:nvPicPr>
          <p:cNvPr id="4" name="Picture 3">
            <a:extLst>
              <a:ext uri="{FF2B5EF4-FFF2-40B4-BE49-F238E27FC236}">
                <a16:creationId xmlns:a16="http://schemas.microsoft.com/office/drawing/2014/main" id="{961366BB-878A-4685-AEF2-A11C0EB8A868}"/>
              </a:ext>
            </a:extLst>
          </p:cNvPr>
          <p:cNvPicPr/>
          <p:nvPr/>
        </p:nvPicPr>
        <p:blipFill>
          <a:blip r:embed="rId4">
            <a:extLst>
              <a:ext uri="{28A0092B-C50C-407E-A947-70E740481C1C}">
                <a14:useLocalDpi xmlns:a14="http://schemas.microsoft.com/office/drawing/2010/main" val="0"/>
              </a:ext>
            </a:extLst>
          </a:blip>
          <a:stretch>
            <a:fillRect/>
          </a:stretch>
        </p:blipFill>
        <p:spPr>
          <a:xfrm>
            <a:off x="6534150" y="2057932"/>
            <a:ext cx="5430839" cy="3638486"/>
          </a:xfrm>
          <a:prstGeom prst="rect">
            <a:avLst/>
          </a:prstGeom>
          <a:effectLst>
            <a:outerShdw blurRad="50800" dist="38100" dir="5400000" algn="t" rotWithShape="0">
              <a:prstClr val="black">
                <a:alpha val="43000"/>
              </a:prstClr>
            </a:outerShdw>
          </a:effectLst>
        </p:spPr>
      </p:pic>
      <p:sp>
        <p:nvSpPr>
          <p:cNvPr id="5" name="Oval 4">
            <a:extLst>
              <a:ext uri="{FF2B5EF4-FFF2-40B4-BE49-F238E27FC236}">
                <a16:creationId xmlns:a16="http://schemas.microsoft.com/office/drawing/2014/main" id="{AF618DAC-EC25-4CA1-BF96-024D238C4A1C}"/>
              </a:ext>
            </a:extLst>
          </p:cNvPr>
          <p:cNvSpPr/>
          <p:nvPr/>
        </p:nvSpPr>
        <p:spPr>
          <a:xfrm rot="1583144">
            <a:off x="8125444" y="3414918"/>
            <a:ext cx="701120" cy="857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975799"/>
      </p:ext>
    </p:extLst>
  </p:cSld>
  <p:clrMapOvr>
    <a:masterClrMapping/>
  </p:clrMapOvr>
  <mc:AlternateContent xmlns:mc="http://schemas.openxmlformats.org/markup-compatibility/2006" xmlns:p14="http://schemas.microsoft.com/office/powerpoint/2010/main">
    <mc:Choice Requires="p14">
      <p:transition spd="slow" p14:dur="2000" advTm="72361"/>
    </mc:Choice>
    <mc:Fallback xmlns="">
      <p:transition spd="slow" advTm="723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74CB-387A-4CF6-9A71-AF3692668132}"/>
              </a:ext>
            </a:extLst>
          </p:cNvPr>
          <p:cNvSpPr>
            <a:spLocks noGrp="1"/>
          </p:cNvSpPr>
          <p:nvPr>
            <p:ph type="title"/>
          </p:nvPr>
        </p:nvSpPr>
        <p:spPr>
          <a:xfrm>
            <a:off x="648930" y="629266"/>
            <a:ext cx="9252154" cy="1223983"/>
          </a:xfrm>
        </p:spPr>
        <p:txBody>
          <a:bodyPr>
            <a:normAutofit/>
          </a:bodyPr>
          <a:lstStyle/>
          <a:p>
            <a:pPr>
              <a:lnSpc>
                <a:spcPct val="90000"/>
              </a:lnSpc>
            </a:pPr>
            <a:r>
              <a:rPr lang="en-US" sz="3900" dirty="0"/>
              <a:t>Relationship A: Math Performance to Math Motivation</a:t>
            </a:r>
          </a:p>
        </p:txBody>
      </p:sp>
      <p:sp>
        <p:nvSpPr>
          <p:cNvPr id="3" name="Content Placeholder 2">
            <a:extLst>
              <a:ext uri="{FF2B5EF4-FFF2-40B4-BE49-F238E27FC236}">
                <a16:creationId xmlns:a16="http://schemas.microsoft.com/office/drawing/2014/main" id="{B938B378-45D8-476C-8E9A-5CD8FF4870D0}"/>
              </a:ext>
            </a:extLst>
          </p:cNvPr>
          <p:cNvSpPr>
            <a:spLocks noGrp="1"/>
          </p:cNvSpPr>
          <p:nvPr>
            <p:ph idx="1"/>
          </p:nvPr>
        </p:nvSpPr>
        <p:spPr>
          <a:xfrm>
            <a:off x="1103311" y="2052214"/>
            <a:ext cx="5659439" cy="4615286"/>
          </a:xfrm>
        </p:spPr>
        <p:txBody>
          <a:bodyPr>
            <a:normAutofit fontScale="85000" lnSpcReduction="20000"/>
          </a:bodyPr>
          <a:lstStyle/>
          <a:p>
            <a:pPr>
              <a:lnSpc>
                <a:spcPct val="90000"/>
              </a:lnSpc>
            </a:pPr>
            <a:r>
              <a:rPr lang="en-US" sz="2600" dirty="0"/>
              <a:t>Marsh &amp; Yeung (1997)</a:t>
            </a:r>
          </a:p>
          <a:p>
            <a:pPr lvl="1">
              <a:lnSpc>
                <a:spcPct val="90000"/>
              </a:lnSpc>
            </a:pPr>
            <a:r>
              <a:rPr lang="en-US" sz="2600" dirty="0"/>
              <a:t>Longitudinal study of 603 high school students in English, Math, and Science</a:t>
            </a:r>
          </a:p>
          <a:p>
            <a:pPr lvl="1">
              <a:lnSpc>
                <a:spcPct val="90000"/>
              </a:lnSpc>
            </a:pPr>
            <a:r>
              <a:rPr lang="en-US" sz="2600" dirty="0"/>
              <a:t>Performance and self-concept (often considered a motivational variable) are reciprocally related</a:t>
            </a:r>
          </a:p>
          <a:p>
            <a:pPr>
              <a:lnSpc>
                <a:spcPct val="90000"/>
              </a:lnSpc>
            </a:pPr>
            <a:r>
              <a:rPr lang="en-US" sz="2600" dirty="0"/>
              <a:t>Cleary &amp; Chen (2009)</a:t>
            </a:r>
          </a:p>
          <a:p>
            <a:pPr lvl="1">
              <a:lnSpc>
                <a:spcPct val="90000"/>
              </a:lnSpc>
            </a:pPr>
            <a:r>
              <a:rPr lang="en-US" sz="2600" dirty="0"/>
              <a:t>Negative performance comparisons with other students lead to “maladaptive motivational behaviors, such as poor effort and persistence” (p. 294)</a:t>
            </a:r>
          </a:p>
          <a:p>
            <a:pPr>
              <a:lnSpc>
                <a:spcPct val="90000"/>
              </a:lnSpc>
            </a:pPr>
            <a:r>
              <a:rPr lang="en-US" sz="2600" dirty="0"/>
              <a:t>Practical example: students dropping class after poor first exam</a:t>
            </a:r>
          </a:p>
          <a:p>
            <a:pPr>
              <a:lnSpc>
                <a:spcPct val="90000"/>
              </a:lnSpc>
            </a:pPr>
            <a:endParaRPr lang="en-US" sz="1500" dirty="0"/>
          </a:p>
        </p:txBody>
      </p:sp>
      <p:pic>
        <p:nvPicPr>
          <p:cNvPr id="6" name="Picture 5">
            <a:extLst>
              <a:ext uri="{FF2B5EF4-FFF2-40B4-BE49-F238E27FC236}">
                <a16:creationId xmlns:a16="http://schemas.microsoft.com/office/drawing/2014/main" id="{B95936A7-C6AF-4160-9417-C59F84E8D500}"/>
              </a:ext>
            </a:extLst>
          </p:cNvPr>
          <p:cNvPicPr/>
          <p:nvPr/>
        </p:nvPicPr>
        <p:blipFill>
          <a:blip r:embed="rId4">
            <a:extLst>
              <a:ext uri="{28A0092B-C50C-407E-A947-70E740481C1C}">
                <a14:useLocalDpi xmlns:a14="http://schemas.microsoft.com/office/drawing/2010/main" val="0"/>
              </a:ext>
            </a:extLst>
          </a:blip>
          <a:stretch>
            <a:fillRect/>
          </a:stretch>
        </p:blipFill>
        <p:spPr>
          <a:xfrm>
            <a:off x="7010400" y="2052214"/>
            <a:ext cx="5030789" cy="3329779"/>
          </a:xfrm>
          <a:prstGeom prst="rect">
            <a:avLst/>
          </a:prstGeom>
          <a:effectLst>
            <a:outerShdw blurRad="50800" dist="38100" dir="5400000" algn="t" rotWithShape="0">
              <a:prstClr val="black">
                <a:alpha val="43000"/>
              </a:prstClr>
            </a:outerShdw>
          </a:effectLst>
        </p:spPr>
      </p:pic>
      <p:sp>
        <p:nvSpPr>
          <p:cNvPr id="7" name="Oval 6">
            <a:extLst>
              <a:ext uri="{FF2B5EF4-FFF2-40B4-BE49-F238E27FC236}">
                <a16:creationId xmlns:a16="http://schemas.microsoft.com/office/drawing/2014/main" id="{9ECBC7D4-C087-411F-A943-C8580EF075F8}"/>
              </a:ext>
            </a:extLst>
          </p:cNvPr>
          <p:cNvSpPr/>
          <p:nvPr/>
        </p:nvSpPr>
        <p:spPr>
          <a:xfrm rot="1181468">
            <a:off x="8069797" y="3099646"/>
            <a:ext cx="639825" cy="8567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340139"/>
      </p:ext>
    </p:extLst>
  </p:cSld>
  <p:clrMapOvr>
    <a:masterClrMapping/>
  </p:clrMapOvr>
  <mc:AlternateContent xmlns:mc="http://schemas.openxmlformats.org/markup-compatibility/2006" xmlns:p14="http://schemas.microsoft.com/office/powerpoint/2010/main">
    <mc:Choice Requires="p14">
      <p:transition spd="slow" p14:dur="2000" advTm="65981"/>
    </mc:Choice>
    <mc:Fallback xmlns="">
      <p:transition spd="slow" advTm="659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6F38-5AD0-484A-AC85-DA658E2BB3EF}"/>
              </a:ext>
            </a:extLst>
          </p:cNvPr>
          <p:cNvSpPr>
            <a:spLocks noGrp="1"/>
          </p:cNvSpPr>
          <p:nvPr>
            <p:ph type="title"/>
          </p:nvPr>
        </p:nvSpPr>
        <p:spPr/>
        <p:txBody>
          <a:bodyPr/>
          <a:lstStyle/>
          <a:p>
            <a:r>
              <a:rPr lang="en-US" dirty="0"/>
              <a:t>Relationship D: Math Anxiety to Math Performance</a:t>
            </a:r>
          </a:p>
        </p:txBody>
      </p:sp>
      <p:pic>
        <p:nvPicPr>
          <p:cNvPr id="5" name="Picture 4">
            <a:extLst>
              <a:ext uri="{FF2B5EF4-FFF2-40B4-BE49-F238E27FC236}">
                <a16:creationId xmlns:a16="http://schemas.microsoft.com/office/drawing/2014/main" id="{721B381A-D7F0-4F0C-8FA7-939B030B4F7D}"/>
              </a:ext>
            </a:extLst>
          </p:cNvPr>
          <p:cNvPicPr>
            <a:picLocks noChangeAspect="1"/>
          </p:cNvPicPr>
          <p:nvPr/>
        </p:nvPicPr>
        <p:blipFill>
          <a:blip r:embed="rId2"/>
          <a:stretch>
            <a:fillRect/>
          </a:stretch>
        </p:blipFill>
        <p:spPr>
          <a:xfrm>
            <a:off x="873620" y="2363279"/>
            <a:ext cx="6003430" cy="4194412"/>
          </a:xfrm>
          <a:prstGeom prst="rect">
            <a:avLst/>
          </a:prstGeom>
        </p:spPr>
      </p:pic>
      <p:sp>
        <p:nvSpPr>
          <p:cNvPr id="7" name="Content Placeholder 6">
            <a:extLst>
              <a:ext uri="{FF2B5EF4-FFF2-40B4-BE49-F238E27FC236}">
                <a16:creationId xmlns:a16="http://schemas.microsoft.com/office/drawing/2014/main" id="{1878AD0B-E70C-491D-A0DE-AFE63DD8D0B9}"/>
              </a:ext>
            </a:extLst>
          </p:cNvPr>
          <p:cNvSpPr>
            <a:spLocks noGrp="1"/>
          </p:cNvSpPr>
          <p:nvPr>
            <p:ph idx="1"/>
          </p:nvPr>
        </p:nvSpPr>
        <p:spPr>
          <a:xfrm>
            <a:off x="1103313" y="2052918"/>
            <a:ext cx="5335587" cy="4195481"/>
          </a:xfrm>
        </p:spPr>
        <p:txBody>
          <a:bodyPr>
            <a:normAutofit/>
          </a:bodyPr>
          <a:lstStyle/>
          <a:p>
            <a:r>
              <a:rPr lang="en-US" sz="2400" dirty="0"/>
              <a:t>Math anxiety inhibits math performance by definition</a:t>
            </a:r>
          </a:p>
          <a:p>
            <a:pPr lvl="1"/>
            <a:r>
              <a:rPr lang="en-US" sz="2400" dirty="0"/>
              <a:t>Ashcraft (2002)</a:t>
            </a:r>
          </a:p>
          <a:p>
            <a:pPr lvl="1"/>
            <a:r>
              <a:rPr lang="en-US" sz="2400" dirty="0"/>
              <a:t>Chang &amp; </a:t>
            </a:r>
            <a:r>
              <a:rPr lang="en-US" sz="2400" dirty="0" err="1"/>
              <a:t>Beilock</a:t>
            </a:r>
            <a:r>
              <a:rPr lang="en-US" sz="2400" dirty="0"/>
              <a:t> (2016)</a:t>
            </a:r>
          </a:p>
          <a:p>
            <a:r>
              <a:rPr lang="en-US" sz="2400" dirty="0" err="1"/>
              <a:t>Hembree</a:t>
            </a:r>
            <a:r>
              <a:rPr lang="en-US" sz="2400" dirty="0"/>
              <a:t> (1990)</a:t>
            </a:r>
          </a:p>
          <a:p>
            <a:pPr lvl="1"/>
            <a:r>
              <a:rPr lang="en-US" sz="2400" dirty="0"/>
              <a:t>“Math anxiety depresses performance” (p. 44)</a:t>
            </a:r>
          </a:p>
        </p:txBody>
      </p:sp>
      <p:pic>
        <p:nvPicPr>
          <p:cNvPr id="6" name="Picture 5">
            <a:extLst>
              <a:ext uri="{FF2B5EF4-FFF2-40B4-BE49-F238E27FC236}">
                <a16:creationId xmlns:a16="http://schemas.microsoft.com/office/drawing/2014/main" id="{C321C0E9-C12F-437A-A5BB-323E53B3D5C8}"/>
              </a:ext>
            </a:extLst>
          </p:cNvPr>
          <p:cNvPicPr/>
          <p:nvPr/>
        </p:nvPicPr>
        <p:blipFill>
          <a:blip r:embed="rId3">
            <a:extLst>
              <a:ext uri="{28A0092B-C50C-407E-A947-70E740481C1C}">
                <a14:useLocalDpi xmlns:a14="http://schemas.microsoft.com/office/drawing/2010/main" val="0"/>
              </a:ext>
            </a:extLst>
          </a:blip>
          <a:stretch>
            <a:fillRect/>
          </a:stretch>
        </p:blipFill>
        <p:spPr>
          <a:xfrm>
            <a:off x="6438900" y="2163609"/>
            <a:ext cx="5450982" cy="3772242"/>
          </a:xfrm>
          <a:prstGeom prst="rect">
            <a:avLst/>
          </a:prstGeom>
          <a:effectLst>
            <a:outerShdw blurRad="50800" dist="38100" dir="5400000" algn="t" rotWithShape="0">
              <a:prstClr val="black">
                <a:alpha val="43000"/>
              </a:prstClr>
            </a:outerShdw>
          </a:effectLst>
        </p:spPr>
      </p:pic>
      <p:sp>
        <p:nvSpPr>
          <p:cNvPr id="8" name="Oval 7">
            <a:extLst>
              <a:ext uri="{FF2B5EF4-FFF2-40B4-BE49-F238E27FC236}">
                <a16:creationId xmlns:a16="http://schemas.microsoft.com/office/drawing/2014/main" id="{16E0C3FD-F64B-45A6-92D9-F34BF652C982}"/>
              </a:ext>
            </a:extLst>
          </p:cNvPr>
          <p:cNvSpPr/>
          <p:nvPr/>
        </p:nvSpPr>
        <p:spPr>
          <a:xfrm rot="18930467">
            <a:off x="10180730" y="3258121"/>
            <a:ext cx="671300" cy="949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162376"/>
      </p:ext>
    </p:extLst>
  </p:cSld>
  <p:clrMapOvr>
    <a:masterClrMapping/>
  </p:clrMapOvr>
  <mc:AlternateContent xmlns:mc="http://schemas.openxmlformats.org/markup-compatibility/2006" xmlns:p14="http://schemas.microsoft.com/office/powerpoint/2010/main">
    <mc:Choice Requires="p14">
      <p:transition spd="slow" p14:dur="2000" advTm="25623"/>
    </mc:Choice>
    <mc:Fallback xmlns="">
      <p:transition spd="slow" advTm="256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6A41-05E2-474C-B4C5-FF804B4C3643}"/>
              </a:ext>
            </a:extLst>
          </p:cNvPr>
          <p:cNvSpPr>
            <a:spLocks noGrp="1"/>
          </p:cNvSpPr>
          <p:nvPr>
            <p:ph type="title"/>
          </p:nvPr>
        </p:nvSpPr>
        <p:spPr/>
        <p:txBody>
          <a:bodyPr/>
          <a:lstStyle/>
          <a:p>
            <a:r>
              <a:rPr lang="en-US" dirty="0"/>
              <a:t>Relationship C: Math Performance to Math Anxiety</a:t>
            </a:r>
          </a:p>
        </p:txBody>
      </p:sp>
      <p:sp>
        <p:nvSpPr>
          <p:cNvPr id="3" name="Content Placeholder 2">
            <a:extLst>
              <a:ext uri="{FF2B5EF4-FFF2-40B4-BE49-F238E27FC236}">
                <a16:creationId xmlns:a16="http://schemas.microsoft.com/office/drawing/2014/main" id="{B8417F7A-F7DD-40A8-967B-DA5186C10DBE}"/>
              </a:ext>
            </a:extLst>
          </p:cNvPr>
          <p:cNvSpPr>
            <a:spLocks noGrp="1"/>
          </p:cNvSpPr>
          <p:nvPr>
            <p:ph idx="1"/>
          </p:nvPr>
        </p:nvSpPr>
        <p:spPr>
          <a:xfrm>
            <a:off x="1103314" y="2052918"/>
            <a:ext cx="5221286" cy="4352364"/>
          </a:xfrm>
        </p:spPr>
        <p:txBody>
          <a:bodyPr>
            <a:normAutofit lnSpcReduction="10000"/>
          </a:bodyPr>
          <a:lstStyle/>
          <a:p>
            <a:pPr lvl="0">
              <a:buClr>
                <a:srgbClr val="1E5155">
                  <a:lumMod val="40000"/>
                  <a:lumOff val="60000"/>
                </a:srgbClr>
              </a:buClr>
            </a:pPr>
            <a:r>
              <a:rPr lang="en-US" sz="2400" dirty="0">
                <a:solidFill>
                  <a:prstClr val="white"/>
                </a:solidFill>
              </a:rPr>
              <a:t>Ma &amp; Xu (2004)</a:t>
            </a:r>
          </a:p>
          <a:p>
            <a:pPr lvl="1"/>
            <a:r>
              <a:rPr lang="en-US" sz="2400" dirty="0"/>
              <a:t>Data from Longitudinal Study of American Youth (LSAY)</a:t>
            </a:r>
          </a:p>
          <a:p>
            <a:pPr lvl="1"/>
            <a:r>
              <a:rPr lang="en-US" sz="2400" dirty="0"/>
              <a:t>“Prior low mathematics achievement significantly related to later high mathematics anxiety” (p. 165)</a:t>
            </a:r>
          </a:p>
          <a:p>
            <a:pPr lvl="1"/>
            <a:r>
              <a:rPr lang="en-US" sz="2400" dirty="0"/>
              <a:t>“Deficits model”</a:t>
            </a:r>
          </a:p>
          <a:p>
            <a:pPr lvl="2"/>
            <a:r>
              <a:rPr lang="en-US" sz="2400" dirty="0"/>
              <a:t>Poor math performance increases math anxiety</a:t>
            </a:r>
          </a:p>
        </p:txBody>
      </p:sp>
      <p:pic>
        <p:nvPicPr>
          <p:cNvPr id="4" name="Picture 3">
            <a:extLst>
              <a:ext uri="{FF2B5EF4-FFF2-40B4-BE49-F238E27FC236}">
                <a16:creationId xmlns:a16="http://schemas.microsoft.com/office/drawing/2014/main" id="{3BC74D41-628E-4794-8ABE-9B7A88DC24D6}"/>
              </a:ext>
            </a:extLst>
          </p:cNvPr>
          <p:cNvPicPr>
            <a:picLocks noChangeAspect="1"/>
          </p:cNvPicPr>
          <p:nvPr/>
        </p:nvPicPr>
        <p:blipFill>
          <a:blip r:embed="rId3"/>
          <a:stretch>
            <a:fillRect/>
          </a:stretch>
        </p:blipFill>
        <p:spPr>
          <a:xfrm>
            <a:off x="6364286" y="2145927"/>
            <a:ext cx="5584352" cy="3814482"/>
          </a:xfrm>
          <a:prstGeom prst="rect">
            <a:avLst/>
          </a:prstGeom>
        </p:spPr>
      </p:pic>
      <p:sp>
        <p:nvSpPr>
          <p:cNvPr id="5" name="Oval 4">
            <a:extLst>
              <a:ext uri="{FF2B5EF4-FFF2-40B4-BE49-F238E27FC236}">
                <a16:creationId xmlns:a16="http://schemas.microsoft.com/office/drawing/2014/main" id="{59DDAC15-6E04-4F53-B708-CD02FAAF95C0}"/>
              </a:ext>
            </a:extLst>
          </p:cNvPr>
          <p:cNvSpPr/>
          <p:nvPr/>
        </p:nvSpPr>
        <p:spPr>
          <a:xfrm rot="19462984">
            <a:off x="9710834" y="3355961"/>
            <a:ext cx="584767" cy="10358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84373"/>
      </p:ext>
    </p:extLst>
  </p:cSld>
  <p:clrMapOvr>
    <a:masterClrMapping/>
  </p:clrMapOvr>
  <mc:AlternateContent xmlns:mc="http://schemas.openxmlformats.org/markup-compatibility/2006" xmlns:p14="http://schemas.microsoft.com/office/powerpoint/2010/main">
    <mc:Choice Requires="p14">
      <p:transition spd="slow" p14:dur="2000" advTm="49671"/>
    </mc:Choice>
    <mc:Fallback xmlns="">
      <p:transition spd="slow" advTm="4967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66F1242-B527-43E7-9FC5-CEE1E9AF5E73}"/>
              </a:ext>
            </a:extLst>
          </p:cNvPr>
          <p:cNvSpPr>
            <a:spLocks noGrp="1"/>
          </p:cNvSpPr>
          <p:nvPr>
            <p:ph type="title"/>
          </p:nvPr>
        </p:nvSpPr>
        <p:spPr>
          <a:xfrm>
            <a:off x="648930" y="629267"/>
            <a:ext cx="9252154" cy="1016654"/>
          </a:xfrm>
        </p:spPr>
        <p:txBody>
          <a:bodyPr>
            <a:normAutofit/>
          </a:bodyPr>
          <a:lstStyle/>
          <a:p>
            <a:r>
              <a:rPr lang="en-US">
                <a:solidFill>
                  <a:srgbClr val="EBEBEB"/>
                </a:solidFill>
              </a:rPr>
              <a:t>Introduction</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634D6743-77EC-47C9-B640-3702FF8A1F14}"/>
              </a:ext>
            </a:extLst>
          </p:cNvPr>
          <p:cNvGraphicFramePr>
            <a:graphicFrameLocks noGrp="1"/>
          </p:cNvGraphicFramePr>
          <p:nvPr>
            <p:ph idx="1"/>
            <p:extLst>
              <p:ext uri="{D42A27DB-BD31-4B8C-83A1-F6EECF244321}">
                <p14:modId xmlns:p14="http://schemas.microsoft.com/office/powerpoint/2010/main" val="33393071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6963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6665"/>
    </mc:Choice>
    <mc:Fallback xmlns="">
      <p:transition spd="slow" advTm="966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5265-172D-4B89-A042-D91F994F54BB}"/>
              </a:ext>
            </a:extLst>
          </p:cNvPr>
          <p:cNvSpPr>
            <a:spLocks noGrp="1"/>
          </p:cNvSpPr>
          <p:nvPr>
            <p:ph type="title"/>
          </p:nvPr>
        </p:nvSpPr>
        <p:spPr>
          <a:xfrm>
            <a:off x="646111" y="452718"/>
            <a:ext cx="9404723" cy="1400530"/>
          </a:xfrm>
        </p:spPr>
        <p:txBody>
          <a:bodyPr/>
          <a:lstStyle/>
          <a:p>
            <a:r>
              <a:rPr lang="en-US" dirty="0"/>
              <a:t>Study Limitations</a:t>
            </a:r>
          </a:p>
        </p:txBody>
      </p:sp>
      <p:sp>
        <p:nvSpPr>
          <p:cNvPr id="3" name="Content Placeholder 2">
            <a:extLst>
              <a:ext uri="{FF2B5EF4-FFF2-40B4-BE49-F238E27FC236}">
                <a16:creationId xmlns:a16="http://schemas.microsoft.com/office/drawing/2014/main" id="{CECD9670-4DBD-426E-8ABE-AC754FB7ACC5}"/>
              </a:ext>
            </a:extLst>
          </p:cNvPr>
          <p:cNvSpPr>
            <a:spLocks noGrp="1"/>
          </p:cNvSpPr>
          <p:nvPr>
            <p:ph idx="1"/>
          </p:nvPr>
        </p:nvSpPr>
        <p:spPr/>
        <p:txBody>
          <a:bodyPr>
            <a:normAutofit lnSpcReduction="10000"/>
          </a:bodyPr>
          <a:lstStyle/>
          <a:p>
            <a:r>
              <a:rPr lang="en-US" sz="2400" dirty="0"/>
              <a:t>Convenience sample, results not fully generalizable</a:t>
            </a:r>
          </a:p>
          <a:p>
            <a:r>
              <a:rPr lang="en-US" sz="2400" dirty="0"/>
              <a:t>Only lower division courses studied</a:t>
            </a:r>
          </a:p>
          <a:p>
            <a:r>
              <a:rPr lang="en-US" sz="2400" dirty="0"/>
              <a:t>Response bias</a:t>
            </a:r>
          </a:p>
          <a:p>
            <a:pPr lvl="1"/>
            <a:r>
              <a:rPr lang="en-US" sz="2400" dirty="0"/>
              <a:t>More motivated students more likely to take survey</a:t>
            </a:r>
          </a:p>
          <a:p>
            <a:r>
              <a:rPr lang="en-US" sz="2400" dirty="0"/>
              <a:t>Self-reported</a:t>
            </a:r>
          </a:p>
          <a:p>
            <a:pPr lvl="1"/>
            <a:r>
              <a:rPr lang="en-US" sz="2400" dirty="0"/>
              <a:t>Social desirability bias (Edwards, 1953)</a:t>
            </a:r>
          </a:p>
          <a:p>
            <a:r>
              <a:rPr lang="en-US" sz="2400" dirty="0"/>
              <a:t>No re-testing</a:t>
            </a:r>
          </a:p>
          <a:p>
            <a:pPr lvl="1"/>
            <a:r>
              <a:rPr lang="en-US" sz="2400" dirty="0"/>
              <a:t>Motivation levels change over the course of a semester (Liu et. al, 2017</a:t>
            </a:r>
            <a:r>
              <a:rPr lang="en-US" dirty="0"/>
              <a:t>)</a:t>
            </a:r>
          </a:p>
        </p:txBody>
      </p:sp>
    </p:spTree>
    <p:extLst>
      <p:ext uri="{BB962C8B-B14F-4D97-AF65-F5344CB8AC3E}">
        <p14:creationId xmlns:p14="http://schemas.microsoft.com/office/powerpoint/2010/main" val="1322925160"/>
      </p:ext>
    </p:extLst>
  </p:cSld>
  <p:clrMapOvr>
    <a:masterClrMapping/>
  </p:clrMapOvr>
  <mc:AlternateContent xmlns:mc="http://schemas.openxmlformats.org/markup-compatibility/2006" xmlns:p14="http://schemas.microsoft.com/office/powerpoint/2010/main">
    <mc:Choice Requires="p14">
      <p:transition spd="slow" p14:dur="2000" advTm="55765"/>
    </mc:Choice>
    <mc:Fallback xmlns="">
      <p:transition spd="slow" advTm="557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F208-05D9-49C4-8873-71BEA7688446}"/>
              </a:ext>
            </a:extLst>
          </p:cNvPr>
          <p:cNvSpPr>
            <a:spLocks noGrp="1"/>
          </p:cNvSpPr>
          <p:nvPr>
            <p:ph type="title"/>
          </p:nvPr>
        </p:nvSpPr>
        <p:spPr>
          <a:xfrm>
            <a:off x="646111" y="452718"/>
            <a:ext cx="9404723" cy="1400530"/>
          </a:xfrm>
        </p:spPr>
        <p:txBody>
          <a:bodyPr/>
          <a:lstStyle/>
          <a:p>
            <a:r>
              <a:rPr lang="en-US"/>
              <a:t>Conclusions</a:t>
            </a:r>
            <a:endParaRPr lang="en-US" dirty="0"/>
          </a:p>
        </p:txBody>
      </p:sp>
      <p:sp>
        <p:nvSpPr>
          <p:cNvPr id="3" name="Content Placeholder 2">
            <a:extLst>
              <a:ext uri="{FF2B5EF4-FFF2-40B4-BE49-F238E27FC236}">
                <a16:creationId xmlns:a16="http://schemas.microsoft.com/office/drawing/2014/main" id="{7AE5DC0F-9B2D-41F6-9B2E-8DE4BD960B7C}"/>
              </a:ext>
            </a:extLst>
          </p:cNvPr>
          <p:cNvSpPr>
            <a:spLocks noGrp="1"/>
          </p:cNvSpPr>
          <p:nvPr>
            <p:ph idx="1"/>
          </p:nvPr>
        </p:nvSpPr>
        <p:spPr>
          <a:xfrm>
            <a:off x="1103312" y="2052918"/>
            <a:ext cx="9110071" cy="4195481"/>
          </a:xfrm>
        </p:spPr>
        <p:txBody>
          <a:bodyPr/>
          <a:lstStyle/>
          <a:p>
            <a:pPr lvl="0">
              <a:buClr>
                <a:srgbClr val="1E5155">
                  <a:lumMod val="40000"/>
                  <a:lumOff val="60000"/>
                </a:srgbClr>
              </a:buClr>
            </a:pPr>
            <a:r>
              <a:rPr lang="en-US" sz="2400" dirty="0">
                <a:solidFill>
                  <a:prstClr val="white"/>
                </a:solidFill>
              </a:rPr>
              <a:t>Amotivation is associated with math anxiety</a:t>
            </a:r>
          </a:p>
          <a:p>
            <a:pPr lvl="0">
              <a:buClr>
                <a:srgbClr val="1E5155">
                  <a:lumMod val="40000"/>
                  <a:lumOff val="60000"/>
                </a:srgbClr>
              </a:buClr>
            </a:pPr>
            <a:r>
              <a:rPr lang="en-US" sz="2400" dirty="0">
                <a:solidFill>
                  <a:prstClr val="white"/>
                </a:solidFill>
              </a:rPr>
              <a:t>Math performance may mediate relationship between math motivation and anxiety</a:t>
            </a:r>
          </a:p>
          <a:p>
            <a:pPr lvl="0">
              <a:buClr>
                <a:srgbClr val="1E5155">
                  <a:lumMod val="40000"/>
                  <a:lumOff val="60000"/>
                </a:srgbClr>
              </a:buClr>
            </a:pPr>
            <a:r>
              <a:rPr lang="en-US" sz="2400" dirty="0">
                <a:solidFill>
                  <a:prstClr val="white"/>
                </a:solidFill>
              </a:rPr>
              <a:t>Further research:</a:t>
            </a:r>
          </a:p>
          <a:p>
            <a:pPr lvl="1">
              <a:buClr>
                <a:srgbClr val="1E5155">
                  <a:lumMod val="40000"/>
                  <a:lumOff val="60000"/>
                </a:srgbClr>
              </a:buClr>
            </a:pPr>
            <a:r>
              <a:rPr lang="en-US" sz="2400" dirty="0">
                <a:solidFill>
                  <a:prstClr val="white"/>
                </a:solidFill>
              </a:rPr>
              <a:t>Larger sample across more levels of math, re-testing over time</a:t>
            </a:r>
          </a:p>
          <a:p>
            <a:pPr lvl="1">
              <a:buClr>
                <a:srgbClr val="1E5155">
                  <a:lumMod val="40000"/>
                  <a:lumOff val="60000"/>
                </a:srgbClr>
              </a:buClr>
            </a:pPr>
            <a:r>
              <a:rPr lang="en-US" sz="2400" dirty="0">
                <a:solidFill>
                  <a:prstClr val="white"/>
                </a:solidFill>
              </a:rPr>
              <a:t>Incorporate other constructs, such as study habits (</a:t>
            </a:r>
            <a:r>
              <a:rPr lang="en-US" sz="2400" dirty="0" err="1">
                <a:solidFill>
                  <a:prstClr val="white"/>
                </a:solidFill>
              </a:rPr>
              <a:t>Ryals</a:t>
            </a:r>
            <a:r>
              <a:rPr lang="en-US" sz="2400" dirty="0">
                <a:solidFill>
                  <a:prstClr val="white"/>
                </a:solidFill>
              </a:rPr>
              <a:t> &amp; Keene, 2017) and self-efficacy (</a:t>
            </a:r>
            <a:r>
              <a:rPr lang="en-US" sz="2400" dirty="0"/>
              <a:t>Bandura, 1997) into the conceptual model</a:t>
            </a:r>
            <a:endParaRPr lang="en-US" sz="2400" dirty="0">
              <a:solidFill>
                <a:prstClr val="white"/>
              </a:solidFill>
            </a:endParaRPr>
          </a:p>
          <a:p>
            <a:endParaRPr lang="en-US" dirty="0"/>
          </a:p>
          <a:p>
            <a:endParaRPr lang="en-US" dirty="0"/>
          </a:p>
          <a:p>
            <a:endParaRPr lang="en-US" dirty="0"/>
          </a:p>
        </p:txBody>
      </p:sp>
    </p:spTree>
    <p:extLst>
      <p:ext uri="{BB962C8B-B14F-4D97-AF65-F5344CB8AC3E}">
        <p14:creationId xmlns:p14="http://schemas.microsoft.com/office/powerpoint/2010/main" val="2815786064"/>
      </p:ext>
    </p:extLst>
  </p:cSld>
  <p:clrMapOvr>
    <a:masterClrMapping/>
  </p:clrMapOvr>
  <mc:AlternateContent xmlns:mc="http://schemas.openxmlformats.org/markup-compatibility/2006" xmlns:p14="http://schemas.microsoft.com/office/powerpoint/2010/main">
    <mc:Choice Requires="p14">
      <p:transition spd="slow" p14:dur="2000" advTm="40182"/>
    </mc:Choice>
    <mc:Fallback xmlns="">
      <p:transition spd="slow" advTm="4018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FB25-54E4-478A-8714-C28A7A6ECE3E}"/>
              </a:ext>
            </a:extLst>
          </p:cNvPr>
          <p:cNvSpPr>
            <a:spLocks noGrp="1"/>
          </p:cNvSpPr>
          <p:nvPr>
            <p:ph type="title"/>
          </p:nvPr>
        </p:nvSpPr>
        <p:spPr/>
        <p:txBody>
          <a:bodyPr/>
          <a:lstStyle/>
          <a:p>
            <a:r>
              <a:rPr lang="en-US" dirty="0"/>
              <a:t>Selected References</a:t>
            </a:r>
          </a:p>
        </p:txBody>
      </p:sp>
      <p:sp>
        <p:nvSpPr>
          <p:cNvPr id="3" name="Content Placeholder 2">
            <a:extLst>
              <a:ext uri="{FF2B5EF4-FFF2-40B4-BE49-F238E27FC236}">
                <a16:creationId xmlns:a16="http://schemas.microsoft.com/office/drawing/2014/main" id="{C65B69F3-7F62-4F6A-9834-87FB2C417C93}"/>
              </a:ext>
            </a:extLst>
          </p:cNvPr>
          <p:cNvSpPr>
            <a:spLocks noGrp="1"/>
          </p:cNvSpPr>
          <p:nvPr>
            <p:ph idx="1"/>
          </p:nvPr>
        </p:nvSpPr>
        <p:spPr/>
        <p:txBody>
          <a:bodyPr>
            <a:normAutofit/>
          </a:bodyPr>
          <a:lstStyle/>
          <a:p>
            <a:r>
              <a:rPr lang="en-US" sz="1800" dirty="0"/>
              <a:t>Ashcraft, M. H. (2002). Math Anxiety: Personal, Educational, and Cognitive Consequences. Current Directions in Psychological Science,11(5), 181-185. doi:10.1111/1467-8721.00196</a:t>
            </a:r>
          </a:p>
          <a:p>
            <a:r>
              <a:rPr lang="en-US" sz="1800" dirty="0"/>
              <a:t>Chang, H., &amp; </a:t>
            </a:r>
            <a:r>
              <a:rPr lang="en-US" sz="1800" dirty="0" err="1"/>
              <a:t>Beilock</a:t>
            </a:r>
            <a:r>
              <a:rPr lang="en-US" sz="1800" dirty="0"/>
              <a:t>, S. L. (2016). The Math Anxiety-Math Performance Link and its Relation to Individual and Environmental Factors: A Review of Current Behavioral and Psychophysiological Research. Current Opinion in Behavioral Sciences,10, 33-38. doi:10.1016/j.cobeha.2016.04.011</a:t>
            </a:r>
          </a:p>
          <a:p>
            <a:r>
              <a:rPr lang="en-US" sz="1800" dirty="0" err="1"/>
              <a:t>Hembree</a:t>
            </a:r>
            <a:r>
              <a:rPr lang="en-US" sz="1800" dirty="0"/>
              <a:t>, R. (1990). The Nature, Effects, and Relief of Mathematics Anxiety. Journal for Research in Mathematics Education, 21(1), 33. doi:10.2307/749455</a:t>
            </a:r>
          </a:p>
          <a:p>
            <a:r>
              <a:rPr lang="en-US" sz="1800" dirty="0" err="1"/>
              <a:t>Hopko</a:t>
            </a:r>
            <a:r>
              <a:rPr lang="en-US" sz="1800" dirty="0"/>
              <a:t>, D. R., Mahadevan, R., Bare, R. L., &amp; Hunt, M. K. (2003). The Abbreviated Math Anxiety Scale (AMAS), Construction, Validity, and Reliability. Assessment,10(2), 178-182. doi:10.1177/1073191103010002008</a:t>
            </a:r>
          </a:p>
        </p:txBody>
      </p:sp>
    </p:spTree>
    <p:extLst>
      <p:ext uri="{BB962C8B-B14F-4D97-AF65-F5344CB8AC3E}">
        <p14:creationId xmlns:p14="http://schemas.microsoft.com/office/powerpoint/2010/main" val="3574191116"/>
      </p:ext>
    </p:extLst>
  </p:cSld>
  <p:clrMapOvr>
    <a:masterClrMapping/>
  </p:clrMapOvr>
  <mc:AlternateContent xmlns:mc="http://schemas.openxmlformats.org/markup-compatibility/2006" xmlns:p14="http://schemas.microsoft.com/office/powerpoint/2010/main">
    <mc:Choice Requires="p14">
      <p:transition spd="slow" p14:dur="2000" advTm="10664"/>
    </mc:Choice>
    <mc:Fallback xmlns="">
      <p:transition spd="slow" advTm="1066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695-4215-4E96-8B97-18185781008B}"/>
              </a:ext>
            </a:extLst>
          </p:cNvPr>
          <p:cNvSpPr>
            <a:spLocks noGrp="1"/>
          </p:cNvSpPr>
          <p:nvPr>
            <p:ph type="title"/>
          </p:nvPr>
        </p:nvSpPr>
        <p:spPr/>
        <p:txBody>
          <a:bodyPr/>
          <a:lstStyle/>
          <a:p>
            <a:r>
              <a:rPr lang="en-US" dirty="0"/>
              <a:t>Selected References (continued)</a:t>
            </a:r>
          </a:p>
        </p:txBody>
      </p:sp>
      <p:sp>
        <p:nvSpPr>
          <p:cNvPr id="3" name="Content Placeholder 2">
            <a:extLst>
              <a:ext uri="{FF2B5EF4-FFF2-40B4-BE49-F238E27FC236}">
                <a16:creationId xmlns:a16="http://schemas.microsoft.com/office/drawing/2014/main" id="{62282C50-7A8C-4288-B63A-CFE0EC0824E4}"/>
              </a:ext>
            </a:extLst>
          </p:cNvPr>
          <p:cNvSpPr>
            <a:spLocks noGrp="1"/>
          </p:cNvSpPr>
          <p:nvPr>
            <p:ph idx="1"/>
          </p:nvPr>
        </p:nvSpPr>
        <p:spPr/>
        <p:txBody>
          <a:bodyPr>
            <a:normAutofit fontScale="92500" lnSpcReduction="20000"/>
          </a:bodyPr>
          <a:lstStyle/>
          <a:p>
            <a:r>
              <a:rPr lang="en-US" sz="1900" dirty="0"/>
              <a:t>Liu, Y., Ferrell, B., </a:t>
            </a:r>
            <a:r>
              <a:rPr lang="en-US" sz="1900" dirty="0" err="1"/>
              <a:t>Barbera</a:t>
            </a:r>
            <a:r>
              <a:rPr lang="en-US" sz="1900" dirty="0"/>
              <a:t>, J., &amp; Lewis, J. E. (2017). Development and evaluation of a chemistry-specific version of the academic motivation scale (AMS-Chemistry). Chemistry Education Research and Practice,18(1), 191-213. doi:10.1039/c6rp00200e</a:t>
            </a:r>
          </a:p>
          <a:p>
            <a:r>
              <a:rPr lang="en-US" sz="1900" dirty="0"/>
              <a:t>Ma, X., &amp; Xu, J. (2004). The causal ordering of mathematics anxiety and mathematics achievement: a longitudinal panel analysis. Journal of adolescence, 27(2), 165-179.</a:t>
            </a:r>
          </a:p>
          <a:p>
            <a:r>
              <a:rPr lang="en-US" sz="1900" dirty="0"/>
              <a:t>Ryan, R. M., Connell, J. P., &amp; Deci, E. L. (1985). A motivational analysis of self-determination and self-regulation in education. Research on motivation in education: The classroom milieu, 2, 13-51.</a:t>
            </a:r>
          </a:p>
          <a:p>
            <a:r>
              <a:rPr lang="en-US" sz="1900" dirty="0"/>
              <a:t>Ryan, R. M., &amp; Deci, E. L. (2000). Self-determination theory and the facilitation of intrinsic motivation, social development, and well-being. American Psychologist,55(1), 68-78. doi:10.1037//0003-066x.55.1.68</a:t>
            </a:r>
          </a:p>
          <a:p>
            <a:r>
              <a:rPr lang="en-US" sz="1900" dirty="0" err="1"/>
              <a:t>Suinn</a:t>
            </a:r>
            <a:r>
              <a:rPr lang="en-US" sz="1900" dirty="0"/>
              <a:t>, R. M. (2003). The Mathematics Anxiety Rating Scale, A Brief Version: Psychometric Data. Psychological Reports,92(1), 167. doi:10.2466/pr0.92.1.167-173</a:t>
            </a:r>
          </a:p>
          <a:p>
            <a:endParaRPr lang="en-US" dirty="0"/>
          </a:p>
        </p:txBody>
      </p:sp>
    </p:spTree>
    <p:extLst>
      <p:ext uri="{BB962C8B-B14F-4D97-AF65-F5344CB8AC3E}">
        <p14:creationId xmlns:p14="http://schemas.microsoft.com/office/powerpoint/2010/main" val="249234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9909E54-AB25-4DFC-B1FF-CC05B5F62128}"/>
              </a:ext>
            </a:extLst>
          </p:cNvPr>
          <p:cNvSpPr>
            <a:spLocks noGrp="1"/>
          </p:cNvSpPr>
          <p:nvPr>
            <p:ph type="title"/>
          </p:nvPr>
        </p:nvSpPr>
        <p:spPr>
          <a:xfrm>
            <a:off x="806195" y="804672"/>
            <a:ext cx="3521359" cy="5248656"/>
          </a:xfrm>
        </p:spPr>
        <p:txBody>
          <a:bodyPr anchor="ctr">
            <a:normAutofit/>
          </a:bodyPr>
          <a:lstStyle/>
          <a:p>
            <a:pPr algn="ctr"/>
            <a:r>
              <a:rPr lang="en-US"/>
              <a:t>Study Motivation</a:t>
            </a:r>
          </a:p>
        </p:txBody>
      </p:sp>
      <p:sp>
        <p:nvSpPr>
          <p:cNvPr id="3" name="Content Placeholder 2">
            <a:extLst>
              <a:ext uri="{FF2B5EF4-FFF2-40B4-BE49-F238E27FC236}">
                <a16:creationId xmlns:a16="http://schemas.microsoft.com/office/drawing/2014/main" id="{B68C24FB-43EF-4D41-931E-2D4E8ECC5716}"/>
              </a:ext>
            </a:extLst>
          </p:cNvPr>
          <p:cNvSpPr>
            <a:spLocks noGrp="1"/>
          </p:cNvSpPr>
          <p:nvPr>
            <p:ph idx="1"/>
          </p:nvPr>
        </p:nvSpPr>
        <p:spPr>
          <a:xfrm>
            <a:off x="4975861" y="804671"/>
            <a:ext cx="6399930" cy="5248657"/>
          </a:xfrm>
        </p:spPr>
        <p:txBody>
          <a:bodyPr anchor="ctr">
            <a:normAutofit/>
          </a:bodyPr>
          <a:lstStyle/>
          <a:p>
            <a:r>
              <a:rPr lang="en-US" sz="2400" dirty="0"/>
              <a:t>Anxiety and motivation extensively studied as predictors of academic performance (e.g., </a:t>
            </a:r>
            <a:r>
              <a:rPr lang="en-US" sz="2400" dirty="0" err="1"/>
              <a:t>Halat</a:t>
            </a:r>
            <a:r>
              <a:rPr lang="en-US" sz="2400" dirty="0"/>
              <a:t> &amp; </a:t>
            </a:r>
            <a:r>
              <a:rPr lang="en-US" sz="2400" dirty="0" err="1"/>
              <a:t>Çimenci</a:t>
            </a:r>
            <a:r>
              <a:rPr lang="en-US" sz="2400" dirty="0"/>
              <a:t> </a:t>
            </a:r>
            <a:r>
              <a:rPr lang="en-US" sz="2400" dirty="0" err="1"/>
              <a:t>Ateş</a:t>
            </a:r>
            <a:r>
              <a:rPr lang="en-US" sz="2400" dirty="0"/>
              <a:t>, 2016, Struthers et. al, 2000)</a:t>
            </a:r>
          </a:p>
          <a:p>
            <a:r>
              <a:rPr lang="en-US" sz="2400" dirty="0"/>
              <a:t>Math anxiety and math motivation have studied as predictors of math performance (e.g., Chang &amp; </a:t>
            </a:r>
            <a:r>
              <a:rPr lang="en-US" sz="2400" dirty="0" err="1"/>
              <a:t>Beilock</a:t>
            </a:r>
            <a:r>
              <a:rPr lang="en-US" sz="2400" dirty="0"/>
              <a:t>, 2016, </a:t>
            </a:r>
            <a:r>
              <a:rPr lang="en-US" sz="2400" dirty="0" err="1"/>
              <a:t>Steinmayr</a:t>
            </a:r>
            <a:r>
              <a:rPr lang="en-US" sz="2400" dirty="0"/>
              <a:t> &amp; </a:t>
            </a:r>
            <a:r>
              <a:rPr lang="en-US" sz="2400" dirty="0" err="1"/>
              <a:t>Spinath</a:t>
            </a:r>
            <a:r>
              <a:rPr lang="en-US" sz="2400" dirty="0"/>
              <a:t>, 2009)</a:t>
            </a:r>
          </a:p>
          <a:p>
            <a:r>
              <a:rPr lang="en-US" sz="2400" dirty="0"/>
              <a:t>Examine math anxiety and math motivation directly to better understand both concepts</a:t>
            </a:r>
          </a:p>
        </p:txBody>
      </p:sp>
    </p:spTree>
    <p:extLst>
      <p:ext uri="{BB962C8B-B14F-4D97-AF65-F5344CB8AC3E}">
        <p14:creationId xmlns:p14="http://schemas.microsoft.com/office/powerpoint/2010/main" val="2038073071"/>
      </p:ext>
    </p:extLst>
  </p:cSld>
  <p:clrMapOvr>
    <a:masterClrMapping/>
  </p:clrMapOvr>
  <mc:AlternateContent xmlns:mc="http://schemas.openxmlformats.org/markup-compatibility/2006" xmlns:p14="http://schemas.microsoft.com/office/powerpoint/2010/main">
    <mc:Choice Requires="p14">
      <p:transition spd="slow" p14:dur="2000" advTm="39824"/>
    </mc:Choice>
    <mc:Fallback xmlns="">
      <p:transition spd="slow" advTm="398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DD4D-C76D-4071-8FE2-37144738C946}"/>
              </a:ext>
            </a:extLst>
          </p:cNvPr>
          <p:cNvSpPr>
            <a:spLocks noGrp="1"/>
          </p:cNvSpPr>
          <p:nvPr>
            <p:ph type="title"/>
          </p:nvPr>
        </p:nvSpPr>
        <p:spPr>
          <a:xfrm>
            <a:off x="648930" y="629266"/>
            <a:ext cx="9252154" cy="1223983"/>
          </a:xfrm>
        </p:spPr>
        <p:txBody>
          <a:bodyPr>
            <a:normAutofit/>
          </a:bodyPr>
          <a:lstStyle/>
          <a:p>
            <a:r>
              <a:rPr lang="en-US"/>
              <a:t>Self Determination Theory (SDT)</a:t>
            </a:r>
            <a:endParaRPr lang="en-US" dirty="0"/>
          </a:p>
        </p:txBody>
      </p:sp>
      <p:pic>
        <p:nvPicPr>
          <p:cNvPr id="10" name="Content Placeholder 3">
            <a:extLst>
              <a:ext uri="{FF2B5EF4-FFF2-40B4-BE49-F238E27FC236}">
                <a16:creationId xmlns:a16="http://schemas.microsoft.com/office/drawing/2014/main" id="{44B5FDA0-F60E-4C00-9680-1641164B8F7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1916" y="2780584"/>
            <a:ext cx="5451627" cy="2739442"/>
          </a:xfrm>
          <a:prstGeom prst="rect">
            <a:avLst/>
          </a:prstGeom>
          <a:effectLst>
            <a:outerShdw blurRad="50800" dist="38100" dir="5400000" algn="t" rotWithShape="0">
              <a:prstClr val="black">
                <a:alpha val="43000"/>
              </a:prstClr>
            </a:outerShdw>
          </a:effectLst>
        </p:spPr>
      </p:pic>
      <p:pic>
        <p:nvPicPr>
          <p:cNvPr id="4" name="Content Placeholder 3">
            <a:extLst>
              <a:ext uri="{FF2B5EF4-FFF2-40B4-BE49-F238E27FC236}">
                <a16:creationId xmlns:a16="http://schemas.microsoft.com/office/drawing/2014/main" id="{44B5FDA0-F60E-4C00-9680-1641164B8F7F}"/>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4915234" y="2152357"/>
            <a:ext cx="6957897" cy="3775864"/>
          </a:xfrm>
          <a:prstGeom prst="rect">
            <a:avLst/>
          </a:prstGeom>
        </p:spPr>
      </p:pic>
      <p:sp>
        <p:nvSpPr>
          <p:cNvPr id="26" name="TextBox 25">
            <a:extLst>
              <a:ext uri="{FF2B5EF4-FFF2-40B4-BE49-F238E27FC236}">
                <a16:creationId xmlns:a16="http://schemas.microsoft.com/office/drawing/2014/main" id="{0C65CD28-5FEB-4FEE-A316-92AA2765EDB3}"/>
              </a:ext>
            </a:extLst>
          </p:cNvPr>
          <p:cNvSpPr txBox="1"/>
          <p:nvPr/>
        </p:nvSpPr>
        <p:spPr>
          <a:xfrm>
            <a:off x="742122" y="2040835"/>
            <a:ext cx="3723861" cy="4944943"/>
          </a:xfrm>
          <a:prstGeom prst="rect">
            <a:avLst/>
          </a:prstGeom>
          <a:noFill/>
        </p:spPr>
        <p:txBody>
          <a:bodyPr wrap="square" rtlCol="0">
            <a:spAutoFit/>
          </a:bodyPr>
          <a:lstStyle/>
          <a:p>
            <a:pPr marL="285750" indent="-285750">
              <a:spcBef>
                <a:spcPts val="1000"/>
              </a:spcBef>
              <a:buClr>
                <a:srgbClr val="1E5155">
                  <a:lumMod val="40000"/>
                  <a:lumOff val="60000"/>
                </a:srgbClr>
              </a:buClr>
              <a:buSzPct val="80000"/>
              <a:buFont typeface="Wingdings 3" charset="2"/>
              <a:buChar char=""/>
            </a:pPr>
            <a:r>
              <a:rPr lang="nl-NL" sz="2200" dirty="0">
                <a:solidFill>
                  <a:prstClr val="white"/>
                </a:solidFill>
                <a:ea typeface="+mj-ea"/>
                <a:cs typeface="+mj-cs"/>
              </a:rPr>
              <a:t>Richard Ryan and Edward Deci (Ryan et. al, 1985)</a:t>
            </a:r>
          </a:p>
          <a:p>
            <a:pPr marL="285750" indent="-285750">
              <a:spcBef>
                <a:spcPts val="1000"/>
              </a:spcBef>
              <a:buClr>
                <a:srgbClr val="1E5155">
                  <a:lumMod val="40000"/>
                  <a:lumOff val="60000"/>
                </a:srgbClr>
              </a:buClr>
              <a:buSzPct val="80000"/>
              <a:buFont typeface="Wingdings 3" charset="2"/>
              <a:buChar char=""/>
            </a:pPr>
            <a:r>
              <a:rPr lang="nl-NL" sz="2200" dirty="0">
                <a:solidFill>
                  <a:prstClr val="white"/>
                </a:solidFill>
                <a:ea typeface="+mj-ea"/>
                <a:cs typeface="+mj-cs"/>
              </a:rPr>
              <a:t>Growth tendencies, self-motivation, personality integration</a:t>
            </a:r>
          </a:p>
          <a:p>
            <a:pPr marL="285750" indent="-285750">
              <a:spcBef>
                <a:spcPts val="1000"/>
              </a:spcBef>
              <a:buClr>
                <a:srgbClr val="1E5155">
                  <a:lumMod val="40000"/>
                  <a:lumOff val="60000"/>
                </a:srgbClr>
              </a:buClr>
              <a:buSzPct val="80000"/>
              <a:buFont typeface="Wingdings 3" charset="2"/>
              <a:buChar char=""/>
            </a:pPr>
            <a:r>
              <a:rPr lang="en-US" sz="2200" dirty="0">
                <a:solidFill>
                  <a:prstClr val="white"/>
                </a:solidFill>
                <a:ea typeface="+mj-ea"/>
                <a:cs typeface="+mj-cs"/>
              </a:rPr>
              <a:t>Amotivation, Extrinsic Motivation, Intrinsic Motivation</a:t>
            </a:r>
          </a:p>
          <a:p>
            <a:pPr marL="742950" lvl="1" indent="-285750">
              <a:spcBef>
                <a:spcPts val="1000"/>
              </a:spcBef>
              <a:buClr>
                <a:srgbClr val="1E5155">
                  <a:lumMod val="40000"/>
                  <a:lumOff val="60000"/>
                </a:srgbClr>
              </a:buClr>
              <a:buSzPct val="80000"/>
              <a:buFont typeface="Wingdings 3" charset="2"/>
              <a:buChar char=""/>
            </a:pPr>
            <a:r>
              <a:rPr lang="en-US" sz="2200" dirty="0">
                <a:solidFill>
                  <a:prstClr val="white"/>
                </a:solidFill>
                <a:ea typeface="+mj-ea"/>
                <a:cs typeface="+mj-cs"/>
              </a:rPr>
              <a:t>Degree of “self-regulation” or internalization</a:t>
            </a:r>
          </a:p>
          <a:p>
            <a:pPr marL="742950" lvl="1" indent="-285750">
              <a:spcBef>
                <a:spcPts val="1000"/>
              </a:spcBef>
              <a:buClr>
                <a:srgbClr val="1E5155">
                  <a:lumMod val="40000"/>
                  <a:lumOff val="60000"/>
                </a:srgbClr>
              </a:buClr>
              <a:buSzPct val="80000"/>
              <a:buFont typeface="Wingdings 3" charset="2"/>
              <a:buChar char=""/>
            </a:pPr>
            <a:endParaRPr lang="en-US" dirty="0">
              <a:solidFill>
                <a:prstClr val="white"/>
              </a:solidFill>
              <a:ea typeface="+mj-ea"/>
              <a:cs typeface="+mj-cs"/>
            </a:endParaRPr>
          </a:p>
        </p:txBody>
      </p:sp>
    </p:spTree>
    <p:extLst>
      <p:ext uri="{BB962C8B-B14F-4D97-AF65-F5344CB8AC3E}">
        <p14:creationId xmlns:p14="http://schemas.microsoft.com/office/powerpoint/2010/main" val="677446662"/>
      </p:ext>
    </p:extLst>
  </p:cSld>
  <p:clrMapOvr>
    <a:masterClrMapping/>
  </p:clrMapOvr>
  <mc:AlternateContent xmlns:mc="http://schemas.openxmlformats.org/markup-compatibility/2006" xmlns:p14="http://schemas.microsoft.com/office/powerpoint/2010/main">
    <mc:Choice Requires="p14">
      <p:transition spd="slow" p14:dur="2000" advTm="140194"/>
    </mc:Choice>
    <mc:Fallback xmlns="">
      <p:transition spd="slow" advTm="1401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306A7-41D6-4964-BB9B-B61043573D01}"/>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SDT (continued)</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85302F6-19A4-4594-B472-CBB117DD005A}"/>
              </a:ext>
            </a:extLst>
          </p:cNvPr>
          <p:cNvGraphicFramePr>
            <a:graphicFrameLocks noGrp="1"/>
          </p:cNvGraphicFramePr>
          <p:nvPr>
            <p:ph idx="1"/>
            <p:extLst>
              <p:ext uri="{D42A27DB-BD31-4B8C-83A1-F6EECF244321}">
                <p14:modId xmlns:p14="http://schemas.microsoft.com/office/powerpoint/2010/main" val="4149435010"/>
              </p:ext>
            </p:extLst>
          </p:nvPr>
        </p:nvGraphicFramePr>
        <p:xfrm>
          <a:off x="4507582" y="1142999"/>
          <a:ext cx="7364120" cy="5490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0582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8435"/>
    </mc:Choice>
    <mc:Fallback xmlns="">
      <p:transition spd="slow" advTm="1884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6C90-4CC3-44D4-8C30-186078CE8774}"/>
              </a:ext>
            </a:extLst>
          </p:cNvPr>
          <p:cNvSpPr>
            <a:spLocks noGrp="1"/>
          </p:cNvSpPr>
          <p:nvPr>
            <p:ph type="title"/>
          </p:nvPr>
        </p:nvSpPr>
        <p:spPr>
          <a:xfrm>
            <a:off x="646111" y="452718"/>
            <a:ext cx="9404723" cy="1400530"/>
          </a:xfrm>
        </p:spPr>
        <p:txBody>
          <a:bodyPr>
            <a:normAutofit/>
          </a:bodyPr>
          <a:lstStyle/>
          <a:p>
            <a:r>
              <a:rPr lang="en-US" dirty="0"/>
              <a:t>Math Anxiety</a:t>
            </a:r>
          </a:p>
        </p:txBody>
      </p:sp>
      <p:graphicFrame>
        <p:nvGraphicFramePr>
          <p:cNvPr id="5" name="Content Placeholder 2">
            <a:extLst>
              <a:ext uri="{FF2B5EF4-FFF2-40B4-BE49-F238E27FC236}">
                <a16:creationId xmlns:a16="http://schemas.microsoft.com/office/drawing/2014/main" id="{EB3BAA17-218E-4B9E-97CC-8D64742CBBA0}"/>
              </a:ext>
            </a:extLst>
          </p:cNvPr>
          <p:cNvGraphicFramePr>
            <a:graphicFrameLocks noGrp="1"/>
          </p:cNvGraphicFramePr>
          <p:nvPr>
            <p:ph idx="1"/>
            <p:extLst>
              <p:ext uri="{D42A27DB-BD31-4B8C-83A1-F6EECF244321}">
                <p14:modId xmlns:p14="http://schemas.microsoft.com/office/powerpoint/2010/main" val="981727435"/>
              </p:ext>
            </p:extLst>
          </p:nvPr>
        </p:nvGraphicFramePr>
        <p:xfrm>
          <a:off x="646109" y="1720312"/>
          <a:ext cx="10729647" cy="46849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1060144"/>
      </p:ext>
    </p:extLst>
  </p:cSld>
  <p:clrMapOvr>
    <a:masterClrMapping/>
  </p:clrMapOvr>
  <mc:AlternateContent xmlns:mc="http://schemas.openxmlformats.org/markup-compatibility/2006" xmlns:p14="http://schemas.microsoft.com/office/powerpoint/2010/main">
    <mc:Choice Requires="p14">
      <p:transition spd="slow" p14:dur="2000" advTm="137393"/>
    </mc:Choice>
    <mc:Fallback xmlns="">
      <p:transition spd="slow" advTm="1373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4A237BC-E6D3-4147-93DF-AD69D03BD816}"/>
              </a:ext>
            </a:extLst>
          </p:cNvPr>
          <p:cNvSpPr>
            <a:spLocks noGrp="1"/>
          </p:cNvSpPr>
          <p:nvPr>
            <p:ph type="title"/>
          </p:nvPr>
        </p:nvSpPr>
        <p:spPr>
          <a:xfrm>
            <a:off x="806195" y="804672"/>
            <a:ext cx="3521359" cy="5248656"/>
          </a:xfrm>
        </p:spPr>
        <p:txBody>
          <a:bodyPr anchor="ctr">
            <a:normAutofit/>
          </a:bodyPr>
          <a:lstStyle/>
          <a:p>
            <a:pPr algn="ctr"/>
            <a:r>
              <a:rPr lang="en-US"/>
              <a:t>Research Question</a:t>
            </a:r>
          </a:p>
        </p:txBody>
      </p:sp>
      <p:sp>
        <p:nvSpPr>
          <p:cNvPr id="43" name="Content Placeholder 2">
            <a:extLst>
              <a:ext uri="{FF2B5EF4-FFF2-40B4-BE49-F238E27FC236}">
                <a16:creationId xmlns:a16="http://schemas.microsoft.com/office/drawing/2014/main" id="{0E174F7B-6353-4970-ADF7-B41997A10143}"/>
              </a:ext>
            </a:extLst>
          </p:cNvPr>
          <p:cNvSpPr>
            <a:spLocks noGrp="1"/>
          </p:cNvSpPr>
          <p:nvPr>
            <p:ph idx="1"/>
          </p:nvPr>
        </p:nvSpPr>
        <p:spPr>
          <a:xfrm>
            <a:off x="4975861" y="804671"/>
            <a:ext cx="6399930" cy="5248657"/>
          </a:xfrm>
        </p:spPr>
        <p:txBody>
          <a:bodyPr anchor="ctr">
            <a:normAutofit/>
          </a:bodyPr>
          <a:lstStyle/>
          <a:p>
            <a:r>
              <a:rPr lang="en-US" sz="2400" dirty="0"/>
              <a:t>Does type and degree of motivation predict math anxiety experienced by undergraduates? </a:t>
            </a:r>
          </a:p>
          <a:p>
            <a:r>
              <a:rPr lang="en-US" sz="2400" dirty="0"/>
              <a:t>Hypothesis: Math motivation is predictive of math anxiety levels</a:t>
            </a:r>
          </a:p>
          <a:p>
            <a:pPr lvl="1"/>
            <a:r>
              <a:rPr lang="en-US" sz="2400" dirty="0"/>
              <a:t>Amotivation and more extrinsically-regulated forms of motivation: positive correlation</a:t>
            </a:r>
          </a:p>
          <a:p>
            <a:pPr lvl="1"/>
            <a:r>
              <a:rPr lang="en-US" sz="2400" dirty="0"/>
              <a:t>Intrinsically-regulated motivation: negative correlation</a:t>
            </a:r>
          </a:p>
        </p:txBody>
      </p:sp>
    </p:spTree>
    <p:extLst>
      <p:ext uri="{BB962C8B-B14F-4D97-AF65-F5344CB8AC3E}">
        <p14:creationId xmlns:p14="http://schemas.microsoft.com/office/powerpoint/2010/main" val="471458936"/>
      </p:ext>
    </p:extLst>
  </p:cSld>
  <p:clrMapOvr>
    <a:masterClrMapping/>
  </p:clrMapOvr>
  <mc:AlternateContent xmlns:mc="http://schemas.openxmlformats.org/markup-compatibility/2006" xmlns:p14="http://schemas.microsoft.com/office/powerpoint/2010/main">
    <mc:Choice Requires="p14">
      <p:transition spd="slow" p14:dur="2000" advTm="82349"/>
    </mc:Choice>
    <mc:Fallback xmlns="">
      <p:transition spd="slow" advTm="8234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2150E-397C-45B0-B02C-932441C0C7D3}"/>
              </a:ext>
            </a:extLst>
          </p:cNvPr>
          <p:cNvSpPr>
            <a:spLocks noGrp="1"/>
          </p:cNvSpPr>
          <p:nvPr>
            <p:ph type="title"/>
          </p:nvPr>
        </p:nvSpPr>
        <p:spPr>
          <a:xfrm>
            <a:off x="643855" y="1447800"/>
            <a:ext cx="3108626" cy="4572000"/>
          </a:xfrm>
        </p:spPr>
        <p:txBody>
          <a:bodyPr anchor="ctr">
            <a:normAutofit/>
          </a:bodyPr>
          <a:lstStyle/>
          <a:p>
            <a:r>
              <a:rPr lang="en-US" dirty="0">
                <a:solidFill>
                  <a:srgbClr val="F2F2F2"/>
                </a:solidFill>
              </a:rPr>
              <a:t>Methods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85809EF-75F9-4F1A-B649-B5AE711B2B24}"/>
              </a:ext>
            </a:extLst>
          </p:cNvPr>
          <p:cNvGraphicFramePr>
            <a:graphicFrameLocks noGrp="1"/>
          </p:cNvGraphicFramePr>
          <p:nvPr>
            <p:ph idx="1"/>
            <p:extLst>
              <p:ext uri="{D42A27DB-BD31-4B8C-83A1-F6EECF244321}">
                <p14:modId xmlns:p14="http://schemas.microsoft.com/office/powerpoint/2010/main" val="1038072290"/>
              </p:ext>
            </p:extLst>
          </p:nvPr>
        </p:nvGraphicFramePr>
        <p:xfrm>
          <a:off x="5048249" y="1301858"/>
          <a:ext cx="6776957" cy="5114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644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5621"/>
    </mc:Choice>
    <mc:Fallback xmlns="">
      <p:transition spd="slow" advTm="556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6946D-3F5E-4263-A95F-77A08FE22C02}"/>
              </a:ext>
            </a:extLst>
          </p:cNvPr>
          <p:cNvSpPr>
            <a:spLocks noGrp="1"/>
          </p:cNvSpPr>
          <p:nvPr>
            <p:ph type="title"/>
          </p:nvPr>
        </p:nvSpPr>
        <p:spPr>
          <a:xfrm>
            <a:off x="643855" y="1447800"/>
            <a:ext cx="3108626" cy="4572000"/>
          </a:xfrm>
        </p:spPr>
        <p:txBody>
          <a:bodyPr anchor="ctr">
            <a:normAutofit/>
          </a:bodyPr>
          <a:lstStyle/>
          <a:p>
            <a:r>
              <a:rPr lang="en-US" dirty="0">
                <a:solidFill>
                  <a:srgbClr val="F2F2F2"/>
                </a:solidFill>
              </a:rPr>
              <a:t>Methods</a:t>
            </a:r>
          </a:p>
        </p:txBody>
      </p:sp>
      <p:sp>
        <p:nvSpPr>
          <p:cNvPr id="19"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1"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D80CDCE9-F914-4C57-9464-F18EC053F1C7}"/>
              </a:ext>
            </a:extLst>
          </p:cNvPr>
          <p:cNvGraphicFramePr>
            <a:graphicFrameLocks noGrp="1"/>
          </p:cNvGraphicFramePr>
          <p:nvPr>
            <p:ph idx="1"/>
            <p:extLst>
              <p:ext uri="{D42A27DB-BD31-4B8C-83A1-F6EECF244321}">
                <p14:modId xmlns:p14="http://schemas.microsoft.com/office/powerpoint/2010/main" val="2019252"/>
              </p:ext>
            </p:extLst>
          </p:nvPr>
        </p:nvGraphicFramePr>
        <p:xfrm>
          <a:off x="4916411" y="1627322"/>
          <a:ext cx="6631734" cy="4850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510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9233"/>
    </mc:Choice>
    <mc:Fallback xmlns="">
      <p:transition spd="slow" advTm="8923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1980</Words>
  <Application>Microsoft Office PowerPoint</Application>
  <PresentationFormat>Widescreen</PresentationFormat>
  <Paragraphs>156</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Investigating Math Motivation and Math Anxiety in Undergraduate Students </vt:lpstr>
      <vt:lpstr>Introduction</vt:lpstr>
      <vt:lpstr>Study Motivation</vt:lpstr>
      <vt:lpstr>Self Determination Theory (SDT)</vt:lpstr>
      <vt:lpstr>SDT (continued)</vt:lpstr>
      <vt:lpstr>Math Anxiety</vt:lpstr>
      <vt:lpstr>Research Question</vt:lpstr>
      <vt:lpstr>Methods</vt:lpstr>
      <vt:lpstr>Methods</vt:lpstr>
      <vt:lpstr>PowerPoint Presentation</vt:lpstr>
      <vt:lpstr>Survey Validation: Cronbach’s Alpha</vt:lpstr>
      <vt:lpstr>Linear Model Assumptions</vt:lpstr>
      <vt:lpstr>Regression Results</vt:lpstr>
      <vt:lpstr>Key Findings</vt:lpstr>
      <vt:lpstr>Discussion: Towards a Conceptual Model</vt:lpstr>
      <vt:lpstr>Relationship B: Math Motivation to Math Performance</vt:lpstr>
      <vt:lpstr>Relationship A: Math Performance to Math Motivation</vt:lpstr>
      <vt:lpstr>Relationship D: Math Anxiety to Math Performance</vt:lpstr>
      <vt:lpstr>Relationship C: Math Performance to Math Anxiety</vt:lpstr>
      <vt:lpstr>Study Limitations</vt:lpstr>
      <vt:lpstr>Conclusions</vt:lpstr>
      <vt:lpstr>Selected References</vt:lpstr>
      <vt:lpstr>Selected 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Math Motivation and Math Anxiety in Undergraduate Students </dc:title>
  <dc:creator>Gochanour, Ben R.</dc:creator>
  <cp:lastModifiedBy>Gochanour, Ben R.</cp:lastModifiedBy>
  <cp:revision>9</cp:revision>
  <dcterms:created xsi:type="dcterms:W3CDTF">2019-04-25T02:13:29Z</dcterms:created>
  <dcterms:modified xsi:type="dcterms:W3CDTF">2019-04-29T19:53:02Z</dcterms:modified>
</cp:coreProperties>
</file>