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81" r:id="rId2"/>
  </p:sldMasterIdLst>
  <p:notesMasterIdLst>
    <p:notesMasterId r:id="rId21"/>
  </p:notesMasterIdLst>
  <p:sldIdLst>
    <p:sldId id="256" r:id="rId3"/>
    <p:sldId id="339" r:id="rId4"/>
    <p:sldId id="285" r:id="rId5"/>
    <p:sldId id="257" r:id="rId6"/>
    <p:sldId id="335" r:id="rId7"/>
    <p:sldId id="328" r:id="rId8"/>
    <p:sldId id="336" r:id="rId9"/>
    <p:sldId id="337" r:id="rId10"/>
    <p:sldId id="340" r:id="rId11"/>
    <p:sldId id="317" r:id="rId12"/>
    <p:sldId id="313" r:id="rId13"/>
    <p:sldId id="318" r:id="rId14"/>
    <p:sldId id="319" r:id="rId15"/>
    <p:sldId id="338" r:id="rId16"/>
    <p:sldId id="314" r:id="rId17"/>
    <p:sldId id="320" r:id="rId18"/>
    <p:sldId id="295" r:id="rId19"/>
    <p:sldId id="277" r:id="rId20"/>
  </p:sldIdLst>
  <p:sldSz cx="9144000" cy="5143500" type="screen16x9"/>
  <p:notesSz cx="6858000" cy="9144000"/>
  <p:embeddedFontLst>
    <p:embeddedFont>
      <p:font typeface="Gotham HTF Book" pitchFamily="2" charset="0"/>
      <p:regular r:id="rId22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Gotham HTF Medium" pitchFamily="2" charset="0"/>
      <p:regular r:id="rId29"/>
    </p:embeddedFont>
    <p:embeddedFont>
      <p:font typeface="Roboto Light" panose="02000000000000000000" pitchFamily="2" charset="0"/>
      <p:regular r:id="rId30"/>
      <p: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ＭＳ Ｐゴシック" panose="020B0600070205080204" pitchFamily="34" charset="-128"/>
      <p:regular r:id="rId36"/>
    </p:embeddedFont>
    <p:embeddedFont>
      <p:font typeface="Candara" panose="020E050203030302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D91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8E95B-7D3C-4000-9396-C2E5DE68CFB0}">
  <a:tblStyle styleId="{B388E95B-7D3C-4000-9396-C2E5DE68C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151" d="100"/>
          <a:sy n="151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5489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142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64429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5059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40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41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022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466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read_csv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quando delimitador “,” e decimal “.”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read_csv2: quando delimitador “;” e decimal “,”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file_csv2 &lt;- read_csv2(file = "dados_1997_2011_paises_csv.csv",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locale</a:t>
            </a: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locale</a:t>
            </a: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encoding</a:t>
            </a: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= "latin1") 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200" b="0" i="0" u="none" strike="noStrike" cap="none" dirty="0">
              <a:solidFill>
                <a:schemeClr val="dk1"/>
              </a:solidFill>
              <a:effectLst/>
              <a:latin typeface="Calibri"/>
              <a:ea typeface="Arial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Arial"/>
                <a:cs typeface="Calibri"/>
                <a:sym typeface="Calibri"/>
              </a:rPr>
              <a:t># desafio final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read_delim</a:t>
            </a: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(file = "dados_1997_2011_paises_tab.txt",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delim</a:t>
            </a: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= "\t",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locale</a:t>
            </a: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locale</a:t>
            </a: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encoding</a:t>
            </a: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= "latin1",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decimal_mark</a:t>
            </a:r>
            <a:r>
              <a:rPr lang="pt-B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= ",") )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2026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Data.frame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lista de vetores de igual tamanho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008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533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gráficos: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t-BR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https://www.r-graph-gallery.com/portfolio/ggplot2-package/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http://tutorials.iq.harvard.edu/R/Rgraphics/Rgraphics.html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http://r-statistics.co/Top50-Ggplot2-Visualizations-MasterList-R-Code.html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0875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445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445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6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s">
  <p:cSld name="Tela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362502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ads Escuro MBA">
  <p:cSld name="Quads Escuro MB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22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A9DD7-D9CF-45C9-8657-D11E0580E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184"/>
            <a:ext cx="6858000" cy="179062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B745D-D856-401D-9F9E-852D967E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012"/>
            <a:ext cx="6858000" cy="1241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3EEFF-A226-47B1-BD37-C09AF819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E1A48-2E4F-4452-B93C-DEA8AF9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860F9-352D-4296-A52E-76CD5DBA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8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91B9-F084-42FB-A122-8D3A71B6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1FC8E-B572-43BA-92DE-B7DD2C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746"/>
            <a:ext cx="788670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4F692-DCD0-45CF-A6C0-FFB41385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07D68-671D-4746-A5D5-DC89AAB5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1578C-3D53-4F88-8720-1C4946BB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852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19585-7025-4F78-8BB4-8E5A4ED1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1513"/>
            <a:ext cx="7886700" cy="213955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F17F2F-4DED-4FE9-B289-51F151AB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689"/>
            <a:ext cx="7886700" cy="1126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BB06B-BD52-4751-817C-BDF55E8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08EEE-254E-482C-A253-666DF280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37624-CCD9-43BC-BC57-DC2CC402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171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18E71-BCAF-4F3D-9EC0-B63D4EB6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229E7-7546-4699-9757-9EF9E02F1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8746"/>
            <a:ext cx="386715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FB2AAF-477A-4085-B2DE-16F233E2B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68746"/>
            <a:ext cx="3867150" cy="32640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5365B-3051-4C7A-87E3-7450BDA4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8C3641-5A7D-43B3-9B62-595CC762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D9996-2155-45D0-B555-00C966E1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6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C855D-6B1D-4CDC-85F5-2242F3FA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8B233-B1FE-42EE-9409-E0C1AD9F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260896"/>
            <a:ext cx="3868737" cy="6185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77F954-9320-432E-9994-3C8CC362F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1879448"/>
            <a:ext cx="3868737" cy="2762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E5D6A2-EDEA-4DDE-BA2E-608AE1E41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96"/>
            <a:ext cx="3887788" cy="6185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A477D-1F9F-4A6E-8A1B-77C82B48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448"/>
            <a:ext cx="3887788" cy="2762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5B4D03-F211-48ED-9026-B3289A99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67EEDD-F4B1-4FE0-8D08-7737459C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714D98-26AA-4D21-8A1C-15A3ADAC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6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06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6CE0E-1912-4DBA-8338-48419AB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F53071-FE3D-4BAA-B4DB-4B067F9B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D38D02-52E8-4A4B-BDE0-04A1684F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7AA6D0-D4F6-4C20-8018-45654FC9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110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30C56C-47BC-44A4-91F4-CB4D21EB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14D74B-ED88-4351-98FD-A466CBFC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CBF2C-6B19-4CDE-8504-C12BD29F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82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C1B0-FC07-4D11-A8DA-74E17225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583"/>
            <a:ext cx="2949575" cy="120062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B7EDA-3CF3-4496-BF47-5CAF4C85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0677"/>
            <a:ext cx="4629150" cy="36558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11141-5ADA-4121-A2ED-87C9203D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210"/>
            <a:ext cx="2949575" cy="2858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124AB-529B-4948-A35E-E0C2879C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AA809-CF3C-4B54-9845-8E9E29FA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823F1-B3E1-4B9F-B7D0-868B73C1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34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86CD2-CECF-431E-82AB-9BD1C5F1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583"/>
            <a:ext cx="2949575" cy="120062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834CD0-C896-490B-8672-720D65BF2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0677"/>
            <a:ext cx="4629150" cy="3655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D90119-1BA3-45B2-AD7D-6454F950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210"/>
            <a:ext cx="2949575" cy="2858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6049D7-AACB-4F5C-BEBD-6D04FCCF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512CA-9ED4-4AB3-B5F5-EF083872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3A92BE-21FF-4E1B-9F1A-01EB140D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45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A01B7-9279-42FC-BCF0-3ED3480F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84"/>
            <a:ext cx="7886700" cy="99285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B67BB4-0BDC-4C29-B799-C47479BA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8746"/>
            <a:ext cx="7886700" cy="32640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BEAFC-B866-4EF6-9F64-5A15656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96A62-A9D9-4DBA-900A-89A3F6DE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1A10F-3854-4603-9F4D-55FEC1F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784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C6411C-4480-40A1-8143-1256C18F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4384"/>
            <a:ext cx="1971675" cy="435841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823C22-0194-45EF-8289-A9663D868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4384"/>
            <a:ext cx="5762625" cy="43584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36CB5-B988-40C4-971F-ED9693CA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5A8E7-E1DF-4C6D-A104-BE31E0A4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610"/>
            <a:ext cx="3086100" cy="27279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FAB0D-99A3-426C-9EDB-4681AC02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610"/>
            <a:ext cx="2057400" cy="272797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3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5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05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7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6.sv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A6305AD4-F358-4AE8-95B5-3736AECBA68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5944" y="211291"/>
            <a:ext cx="8732115" cy="472091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DC2EC77-C1FC-4473-9C2F-067493BD8180}"/>
              </a:ext>
            </a:extLst>
          </p:cNvPr>
          <p:cNvSpPr/>
          <p:nvPr userDrawn="1"/>
        </p:nvSpPr>
        <p:spPr>
          <a:xfrm>
            <a:off x="1057072" y="1341176"/>
            <a:ext cx="207524" cy="2138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67332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  <p:sldLayoutId id="2147483679" r:id="rId13"/>
    <p:sldLayoutId id="2147483680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A497BF37-CAFB-432D-BEFA-817B9E6290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980" y="739008"/>
            <a:ext cx="2046785" cy="239726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F9D17401-8FD0-432C-8F29-BCDEA2FF3C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788572" y="2190749"/>
            <a:ext cx="2017354" cy="23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3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FIAP-NOVO-2014-MAGENT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0345" y="2175873"/>
            <a:ext cx="2703014" cy="78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936053" y="1310333"/>
            <a:ext cx="617220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Funções:</a:t>
            </a:r>
          </a:p>
          <a:p>
            <a:pPr marL="675000" lvl="8" indent="-3048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read_csv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arquivos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.csv</a:t>
            </a:r>
          </a:p>
          <a:p>
            <a:pPr marL="675000" lvl="8" indent="-3048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675000" lvl="8" indent="-3048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675000" lvl="8" indent="-3048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675000" lvl="8" indent="-3048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1" name="TextBox 59">
            <a:extLst>
              <a:ext uri="{FF2B5EF4-FFF2-40B4-BE49-F238E27FC236}">
                <a16:creationId xmlns:a16="http://schemas.microsoft.com/office/drawing/2014/main" id="{0128CBD6-C676-42D3-AB6D-B1739C893C28}"/>
              </a:ext>
            </a:extLst>
          </p:cNvPr>
          <p:cNvSpPr txBox="1"/>
          <p:nvPr/>
        </p:nvSpPr>
        <p:spPr>
          <a:xfrm>
            <a:off x="936053" y="553392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800" dirty="0" smtClean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CARREGAR 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37" y="2757587"/>
            <a:ext cx="5098488" cy="984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066172" y="1581553"/>
            <a:ext cx="2261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Caminho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leitura do arquivo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977543" y="2333338"/>
            <a:ext cx="2261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Separador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Geralmente “,” (vírgula) ou “;” (ponto e vírgula) são utilizados.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977543" y="3192523"/>
            <a:ext cx="2261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Codificação do arquivo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Geralmente “utf-8” ou “latin1, iso-8859-1” são observados.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285510" y="4371553"/>
            <a:ext cx="226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Decimal.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Geralmente “.” (ponto) ou “,” (vírgula) são observados.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cxnSp>
        <p:nvCxnSpPr>
          <p:cNvPr id="19" name="Conector de Seta Reta 18"/>
          <p:cNvCxnSpPr>
            <a:endCxn id="9" idx="1"/>
          </p:cNvCxnSpPr>
          <p:nvPr/>
        </p:nvCxnSpPr>
        <p:spPr>
          <a:xfrm flipV="1">
            <a:off x="3913239" y="1704664"/>
            <a:ext cx="1152933" cy="1018718"/>
          </a:xfrm>
          <a:prstGeom prst="straightConnector1">
            <a:avLst/>
          </a:prstGeom>
          <a:ln>
            <a:solidFill>
              <a:srgbClr val="ED145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3" idx="1"/>
          </p:cNvCxnSpPr>
          <p:nvPr/>
        </p:nvCxnSpPr>
        <p:spPr>
          <a:xfrm flipV="1">
            <a:off x="3595721" y="2610337"/>
            <a:ext cx="2381822" cy="582187"/>
          </a:xfrm>
          <a:prstGeom prst="straightConnector1">
            <a:avLst/>
          </a:prstGeom>
          <a:ln>
            <a:solidFill>
              <a:srgbClr val="ED145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14" idx="1"/>
          </p:cNvCxnSpPr>
          <p:nvPr/>
        </p:nvCxnSpPr>
        <p:spPr>
          <a:xfrm>
            <a:off x="4282429" y="3315456"/>
            <a:ext cx="1695114" cy="154066"/>
          </a:xfrm>
          <a:prstGeom prst="straightConnector1">
            <a:avLst/>
          </a:prstGeom>
          <a:ln>
            <a:solidFill>
              <a:srgbClr val="ED145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5" idx="1"/>
          </p:cNvCxnSpPr>
          <p:nvPr/>
        </p:nvCxnSpPr>
        <p:spPr>
          <a:xfrm>
            <a:off x="3829050" y="3547452"/>
            <a:ext cx="1456460" cy="1024156"/>
          </a:xfrm>
          <a:prstGeom prst="straightConnector1">
            <a:avLst/>
          </a:prstGeom>
          <a:ln>
            <a:solidFill>
              <a:srgbClr val="ED145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7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936053" y="1034312"/>
            <a:ext cx="617220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Adicionar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novas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colunas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Selecionar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colunas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Filtrar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coluna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dado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específico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Sumarização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dos dados,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soma,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média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etc…</a:t>
            </a: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Ordenar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dados.</a:t>
            </a: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2" name="TextBox 59">
            <a:extLst>
              <a:ext uri="{FF2B5EF4-FFF2-40B4-BE49-F238E27FC236}">
                <a16:creationId xmlns:a16="http://schemas.microsoft.com/office/drawing/2014/main" id="{FC75D0D1-05D9-4C6F-A107-71874A67224E}"/>
              </a:ext>
            </a:extLst>
          </p:cNvPr>
          <p:cNvSpPr txBox="1"/>
          <p:nvPr/>
        </p:nvSpPr>
        <p:spPr>
          <a:xfrm>
            <a:off x="936053" y="553392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/>
                <a:cs typeface="Gotham HTF Light"/>
              </a:rPr>
              <a:t>OPERAÇÕES 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BÁSICAS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36" y="1416367"/>
            <a:ext cx="5630227" cy="3661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193" y="2073592"/>
            <a:ext cx="3511868" cy="3596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427" y="2708746"/>
            <a:ext cx="4340543" cy="29906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240" y="3389620"/>
            <a:ext cx="6135052" cy="25659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828" y="4110884"/>
            <a:ext cx="4777740" cy="2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8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936053" y="1195533"/>
            <a:ext cx="6904664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pivot: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seleciona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2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colunas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extende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dados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chave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valor.</a:t>
            </a: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melt: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seleciona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várias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colunas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agrupa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conforme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chave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valor.</a:t>
            </a: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Concatenar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valores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colunas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675000" indent="-3048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1A663022-B324-46D7-8F60-8BE03A981E6B}"/>
              </a:ext>
            </a:extLst>
          </p:cNvPr>
          <p:cNvSpPr txBox="1"/>
          <p:nvPr/>
        </p:nvSpPr>
        <p:spPr>
          <a:xfrm>
            <a:off x="936053" y="553392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/>
                <a:cs typeface="Gotham HTF Light"/>
              </a:rPr>
              <a:t>OPERAÇÕES 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BÁSICAS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707832"/>
            <a:ext cx="6344603" cy="2964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3" y="2550898"/>
            <a:ext cx="7462838" cy="2546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465" y="3346214"/>
            <a:ext cx="5612606" cy="2862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923" y="3737526"/>
            <a:ext cx="6375084" cy="3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1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936053" y="1195533"/>
            <a:ext cx="5305721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81000" indent="-3429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Gráficos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pacotes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matplotlib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seaborn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675000" indent="-3048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Gráficos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barras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655950" indent="-28575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655950" indent="-28575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655950" indent="-28575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675000" indent="-3048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675000" indent="-3048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Gráficos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linhas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675000" indent="-304800">
              <a:lnSpc>
                <a:spcPct val="150000"/>
              </a:lnSpc>
              <a:buClr>
                <a:srgbClr val="D91F53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BBDA146B-C6BC-41CE-81DC-CF16CD68AEC6}"/>
              </a:ext>
            </a:extLst>
          </p:cNvPr>
          <p:cNvSpPr txBox="1"/>
          <p:nvPr/>
        </p:nvSpPr>
        <p:spPr>
          <a:xfrm>
            <a:off x="936053" y="553392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/>
                <a:cs typeface="Gotham HTF Light"/>
              </a:rPr>
              <a:t>OPERAÇÕES 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BÁSICAS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23" y="1940243"/>
            <a:ext cx="5170212" cy="12028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623" y="3616642"/>
            <a:ext cx="5395913" cy="13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7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92FC5095-F444-456C-9E65-596AC46C1D8E}"/>
              </a:ext>
            </a:extLst>
          </p:cNvPr>
          <p:cNvSpPr txBox="1"/>
          <p:nvPr/>
        </p:nvSpPr>
        <p:spPr>
          <a:xfrm>
            <a:off x="3121774" y="2279362"/>
            <a:ext cx="2900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32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11086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3" name="Shape 443"/>
              <p:cNvSpPr/>
              <p:nvPr/>
            </p:nvSpPr>
            <p:spPr>
              <a:xfrm>
                <a:off x="936052" y="1106081"/>
                <a:ext cx="7124583" cy="3108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indent="-285750">
                  <a:lnSpc>
                    <a:spcPct val="150000"/>
                  </a:lnSpc>
                  <a:spcAft>
                    <a:spcPts val="1200"/>
                  </a:spcAft>
                  <a:buClr>
                    <a:srgbClr val="D91F53"/>
                  </a:buClr>
                  <a:buSzPct val="100000"/>
                  <a:buFont typeface="Arial"/>
                  <a:buAutoNum type="arabicPeriod"/>
                </a:pPr>
                <a:r>
                  <a:rPr lang="pt-BR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Use a função </a:t>
                </a:r>
                <a:r>
                  <a:rPr lang="pt-BR" sz="1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read_csv</a:t>
                </a:r>
                <a:r>
                  <a:rPr lang="pt-BR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 </a:t>
                </a:r>
                <a:r>
                  <a:rPr lang="pt-BR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para carregar corretamente o arquivo: “</a:t>
                </a:r>
                <a:r>
                  <a:rPr lang="pt-BR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  <a:ea typeface="Calibri"/>
                    <a:cs typeface="Calibri"/>
                    <a:sym typeface="Calibri"/>
                  </a:rPr>
                  <a:t>dados_1997_2011_paises_csv.csv</a:t>
                </a:r>
                <a:r>
                  <a:rPr lang="pt-BR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”.</a:t>
                </a:r>
                <a:endParaRPr lang="pt-B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1200"/>
                  </a:spcAft>
                  <a:buClr>
                    <a:srgbClr val="D91F53"/>
                  </a:buClr>
                  <a:buSzPct val="100000"/>
                  <a:buFont typeface="Arial"/>
                  <a:buAutoNum type="arabicPeriod"/>
                </a:pPr>
                <a:r>
                  <a:rPr lang="pt-BR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Criar a seguinte função: </a:t>
                </a:r>
                <a14:m>
                  <m:oMath xmlns:m="http://schemas.openxmlformats.org/officeDocument/2006/math">
                    <m:r>
                      <a:rPr lang="pt-BR" sz="1300" i="1" smtClean="0">
                        <a:solidFill>
                          <a:srgbClr val="D91F53"/>
                        </a:solidFill>
                        <a:latin typeface="Cambria Math" panose="02040503050406030204" pitchFamily="18" charset="0"/>
                      </a:rPr>
                      <m:t>𝑧𝑛𝑜𝑟𝑚</m:t>
                    </m:r>
                    <m:r>
                      <a:rPr lang="pt-BR" sz="1300" i="1" smtClean="0">
                        <a:solidFill>
                          <a:srgbClr val="D91F5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1300" i="1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300" i="1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sz="1300" i="1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pt-BR" sz="1300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pt-BR" sz="1300" i="1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pt-BR" sz="1300" i="1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300" i="1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ar-AE" sz="1300" i="1">
                                <a:solidFill>
                                  <a:srgbClr val="D91F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300">
                                <a:solidFill>
                                  <a:srgbClr val="D91F53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sz="1300" i="1">
                                    <a:solidFill>
                                      <a:srgbClr val="D91F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300" i="1">
                                    <a:solidFill>
                                      <a:srgbClr val="D91F5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ar-AE" sz="1300" i="1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 sz="1300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pt-BR" sz="1300" i="1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pt-BR" sz="1300" i="1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300" i="1">
                            <a:solidFill>
                              <a:srgbClr val="D91F5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ar-AE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 .</a:t>
                </a:r>
              </a:p>
              <a:p>
                <a:pPr indent="-285750">
                  <a:lnSpc>
                    <a:spcPct val="150000"/>
                  </a:lnSpc>
                  <a:spcAft>
                    <a:spcPts val="1200"/>
                  </a:spcAft>
                  <a:buClr>
                    <a:srgbClr val="D91F53"/>
                  </a:buClr>
                  <a:buSzPct val="100000"/>
                  <a:buFont typeface="Arial"/>
                  <a:buAutoNum type="arabicPeriod"/>
                </a:pPr>
                <a:r>
                  <a:rPr lang="pt-BR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Use a função </a:t>
                </a:r>
                <a:r>
                  <a:rPr lang="pt-BR" sz="1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znorm</a:t>
                </a:r>
                <a:r>
                  <a:rPr lang="pt-BR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() </a:t>
                </a:r>
                <a:r>
                  <a:rPr lang="pt-BR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nas </a:t>
                </a:r>
                <a:r>
                  <a:rPr lang="pt-BR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colunas população e </a:t>
                </a:r>
                <a:r>
                  <a:rPr lang="pt-BR" sz="13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pib</a:t>
                </a:r>
                <a:r>
                  <a:rPr lang="pt-BR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. Criar as colunas </a:t>
                </a:r>
                <a:r>
                  <a:rPr lang="pt-BR" sz="1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z_pop</a:t>
                </a:r>
                <a:r>
                  <a:rPr lang="pt-BR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 e </a:t>
                </a:r>
                <a:r>
                  <a:rPr lang="pt-BR" sz="1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z_pib</a:t>
                </a:r>
                <a:r>
                  <a:rPr lang="pt-BR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.</a:t>
                </a:r>
                <a:endParaRPr lang="pt-B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endParaRPr>
              </a:p>
              <a:p>
                <a:pPr indent="-285750">
                  <a:lnSpc>
                    <a:spcPct val="150000"/>
                  </a:lnSpc>
                  <a:spcAft>
                    <a:spcPts val="1200"/>
                  </a:spcAft>
                  <a:buClr>
                    <a:srgbClr val="D91F53"/>
                  </a:buClr>
                  <a:buSzPct val="100000"/>
                  <a:buFont typeface="Arial"/>
                  <a:buAutoNum type="arabicPeriod"/>
                </a:pPr>
                <a:r>
                  <a:rPr lang="pt-BR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Selecionar </a:t>
                </a:r>
                <a:r>
                  <a:rPr lang="pt-BR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os países de IDH maior que 0.9 em 2008.</a:t>
                </a:r>
              </a:p>
              <a:p>
                <a:pPr indent="-285750">
                  <a:lnSpc>
                    <a:spcPct val="150000"/>
                  </a:lnSpc>
                  <a:spcAft>
                    <a:spcPts val="1200"/>
                  </a:spcAft>
                  <a:buClr>
                    <a:srgbClr val="D91F53"/>
                  </a:buClr>
                  <a:buSzPct val="100000"/>
                  <a:buFont typeface="Arial"/>
                  <a:buAutoNum type="arabicPeriod"/>
                </a:pPr>
                <a:r>
                  <a:rPr lang="pt-BR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Obter </a:t>
                </a:r>
                <a:r>
                  <a:rPr lang="pt-BR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o IDH médio dos países e ordenar do maior para o menor (dica: usar função </a:t>
                </a:r>
                <a:r>
                  <a:rPr lang="pt-BR" sz="1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groupby</a:t>
                </a:r>
                <a:r>
                  <a:rPr lang="pt-BR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).</a:t>
                </a:r>
                <a:endParaRPr lang="pt-B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endParaRPr>
              </a:p>
              <a:p>
                <a:pPr indent="-342900">
                  <a:lnSpc>
                    <a:spcPct val="150000"/>
                  </a:lnSpc>
                  <a:spcAft>
                    <a:spcPts val="1200"/>
                  </a:spcAft>
                  <a:buClr>
                    <a:srgbClr val="D91F53"/>
                  </a:buClr>
                  <a:buFont typeface="+mj-lt"/>
                  <a:buAutoNum type="arabicPeriod"/>
                </a:pPr>
                <a:endParaRPr lang="pt-B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endParaRPr>
              </a:p>
              <a:p>
                <a:pPr indent="-342900">
                  <a:lnSpc>
                    <a:spcPct val="150000"/>
                  </a:lnSpc>
                  <a:spcAft>
                    <a:spcPts val="1200"/>
                  </a:spcAft>
                  <a:buClr>
                    <a:srgbClr val="D91F53"/>
                  </a:buClr>
                  <a:buFont typeface="+mj-lt"/>
                  <a:buAutoNum type="arabicPeriod"/>
                </a:pPr>
                <a:endParaRPr lang="pt-B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endParaRPr>
              </a:p>
              <a:p>
                <a:pPr lvl="2" indent="-342900">
                  <a:lnSpc>
                    <a:spcPct val="150000"/>
                  </a:lnSpc>
                  <a:spcBef>
                    <a:spcPts val="390"/>
                  </a:spcBef>
                  <a:spcAft>
                    <a:spcPts val="1200"/>
                  </a:spcAft>
                  <a:buClr>
                    <a:srgbClr val="D91F53"/>
                  </a:buClr>
                  <a:buFont typeface="+mj-lt"/>
                  <a:buAutoNum type="arabicPeriod"/>
                </a:pPr>
                <a:endParaRPr lang="pt-B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443" name="Shape 4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2" y="1106081"/>
                <a:ext cx="7124583" cy="3108110"/>
              </a:xfrm>
              <a:prstGeom prst="rect">
                <a:avLst/>
              </a:prstGeom>
              <a:blipFill>
                <a:blip r:embed="rId3"/>
                <a:stretch>
                  <a:fillRect l="-514" b="-50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9">
            <a:extLst>
              <a:ext uri="{FF2B5EF4-FFF2-40B4-BE49-F238E27FC236}">
                <a16:creationId xmlns:a16="http://schemas.microsoft.com/office/drawing/2014/main" id="{8684271F-E423-4E61-B79B-639B9BA91190}"/>
              </a:ext>
            </a:extLst>
          </p:cNvPr>
          <p:cNvSpPr txBox="1"/>
          <p:nvPr/>
        </p:nvSpPr>
        <p:spPr>
          <a:xfrm>
            <a:off x="936053" y="553392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75912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936053" y="1195533"/>
            <a:ext cx="617220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400050" indent="-342900">
              <a:lnSpc>
                <a:spcPct val="150000"/>
              </a:lnSpc>
              <a:spcAft>
                <a:spcPts val="1200"/>
              </a:spcAft>
              <a:buClr>
                <a:srgbClr val="D91F53"/>
              </a:buClr>
              <a:buSzPct val="100000"/>
              <a:buFont typeface="+mj-lt"/>
              <a:buAutoNum type="arabicPeriod"/>
            </a:pPr>
            <a:r>
              <a:rPr lang="pt-B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Construa </a:t>
            </a: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gráfico ordenando os países por </a:t>
            </a:r>
            <a:r>
              <a:rPr lang="pt-B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corrupção (Dica, pode-se tanto filtrar um ano específico ou fazer uma média de todos os anos).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00050" indent="-342900">
              <a:lnSpc>
                <a:spcPct val="150000"/>
              </a:lnSpc>
              <a:spcAft>
                <a:spcPts val="1200"/>
              </a:spcAft>
              <a:buClr>
                <a:srgbClr val="D91F53"/>
              </a:buClr>
              <a:buSzPct val="100000"/>
              <a:buFont typeface="+mj-lt"/>
              <a:buAutoNum type="arabicPeriod"/>
            </a:pP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Construa um gráfico que compara a evolução das populações de Brasil e Índia.</a:t>
            </a:r>
          </a:p>
          <a:p>
            <a:pPr marL="400050" indent="-342900">
              <a:lnSpc>
                <a:spcPct val="150000"/>
              </a:lnSpc>
              <a:spcAft>
                <a:spcPts val="1200"/>
              </a:spcAft>
              <a:buClr>
                <a:srgbClr val="D91F53"/>
              </a:buClr>
              <a:buSzPct val="100000"/>
              <a:buFont typeface="+mj-lt"/>
              <a:buAutoNum type="arabicPeriod"/>
            </a:pP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Construa um gráfico com </a:t>
            </a:r>
            <a:r>
              <a:rPr lang="pt-B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IDH médio </a:t>
            </a: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eixo y e </a:t>
            </a:r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corrupção </a:t>
            </a:r>
            <a:r>
              <a:rPr lang="pt-BR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média no </a:t>
            </a: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eixo x. O que você consegue entender deste resultado?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D91F53"/>
              </a:buClr>
              <a:buFont typeface="+mj-lt"/>
              <a:buAutoNum type="arabicPeriod"/>
            </a:pP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D91F53"/>
              </a:buClr>
              <a:buFont typeface="+mj-lt"/>
              <a:buAutoNum type="arabicPeriod"/>
            </a:pP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152525" lvl="2" indent="-342900">
              <a:lnSpc>
                <a:spcPct val="150000"/>
              </a:lnSpc>
              <a:spcBef>
                <a:spcPts val="390"/>
              </a:spcBef>
              <a:spcAft>
                <a:spcPts val="1200"/>
              </a:spcAft>
              <a:buClr>
                <a:srgbClr val="D91F53"/>
              </a:buClr>
              <a:buFont typeface="+mj-lt"/>
              <a:buAutoNum type="arabicPeriod"/>
            </a:pPr>
            <a:endParaRPr sz="13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99A3FE12-D40E-442F-AF1F-F715372191F2}"/>
              </a:ext>
            </a:extLst>
          </p:cNvPr>
          <p:cNvSpPr txBox="1"/>
          <p:nvPr/>
        </p:nvSpPr>
        <p:spPr>
          <a:xfrm>
            <a:off x="936053" y="553392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31958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96" y="3562261"/>
            <a:ext cx="815208" cy="219292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30814" y="3992328"/>
            <a:ext cx="4682374" cy="55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2020 | 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Professor Alcides C. Araújo</a:t>
            </a:r>
            <a:endParaRPr lang="en-US" sz="699" kern="1200" dirty="0">
              <a:solidFill>
                <a:prstClr val="black">
                  <a:lumMod val="65000"/>
                  <a:lumOff val="35000"/>
                </a:prstClr>
              </a:solidFill>
              <a:latin typeface="Gotham HTF Light" pitchFamily="50" charset="0"/>
              <a:cs typeface="Roboto Light"/>
            </a:endParaRPr>
          </a:p>
          <a:p>
            <a:pPr algn="ctr" defTabSz="456789">
              <a:lnSpc>
                <a:spcPct val="150000"/>
              </a:lnSpc>
              <a:buClrTx/>
              <a:defRPr/>
            </a:pP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699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699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3539" y="2246431"/>
            <a:ext cx="4816924" cy="6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789">
              <a:buClrTx/>
              <a:defRPr/>
            </a:pPr>
            <a:r>
              <a:rPr lang="en-US" sz="3497" kern="1200" dirty="0">
                <a:solidFill>
                  <a:srgbClr val="ED145B"/>
                </a:solidFill>
                <a:latin typeface="Gotham HTF Medium" pitchFamily="50" charset="0"/>
                <a:ea typeface="+mn-ea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8124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80" y="2213453"/>
            <a:ext cx="2646241" cy="7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6028" y="1987516"/>
            <a:ext cx="5951945" cy="170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97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Statistics for</a:t>
            </a:r>
          </a:p>
          <a:p>
            <a:pPr algn="ctr"/>
            <a:r>
              <a:rPr lang="en-US" sz="3497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DATA SCIENCE</a:t>
            </a:r>
          </a:p>
          <a:p>
            <a:pPr algn="ctr"/>
            <a:r>
              <a:rPr lang="en-US" sz="3497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&amp;</a:t>
            </a:r>
            <a:r>
              <a:rPr lang="en-US" sz="3497" dirty="0">
                <a:solidFill>
                  <a:srgbClr val="91A3AD"/>
                </a:solidFill>
                <a:latin typeface="Gotham HTF Medium"/>
                <a:cs typeface="Gotham HTF Medium"/>
              </a:rPr>
              <a:t> </a:t>
            </a:r>
            <a:r>
              <a:rPr lang="en-US" sz="3497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MACHINE LEARNING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404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1576687" y="3035308"/>
            <a:ext cx="5999537" cy="29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50" dirty="0">
                <a:solidFill>
                  <a:srgbClr val="FFFFFF"/>
                </a:solidFill>
              </a:rPr>
              <a:t>Data Analysis Fundamentals</a:t>
            </a:r>
          </a:p>
          <a:p>
            <a:pPr>
              <a:lnSpc>
                <a:spcPct val="90000"/>
              </a:lnSpc>
            </a:pPr>
            <a:endParaRPr sz="1650" dirty="0">
              <a:solidFill>
                <a:srgbClr val="FFFFFF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576688" y="3795779"/>
            <a:ext cx="5313737" cy="25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3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Alcides C. Araújo</a:t>
            </a:r>
            <a:endParaRPr sz="135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789610" y="1293224"/>
            <a:ext cx="5564780" cy="2557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"Capacitar o aluno no entendimento de conceitos básicos de estatística e análise de dados.“</a:t>
            </a:r>
          </a:p>
          <a:p>
            <a:pPr algn="ctr"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"Preparar os alunos para entender e desempenhar conceitos futuros relacionados à Análise Exploratória de Dados 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Machine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Learning."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676E609-8E65-400B-9E4B-CD465EFB62EF}"/>
              </a:ext>
            </a:extLst>
          </p:cNvPr>
          <p:cNvSpPr txBox="1">
            <a:spLocks/>
          </p:cNvSpPr>
          <p:nvPr/>
        </p:nvSpPr>
        <p:spPr>
          <a:xfrm>
            <a:off x="887105" y="689863"/>
            <a:ext cx="1308565" cy="333781"/>
          </a:xfrm>
          <a:prstGeom prst="rect">
            <a:avLst/>
          </a:prstGeom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000" b="1" dirty="0">
                <a:solidFill>
                  <a:srgbClr val="ED145B"/>
                </a:solidFill>
                <a:latin typeface="Gotham HTF" pitchFamily="50" charset="0"/>
              </a:rPr>
              <a:t>AULA 3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6EFE9A7-091D-48CC-9B5F-4C5EFCCE0B45}"/>
              </a:ext>
            </a:extLst>
          </p:cNvPr>
          <p:cNvSpPr txBox="1"/>
          <p:nvPr/>
        </p:nvSpPr>
        <p:spPr>
          <a:xfrm>
            <a:off x="1593272" y="2256279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DATA</a:t>
            </a:r>
            <a:r>
              <a:rPr lang="en-US" sz="3500" dirty="0">
                <a:solidFill>
                  <a:srgbClr val="91A3AD"/>
                </a:solidFill>
                <a:latin typeface="Gotham HTF Medium"/>
                <a:cs typeface="Gotham HTF Medium"/>
              </a:rPr>
              <a:t> </a:t>
            </a:r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SCIENCE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Shape 443"/>
              <p:cNvSpPr/>
              <p:nvPr/>
            </p:nvSpPr>
            <p:spPr>
              <a:xfrm>
                <a:off x="936053" y="1465537"/>
                <a:ext cx="7006468" cy="3394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marL="457200" indent="-400050">
                  <a:lnSpc>
                    <a:spcPct val="150000"/>
                  </a:lnSpc>
                  <a:spcAft>
                    <a:spcPts val="1200"/>
                  </a:spcAft>
                  <a:buClr>
                    <a:srgbClr val="ED145B"/>
                  </a:buClr>
                  <a:buSzPts val="2400"/>
                  <a:buFont typeface="+mj-lt"/>
                  <a:buAutoNum type="arabicPeriod"/>
                </a:pP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Criar a seguinte função: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140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sz="140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pt-BR" sz="140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14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4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sz="14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pt-BR" sz="140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pt-BR" sz="14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pt-BR" sz="14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ar-AE" sz="1400" i="1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40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sz="1400" i="1">
                                    <a:solidFill>
                                      <a:srgbClr val="ED145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400" i="1">
                                    <a:solidFill>
                                      <a:srgbClr val="ED145B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ar-AE" sz="14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 sz="140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pt-BR" sz="14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pt-BR" sz="14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ar-A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.</a:t>
                </a:r>
              </a:p>
              <a:p>
                <a:pPr marL="457200" indent="-400050">
                  <a:lnSpc>
                    <a:spcPct val="150000"/>
                  </a:lnSpc>
                  <a:spcAft>
                    <a:spcPts val="1200"/>
                  </a:spcAft>
                  <a:buClr>
                    <a:srgbClr val="ED145B"/>
                  </a:buClr>
                  <a:buSzPts val="2400"/>
                  <a:buFont typeface="+mj-lt"/>
                  <a:buAutoNum type="arabicPeriod"/>
                </a:pP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Criar 2 vetores: </a:t>
                </a:r>
                <a:r>
                  <a:rPr lang="pt-B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vetorA</a:t>
                </a: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 (números de 1 a 20), </a:t>
                </a:r>
                <a:r>
                  <a:rPr lang="pt-B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vetorB</a:t>
                </a: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 (números aleatórios entre 1 e 20).</a:t>
                </a:r>
              </a:p>
              <a:p>
                <a:pPr marL="457200" indent="-400050">
                  <a:lnSpc>
                    <a:spcPct val="150000"/>
                  </a:lnSpc>
                  <a:spcAft>
                    <a:spcPts val="1200"/>
                  </a:spcAft>
                  <a:buClr>
                    <a:srgbClr val="ED145B"/>
                  </a:buClr>
                  <a:buSzPts val="2400"/>
                  <a:buFont typeface="+mj-lt"/>
                  <a:buAutoNum type="arabicPeriod"/>
                </a:pP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Aplique a função criada nos vetores. O que ocorreu? Salve os resultados em novos vetores.</a:t>
                </a:r>
              </a:p>
              <a:p>
                <a:pPr marL="457200" indent="-400050">
                  <a:lnSpc>
                    <a:spcPct val="150000"/>
                  </a:lnSpc>
                  <a:spcAft>
                    <a:spcPts val="1200"/>
                  </a:spcAft>
                  <a:buClr>
                    <a:srgbClr val="ED145B"/>
                  </a:buClr>
                  <a:buSzPts val="2400"/>
                  <a:buFont typeface="+mj-lt"/>
                  <a:buAutoNum type="arabicPeriod"/>
                </a:pP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Crie as matrizes </a:t>
                </a:r>
                <a:r>
                  <a:rPr lang="pt-B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matrixAB</a:t>
                </a: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(20,2) e </a:t>
                </a:r>
                <a:r>
                  <a:rPr lang="pt-B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matrixAB_norm</a:t>
                </a: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(20,2) utilizando os vetores criados anteriormente.</a:t>
                </a:r>
              </a:p>
              <a:p>
                <a:pPr marL="457200" indent="-400050">
                  <a:lnSpc>
                    <a:spcPct val="150000"/>
                  </a:lnSpc>
                  <a:spcAft>
                    <a:spcPts val="1200"/>
                  </a:spcAft>
                  <a:buClr>
                    <a:srgbClr val="ED145B"/>
                  </a:buClr>
                  <a:buSzPts val="2400"/>
                  <a:buFont typeface="+mj-lt"/>
                  <a:buAutoNum type="arabicPeriod"/>
                </a:pP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Aplique as operações “*” e </a:t>
                </a:r>
                <a:r>
                  <a: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“</a:t>
                </a:r>
                <a:r>
                  <a:rPr lang="pt-BR" sz="1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dot</a:t>
                </a:r>
                <a:r>
                  <a: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” </a:t>
                </a: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tham HTF Light" pitchFamily="50" charset="0"/>
                  </a:rPr>
                  <a:t>nas matrizes. Quais os resultados obtidos?</a:t>
                </a:r>
              </a:p>
              <a:p>
                <a:pPr marL="400050" indent="-400050">
                  <a:lnSpc>
                    <a:spcPct val="150000"/>
                  </a:lnSpc>
                  <a:spcAft>
                    <a:spcPts val="1200"/>
                  </a:spcAft>
                  <a:buClr>
                    <a:srgbClr val="ED145B"/>
                  </a:buClr>
                  <a:buFont typeface="+mj-lt"/>
                  <a:buAutoNum type="arabicPeriod"/>
                </a:pPr>
                <a:endPara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endParaRPr>
              </a:p>
              <a:p>
                <a:pPr marL="400050" indent="-400050">
                  <a:lnSpc>
                    <a:spcPct val="150000"/>
                  </a:lnSpc>
                  <a:spcAft>
                    <a:spcPts val="1200"/>
                  </a:spcAft>
                  <a:buClr>
                    <a:srgbClr val="ED145B"/>
                  </a:buClr>
                  <a:buFont typeface="+mj-lt"/>
                  <a:buAutoNum type="arabicPeriod"/>
                </a:pPr>
                <a:endPara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</a:endParaRPr>
              </a:p>
              <a:p>
                <a:pPr marL="1209675" lvl="2" indent="-400050">
                  <a:lnSpc>
                    <a:spcPct val="150000"/>
                  </a:lnSpc>
                  <a:spcBef>
                    <a:spcPts val="390"/>
                  </a:spcBef>
                  <a:spcAft>
                    <a:spcPts val="1200"/>
                  </a:spcAft>
                  <a:buClr>
                    <a:srgbClr val="ED145B"/>
                  </a:buClr>
                  <a:buFont typeface="+mj-lt"/>
                  <a:buAutoNum type="arabicPeriod"/>
                </a:pPr>
                <a:endPara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443" name="Shape 4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3" y="1465537"/>
                <a:ext cx="7006468" cy="3394575"/>
              </a:xfrm>
              <a:prstGeom prst="rect">
                <a:avLst/>
              </a:prstGeom>
              <a:blipFill>
                <a:blip r:embed="rId3"/>
                <a:stretch>
                  <a:fillRect l="-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9">
            <a:extLst>
              <a:ext uri="{FF2B5EF4-FFF2-40B4-BE49-F238E27FC236}">
                <a16:creationId xmlns:a16="http://schemas.microsoft.com/office/drawing/2014/main" id="{154DCF51-3AF2-4C5E-95DC-5C859D87AB7B}"/>
              </a:ext>
            </a:extLst>
          </p:cNvPr>
          <p:cNvSpPr txBox="1"/>
          <p:nvPr/>
        </p:nvSpPr>
        <p:spPr>
          <a:xfrm>
            <a:off x="936053" y="553392"/>
            <a:ext cx="434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/>
                <a:cs typeface="Gotham HTF Light"/>
              </a:rPr>
              <a:t>LEMBRANDO DA </a:t>
            </a:r>
            <a:endParaRPr lang="pt-BR" sz="1800" dirty="0">
              <a:solidFill>
                <a:srgbClr val="ED145B"/>
              </a:solidFill>
              <a:latin typeface="Gotham HTF" pitchFamily="50" charset="0"/>
              <a:cs typeface="Gotham HTF Bold"/>
            </a:endParaRPr>
          </a:p>
          <a:p>
            <a:pPr>
              <a:defRPr/>
            </a:pP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ÚLTIMA AULA</a:t>
            </a:r>
          </a:p>
        </p:txBody>
      </p:sp>
    </p:spTree>
    <p:extLst>
      <p:ext uri="{BB962C8B-B14F-4D97-AF65-F5344CB8AC3E}">
        <p14:creationId xmlns:p14="http://schemas.microsoft.com/office/powerpoint/2010/main" val="421861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9">
            <a:extLst>
              <a:ext uri="{FF2B5EF4-FFF2-40B4-BE49-F238E27FC236}">
                <a16:creationId xmlns:a16="http://schemas.microsoft.com/office/drawing/2014/main" id="{777AB67D-D409-4AB0-9B8B-7FDED0408CCB}"/>
              </a:ext>
            </a:extLst>
          </p:cNvPr>
          <p:cNvSpPr txBox="1"/>
          <p:nvPr/>
        </p:nvSpPr>
        <p:spPr>
          <a:xfrm>
            <a:off x="936054" y="553392"/>
            <a:ext cx="217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8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/>
                <a:cs typeface="Gotham HTF Light"/>
              </a:rPr>
              <a:t>Python</a:t>
            </a:r>
            <a:r>
              <a:rPr lang="pt-B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/>
                <a:cs typeface="Gotham HTF Light"/>
              </a:rPr>
              <a:t> </a:t>
            </a: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/>
                <a:cs typeface="Gotham HTF Light"/>
              </a:rPr>
              <a:t>PARA </a:t>
            </a:r>
            <a:endParaRPr lang="pt-BR" sz="1800" dirty="0">
              <a:solidFill>
                <a:srgbClr val="ED145B"/>
              </a:solidFill>
              <a:latin typeface="Gotham HTF" pitchFamily="50" charset="0"/>
              <a:cs typeface="Gotham HTF Bold"/>
            </a:endParaRPr>
          </a:p>
          <a:p>
            <a:pPr>
              <a:defRPr/>
            </a:pP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DATA SCIENCE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7E5AC6-494B-46F0-A63C-DCAE67FD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63" y="890184"/>
            <a:ext cx="6234674" cy="42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9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>
            <a:extLst>
              <a:ext uri="{FF2B5EF4-FFF2-40B4-BE49-F238E27FC236}">
                <a16:creationId xmlns:a16="http://schemas.microsoft.com/office/drawing/2014/main" id="{5E62F1C4-57E2-44A8-89E6-EE6E671853F2}"/>
              </a:ext>
            </a:extLst>
          </p:cNvPr>
          <p:cNvSpPr txBox="1"/>
          <p:nvPr/>
        </p:nvSpPr>
        <p:spPr>
          <a:xfrm>
            <a:off x="939416" y="555259"/>
            <a:ext cx="434543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1798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Light"/>
              </a:rPr>
              <a:t>FLUXO DE TRABALHO </a:t>
            </a:r>
            <a:r>
              <a:rPr lang="pt-BR" sz="1798" kern="1200" dirty="0">
                <a:solidFill>
                  <a:srgbClr val="ED145B"/>
                </a:solidFill>
                <a:latin typeface="Gotham HTF" pitchFamily="50" charset="0"/>
                <a:ea typeface="+mn-ea"/>
                <a:cs typeface="Gotham HTF Light"/>
              </a:rPr>
              <a:t>NO </a:t>
            </a:r>
            <a:r>
              <a:rPr lang="pt-BR" sz="1798" i="1" kern="1200" dirty="0" smtClean="0">
                <a:solidFill>
                  <a:srgbClr val="ED145B"/>
                </a:solidFill>
                <a:latin typeface="Gotham HTF" pitchFamily="50" charset="0"/>
                <a:ea typeface="+mn-ea"/>
                <a:cs typeface="Gotham HTF Light"/>
              </a:rPr>
              <a:t>Python</a:t>
            </a:r>
            <a:endParaRPr lang="pt-BR" sz="1798" i="1" kern="1200" dirty="0">
              <a:solidFill>
                <a:srgbClr val="ED145B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412CF22-0BAD-4334-847E-9AB1E811F48E}"/>
              </a:ext>
            </a:extLst>
          </p:cNvPr>
          <p:cNvSpPr/>
          <p:nvPr/>
        </p:nvSpPr>
        <p:spPr>
          <a:xfrm>
            <a:off x="1438492" y="2133581"/>
            <a:ext cx="1673640" cy="877925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ED145B"/>
                </a:gs>
                <a:gs pos="14000">
                  <a:srgbClr val="ED145B">
                    <a:alpha val="0"/>
                  </a:srgbClr>
                </a:gs>
                <a:gs pos="85000">
                  <a:srgbClr val="ED145B">
                    <a:alpha val="0"/>
                  </a:srgbClr>
                </a:gs>
                <a:gs pos="99000">
                  <a:srgbClr val="ED145B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83"/>
            <a:r>
              <a:rPr lang="pt-BR" sz="999" cap="all" dirty="0">
                <a:solidFill>
                  <a:srgbClr val="ED145B"/>
                </a:solidFill>
                <a:latin typeface="Gotham HTF Book" charset="0"/>
                <a:ea typeface="Gotham HTF Book" charset="0"/>
                <a:cs typeface="Gotham HTF Book" charset="0"/>
              </a:rPr>
              <a:t>Carregar pacotes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C78D76-6E39-490B-8DC4-3BBE32C53436}"/>
              </a:ext>
            </a:extLst>
          </p:cNvPr>
          <p:cNvSpPr/>
          <p:nvPr/>
        </p:nvSpPr>
        <p:spPr>
          <a:xfrm>
            <a:off x="3735180" y="2133581"/>
            <a:ext cx="1673640" cy="877925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ED145B"/>
                </a:gs>
                <a:gs pos="14000">
                  <a:srgbClr val="ED145B">
                    <a:alpha val="0"/>
                  </a:srgbClr>
                </a:gs>
                <a:gs pos="85000">
                  <a:srgbClr val="ED145B">
                    <a:alpha val="0"/>
                  </a:srgbClr>
                </a:gs>
                <a:gs pos="99000">
                  <a:srgbClr val="ED145B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83"/>
            <a:r>
              <a:rPr lang="pt-BR" sz="999" cap="all" dirty="0">
                <a:solidFill>
                  <a:srgbClr val="ED145B"/>
                </a:solidFill>
                <a:latin typeface="Gotham HTF Book" charset="0"/>
                <a:ea typeface="Gotham HTF Book" charset="0"/>
                <a:cs typeface="Gotham HTF Book" charset="0"/>
              </a:rPr>
              <a:t>Carregar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6C6C8B-7BCF-41C2-8EB2-D724833650B2}"/>
              </a:ext>
            </a:extLst>
          </p:cNvPr>
          <p:cNvSpPr/>
          <p:nvPr/>
        </p:nvSpPr>
        <p:spPr>
          <a:xfrm>
            <a:off x="6031868" y="2133581"/>
            <a:ext cx="1673640" cy="877925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ED145B"/>
                </a:gs>
                <a:gs pos="14000">
                  <a:srgbClr val="ED145B">
                    <a:alpha val="0"/>
                  </a:srgbClr>
                </a:gs>
                <a:gs pos="85000">
                  <a:srgbClr val="ED145B">
                    <a:alpha val="0"/>
                  </a:srgbClr>
                </a:gs>
                <a:gs pos="99000">
                  <a:srgbClr val="ED145B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83"/>
            <a:r>
              <a:rPr lang="pt-BR" sz="999" cap="all" dirty="0">
                <a:solidFill>
                  <a:srgbClr val="ED145B"/>
                </a:solidFill>
                <a:latin typeface="Gotham HTF Book" charset="0"/>
                <a:ea typeface="Gotham HTF Book" charset="0"/>
                <a:cs typeface="Gotham HTF Book" charset="0"/>
              </a:rPr>
              <a:t>Realizar análises</a:t>
            </a:r>
          </a:p>
        </p:txBody>
      </p:sp>
      <p:grpSp>
        <p:nvGrpSpPr>
          <p:cNvPr id="8" name="Group 64">
            <a:extLst>
              <a:ext uri="{FF2B5EF4-FFF2-40B4-BE49-F238E27FC236}">
                <a16:creationId xmlns:a16="http://schemas.microsoft.com/office/drawing/2014/main" id="{512534CE-26D5-4825-85E5-32A363F1E520}"/>
              </a:ext>
            </a:extLst>
          </p:cNvPr>
          <p:cNvGrpSpPr/>
          <p:nvPr/>
        </p:nvGrpSpPr>
        <p:grpSpPr>
          <a:xfrm rot="13500000">
            <a:off x="3374523" y="2525656"/>
            <a:ext cx="93774" cy="93774"/>
            <a:chOff x="908053" y="1341545"/>
            <a:chExt cx="93861" cy="93861"/>
          </a:xfrm>
          <a:effectLst/>
        </p:grpSpPr>
        <p:cxnSp>
          <p:nvCxnSpPr>
            <p:cNvPr id="9" name="Straight Connector 70">
              <a:extLst>
                <a:ext uri="{FF2B5EF4-FFF2-40B4-BE49-F238E27FC236}">
                  <a16:creationId xmlns:a16="http://schemas.microsoft.com/office/drawing/2014/main" id="{822CE949-3F46-41F1-ABAB-A068046FFC09}"/>
                </a:ext>
              </a:extLst>
            </p:cNvPr>
            <p:cNvCxnSpPr/>
            <p:nvPr userDrawn="1"/>
          </p:nvCxnSpPr>
          <p:spPr>
            <a:xfrm flipV="1">
              <a:off x="911230" y="1341545"/>
              <a:ext cx="0" cy="93861"/>
            </a:xfrm>
            <a:prstGeom prst="line">
              <a:avLst/>
            </a:prstGeom>
            <a:ln w="9525">
              <a:solidFill>
                <a:srgbClr val="ED145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71">
              <a:extLst>
                <a:ext uri="{FF2B5EF4-FFF2-40B4-BE49-F238E27FC236}">
                  <a16:creationId xmlns:a16="http://schemas.microsoft.com/office/drawing/2014/main" id="{AB66C88A-8B25-4E51-9AD5-38B2D63BB818}"/>
                </a:ext>
              </a:extLst>
            </p:cNvPr>
            <p:cNvCxnSpPr/>
            <p:nvPr userDrawn="1"/>
          </p:nvCxnSpPr>
          <p:spPr>
            <a:xfrm rot="16200000" flipV="1">
              <a:off x="954984" y="1388475"/>
              <a:ext cx="0" cy="93861"/>
            </a:xfrm>
            <a:prstGeom prst="line">
              <a:avLst/>
            </a:prstGeom>
            <a:ln w="9525">
              <a:solidFill>
                <a:srgbClr val="ED145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64">
            <a:extLst>
              <a:ext uri="{FF2B5EF4-FFF2-40B4-BE49-F238E27FC236}">
                <a16:creationId xmlns:a16="http://schemas.microsoft.com/office/drawing/2014/main" id="{4AF3F463-FE31-44DC-95C3-E3616D02F77E}"/>
              </a:ext>
            </a:extLst>
          </p:cNvPr>
          <p:cNvGrpSpPr/>
          <p:nvPr/>
        </p:nvGrpSpPr>
        <p:grpSpPr>
          <a:xfrm rot="13500000">
            <a:off x="5673459" y="2525655"/>
            <a:ext cx="93774" cy="93774"/>
            <a:chOff x="908053" y="1341545"/>
            <a:chExt cx="93861" cy="93861"/>
          </a:xfrm>
          <a:effectLst/>
        </p:grpSpPr>
        <p:cxnSp>
          <p:nvCxnSpPr>
            <p:cNvPr id="12" name="Straight Connector 70">
              <a:extLst>
                <a:ext uri="{FF2B5EF4-FFF2-40B4-BE49-F238E27FC236}">
                  <a16:creationId xmlns:a16="http://schemas.microsoft.com/office/drawing/2014/main" id="{F42971FA-E93B-4B6B-9389-5E80D7CB4D98}"/>
                </a:ext>
              </a:extLst>
            </p:cNvPr>
            <p:cNvCxnSpPr/>
            <p:nvPr userDrawn="1"/>
          </p:nvCxnSpPr>
          <p:spPr>
            <a:xfrm flipV="1">
              <a:off x="911230" y="1341545"/>
              <a:ext cx="0" cy="93861"/>
            </a:xfrm>
            <a:prstGeom prst="line">
              <a:avLst/>
            </a:prstGeom>
            <a:ln w="9525">
              <a:solidFill>
                <a:srgbClr val="ED145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71">
              <a:extLst>
                <a:ext uri="{FF2B5EF4-FFF2-40B4-BE49-F238E27FC236}">
                  <a16:creationId xmlns:a16="http://schemas.microsoft.com/office/drawing/2014/main" id="{1C88DF0C-C012-4B82-92E0-B8D7F3B37642}"/>
                </a:ext>
              </a:extLst>
            </p:cNvPr>
            <p:cNvCxnSpPr/>
            <p:nvPr userDrawn="1"/>
          </p:nvCxnSpPr>
          <p:spPr>
            <a:xfrm rot="16200000" flipV="1">
              <a:off x="954984" y="1388475"/>
              <a:ext cx="0" cy="93861"/>
            </a:xfrm>
            <a:prstGeom prst="line">
              <a:avLst/>
            </a:prstGeom>
            <a:ln w="9525">
              <a:solidFill>
                <a:srgbClr val="ED145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4" descr="Resultado de imagem para python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" y="1037764"/>
            <a:ext cx="982301" cy="98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41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>
            <a:extLst>
              <a:ext uri="{FF2B5EF4-FFF2-40B4-BE49-F238E27FC236}">
                <a16:creationId xmlns:a16="http://schemas.microsoft.com/office/drawing/2014/main" id="{5E62F1C4-57E2-44A8-89E6-EE6E671853F2}"/>
              </a:ext>
            </a:extLst>
          </p:cNvPr>
          <p:cNvSpPr txBox="1"/>
          <p:nvPr/>
        </p:nvSpPr>
        <p:spPr>
          <a:xfrm>
            <a:off x="939416" y="555259"/>
            <a:ext cx="434543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1798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Light"/>
              </a:rPr>
              <a:t>FLUXO DE TRABALHO </a:t>
            </a:r>
            <a:r>
              <a:rPr lang="pt-BR" sz="1798" kern="1200" dirty="0">
                <a:solidFill>
                  <a:srgbClr val="ED145B"/>
                </a:solidFill>
                <a:latin typeface="Gotham HTF" pitchFamily="50" charset="0"/>
                <a:ea typeface="+mn-ea"/>
                <a:cs typeface="Gotham HTF Light"/>
              </a:rPr>
              <a:t>NO </a:t>
            </a:r>
            <a:r>
              <a:rPr lang="pt-BR" sz="1798" i="1" kern="1200" dirty="0" smtClean="0">
                <a:solidFill>
                  <a:srgbClr val="ED145B"/>
                </a:solidFill>
                <a:latin typeface="Gotham HTF" pitchFamily="50" charset="0"/>
                <a:ea typeface="+mn-ea"/>
                <a:cs typeface="Gotham HTF Light"/>
              </a:rPr>
              <a:t>Python</a:t>
            </a:r>
            <a:endParaRPr lang="pt-BR" sz="1798" i="1" kern="1200" dirty="0">
              <a:solidFill>
                <a:srgbClr val="ED145B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  <p:cxnSp>
        <p:nvCxnSpPr>
          <p:cNvPr id="17" name="Straight Connector 39">
            <a:extLst>
              <a:ext uri="{FF2B5EF4-FFF2-40B4-BE49-F238E27FC236}">
                <a16:creationId xmlns:a16="http://schemas.microsoft.com/office/drawing/2014/main" id="{7B66F5FA-BBAA-48C1-82D7-8CD7A37B26D3}"/>
              </a:ext>
            </a:extLst>
          </p:cNvPr>
          <p:cNvCxnSpPr>
            <a:cxnSpLocks/>
          </p:cNvCxnSpPr>
          <p:nvPr/>
        </p:nvCxnSpPr>
        <p:spPr>
          <a:xfrm>
            <a:off x="2000002" y="2602634"/>
            <a:ext cx="1" cy="1100585"/>
          </a:xfrm>
          <a:prstGeom prst="line">
            <a:avLst/>
          </a:prstGeom>
          <a:ln w="952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0">
            <a:extLst>
              <a:ext uri="{FF2B5EF4-FFF2-40B4-BE49-F238E27FC236}">
                <a16:creationId xmlns:a16="http://schemas.microsoft.com/office/drawing/2014/main" id="{74462B88-D69D-4F74-A803-DB1B54E52497}"/>
              </a:ext>
            </a:extLst>
          </p:cNvPr>
          <p:cNvCxnSpPr>
            <a:cxnSpLocks/>
          </p:cNvCxnSpPr>
          <p:nvPr/>
        </p:nvCxnSpPr>
        <p:spPr>
          <a:xfrm flipH="1">
            <a:off x="2000002" y="3703218"/>
            <a:ext cx="868348" cy="0"/>
          </a:xfrm>
          <a:prstGeom prst="line">
            <a:avLst/>
          </a:prstGeom>
          <a:ln w="952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56">
            <a:extLst>
              <a:ext uri="{FF2B5EF4-FFF2-40B4-BE49-F238E27FC236}">
                <a16:creationId xmlns:a16="http://schemas.microsoft.com/office/drawing/2014/main" id="{4DEB0D9E-C6BA-4156-96C7-4867343A3B2A}"/>
              </a:ext>
            </a:extLst>
          </p:cNvPr>
          <p:cNvGrpSpPr/>
          <p:nvPr/>
        </p:nvGrpSpPr>
        <p:grpSpPr>
          <a:xfrm rot="13500000">
            <a:off x="2764059" y="3656332"/>
            <a:ext cx="93774" cy="93774"/>
            <a:chOff x="908053" y="1341545"/>
            <a:chExt cx="93861" cy="93861"/>
          </a:xfrm>
          <a:effectLst/>
        </p:grpSpPr>
        <p:cxnSp>
          <p:nvCxnSpPr>
            <p:cNvPr id="20" name="Straight Connector 57">
              <a:extLst>
                <a:ext uri="{FF2B5EF4-FFF2-40B4-BE49-F238E27FC236}">
                  <a16:creationId xmlns:a16="http://schemas.microsoft.com/office/drawing/2014/main" id="{57D7E297-5A74-4216-AD01-D2C764D8AE73}"/>
                </a:ext>
              </a:extLst>
            </p:cNvPr>
            <p:cNvCxnSpPr/>
            <p:nvPr userDrawn="1"/>
          </p:nvCxnSpPr>
          <p:spPr>
            <a:xfrm flipV="1">
              <a:off x="911230" y="1341545"/>
              <a:ext cx="0" cy="93861"/>
            </a:xfrm>
            <a:prstGeom prst="line">
              <a:avLst/>
            </a:prstGeom>
            <a:ln w="9525">
              <a:solidFill>
                <a:srgbClr val="ED145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8">
              <a:extLst>
                <a:ext uri="{FF2B5EF4-FFF2-40B4-BE49-F238E27FC236}">
                  <a16:creationId xmlns:a16="http://schemas.microsoft.com/office/drawing/2014/main" id="{BBC35C4D-F230-43A1-8471-0700A6B376B4}"/>
                </a:ext>
              </a:extLst>
            </p:cNvPr>
            <p:cNvCxnSpPr/>
            <p:nvPr userDrawn="1"/>
          </p:nvCxnSpPr>
          <p:spPr>
            <a:xfrm rot="16200000" flipV="1">
              <a:off x="954984" y="1388475"/>
              <a:ext cx="0" cy="93861"/>
            </a:xfrm>
            <a:prstGeom prst="line">
              <a:avLst/>
            </a:prstGeom>
            <a:ln w="9525">
              <a:solidFill>
                <a:srgbClr val="ED145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39">
            <a:extLst>
              <a:ext uri="{FF2B5EF4-FFF2-40B4-BE49-F238E27FC236}">
                <a16:creationId xmlns:a16="http://schemas.microsoft.com/office/drawing/2014/main" id="{665AAF3F-ABCD-404F-9C81-0A5B7EE13DB8}"/>
              </a:ext>
            </a:extLst>
          </p:cNvPr>
          <p:cNvCxnSpPr>
            <a:cxnSpLocks/>
          </p:cNvCxnSpPr>
          <p:nvPr/>
        </p:nvCxnSpPr>
        <p:spPr>
          <a:xfrm flipH="1">
            <a:off x="5626613" y="3697846"/>
            <a:ext cx="1163894" cy="0"/>
          </a:xfrm>
          <a:prstGeom prst="line">
            <a:avLst/>
          </a:prstGeom>
          <a:ln w="952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0">
            <a:extLst>
              <a:ext uri="{FF2B5EF4-FFF2-40B4-BE49-F238E27FC236}">
                <a16:creationId xmlns:a16="http://schemas.microsoft.com/office/drawing/2014/main" id="{B340414A-5220-43A2-89F1-FAE17B02136A}"/>
              </a:ext>
            </a:extLst>
          </p:cNvPr>
          <p:cNvCxnSpPr>
            <a:cxnSpLocks/>
          </p:cNvCxnSpPr>
          <p:nvPr/>
        </p:nvCxnSpPr>
        <p:spPr>
          <a:xfrm>
            <a:off x="6790507" y="2921413"/>
            <a:ext cx="0" cy="776434"/>
          </a:xfrm>
          <a:prstGeom prst="line">
            <a:avLst/>
          </a:prstGeom>
          <a:ln w="952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56">
            <a:extLst>
              <a:ext uri="{FF2B5EF4-FFF2-40B4-BE49-F238E27FC236}">
                <a16:creationId xmlns:a16="http://schemas.microsoft.com/office/drawing/2014/main" id="{95B00747-A207-4108-A3E2-ACAC9238057D}"/>
              </a:ext>
            </a:extLst>
          </p:cNvPr>
          <p:cNvGrpSpPr/>
          <p:nvPr/>
        </p:nvGrpSpPr>
        <p:grpSpPr>
          <a:xfrm rot="8100000">
            <a:off x="6743621" y="2931931"/>
            <a:ext cx="93774" cy="93774"/>
            <a:chOff x="908053" y="1341545"/>
            <a:chExt cx="93861" cy="93861"/>
          </a:xfrm>
          <a:effectLst/>
        </p:grpSpPr>
        <p:cxnSp>
          <p:nvCxnSpPr>
            <p:cNvPr id="32" name="Straight Connector 57">
              <a:extLst>
                <a:ext uri="{FF2B5EF4-FFF2-40B4-BE49-F238E27FC236}">
                  <a16:creationId xmlns:a16="http://schemas.microsoft.com/office/drawing/2014/main" id="{5021BD2F-B125-4544-964D-9C01FD487C40}"/>
                </a:ext>
              </a:extLst>
            </p:cNvPr>
            <p:cNvCxnSpPr/>
            <p:nvPr userDrawn="1"/>
          </p:nvCxnSpPr>
          <p:spPr>
            <a:xfrm flipV="1">
              <a:off x="911230" y="1341545"/>
              <a:ext cx="0" cy="93861"/>
            </a:xfrm>
            <a:prstGeom prst="line">
              <a:avLst/>
            </a:prstGeom>
            <a:ln w="9525">
              <a:solidFill>
                <a:srgbClr val="ED145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58">
              <a:extLst>
                <a:ext uri="{FF2B5EF4-FFF2-40B4-BE49-F238E27FC236}">
                  <a16:creationId xmlns:a16="http://schemas.microsoft.com/office/drawing/2014/main" id="{29D05629-B7BA-4C1A-BE3B-4A1471897E0D}"/>
                </a:ext>
              </a:extLst>
            </p:cNvPr>
            <p:cNvCxnSpPr/>
            <p:nvPr userDrawn="1"/>
          </p:nvCxnSpPr>
          <p:spPr>
            <a:xfrm rot="16200000" flipV="1">
              <a:off x="954984" y="1388475"/>
              <a:ext cx="0" cy="93861"/>
            </a:xfrm>
            <a:prstGeom prst="line">
              <a:avLst/>
            </a:prstGeom>
            <a:ln w="9525">
              <a:solidFill>
                <a:srgbClr val="ED145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 descr="Resultado de imagem para NumP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10587" r="20189" b="12456"/>
          <a:stretch/>
        </p:blipFill>
        <p:spPr bwMode="auto">
          <a:xfrm>
            <a:off x="1427198" y="2134731"/>
            <a:ext cx="1145608" cy="46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sultado de imagem para pandas 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9057" b="11128"/>
          <a:stretch/>
        </p:blipFill>
        <p:spPr bwMode="auto">
          <a:xfrm>
            <a:off x="1427198" y="1266314"/>
            <a:ext cx="1329720" cy="75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Import Data Into Python? | 365 Data Scien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t="6864" r="36356" b="37949"/>
          <a:stretch/>
        </p:blipFill>
        <p:spPr bwMode="auto">
          <a:xfrm>
            <a:off x="2897755" y="2978820"/>
            <a:ext cx="2703871" cy="143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Visualization(s) Using Pyth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2" b="5857"/>
          <a:stretch/>
        </p:blipFill>
        <p:spPr bwMode="auto">
          <a:xfrm>
            <a:off x="5797865" y="1385579"/>
            <a:ext cx="2843625" cy="149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4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>
            <a:extLst>
              <a:ext uri="{FF2B5EF4-FFF2-40B4-BE49-F238E27FC236}">
                <a16:creationId xmlns:a16="http://schemas.microsoft.com/office/drawing/2014/main" id="{5E62F1C4-57E2-44A8-89E6-EE6E671853F2}"/>
              </a:ext>
            </a:extLst>
          </p:cNvPr>
          <p:cNvSpPr txBox="1"/>
          <p:nvPr/>
        </p:nvSpPr>
        <p:spPr>
          <a:xfrm>
            <a:off x="939416" y="555260"/>
            <a:ext cx="4345433" cy="25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1049" i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Pandas</a:t>
            </a:r>
            <a:endParaRPr lang="pt-BR" sz="1798" kern="1200" dirty="0">
              <a:solidFill>
                <a:srgbClr val="ED145B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231BC9B-F552-444A-A0E9-FFCBDF952CC0}"/>
              </a:ext>
            </a:extLst>
          </p:cNvPr>
          <p:cNvSpPr txBox="1"/>
          <p:nvPr/>
        </p:nvSpPr>
        <p:spPr>
          <a:xfrm>
            <a:off x="939416" y="1475248"/>
            <a:ext cx="7266183" cy="1600047"/>
          </a:xfrm>
          <a:prstGeom prst="rect">
            <a:avLst/>
          </a:prstGeom>
          <a:noFill/>
        </p:spPr>
        <p:txBody>
          <a:bodyPr wrap="square" tIns="46757" rtlCol="0">
            <a:spAutoFit/>
          </a:bodyPr>
          <a:lstStyle/>
          <a:p>
            <a:pPr marL="285493" indent="-285493">
              <a:lnSpc>
                <a:spcPct val="150000"/>
              </a:lnSpc>
              <a:spcAft>
                <a:spcPts val="1199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299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Pandas</a:t>
            </a:r>
            <a:r>
              <a:rPr lang="pt-BR" sz="1299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é um acrônimo para </a:t>
            </a:r>
            <a:r>
              <a:rPr lang="pt-BR" sz="1299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Python Data </a:t>
            </a:r>
            <a:r>
              <a:rPr lang="pt-BR" sz="1299" dirty="0" err="1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Analysis</a:t>
            </a:r>
            <a:r>
              <a:rPr lang="pt-BR" sz="1299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299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Library.</a:t>
            </a:r>
          </a:p>
          <a:p>
            <a:pPr marL="285493" indent="-285493">
              <a:lnSpc>
                <a:spcPct val="150000"/>
              </a:lnSpc>
              <a:spcAft>
                <a:spcPts val="1199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299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É um </a:t>
            </a:r>
            <a:r>
              <a:rPr lang="pt-BR" sz="1299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pacote</a:t>
            </a:r>
            <a:r>
              <a:rPr lang="pt-BR" sz="1299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poderoso e flexível para utilização em </a:t>
            </a:r>
            <a:r>
              <a:rPr lang="pt-BR" sz="1299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análise de dados</a:t>
            </a:r>
          </a:p>
          <a:p>
            <a:pPr marL="285493" indent="-285493">
              <a:lnSpc>
                <a:spcPct val="150000"/>
              </a:lnSpc>
              <a:spcAft>
                <a:spcPts val="1199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299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Possibilita o uso de dados advindos de bases de dados (bancos SQL, .</a:t>
            </a:r>
            <a:r>
              <a:rPr lang="pt-BR" sz="12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csv</a:t>
            </a:r>
            <a:r>
              <a:rPr lang="pt-BR" sz="1299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, .</a:t>
            </a:r>
            <a:r>
              <a:rPr lang="pt-BR" sz="12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tsv</a:t>
            </a:r>
            <a:r>
              <a:rPr lang="pt-BR" sz="1299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) para criação de objetos com linhas e colunas (</a:t>
            </a:r>
            <a:r>
              <a:rPr lang="pt-BR" sz="1299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Serie</a:t>
            </a:r>
            <a:r>
              <a:rPr lang="pt-BR" sz="1299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 ou </a:t>
            </a:r>
            <a:r>
              <a:rPr lang="pt-BR" sz="1299" dirty="0" err="1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Dataframe</a:t>
            </a:r>
            <a:r>
              <a:rPr lang="pt-BR" sz="1299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 pitchFamily="50" charset="0"/>
                <a:cs typeface="Roboto Light"/>
              </a:rPr>
              <a:t>)</a:t>
            </a:r>
          </a:p>
        </p:txBody>
      </p:sp>
      <p:pic>
        <p:nvPicPr>
          <p:cNvPr id="7" name="Picture 4" descr="Resultado de imagem para pandas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9057" b="11128"/>
          <a:stretch/>
        </p:blipFill>
        <p:spPr bwMode="auto">
          <a:xfrm>
            <a:off x="7064424" y="134145"/>
            <a:ext cx="1879815" cy="10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064425" y="1226179"/>
            <a:ext cx="1960937" cy="4981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679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t-BR" sz="1199" dirty="0">
                <a:solidFill>
                  <a:schemeClr val="bg2">
                    <a:lumMod val="75000"/>
                  </a:schemeClr>
                </a:solidFill>
                <a:latin typeface="Candara" pitchFamily="34" charset="0"/>
                <a:cs typeface="+mn-cs"/>
              </a:rPr>
              <a:t>https://pandas.pydata.org/</a:t>
            </a:r>
          </a:p>
          <a:p>
            <a:pPr marR="45679" algn="just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pt-BR" sz="1199" kern="1200" dirty="0">
              <a:solidFill>
                <a:schemeClr val="bg2">
                  <a:lumMod val="75000"/>
                </a:schemeClr>
              </a:solidFill>
              <a:latin typeface="Candar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5491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u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495</Words>
  <Application>Microsoft Office PowerPoint</Application>
  <PresentationFormat>Apresentação na tela (16:9)</PresentationFormat>
  <Paragraphs>95</Paragraphs>
  <Slides>18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33" baseType="lpstr">
      <vt:lpstr>Gotham HTF Light</vt:lpstr>
      <vt:lpstr>Gotham HTF Book</vt:lpstr>
      <vt:lpstr>Calibri</vt:lpstr>
      <vt:lpstr>Cambria Math</vt:lpstr>
      <vt:lpstr>Gotham HTF Medium</vt:lpstr>
      <vt:lpstr>Arial</vt:lpstr>
      <vt:lpstr>Gotham HTF</vt:lpstr>
      <vt:lpstr>Gotham HTF Bold</vt:lpstr>
      <vt:lpstr>Roboto Light</vt:lpstr>
      <vt:lpstr>Montserrat</vt:lpstr>
      <vt:lpstr>ＭＳ Ｐゴシック</vt:lpstr>
      <vt:lpstr>Candara</vt:lpstr>
      <vt:lpstr>Calibri Light</vt:lpstr>
      <vt:lpstr>1_Office Theme</vt:lpstr>
      <vt:lpstr>Titulo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</dc:creator>
  <cp:lastModifiedBy>Neto Alcides</cp:lastModifiedBy>
  <cp:revision>140</cp:revision>
  <dcterms:modified xsi:type="dcterms:W3CDTF">2021-01-25T21:01:02Z</dcterms:modified>
</cp:coreProperties>
</file>