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793" r:id="rId2"/>
  </p:sldMasterIdLst>
  <p:notesMasterIdLst>
    <p:notesMasterId r:id="rId15"/>
  </p:notesMasterIdLst>
  <p:sldIdLst>
    <p:sldId id="256" r:id="rId3"/>
    <p:sldId id="473" r:id="rId4"/>
    <p:sldId id="475" r:id="rId5"/>
    <p:sldId id="399" r:id="rId6"/>
    <p:sldId id="477" r:id="rId7"/>
    <p:sldId id="478" r:id="rId8"/>
    <p:sldId id="357" r:id="rId9"/>
    <p:sldId id="358" r:id="rId10"/>
    <p:sldId id="366" r:id="rId11"/>
    <p:sldId id="367" r:id="rId12"/>
    <p:sldId id="390" r:id="rId13"/>
    <p:sldId id="465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59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AB8000"/>
    <a:srgbClr val="FF8A35"/>
    <a:srgbClr val="466BC4"/>
    <a:srgbClr val="4270C5"/>
    <a:srgbClr val="4E80DE"/>
    <a:srgbClr val="0000FF"/>
    <a:srgbClr val="41A6FA"/>
    <a:srgbClr val="85DFFF"/>
    <a:srgbClr val="FFE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9"/>
    <p:restoredTop sz="95962" autoAdjust="0"/>
  </p:normalViewPr>
  <p:slideViewPr>
    <p:cSldViewPr snapToGrid="0" showGuides="1">
      <p:cViewPr varScale="1">
        <p:scale>
          <a:sx n="200" d="100"/>
          <a:sy n="200" d="100"/>
        </p:scale>
        <p:origin x="2064" y="160"/>
      </p:cViewPr>
      <p:guideLst>
        <p:guide orient="horz" pos="259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4952FFB-B93B-3541-AEF4-FEC6167C5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51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11356A-E6C0-5244-B2D1-39192D968FD5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803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2362200"/>
            <a:ext cx="8839200" cy="1295400"/>
            <a:chOff x="288" y="1632"/>
            <a:chExt cx="5232" cy="816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288" y="1632"/>
              <a:ext cx="5232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63500" dist="117432" dir="4604261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16" y="1656"/>
              <a:ext cx="5171" cy="7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52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133600" y="6248400"/>
            <a:ext cx="4876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8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304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81000"/>
            <a:ext cx="20764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769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9448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767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767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8304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8839200" y="152400"/>
            <a:ext cx="180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fld id="{F95A78A6-AC48-1C4C-9FB1-42EA8340B8EA}" type="slidenum">
              <a:rPr lang="fr-FR" sz="1100">
                <a:solidFill>
                  <a:srgbClr val="003980"/>
                </a:solidFill>
                <a:latin typeface="Arial" charset="0"/>
              </a:rPr>
              <a:pPr/>
              <a:t>‹#›</a:t>
            </a:fld>
            <a:endParaRPr lang="fr-FR" sz="1100">
              <a:solidFill>
                <a:schemeClr val="bg1"/>
              </a:solidFill>
              <a:latin typeface="Times" charset="0"/>
            </a:endParaRPr>
          </a:p>
        </p:txBody>
      </p:sp>
      <p:pic>
        <p:nvPicPr>
          <p:cNvPr id="4" name="Picture 24" descr="fond-masque-titre-bordeau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6300"/>
            <a:ext cx="9144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5325" y="252413"/>
            <a:ext cx="7202488" cy="29622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814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">
    <p:bg>
      <p:bgPr>
        <a:solidFill>
          <a:srgbClr val="4270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66" y="2606672"/>
            <a:ext cx="2497257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455613" y="6470533"/>
            <a:ext cx="1808187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900" b="0" i="0" u="none" strike="noStrike" kern="1200" baseline="0" dirty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Proprietary — Do Not Forward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585277"/>
            <a:ext cx="8228012" cy="4325923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  <a:lvl2pPr>
              <a:defRPr sz="2200"/>
            </a:lvl2pPr>
            <a:lvl3pPr>
              <a:defRPr sz="2200"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err="1"/>
              <a:t>22pt</a:t>
            </a:r>
            <a:r>
              <a:rPr lang="en-US" dirty="0"/>
              <a:t> Intel Clear body text</a:t>
            </a:r>
          </a:p>
          <a:p>
            <a:pPr lvl="1"/>
            <a:r>
              <a:rPr lang="en-US" dirty="0" err="1"/>
              <a:t>22pt</a:t>
            </a:r>
            <a:r>
              <a:rPr lang="en-US" dirty="0"/>
              <a:t> Intel Clear large bullet one</a:t>
            </a:r>
          </a:p>
          <a:p>
            <a:pPr lvl="2"/>
            <a:r>
              <a:rPr lang="en-US" dirty="0" err="1"/>
              <a:t>22pt</a:t>
            </a:r>
            <a:r>
              <a:rPr lang="en-US" dirty="0"/>
              <a:t> Intel Clear sub-bullet</a:t>
            </a:r>
          </a:p>
          <a:p>
            <a:pPr lvl="3"/>
            <a:r>
              <a:rPr lang="en-US" dirty="0" err="1"/>
              <a:t>16pt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36pt</a:t>
            </a:r>
            <a:r>
              <a:rPr lang="en-US" dirty="0"/>
              <a:t> Intel Clear Light Headline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872288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7A0AB5-9E57-4272-8B34-8C8DE8FF133D}" type="slidenum">
              <a:rPr lang="en-US" sz="900" smtClean="0">
                <a:solidFill>
                  <a:prstClr val="black"/>
                </a:solidFill>
              </a:rPr>
              <a:pPr/>
              <a:t>‹#›</a:t>
            </a:fld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799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NVLogo_3D_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38" y="5943600"/>
            <a:ext cx="22272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1000" y="3957935"/>
            <a:ext cx="4954587" cy="11181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2587" y="5253335"/>
            <a:ext cx="4954587" cy="461665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98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5494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6056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9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090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109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6467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02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9682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35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620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49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49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86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30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168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063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79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959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018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38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3058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28" name="Group 2"/>
          <p:cNvGrpSpPr>
            <a:grpSpLocks/>
          </p:cNvGrpSpPr>
          <p:nvPr/>
        </p:nvGrpSpPr>
        <p:grpSpPr bwMode="auto">
          <a:xfrm>
            <a:off x="152400" y="304800"/>
            <a:ext cx="8839200" cy="1295400"/>
            <a:chOff x="288" y="1632"/>
            <a:chExt cx="5232" cy="816"/>
          </a:xfrm>
        </p:grpSpPr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>
              <a:off x="288" y="1632"/>
              <a:ext cx="5232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63500" dist="117432" dir="4604261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1031" name="AutoShape 4"/>
            <p:cNvSpPr>
              <a:spLocks noChangeArrowheads="1"/>
            </p:cNvSpPr>
            <p:nvPr/>
          </p:nvSpPr>
          <p:spPr bwMode="auto">
            <a:xfrm>
              <a:off x="316" y="1656"/>
              <a:ext cx="5171" cy="7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45" y="6183791"/>
            <a:ext cx="1591055" cy="5980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2" r:id="rId13"/>
    <p:sldLayoutId id="2147483806" r:id="rId14"/>
    <p:sldLayoutId id="2147483805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20000"/>
        <a:buFont typeface="Arial" charset="0"/>
        <a:buChar char="•"/>
        <a:defRPr sz="32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391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344488" indent="-344488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4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 b="1">
          <a:solidFill>
            <a:schemeClr val="tx1"/>
          </a:solidFill>
          <a:latin typeface="+mn-lt"/>
        </a:defRPr>
      </a:lvl2pPr>
      <a:lvl3pPr marL="1371600" indent="-282575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4"/>
        </a:buBlip>
        <a:defRPr sz="2400" b="1">
          <a:solidFill>
            <a:schemeClr val="tx1"/>
          </a:solidFill>
          <a:latin typeface="+mn-lt"/>
        </a:defRPr>
      </a:lvl3pPr>
      <a:lvl4pPr marL="177482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5.png"/><Relationship Id="rId2" Type="http://schemas.openxmlformats.org/officeDocument/2006/relationships/image" Target="../media/image27.jpe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hyperlink" Target="https://github.com/pmix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8.emf"/><Relationship Id="rId10" Type="http://schemas.openxmlformats.org/officeDocument/2006/relationships/hyperlink" Target="https://pmix.org/" TargetMode="External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doi.org/10.1016/j.parco.2018.08.00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Arial" charset="0"/>
                <a:ea typeface="ＭＳ Ｐゴシック" charset="0"/>
                <a:cs typeface="ＭＳ Ｐゴシック" charset="0"/>
              </a:rPr>
              <a:t>PMIx: Storage Integration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424065"/>
            <a:ext cx="5477998" cy="20589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4174434" y="3737113"/>
            <a:ext cx="2323443" cy="830468"/>
          </a:xfrm>
          <a:prstGeom prst="rect">
            <a:avLst/>
          </a:prstGeom>
          <a:solidFill>
            <a:srgbClr val="FFEB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Support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0600" y="5154612"/>
            <a:ext cx="2056358" cy="12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3383232" y="2292626"/>
            <a:ext cx="3239542" cy="914400"/>
          </a:xfrm>
          <a:prstGeom prst="rect">
            <a:avLst/>
          </a:prstGeom>
          <a:solidFill>
            <a:srgbClr val="FFEB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" name="Hexagon 6"/>
          <p:cNvSpPr/>
          <p:nvPr/>
        </p:nvSpPr>
        <p:spPr bwMode="auto">
          <a:xfrm>
            <a:off x="3722588" y="2422395"/>
            <a:ext cx="1828800" cy="685800"/>
          </a:xfrm>
          <a:prstGeom prst="hexag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System </a:t>
            </a:r>
            <a:r>
              <a:rPr lang="en-US" sz="1800" dirty="0" err="1">
                <a:solidFill>
                  <a:schemeClr val="bg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PMIx</a:t>
            </a:r>
            <a:r>
              <a:rPr lang="en-US" sz="1800" dirty="0">
                <a:solidFill>
                  <a:schemeClr val="bg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server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1037" y="2527278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WLM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544564" y="4382408"/>
            <a:ext cx="1004788" cy="1021993"/>
            <a:chOff x="2544564" y="4302895"/>
            <a:chExt cx="1004788" cy="102199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4564" y="4302895"/>
              <a:ext cx="1004788" cy="102199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585389" y="4552281"/>
              <a:ext cx="753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Lucida Handwriting" charset="0"/>
                  <a:ea typeface="Lucida Handwriting" charset="0"/>
                  <a:cs typeface="Lucida Handwriting" charset="0"/>
                </a:rPr>
                <a:t>Job</a:t>
              </a:r>
            </a:p>
            <a:p>
              <a:pPr algn="ctr"/>
              <a:r>
                <a:rPr lang="en-US" sz="1400" dirty="0">
                  <a:latin typeface="Lucida Handwriting" charset="0"/>
                  <a:ea typeface="Lucida Handwriting" charset="0"/>
                  <a:cs typeface="Lucida Handwriting" charset="0"/>
                </a:rPr>
                <a:t>Script</a:t>
              </a:r>
            </a:p>
          </p:txBody>
        </p:sp>
      </p:grpSp>
      <p:sp>
        <p:nvSpPr>
          <p:cNvPr id="20" name="Can 19"/>
          <p:cNvSpPr/>
          <p:nvPr/>
        </p:nvSpPr>
        <p:spPr bwMode="auto">
          <a:xfrm>
            <a:off x="6768548" y="4515825"/>
            <a:ext cx="596348" cy="791671"/>
          </a:xfrm>
          <a:prstGeom prst="can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497878" y="2459577"/>
            <a:ext cx="288719" cy="61879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7" name="Cloud 16"/>
          <p:cNvSpPr/>
          <p:nvPr/>
        </p:nvSpPr>
        <p:spPr bwMode="auto">
          <a:xfrm>
            <a:off x="3942563" y="4696233"/>
            <a:ext cx="2462591" cy="1431235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83034" y="5140039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Compute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4287923" y="3855656"/>
            <a:ext cx="1793397" cy="6296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Local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PMIx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Server</a:t>
            </a:r>
          </a:p>
        </p:txBody>
      </p:sp>
      <p:sp>
        <p:nvSpPr>
          <p:cNvPr id="4" name="Up-Down Arrow 3"/>
          <p:cNvSpPr/>
          <p:nvPr/>
        </p:nvSpPr>
        <p:spPr bwMode="auto">
          <a:xfrm>
            <a:off x="5057683" y="4481032"/>
            <a:ext cx="253875" cy="563797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" name="Up-Down Arrow 23"/>
          <p:cNvSpPr/>
          <p:nvPr/>
        </p:nvSpPr>
        <p:spPr bwMode="auto">
          <a:xfrm>
            <a:off x="5106083" y="3211350"/>
            <a:ext cx="253875" cy="522222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21979" y="3285081"/>
            <a:ext cx="257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halkboard" charset="0"/>
                <a:ea typeface="Chalkboard" charset="0"/>
                <a:cs typeface="Chalkboard" charset="0"/>
              </a:rPr>
              <a:t>Orchestration requests</a:t>
            </a:r>
          </a:p>
        </p:txBody>
      </p:sp>
      <p:sp>
        <p:nvSpPr>
          <p:cNvPr id="15" name="Up-Down Arrow 14"/>
          <p:cNvSpPr/>
          <p:nvPr/>
        </p:nvSpPr>
        <p:spPr bwMode="auto">
          <a:xfrm rot="1986679">
            <a:off x="3507360" y="3270872"/>
            <a:ext cx="308113" cy="1010604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956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50" dirty="0"/>
              <a:t>Push Forward?</a:t>
            </a:r>
          </a:p>
        </p:txBody>
      </p:sp>
      <p:grpSp>
        <p:nvGrpSpPr>
          <p:cNvPr id="14" name="Группа 13"/>
          <p:cNvGrpSpPr/>
          <p:nvPr/>
        </p:nvGrpSpPr>
        <p:grpSpPr>
          <a:xfrm>
            <a:off x="1600200" y="2253699"/>
            <a:ext cx="5943600" cy="1235486"/>
            <a:chOff x="685800" y="3048000"/>
            <a:chExt cx="7924800" cy="1647315"/>
          </a:xfrm>
        </p:grpSpPr>
        <p:pic>
          <p:nvPicPr>
            <p:cNvPr id="8" name="Picture 4" descr="X:\WORK\Mellanox\Presentations\PMIx_SLURM\images\mellanox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81400" y="3048000"/>
              <a:ext cx="2160000" cy="1647315"/>
            </a:xfrm>
            <a:prstGeom prst="rect">
              <a:avLst/>
            </a:prstGeom>
            <a:noFill/>
          </p:spPr>
        </p:pic>
        <p:pic>
          <p:nvPicPr>
            <p:cNvPr id="6" name="Picture 2" descr="X:\WORK\Mellanox\Presentations\PMIx_SLURM\images\intel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5800" y="3124200"/>
              <a:ext cx="2340000" cy="1542273"/>
            </a:xfrm>
            <a:prstGeom prst="rect">
              <a:avLst/>
            </a:prstGeom>
            <a:noFill/>
          </p:spPr>
        </p:pic>
        <p:pic>
          <p:nvPicPr>
            <p:cNvPr id="7" name="Picture 3" descr="X:\WORK\Mellanox\Presentations\PMIx_SLURM\images\ib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70600" y="3403657"/>
              <a:ext cx="2340000" cy="936000"/>
            </a:xfrm>
            <a:prstGeom prst="rect">
              <a:avLst/>
            </a:prstGeom>
            <a:noFill/>
          </p:spPr>
        </p:pic>
      </p:grpSp>
      <p:pic>
        <p:nvPicPr>
          <p:cNvPr id="1026" name="Picture 2" descr="X:\WORK\Mellanox\Presentations\PMIx_SLUG_2015\images\schedm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15274" y="3834305"/>
            <a:ext cx="1727809" cy="3959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2600" y="3917039"/>
            <a:ext cx="1066800" cy="285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0250" y="4637944"/>
            <a:ext cx="714375" cy="838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3750" y="4785641"/>
            <a:ext cx="8763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6558" y="4653614"/>
            <a:ext cx="1352550" cy="676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57437" y="5791592"/>
            <a:ext cx="4533613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50" i="1" dirty="0">
                <a:solidFill>
                  <a:schemeClr val="accent1">
                    <a:lumMod val="7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https://pmix.org</a:t>
            </a:r>
            <a:r>
              <a:rPr lang="en-US" sz="1750" i="1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1750" i="1" dirty="0">
                <a:solidFill>
                  <a:schemeClr val="accent1">
                    <a:lumMod val="7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https://github.com/pmix</a:t>
            </a:r>
            <a:r>
              <a:rPr lang="en-US" sz="175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37230" y="3711184"/>
            <a:ext cx="669342" cy="8327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00601" y="3776910"/>
            <a:ext cx="665596" cy="6317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64020" y="4917626"/>
            <a:ext cx="1062038" cy="278836"/>
          </a:xfrm>
          <a:prstGeom prst="rect">
            <a:avLst/>
          </a:prstGeom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24075735-9295-9844-81E0-0D731F609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13" y="3262932"/>
            <a:ext cx="1366796" cy="2165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9" name="Content Placeholder 3">
            <a:extLst>
              <a:ext uri="{FF2B5EF4-FFF2-40B4-BE49-F238E27FC236}">
                <a16:creationId xmlns:a16="http://schemas.microsoft.com/office/drawing/2014/main" id="{EF71000A-7DC7-9849-A753-6CB34CE29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t="221"/>
          <a:stretch/>
        </p:blipFill>
        <p:spPr>
          <a:xfrm>
            <a:off x="7339108" y="3594570"/>
            <a:ext cx="1726406" cy="173091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3C1315F-FD2D-9E42-BCEB-3D213F8FE879}"/>
              </a:ext>
            </a:extLst>
          </p:cNvPr>
          <p:cNvSpPr/>
          <p:nvPr/>
        </p:nvSpPr>
        <p:spPr bwMode="auto">
          <a:xfrm>
            <a:off x="7339108" y="3524250"/>
            <a:ext cx="1726406" cy="8786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numCol="1" rtlCol="0" anchor="t" anchorCtr="0" compatLnSpc="1">
            <a:prstTxWarp prst="textNoShape">
              <a:avLst/>
            </a:prstTxWarp>
          </a:bodyPr>
          <a:lstStyle/>
          <a:p>
            <a:pPr defTabSz="571500"/>
            <a:endParaRPr lang="en-US" sz="150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755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2FD94C-E61A-2041-8658-0E8916041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03" y="5441115"/>
            <a:ext cx="8306594" cy="767953"/>
          </a:xfrm>
        </p:spPr>
        <p:txBody>
          <a:bodyPr/>
          <a:lstStyle/>
          <a:p>
            <a:pPr marL="0" indent="0">
              <a:buNone/>
            </a:pPr>
            <a:r>
              <a:rPr lang="en-US" sz="1250" dirty="0"/>
              <a:t>Ralph H. Castain, </a:t>
            </a:r>
            <a:r>
              <a:rPr lang="en-US" sz="1250" dirty="0" err="1"/>
              <a:t>Aurelien</a:t>
            </a:r>
            <a:r>
              <a:rPr lang="en-US" sz="1250" dirty="0"/>
              <a:t> </a:t>
            </a:r>
            <a:r>
              <a:rPr lang="en-US" sz="1250" dirty="0" err="1"/>
              <a:t>Bouteiller</a:t>
            </a:r>
            <a:r>
              <a:rPr lang="en-US" sz="1250" dirty="0"/>
              <a:t>, Joshua </a:t>
            </a:r>
            <a:r>
              <a:rPr lang="en-US" sz="1250" dirty="0" err="1"/>
              <a:t>Hursey</a:t>
            </a:r>
            <a:r>
              <a:rPr lang="en-US" sz="1250" dirty="0"/>
              <a:t>, David </a:t>
            </a:r>
            <a:r>
              <a:rPr lang="en-US" sz="1250" dirty="0" err="1"/>
              <a:t>Solt</a:t>
            </a:r>
            <a:r>
              <a:rPr lang="en-US" sz="1250" dirty="0"/>
              <a:t>, “</a:t>
            </a:r>
            <a:r>
              <a:rPr lang="en-US" sz="1250" dirty="0" err="1"/>
              <a:t>PMIx</a:t>
            </a:r>
            <a:r>
              <a:rPr lang="en-US" sz="1250" dirty="0"/>
              <a:t>: Process management for </a:t>
            </a:r>
            <a:r>
              <a:rPr lang="en-US" sz="1250" dirty="0" err="1"/>
              <a:t>exascale</a:t>
            </a:r>
            <a:r>
              <a:rPr lang="en-US" sz="1250" dirty="0"/>
              <a:t> environments”, Parallel Computing, 2018.</a:t>
            </a:r>
          </a:p>
          <a:p>
            <a:pPr marL="0" indent="0" algn="ctr">
              <a:buNone/>
            </a:pPr>
            <a:r>
              <a:rPr lang="en-US" sz="1250" dirty="0">
                <a:hlinkClick r:id="rId2"/>
              </a:rPr>
              <a:t>https://doi.org/10.1016/j.parco.2018.08.002</a:t>
            </a:r>
            <a:r>
              <a:rPr lang="en-US" sz="1250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EDE6AB-EE98-A046-B817-99F3803C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Paper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BB27B-5115-344B-BB12-F207FA7D70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72" b="2744"/>
          <a:stretch/>
        </p:blipFill>
        <p:spPr>
          <a:xfrm>
            <a:off x="1627188" y="2000250"/>
            <a:ext cx="5889625" cy="3238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873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tensorflow.org/site-assets/images/landing-page/landing_icon-tf_logo_halo.jpg">
            <a:extLst>
              <a:ext uri="{FF2B5EF4-FFF2-40B4-BE49-F238E27FC236}">
                <a16:creationId xmlns:a16="http://schemas.microsoft.com/office/drawing/2014/main" id="{5EB27E31-FA50-834C-9799-DDA072DEF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397" y="3283387"/>
            <a:ext cx="1227667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3A1390-02E8-B54B-879C-D9E375AFC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15" y="2381250"/>
            <a:ext cx="2872561" cy="176889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94046CA-62CE-E043-AC3E-771DDA77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Origin: Changing Landscape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466BA-92A6-294A-803A-2A468D89A23C}"/>
              </a:ext>
            </a:extLst>
          </p:cNvPr>
          <p:cNvSpPr txBox="1"/>
          <p:nvPr/>
        </p:nvSpPr>
        <p:spPr>
          <a:xfrm>
            <a:off x="428625" y="2122507"/>
            <a:ext cx="2757486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0" dirty="0">
                <a:solidFill>
                  <a:srgbClr val="FF0000"/>
                </a:solidFill>
              </a:rPr>
              <a:t>Launch time limiting scale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9B2987-76DA-0047-99AB-451C0D6C4A9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94748" y="2554114"/>
            <a:ext cx="867576" cy="879247"/>
          </a:xfrm>
          <a:prstGeom prst="rect">
            <a:avLst/>
          </a:prstGeom>
        </p:spPr>
      </p:pic>
      <p:pic>
        <p:nvPicPr>
          <p:cNvPr id="1026" name="Picture 2" descr="https://spark.apache.org/images/spark-logo-trademark.png">
            <a:extLst>
              <a:ext uri="{FF2B5EF4-FFF2-40B4-BE49-F238E27FC236}">
                <a16:creationId xmlns:a16="http://schemas.microsoft.com/office/drawing/2014/main" id="{21970EA1-1F2F-1240-8AE5-4A5688DE4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925" y="3513635"/>
            <a:ext cx="867576" cy="46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7797529-5C2E-484F-A0B5-7C682A98D6AE}"/>
              </a:ext>
            </a:extLst>
          </p:cNvPr>
          <p:cNvSpPr/>
          <p:nvPr/>
        </p:nvSpPr>
        <p:spPr>
          <a:xfrm>
            <a:off x="6219839" y="2786949"/>
            <a:ext cx="1008089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50" b="1" dirty="0"/>
              <a:t>Legion</a:t>
            </a:r>
          </a:p>
        </p:txBody>
      </p:sp>
      <p:pic>
        <p:nvPicPr>
          <p:cNvPr id="1030" name="Picture 6" descr="https://duckduckgo.com/i/0cc4fca8.png">
            <a:extLst>
              <a:ext uri="{FF2B5EF4-FFF2-40B4-BE49-F238E27FC236}">
                <a16:creationId xmlns:a16="http://schemas.microsoft.com/office/drawing/2014/main" id="{FCE55432-F5A7-E74F-BCD1-33DFBA3F2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973" y="3575437"/>
            <a:ext cx="582136" cy="56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uckduckgo.com/i/15fd0394.png">
            <a:extLst>
              <a:ext uri="{FF2B5EF4-FFF2-40B4-BE49-F238E27FC236}">
                <a16:creationId xmlns:a16="http://schemas.microsoft.com/office/drawing/2014/main" id="{817EF5FC-B8BF-3345-896F-D438A322D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057" y="5144275"/>
            <a:ext cx="1095375" cy="39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3D4DE0-C772-D44E-ABA2-9861F8B1AD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2135" y="4743431"/>
            <a:ext cx="1129297" cy="3929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83835A-1F4B-414F-A842-008456394D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0386" y="4834152"/>
            <a:ext cx="737411" cy="701329"/>
          </a:xfrm>
          <a:prstGeom prst="rect">
            <a:avLst/>
          </a:prstGeom>
        </p:spPr>
      </p:pic>
      <p:pic>
        <p:nvPicPr>
          <p:cNvPr id="1034" name="Picture 10" descr="Logo Docker">
            <a:extLst>
              <a:ext uri="{FF2B5EF4-FFF2-40B4-BE49-F238E27FC236}">
                <a16:creationId xmlns:a16="http://schemas.microsoft.com/office/drawing/2014/main" id="{1190B553-3AA5-774F-87D5-221FE64BF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823" y="4939885"/>
            <a:ext cx="650875" cy="51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898E02-43FE-CF4A-ABF2-6C2D77779A43}"/>
              </a:ext>
            </a:extLst>
          </p:cNvPr>
          <p:cNvSpPr txBox="1"/>
          <p:nvPr/>
        </p:nvSpPr>
        <p:spPr>
          <a:xfrm>
            <a:off x="6239809" y="2102087"/>
            <a:ext cx="242085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0" dirty="0">
                <a:solidFill>
                  <a:srgbClr val="FF0000"/>
                </a:solidFill>
              </a:rPr>
              <a:t>Programming model &amp;</a:t>
            </a:r>
          </a:p>
          <a:p>
            <a:r>
              <a:rPr lang="en-US" sz="1750" dirty="0">
                <a:solidFill>
                  <a:srgbClr val="FF0000"/>
                </a:solidFill>
              </a:rPr>
              <a:t>runtime proliferation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B05825-252B-C445-B159-C8B44B8F5AED}"/>
              </a:ext>
            </a:extLst>
          </p:cNvPr>
          <p:cNvSpPr txBox="1"/>
          <p:nvPr/>
        </p:nvSpPr>
        <p:spPr>
          <a:xfrm>
            <a:off x="6207749" y="5657705"/>
            <a:ext cx="2483372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0" dirty="0">
                <a:solidFill>
                  <a:srgbClr val="FF0000"/>
                </a:solidFill>
              </a:rPr>
              <a:t>Container technologies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D7D4F-94B0-DE48-89B7-29D6B766F5D8}"/>
              </a:ext>
            </a:extLst>
          </p:cNvPr>
          <p:cNvSpPr txBox="1"/>
          <p:nvPr/>
        </p:nvSpPr>
        <p:spPr>
          <a:xfrm>
            <a:off x="746606" y="5551494"/>
            <a:ext cx="2082621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0" dirty="0">
                <a:solidFill>
                  <a:srgbClr val="FF0000"/>
                </a:solidFill>
              </a:rPr>
              <a:t>Hybrid applications</a:t>
            </a:r>
          </a:p>
        </p:txBody>
      </p:sp>
      <p:pic>
        <p:nvPicPr>
          <p:cNvPr id="1036" name="Picture 12" descr="Teacher Toolbox Clipart - Clipart library">
            <a:extLst>
              <a:ext uri="{FF2B5EF4-FFF2-40B4-BE49-F238E27FC236}">
                <a16:creationId xmlns:a16="http://schemas.microsoft.com/office/drawing/2014/main" id="{575DB7EE-5B1C-4D48-9F40-016A3D380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707" y="4670982"/>
            <a:ext cx="1032508" cy="93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E30EDF-17FE-234C-9872-93D684E6F590}"/>
              </a:ext>
            </a:extLst>
          </p:cNvPr>
          <p:cNvSpPr txBox="1"/>
          <p:nvPr/>
        </p:nvSpPr>
        <p:spPr>
          <a:xfrm>
            <a:off x="3358556" y="5533887"/>
            <a:ext cx="2157963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0" dirty="0">
                <a:solidFill>
                  <a:srgbClr val="FF0000"/>
                </a:solidFill>
              </a:rPr>
              <a:t>Model-specific tools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4A720EA-9158-274B-A7AE-C2809C688B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18865" y="2504281"/>
            <a:ext cx="2643761" cy="20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2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FB2B7-F2E0-0943-8604-4D7B2F159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2190750"/>
            <a:ext cx="4153297" cy="3657203"/>
          </a:xfrm>
        </p:spPr>
        <p:txBody>
          <a:bodyPr/>
          <a:lstStyle/>
          <a:p>
            <a:r>
              <a:rPr lang="en-US" sz="2750" dirty="0">
                <a:solidFill>
                  <a:srgbClr val="FF0000"/>
                </a:solidFill>
              </a:rPr>
              <a:t>Resolve launch scaling</a:t>
            </a:r>
          </a:p>
          <a:p>
            <a:pPr lvl="1"/>
            <a:r>
              <a:rPr lang="en-US" sz="2250" dirty="0"/>
              <a:t>Pre-load information known to RM/scheduler</a:t>
            </a:r>
          </a:p>
          <a:p>
            <a:pPr lvl="1"/>
            <a:r>
              <a:rPr lang="en-US" sz="2250" dirty="0"/>
              <a:t>Pre-assign communication endpoints</a:t>
            </a:r>
          </a:p>
          <a:p>
            <a:pPr lvl="1"/>
            <a:r>
              <a:rPr lang="en-US" sz="2250" dirty="0"/>
              <a:t>Eliminate data exchange during </a:t>
            </a:r>
            <a:r>
              <a:rPr lang="en-US" sz="2250" dirty="0" err="1"/>
              <a:t>init</a:t>
            </a:r>
            <a:endParaRPr lang="en-US" sz="2250" dirty="0"/>
          </a:p>
          <a:p>
            <a:pPr lvl="1"/>
            <a:r>
              <a:rPr lang="en-US" sz="2250" dirty="0"/>
              <a:t>Orchestrate launch procedure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BB76CD-6E11-5448-8F89-2EEC2400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Someplace!</a:t>
            </a:r>
          </a:p>
        </p:txBody>
      </p:sp>
      <p:pic>
        <p:nvPicPr>
          <p:cNvPr id="5" name="Picture 4" descr="SCNSTMAD.WMF">
            <a:extLst>
              <a:ext uri="{FF2B5EF4-FFF2-40B4-BE49-F238E27FC236}">
                <a16:creationId xmlns:a16="http://schemas.microsoft.com/office/drawing/2014/main" id="{AFBE6B88-0EDF-9348-B8B5-2A3393568F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381251"/>
            <a:ext cx="4046025" cy="2990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D90FA4-8D73-9846-958A-0F1D81E13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1143000"/>
            <a:ext cx="1340556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0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PMIx</a:t>
            </a:r>
            <a:r>
              <a:rPr lang="en-US" dirty="0"/>
              <a:t> Launch Sequence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36" y="2252943"/>
            <a:ext cx="7710928" cy="33178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92729" y="5570765"/>
            <a:ext cx="28777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*RM daemon, </a:t>
            </a:r>
            <a:r>
              <a:rPr lang="en-US" sz="1350" dirty="0" err="1"/>
              <a:t>mpirun</a:t>
            </a:r>
            <a:r>
              <a:rPr lang="en-US" sz="1350" dirty="0"/>
              <a:t>-daemon, etc.</a:t>
            </a:r>
          </a:p>
        </p:txBody>
      </p:sp>
    </p:spTree>
    <p:extLst>
      <p:ext uri="{BB962C8B-B14F-4D97-AF65-F5344CB8AC3E}">
        <p14:creationId xmlns:p14="http://schemas.microsoft.com/office/powerpoint/2010/main" val="146274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FB2B7-F2E0-0943-8604-4D7B2F159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6625" y="2190750"/>
            <a:ext cx="5248672" cy="3657203"/>
          </a:xfrm>
        </p:spPr>
        <p:txBody>
          <a:bodyPr/>
          <a:lstStyle/>
          <a:p>
            <a:r>
              <a:rPr lang="en-US" sz="2250" dirty="0" err="1">
                <a:solidFill>
                  <a:srgbClr val="FF0000"/>
                </a:solidFill>
              </a:rPr>
              <a:t>Async</a:t>
            </a:r>
            <a:r>
              <a:rPr lang="en-US" sz="2250" dirty="0">
                <a:solidFill>
                  <a:srgbClr val="FF0000"/>
                </a:solidFill>
              </a:rPr>
              <a:t> event notification</a:t>
            </a:r>
          </a:p>
          <a:p>
            <a:r>
              <a:rPr lang="en-US" sz="2250" dirty="0">
                <a:solidFill>
                  <a:srgbClr val="FF0000"/>
                </a:solidFill>
              </a:rPr>
              <a:t>Cross-model notification</a:t>
            </a:r>
          </a:p>
          <a:p>
            <a:pPr lvl="1"/>
            <a:r>
              <a:rPr lang="en-US" sz="1750" dirty="0"/>
              <a:t>Announce model type, characteristics</a:t>
            </a:r>
          </a:p>
          <a:p>
            <a:pPr lvl="1"/>
            <a:r>
              <a:rPr lang="en-US" sz="1750" dirty="0"/>
              <a:t>Coordinate resource utilization, programming blocks</a:t>
            </a:r>
          </a:p>
          <a:p>
            <a:r>
              <a:rPr lang="en-US" sz="2250" dirty="0">
                <a:solidFill>
                  <a:srgbClr val="FF0000"/>
                </a:solidFill>
              </a:rPr>
              <a:t>Generalized tool support</a:t>
            </a:r>
          </a:p>
          <a:p>
            <a:pPr lvl="1"/>
            <a:r>
              <a:rPr lang="en-US" sz="1750" dirty="0"/>
              <a:t>Co-launch daemons with job</a:t>
            </a:r>
          </a:p>
          <a:p>
            <a:pPr lvl="1"/>
            <a:r>
              <a:rPr lang="en-US" sz="1750" dirty="0"/>
              <a:t>Forward </a:t>
            </a:r>
            <a:r>
              <a:rPr lang="en-US" sz="1750" dirty="0" err="1"/>
              <a:t>stdio</a:t>
            </a:r>
            <a:r>
              <a:rPr lang="en-US" sz="1750" dirty="0"/>
              <a:t> channels</a:t>
            </a:r>
          </a:p>
          <a:p>
            <a:pPr lvl="1"/>
            <a:r>
              <a:rPr lang="en-US" sz="1750" dirty="0"/>
              <a:t>Query job, system info, network traffic, process counters, etc.</a:t>
            </a:r>
          </a:p>
          <a:p>
            <a:pPr lvl="1"/>
            <a:r>
              <a:rPr lang="en-US" sz="1750" dirty="0"/>
              <a:t>Standardized attachment, launch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BB76CD-6E11-5448-8F89-2EEC2400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Upon It</a:t>
            </a:r>
          </a:p>
        </p:txBody>
      </p:sp>
      <p:pic>
        <p:nvPicPr>
          <p:cNvPr id="5122" name="Picture 2" descr="alt=&quot;Classroom Freebies: Free Science Internet Resources #2 - January &quot;">
            <a:extLst>
              <a:ext uri="{FF2B5EF4-FFF2-40B4-BE49-F238E27FC236}">
                <a16:creationId xmlns:a16="http://schemas.microsoft.com/office/drawing/2014/main" id="{F7966463-B1F5-9D4D-B518-0229719EC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81250"/>
            <a:ext cx="2524125" cy="323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Teacher Toolbox Clipart - Clipart library">
            <a:extLst>
              <a:ext uri="{FF2B5EF4-FFF2-40B4-BE49-F238E27FC236}">
                <a16:creationId xmlns:a16="http://schemas.microsoft.com/office/drawing/2014/main" id="{3C39591D-F17D-5041-AC38-96C09D411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502" y="4572000"/>
            <a:ext cx="874006" cy="78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s://duckduckgo.com/i/15fd0394.png">
            <a:extLst>
              <a:ext uri="{FF2B5EF4-FFF2-40B4-BE49-F238E27FC236}">
                <a16:creationId xmlns:a16="http://schemas.microsoft.com/office/drawing/2014/main" id="{ACAAF57D-2FE4-3540-AA80-061F69B9B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075" y="3021789"/>
            <a:ext cx="646722" cy="23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671D2C-0D4A-D34E-98D5-1F556ECBD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047" y="2764561"/>
            <a:ext cx="666750" cy="2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4614E5-AED5-0D42-A424-459173FC5247}"/>
              </a:ext>
            </a:extLst>
          </p:cNvPr>
          <p:cNvSpPr/>
          <p:nvPr/>
        </p:nvSpPr>
        <p:spPr bwMode="auto">
          <a:xfrm>
            <a:off x="333375" y="4624466"/>
            <a:ext cx="5408264" cy="846944"/>
          </a:xfrm>
          <a:prstGeom prst="roundRect">
            <a:avLst/>
          </a:prstGeom>
          <a:solidFill>
            <a:srgbClr val="FFFF00">
              <a:alpha val="4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FB2B7-F2E0-0943-8604-4D7B2F159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2124274"/>
            <a:ext cx="5524500" cy="3657203"/>
          </a:xfrm>
        </p:spPr>
        <p:txBody>
          <a:bodyPr/>
          <a:lstStyle/>
          <a:p>
            <a:r>
              <a:rPr lang="en-US" sz="2250" dirty="0">
                <a:solidFill>
                  <a:srgbClr val="FF0000"/>
                </a:solidFill>
              </a:rPr>
              <a:t>Allocation support</a:t>
            </a:r>
          </a:p>
          <a:p>
            <a:pPr lvl="1"/>
            <a:r>
              <a:rPr lang="en-US" sz="1875" dirty="0"/>
              <a:t>Dynamically add/remove/loan nodes</a:t>
            </a:r>
          </a:p>
          <a:p>
            <a:pPr lvl="1"/>
            <a:r>
              <a:rPr lang="en-US" sz="1875" dirty="0"/>
              <a:t>Register pre-emption acceptance, handshake</a:t>
            </a:r>
          </a:p>
          <a:p>
            <a:r>
              <a:rPr lang="en-US" sz="2250" dirty="0">
                <a:solidFill>
                  <a:srgbClr val="FF0000"/>
                </a:solidFill>
              </a:rPr>
              <a:t>Dynamic process groups</a:t>
            </a:r>
          </a:p>
          <a:p>
            <a:pPr lvl="1"/>
            <a:r>
              <a:rPr lang="en-US" sz="1875" dirty="0" err="1"/>
              <a:t>Async</a:t>
            </a:r>
            <a:r>
              <a:rPr lang="en-US" sz="1875" dirty="0"/>
              <a:t> group construct/destruct</a:t>
            </a:r>
          </a:p>
          <a:p>
            <a:pPr lvl="1"/>
            <a:r>
              <a:rPr lang="en-US" sz="1875" dirty="0"/>
              <a:t>Notification of process departure/failure</a:t>
            </a:r>
          </a:p>
          <a:p>
            <a:r>
              <a:rPr lang="en-US" sz="2250" dirty="0">
                <a:solidFill>
                  <a:srgbClr val="FF0000"/>
                </a:solidFill>
              </a:rPr>
              <a:t>File system integration</a:t>
            </a:r>
          </a:p>
          <a:p>
            <a:pPr lvl="1"/>
            <a:r>
              <a:rPr lang="en-US" sz="1875" dirty="0"/>
              <a:t>Pre-cache files, specify storage strategies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BB76CD-6E11-5448-8F89-2EEC2400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Sprinkle Some Magic Dust</a:t>
            </a:r>
          </a:p>
        </p:txBody>
      </p:sp>
      <p:pic>
        <p:nvPicPr>
          <p:cNvPr id="6146" name="Picture 2" descr="alt=&quot;Free Mad Scientist Clipart - Clipart library&quot;">
            <a:extLst>
              <a:ext uri="{FF2B5EF4-FFF2-40B4-BE49-F238E27FC236}">
                <a16:creationId xmlns:a16="http://schemas.microsoft.com/office/drawing/2014/main" id="{9188D96A-69C6-564E-8CF3-6CEC7D3AD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2214563"/>
            <a:ext cx="267842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0908E93-96DA-8B44-BE0C-60E66CB2A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912" y="1018977"/>
            <a:ext cx="1379851" cy="857250"/>
          </a:xfrm>
          <a:prstGeom prst="rect">
            <a:avLst/>
          </a:prstGeom>
        </p:spPr>
      </p:pic>
      <p:pic>
        <p:nvPicPr>
          <p:cNvPr id="6148" name="Picture 4" descr="alt=&quot;Fairy Dust Clipart&quot; title=&quot;Fairy Dust Clipart&quot; ">
            <a:extLst>
              <a:ext uri="{FF2B5EF4-FFF2-40B4-BE49-F238E27FC236}">
                <a16:creationId xmlns:a16="http://schemas.microsoft.com/office/drawing/2014/main" id="{4CD55E2F-4812-FC40-98A7-4527E4FC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639" y="2124273"/>
            <a:ext cx="831850" cy="68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52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Vision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Tiered storage</a:t>
            </a:r>
          </a:p>
          <a:p>
            <a:pPr lvl="1"/>
            <a:r>
              <a:rPr lang="en-US" dirty="0"/>
              <a:t>Parallel file system</a:t>
            </a:r>
          </a:p>
          <a:p>
            <a:pPr lvl="1"/>
            <a:r>
              <a:rPr lang="en-US" dirty="0"/>
              <a:t>Caches at IO server, switches, cabinets, 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Caches hold images, files, executables, libraries, checkpoints</a:t>
            </a:r>
          </a:p>
          <a:p>
            <a:r>
              <a:rPr lang="en-US" dirty="0"/>
              <a:t>Bits flow in all directions</a:t>
            </a:r>
          </a:p>
          <a:p>
            <a:pPr lvl="1"/>
            <a:r>
              <a:rPr lang="en-US" dirty="0"/>
              <a:t>Stage locations prior to launch</a:t>
            </a:r>
          </a:p>
          <a:p>
            <a:pPr lvl="1"/>
            <a:r>
              <a:rPr lang="en-US" dirty="0"/>
              <a:t>Movement in response to faults, dynamic workflow, computational stages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5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Support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0600" y="5154612"/>
            <a:ext cx="2056358" cy="12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3383232" y="2292626"/>
            <a:ext cx="3239542" cy="914400"/>
          </a:xfrm>
          <a:prstGeom prst="rect">
            <a:avLst/>
          </a:prstGeom>
          <a:solidFill>
            <a:srgbClr val="FFEB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" name="Hexagon 6"/>
          <p:cNvSpPr/>
          <p:nvPr/>
        </p:nvSpPr>
        <p:spPr bwMode="auto">
          <a:xfrm>
            <a:off x="3722588" y="2422395"/>
            <a:ext cx="1828800" cy="685800"/>
          </a:xfrm>
          <a:prstGeom prst="hexag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System </a:t>
            </a:r>
            <a:r>
              <a:rPr lang="en-US" sz="1800" dirty="0" err="1">
                <a:solidFill>
                  <a:schemeClr val="bg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PMIx</a:t>
            </a:r>
            <a:r>
              <a:rPr lang="en-US" sz="1800" dirty="0">
                <a:solidFill>
                  <a:schemeClr val="bg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server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1037" y="2527278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WLM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544564" y="4382408"/>
            <a:ext cx="1004788" cy="1021993"/>
            <a:chOff x="2544564" y="4302895"/>
            <a:chExt cx="1004788" cy="102199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4564" y="4302895"/>
              <a:ext cx="1004788" cy="102199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585389" y="4552281"/>
              <a:ext cx="753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Lucida Handwriting" charset="0"/>
                  <a:ea typeface="Lucida Handwriting" charset="0"/>
                  <a:cs typeface="Lucida Handwriting" charset="0"/>
                </a:rPr>
                <a:t>Job</a:t>
              </a:r>
            </a:p>
            <a:p>
              <a:pPr algn="ctr"/>
              <a:r>
                <a:rPr lang="en-US" sz="1400" dirty="0">
                  <a:latin typeface="Lucida Handwriting" charset="0"/>
                  <a:ea typeface="Lucida Handwriting" charset="0"/>
                  <a:cs typeface="Lucida Handwriting" charset="0"/>
                </a:rPr>
                <a:t>Script</a:t>
              </a:r>
            </a:p>
          </p:txBody>
        </p:sp>
      </p:grpSp>
      <p:sp>
        <p:nvSpPr>
          <p:cNvPr id="12" name="Striped Right Arrow 11"/>
          <p:cNvSpPr/>
          <p:nvPr/>
        </p:nvSpPr>
        <p:spPr bwMode="auto">
          <a:xfrm rot="18702669">
            <a:off x="3285548" y="3534854"/>
            <a:ext cx="1295447" cy="437163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8044" y="3608408"/>
            <a:ext cx="28470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User-specified caching, dependencies</a:t>
            </a:r>
          </a:p>
          <a:p>
            <a:pPr algn="ctr"/>
            <a:r>
              <a:rPr lang="en-US" sz="2000" dirty="0"/>
              <a:t>(data &amp; libs), persistence</a:t>
            </a:r>
          </a:p>
        </p:txBody>
      </p:sp>
      <p:cxnSp>
        <p:nvCxnSpPr>
          <p:cNvPr id="16" name="Curved Connector 15"/>
          <p:cNvCxnSpPr>
            <a:stCxn id="8" idx="2"/>
            <a:endCxn id="7" idx="1"/>
          </p:cNvCxnSpPr>
          <p:nvPr/>
        </p:nvCxnSpPr>
        <p:spPr bwMode="auto">
          <a:xfrm rot="5400000">
            <a:off x="5696565" y="2672317"/>
            <a:ext cx="119252" cy="752505"/>
          </a:xfrm>
          <a:prstGeom prst="curvedConnector3">
            <a:avLst>
              <a:gd name="adj1" fmla="val 291695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904574" y="3268581"/>
            <a:ext cx="84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00B050"/>
                </a:solidFill>
                <a:latin typeface="Chalkboard" charset="0"/>
                <a:ea typeface="Chalkboard" charset="0"/>
                <a:cs typeface="Chalkboard" charset="0"/>
              </a:rPr>
              <a:t>Query</a:t>
            </a:r>
          </a:p>
        </p:txBody>
      </p:sp>
      <p:sp>
        <p:nvSpPr>
          <p:cNvPr id="20" name="Can 19"/>
          <p:cNvSpPr/>
          <p:nvPr/>
        </p:nvSpPr>
        <p:spPr bwMode="auto">
          <a:xfrm>
            <a:off x="6768548" y="4515825"/>
            <a:ext cx="596348" cy="791671"/>
          </a:xfrm>
          <a:prstGeom prst="can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22" name="Curved Connector 21"/>
          <p:cNvCxnSpPr>
            <a:stCxn id="7" idx="1"/>
            <a:endCxn id="20" idx="2"/>
          </p:cNvCxnSpPr>
          <p:nvPr/>
        </p:nvCxnSpPr>
        <p:spPr bwMode="auto">
          <a:xfrm rot="16200000" flipH="1">
            <a:off x="5172510" y="3315623"/>
            <a:ext cx="1803466" cy="138861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5707199" y="4019421"/>
            <a:ext cx="1502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halkboard" charset="0"/>
                <a:ea typeface="Chalkboard" charset="0"/>
                <a:cs typeface="Chalkboard" charset="0"/>
              </a:rPr>
              <a:t>Retrieval time</a:t>
            </a:r>
          </a:p>
        </p:txBody>
      </p:sp>
      <p:sp>
        <p:nvSpPr>
          <p:cNvPr id="30" name="Freeform 29"/>
          <p:cNvSpPr/>
          <p:nvPr/>
        </p:nvSpPr>
        <p:spPr bwMode="auto">
          <a:xfrm>
            <a:off x="4929809" y="1858040"/>
            <a:ext cx="1202634" cy="696317"/>
          </a:xfrm>
          <a:custGeom>
            <a:avLst/>
            <a:gdLst>
              <a:gd name="connsiteX0" fmla="*/ 1202634 w 1202634"/>
              <a:gd name="connsiteY0" fmla="*/ 696317 h 696317"/>
              <a:gd name="connsiteX1" fmla="*/ 725556 w 1202634"/>
              <a:gd name="connsiteY1" fmla="*/ 577 h 696317"/>
              <a:gd name="connsiteX2" fmla="*/ 0 w 1202634"/>
              <a:gd name="connsiteY2" fmla="*/ 567108 h 69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2634" h="696317">
                <a:moveTo>
                  <a:pt x="1202634" y="696317"/>
                </a:moveTo>
                <a:cubicBezTo>
                  <a:pt x="1064314" y="359214"/>
                  <a:pt x="925995" y="22112"/>
                  <a:pt x="725556" y="577"/>
                </a:cubicBezTo>
                <a:cubicBezTo>
                  <a:pt x="525117" y="-20958"/>
                  <a:pt x="0" y="567108"/>
                  <a:pt x="0" y="567108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45906" y="173367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Parse for dependencies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82360" y="2315434"/>
            <a:ext cx="2015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halkboard" charset="0"/>
                <a:ea typeface="Chalkboard" charset="0"/>
                <a:cs typeface="Chalkboard" charset="0"/>
              </a:rPr>
              <a:t>Current data map</a:t>
            </a:r>
          </a:p>
          <a:p>
            <a:r>
              <a:rPr lang="en-US" sz="1800" dirty="0">
                <a:latin typeface="Chalkboard" charset="0"/>
                <a:ea typeface="Chalkboard" charset="0"/>
                <a:cs typeface="Chalkboard" charset="0"/>
              </a:rPr>
              <a:t>Usage patterns</a:t>
            </a:r>
          </a:p>
          <a:p>
            <a:r>
              <a:rPr lang="en-US" sz="1800" dirty="0">
                <a:latin typeface="Chalkboard" charset="0"/>
                <a:ea typeface="Chalkboard" charset="0"/>
                <a:cs typeface="Chalkboard" charset="0"/>
              </a:rPr>
              <a:t>Authorization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 flipH="1">
            <a:off x="6514275" y="2758110"/>
            <a:ext cx="378282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374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Support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0600" y="5154612"/>
            <a:ext cx="2056358" cy="12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3383232" y="2292626"/>
            <a:ext cx="3239542" cy="914400"/>
          </a:xfrm>
          <a:prstGeom prst="rect">
            <a:avLst/>
          </a:prstGeom>
          <a:solidFill>
            <a:srgbClr val="FFEB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" name="Hexagon 6"/>
          <p:cNvSpPr/>
          <p:nvPr/>
        </p:nvSpPr>
        <p:spPr bwMode="auto">
          <a:xfrm>
            <a:off x="3722588" y="2422395"/>
            <a:ext cx="1828800" cy="685800"/>
          </a:xfrm>
          <a:prstGeom prst="hexag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System </a:t>
            </a:r>
            <a:r>
              <a:rPr lang="en-US" sz="1800" dirty="0" err="1">
                <a:solidFill>
                  <a:schemeClr val="bg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PMIx</a:t>
            </a:r>
            <a:r>
              <a:rPr lang="en-US" sz="1800" dirty="0">
                <a:solidFill>
                  <a:schemeClr val="bg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server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1037" y="2527278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WLM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544564" y="4382408"/>
            <a:ext cx="1004788" cy="1021993"/>
            <a:chOff x="2544564" y="4302895"/>
            <a:chExt cx="1004788" cy="102199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4564" y="4302895"/>
              <a:ext cx="1004788" cy="102199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585389" y="4552281"/>
              <a:ext cx="753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Lucida Handwriting" charset="0"/>
                  <a:ea typeface="Lucida Handwriting" charset="0"/>
                  <a:cs typeface="Lucida Handwriting" charset="0"/>
                </a:rPr>
                <a:t>Job</a:t>
              </a:r>
            </a:p>
            <a:p>
              <a:pPr algn="ctr"/>
              <a:r>
                <a:rPr lang="en-US" sz="1400" dirty="0">
                  <a:latin typeface="Lucida Handwriting" charset="0"/>
                  <a:ea typeface="Lucida Handwriting" charset="0"/>
                  <a:cs typeface="Lucida Handwriting" charset="0"/>
                </a:rPr>
                <a:t>Script</a:t>
              </a:r>
            </a:p>
          </p:txBody>
        </p:sp>
      </p:grpSp>
      <p:sp>
        <p:nvSpPr>
          <p:cNvPr id="12" name="Striped Right Arrow 11"/>
          <p:cNvSpPr/>
          <p:nvPr/>
        </p:nvSpPr>
        <p:spPr bwMode="auto">
          <a:xfrm rot="18702669">
            <a:off x="3285548" y="3534854"/>
            <a:ext cx="1295447" cy="437163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0" name="Can 19"/>
          <p:cNvSpPr/>
          <p:nvPr/>
        </p:nvSpPr>
        <p:spPr bwMode="auto">
          <a:xfrm>
            <a:off x="6768548" y="4515825"/>
            <a:ext cx="596348" cy="791671"/>
          </a:xfrm>
          <a:prstGeom prst="can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68548" y="1997912"/>
            <a:ext cx="2463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6699"/>
                </a:solidFill>
                <a:latin typeface="Chalkboard" charset="0"/>
                <a:ea typeface="Chalkboard" charset="0"/>
                <a:cs typeface="Chalkboard" charset="0"/>
              </a:rPr>
              <a:t>Pre-stage</a:t>
            </a:r>
          </a:p>
          <a:p>
            <a:pPr algn="ctr"/>
            <a:r>
              <a:rPr lang="en-US" sz="1800" dirty="0">
                <a:solidFill>
                  <a:srgbClr val="FF6699"/>
                </a:solidFill>
                <a:latin typeface="Chalkboard" charset="0"/>
                <a:ea typeface="Chalkboard" charset="0"/>
                <a:cs typeface="Chalkboard" charset="0"/>
              </a:rPr>
              <a:t>(images, binaries, libs)</a:t>
            </a:r>
          </a:p>
          <a:p>
            <a:pPr algn="ctr"/>
            <a:r>
              <a:rPr lang="en-US" sz="1800" dirty="0">
                <a:solidFill>
                  <a:srgbClr val="FF6699"/>
                </a:solidFill>
                <a:latin typeface="Chalkboard" charset="0"/>
                <a:ea typeface="Chalkboard" charset="0"/>
                <a:cs typeface="Chalkboard" charset="0"/>
              </a:rPr>
              <a:t>Allocation schedule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6497878" y="2459577"/>
            <a:ext cx="288719" cy="61879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6798365" y="2862470"/>
            <a:ext cx="1270808" cy="1958008"/>
          </a:xfrm>
          <a:custGeom>
            <a:avLst/>
            <a:gdLst>
              <a:gd name="connsiteX0" fmla="*/ 0 w 1270808"/>
              <a:gd name="connsiteY0" fmla="*/ 0 h 1958008"/>
              <a:gd name="connsiteX1" fmla="*/ 1262270 w 1270808"/>
              <a:gd name="connsiteY1" fmla="*/ 745434 h 1958008"/>
              <a:gd name="connsiteX2" fmla="*/ 586409 w 1270808"/>
              <a:gd name="connsiteY2" fmla="*/ 1958008 h 195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808" h="1958008">
                <a:moveTo>
                  <a:pt x="0" y="0"/>
                </a:moveTo>
                <a:cubicBezTo>
                  <a:pt x="582267" y="209549"/>
                  <a:pt x="1164535" y="419099"/>
                  <a:pt x="1262270" y="745434"/>
                </a:cubicBezTo>
                <a:cubicBezTo>
                  <a:pt x="1360005" y="1071769"/>
                  <a:pt x="586409" y="1958008"/>
                  <a:pt x="586409" y="1958008"/>
                </a:cubicBezTo>
              </a:path>
            </a:pathLst>
          </a:custGeom>
          <a:noFill/>
          <a:ln w="28575" cap="flat" cmpd="sng" algn="ctr">
            <a:solidFill>
              <a:srgbClr val="FF6699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7" name="Cloud 16"/>
          <p:cNvSpPr/>
          <p:nvPr/>
        </p:nvSpPr>
        <p:spPr bwMode="auto">
          <a:xfrm>
            <a:off x="3942563" y="4696233"/>
            <a:ext cx="2462591" cy="1431235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8" name="Striped Right Arrow 17"/>
          <p:cNvSpPr/>
          <p:nvPr/>
        </p:nvSpPr>
        <p:spPr bwMode="auto">
          <a:xfrm rot="6295920">
            <a:off x="5056499" y="3564549"/>
            <a:ext cx="1723086" cy="498356"/>
          </a:xfrm>
          <a:prstGeom prst="striped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868" y="3557272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halkboard" charset="0"/>
                <a:ea typeface="Chalkboard" charset="0"/>
                <a:cs typeface="Chalkboard" charset="0"/>
              </a:rPr>
              <a:t>Allocate</a:t>
            </a:r>
          </a:p>
          <a:p>
            <a:r>
              <a:rPr lang="en-US" sz="1800" dirty="0">
                <a:latin typeface="Chalkboard" charset="0"/>
                <a:ea typeface="Chalkboard" charset="0"/>
                <a:cs typeface="Chalkboard" charset="0"/>
              </a:rPr>
              <a:t>Launch app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83034" y="5140039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Compute</a:t>
            </a:r>
          </a:p>
        </p:txBody>
      </p:sp>
    </p:spTree>
    <p:extLst>
      <p:ext uri="{BB962C8B-B14F-4D97-AF65-F5344CB8AC3E}">
        <p14:creationId xmlns:p14="http://schemas.microsoft.com/office/powerpoint/2010/main" val="88841714"/>
      </p:ext>
    </p:extLst>
  </p:cSld>
  <p:clrMapOvr>
    <a:masterClrMapping/>
  </p:clrMapOvr>
</p:sld>
</file>

<file path=ppt/theme/theme1.xml><?xml version="1.0" encoding="utf-8"?>
<a:theme xmlns:a="http://schemas.openxmlformats.org/drawingml/2006/main" name="ompi-workshop-template">
  <a:themeElements>
    <a:clrScheme name="ompi-workshop-template 3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5B87F2"/>
      </a:accent1>
      <a:accent2>
        <a:srgbClr val="555555"/>
      </a:accent2>
      <a:accent3>
        <a:srgbClr val="FFFFFF"/>
      </a:accent3>
      <a:accent4>
        <a:srgbClr val="000000"/>
      </a:accent4>
      <a:accent5>
        <a:srgbClr val="B5C3F7"/>
      </a:accent5>
      <a:accent6>
        <a:srgbClr val="4C4C4C"/>
      </a:accent6>
      <a:hlink>
        <a:srgbClr val="5DA31E"/>
      </a:hlink>
      <a:folHlink>
        <a:srgbClr val="BAD41A"/>
      </a:folHlink>
    </a:clrScheme>
    <a:fontScheme name="ompi-workshop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ompi-workshop-template 1">
        <a:dk1>
          <a:srgbClr val="000000"/>
        </a:dk1>
        <a:lt1>
          <a:srgbClr val="FFFFFF"/>
        </a:lt1>
        <a:dk2>
          <a:srgbClr val="003366"/>
        </a:dk2>
        <a:lt2>
          <a:srgbClr val="AAAAAA"/>
        </a:lt2>
        <a:accent1>
          <a:srgbClr val="EEEEEE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F5F5F5"/>
        </a:accent5>
        <a:accent6>
          <a:srgbClr val="002D5C"/>
        </a:accent6>
        <a:hlink>
          <a:srgbClr val="5B87F2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2">
        <a:dk1>
          <a:srgbClr val="000000"/>
        </a:dk1>
        <a:lt1>
          <a:srgbClr val="FFFFFF"/>
        </a:lt1>
        <a:dk2>
          <a:srgbClr val="FFFFFF"/>
        </a:dk2>
        <a:lt2>
          <a:srgbClr val="888888"/>
        </a:lt2>
        <a:accent1>
          <a:srgbClr val="BAD41A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D9E6AB"/>
        </a:accent5>
        <a:accent6>
          <a:srgbClr val="744BBD"/>
        </a:accent6>
        <a:hlink>
          <a:srgbClr val="5DA31E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FFA8A8"/>
        </a:accent1>
        <a:accent2>
          <a:srgbClr val="FFCC18"/>
        </a:accent2>
        <a:accent3>
          <a:srgbClr val="FFFFFF"/>
        </a:accent3>
        <a:accent4>
          <a:srgbClr val="000000"/>
        </a:accent4>
        <a:accent5>
          <a:srgbClr val="FFD1D1"/>
        </a:accent5>
        <a:accent6>
          <a:srgbClr val="E7B915"/>
        </a:accent6>
        <a:hlink>
          <a:srgbClr val="6876E7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E6E658"/>
        </a:accent1>
        <a:accent2>
          <a:srgbClr val="8CBC1C"/>
        </a:accent2>
        <a:accent3>
          <a:srgbClr val="FFFFFF"/>
        </a:accent3>
        <a:accent4>
          <a:srgbClr val="000000"/>
        </a:accent4>
        <a:accent5>
          <a:srgbClr val="F0F0B4"/>
        </a:accent5>
        <a:accent6>
          <a:srgbClr val="7EAA18"/>
        </a:accent6>
        <a:hlink>
          <a:srgbClr val="6876E7"/>
        </a:hlink>
        <a:folHlink>
          <a:srgbClr val="5FBD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6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5918BB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B5ABDA"/>
        </a:accent5>
        <a:accent6>
          <a:srgbClr val="744BBD"/>
        </a:accent6>
        <a:hlink>
          <a:srgbClr val="DC54AD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7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FF7518"/>
        </a:accent1>
        <a:accent2>
          <a:srgbClr val="888888"/>
        </a:accent2>
        <a:accent3>
          <a:srgbClr val="FFFFFF"/>
        </a:accent3>
        <a:accent4>
          <a:srgbClr val="000000"/>
        </a:accent4>
        <a:accent5>
          <a:srgbClr val="FFBDAB"/>
        </a:accent5>
        <a:accent6>
          <a:srgbClr val="7B7B7B"/>
        </a:accent6>
        <a:hlink>
          <a:srgbClr val="8CBC1C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mpi-bof-template" id="{2CC4CF84-ED86-4C43-90A3-CA953FF9559E}" vid="{37556C59-F0C7-6645-B5AB-2707A1FED1F8}"/>
    </a:ext>
  </a:extLst>
</a:theme>
</file>

<file path=ppt/theme/theme2.xml><?xml version="1.0" encoding="utf-8"?>
<a:theme xmlns:a="http://schemas.openxmlformats.org/drawingml/2006/main" name="PPT_Temp_Corp_4x3_BLK_2007 - Copy">
  <a:themeElements>
    <a:clrScheme name="PPT_Template_Corp_4x3_rev1 1">
      <a:dk1>
        <a:srgbClr val="808080"/>
      </a:dk1>
      <a:lt1>
        <a:srgbClr val="FFFFFF"/>
      </a:lt1>
      <a:dk2>
        <a:srgbClr val="000000"/>
      </a:dk2>
      <a:lt2>
        <a:srgbClr val="B9E700"/>
      </a:lt2>
      <a:accent1>
        <a:srgbClr val="33CCCC"/>
      </a:accent1>
      <a:accent2>
        <a:srgbClr val="FF9933"/>
      </a:accent2>
      <a:accent3>
        <a:srgbClr val="AAAAAA"/>
      </a:accent3>
      <a:accent4>
        <a:srgbClr val="DADADA"/>
      </a:accent4>
      <a:accent5>
        <a:srgbClr val="ADE2E2"/>
      </a:accent5>
      <a:accent6>
        <a:srgbClr val="E78A2D"/>
      </a:accent6>
      <a:hlink>
        <a:srgbClr val="99CCFF"/>
      </a:hlink>
      <a:folHlink>
        <a:srgbClr val="0000FF"/>
      </a:folHlink>
    </a:clrScheme>
    <a:fontScheme name="PPT_Template_Corp_4x3_re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4x3_rev1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mpi-bof-template" id="{2CC4CF84-ED86-4C43-90A3-CA953FF9559E}" vid="{3098944D-4998-DA4A-B120-6A0C919751F7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pmix-bof-template</Template>
  <TotalTime>45411</TotalTime>
  <Words>322</Words>
  <Application>Microsoft Macintosh PowerPoint</Application>
  <PresentationFormat>On-screen Show (4:3)</PresentationFormat>
  <Paragraphs>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Chalkboard</vt:lpstr>
      <vt:lpstr>Lucida Handwriting</vt:lpstr>
      <vt:lpstr>Times</vt:lpstr>
      <vt:lpstr>Wingdings</vt:lpstr>
      <vt:lpstr>ompi-workshop-template</vt:lpstr>
      <vt:lpstr>PPT_Temp_Corp_4x3_BLK_2007 - Copy</vt:lpstr>
      <vt:lpstr>PMIx: Storage Integration</vt:lpstr>
      <vt:lpstr>Origin: Changing Landscape</vt:lpstr>
      <vt:lpstr>Start Someplace!</vt:lpstr>
      <vt:lpstr>PMIx Launch Sequence</vt:lpstr>
      <vt:lpstr>Build Upon It</vt:lpstr>
      <vt:lpstr>Sprinkle Some Magic Dust</vt:lpstr>
      <vt:lpstr>Baseline Vision</vt:lpstr>
      <vt:lpstr>Planned Support</vt:lpstr>
      <vt:lpstr>Planned Support</vt:lpstr>
      <vt:lpstr>Planned Support</vt:lpstr>
      <vt:lpstr>Push Forward?</vt:lpstr>
      <vt:lpstr>Overview Paper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PMIx</dc:title>
  <dc:creator>Ralph Castain</dc:creator>
  <cp:lastModifiedBy>Ralph Castain</cp:lastModifiedBy>
  <cp:revision>526</cp:revision>
  <cp:lastPrinted>2015-11-19T21:30:51Z</cp:lastPrinted>
  <dcterms:created xsi:type="dcterms:W3CDTF">2015-11-04T14:50:44Z</dcterms:created>
  <dcterms:modified xsi:type="dcterms:W3CDTF">2019-09-03T15:22:18Z</dcterms:modified>
</cp:coreProperties>
</file>