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2"/>
  </p:notesMasterIdLst>
  <p:sldIdLst>
    <p:sldId id="536" r:id="rId5"/>
    <p:sldId id="555" r:id="rId6"/>
    <p:sldId id="559" r:id="rId7"/>
    <p:sldId id="560" r:id="rId8"/>
    <p:sldId id="625" r:id="rId9"/>
    <p:sldId id="558" r:id="rId10"/>
    <p:sldId id="623" r:id="rId11"/>
    <p:sldId id="561" r:id="rId12"/>
    <p:sldId id="553" r:id="rId13"/>
    <p:sldId id="594" r:id="rId14"/>
    <p:sldId id="593" r:id="rId15"/>
    <p:sldId id="622" r:id="rId16"/>
    <p:sldId id="592" r:id="rId17"/>
    <p:sldId id="595" r:id="rId18"/>
    <p:sldId id="591" r:id="rId19"/>
    <p:sldId id="564" r:id="rId20"/>
    <p:sldId id="567" r:id="rId21"/>
    <p:sldId id="597" r:id="rId22"/>
    <p:sldId id="598" r:id="rId23"/>
    <p:sldId id="599" r:id="rId24"/>
    <p:sldId id="563" r:id="rId25"/>
    <p:sldId id="566" r:id="rId26"/>
    <p:sldId id="571" r:id="rId27"/>
    <p:sldId id="565" r:id="rId28"/>
    <p:sldId id="549" r:id="rId29"/>
    <p:sldId id="550" r:id="rId30"/>
    <p:sldId id="551" r:id="rId31"/>
    <p:sldId id="544" r:id="rId32"/>
    <p:sldId id="554" r:id="rId33"/>
    <p:sldId id="552" r:id="rId34"/>
    <p:sldId id="590" r:id="rId35"/>
    <p:sldId id="542" r:id="rId36"/>
    <p:sldId id="624" r:id="rId37"/>
    <p:sldId id="572" r:id="rId38"/>
    <p:sldId id="573" r:id="rId39"/>
    <p:sldId id="578" r:id="rId40"/>
    <p:sldId id="580" r:id="rId41"/>
    <p:sldId id="579" r:id="rId42"/>
    <p:sldId id="581" r:id="rId43"/>
    <p:sldId id="609" r:id="rId44"/>
    <p:sldId id="583" r:id="rId45"/>
    <p:sldId id="586" r:id="rId46"/>
    <p:sldId id="612" r:id="rId47"/>
    <p:sldId id="611" r:id="rId48"/>
    <p:sldId id="613" r:id="rId49"/>
    <p:sldId id="610" r:id="rId50"/>
    <p:sldId id="614" r:id="rId51"/>
    <p:sldId id="606" r:id="rId52"/>
    <p:sldId id="615" r:id="rId53"/>
    <p:sldId id="584" r:id="rId54"/>
    <p:sldId id="617" r:id="rId55"/>
    <p:sldId id="618" r:id="rId56"/>
    <p:sldId id="620" r:id="rId57"/>
    <p:sldId id="621" r:id="rId58"/>
    <p:sldId id="535" r:id="rId59"/>
    <p:sldId id="616" r:id="rId60"/>
    <p:sldId id="619" r:id="rId61"/>
  </p:sldIdLst>
  <p:sldSz cx="14630400" cy="8229600"/>
  <p:notesSz cx="9144000" cy="6858000"/>
  <p:defaultTextStyle>
    <a:defPPr>
      <a:defRPr lang="en-US"/>
    </a:defPPr>
    <a:lvl1pPr marL="0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1157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232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348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464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5777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6925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8084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9275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EFF"/>
    <a:srgbClr val="93C9FF"/>
    <a:srgbClr val="FDDEBB"/>
    <a:srgbClr val="E4E8AC"/>
    <a:srgbClr val="FBBE79"/>
    <a:srgbClr val="E07806"/>
    <a:srgbClr val="FAAB54"/>
    <a:srgbClr val="7FFFFF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A10D4-98DC-4E70-B1C6-1A3273EDB853}" v="1" dt="2019-09-30T13:59:01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 autoAdjust="0"/>
    <p:restoredTop sz="65306" autoAdjust="0"/>
  </p:normalViewPr>
  <p:slideViewPr>
    <p:cSldViewPr snapToGrid="0">
      <p:cViewPr varScale="1">
        <p:scale>
          <a:sx n="39" d="100"/>
          <a:sy n="39" d="100"/>
        </p:scale>
        <p:origin x="1512" y="6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Polyakov" userId="3027bcb8-3fe8-4223-85fb-7615a57e34fa" providerId="ADAL" clId="{B84B39E1-C54E-4D9E-AFE6-83E379484F76}"/>
    <pc:docChg chg="undo custSel addSld delSld modSld">
      <pc:chgData name="Artem Polyakov" userId="3027bcb8-3fe8-4223-85fb-7615a57e34fa" providerId="ADAL" clId="{B84B39E1-C54E-4D9E-AFE6-83E379484F76}" dt="2019-09-12T09:08:35.628" v="2324" actId="20577"/>
      <pc:docMkLst>
        <pc:docMk/>
      </pc:docMkLst>
      <pc:sldChg chg="modNotesTx">
        <pc:chgData name="Artem Polyakov" userId="3027bcb8-3fe8-4223-85fb-7615a57e34fa" providerId="ADAL" clId="{B84B39E1-C54E-4D9E-AFE6-83E379484F76}" dt="2019-09-12T08:30:59.185" v="2126" actId="6549"/>
        <pc:sldMkLst>
          <pc:docMk/>
          <pc:sldMk cId="1192246597" sldId="536"/>
        </pc:sldMkLst>
      </pc:sldChg>
      <pc:sldChg chg="modSp">
        <pc:chgData name="Artem Polyakov" userId="3027bcb8-3fe8-4223-85fb-7615a57e34fa" providerId="ADAL" clId="{B84B39E1-C54E-4D9E-AFE6-83E379484F76}" dt="2019-09-12T08:53:15.250" v="2294" actId="1035"/>
        <pc:sldMkLst>
          <pc:docMk/>
          <pc:sldMk cId="23658388" sldId="552"/>
        </pc:sldMkLst>
        <pc:spChg chg="mod">
          <ac:chgData name="Artem Polyakov" userId="3027bcb8-3fe8-4223-85fb-7615a57e34fa" providerId="ADAL" clId="{B84B39E1-C54E-4D9E-AFE6-83E379484F76}" dt="2019-09-12T08:53:15.250" v="2294" actId="1035"/>
          <ac:spMkLst>
            <pc:docMk/>
            <pc:sldMk cId="23658388" sldId="552"/>
            <ac:spMk id="13" creationId="{A030AA53-89DB-4D82-9B12-2D9D39718D8E}"/>
          </ac:spMkLst>
        </pc:spChg>
        <pc:spChg chg="mod">
          <ac:chgData name="Artem Polyakov" userId="3027bcb8-3fe8-4223-85fb-7615a57e34fa" providerId="ADAL" clId="{B84B39E1-C54E-4D9E-AFE6-83E379484F76}" dt="2019-09-12T08:53:15.250" v="2294" actId="1035"/>
          <ac:spMkLst>
            <pc:docMk/>
            <pc:sldMk cId="23658388" sldId="552"/>
            <ac:spMk id="14" creationId="{6FE05D1C-260B-4BC6-865E-0594883A25BB}"/>
          </ac:spMkLst>
        </pc:spChg>
        <pc:picChg chg="mod">
          <ac:chgData name="Artem Polyakov" userId="3027bcb8-3fe8-4223-85fb-7615a57e34fa" providerId="ADAL" clId="{B84B39E1-C54E-4D9E-AFE6-83E379484F76}" dt="2019-09-12T08:53:15.250" v="2294" actId="1035"/>
          <ac:picMkLst>
            <pc:docMk/>
            <pc:sldMk cId="23658388" sldId="552"/>
            <ac:picMk id="4" creationId="{DC7F397A-4D78-414A-B8E9-C420BA24B6C6}"/>
          </ac:picMkLst>
        </pc:picChg>
        <pc:picChg chg="mod">
          <ac:chgData name="Artem Polyakov" userId="3027bcb8-3fe8-4223-85fb-7615a57e34fa" providerId="ADAL" clId="{B84B39E1-C54E-4D9E-AFE6-83E379484F76}" dt="2019-09-12T08:53:15.250" v="2294" actId="1035"/>
          <ac:picMkLst>
            <pc:docMk/>
            <pc:sldMk cId="23658388" sldId="552"/>
            <ac:picMk id="7" creationId="{EE775224-F6E2-4A10-B941-5B404DEFFA7E}"/>
          </ac:picMkLst>
        </pc:picChg>
      </pc:sldChg>
      <pc:sldChg chg="modNotesTx">
        <pc:chgData name="Artem Polyakov" userId="3027bcb8-3fe8-4223-85fb-7615a57e34fa" providerId="ADAL" clId="{B84B39E1-C54E-4D9E-AFE6-83E379484F76}" dt="2019-09-12T07:03:48.489" v="716" actId="6549"/>
        <pc:sldMkLst>
          <pc:docMk/>
          <pc:sldMk cId="3017247560" sldId="553"/>
        </pc:sldMkLst>
      </pc:sldChg>
      <pc:sldChg chg="addSp delSp modSp add modNotesTx">
        <pc:chgData name="Artem Polyakov" userId="3027bcb8-3fe8-4223-85fb-7615a57e34fa" providerId="ADAL" clId="{B84B39E1-C54E-4D9E-AFE6-83E379484F76}" dt="2019-09-12T08:31:38.719" v="2153" actId="6549"/>
        <pc:sldMkLst>
          <pc:docMk/>
          <pc:sldMk cId="4033537314" sldId="558"/>
        </pc:sldMkLst>
        <pc:spChg chg="mod">
          <ac:chgData name="Artem Polyakov" userId="3027bcb8-3fe8-4223-85fb-7615a57e34fa" providerId="ADAL" clId="{B84B39E1-C54E-4D9E-AFE6-83E379484F76}" dt="2019-09-12T06:48:07.337" v="3" actId="6549"/>
          <ac:spMkLst>
            <pc:docMk/>
            <pc:sldMk cId="4033537314" sldId="558"/>
            <ac:spMk id="5" creationId="{00000000-0000-0000-0000-000000000000}"/>
          </ac:spMkLst>
        </pc:spChg>
        <pc:spChg chg="add mod">
          <ac:chgData name="Artem Polyakov" userId="3027bcb8-3fe8-4223-85fb-7615a57e34fa" providerId="ADAL" clId="{B84B39E1-C54E-4D9E-AFE6-83E379484F76}" dt="2019-09-12T07:57:21.854" v="2102" actId="1076"/>
          <ac:spMkLst>
            <pc:docMk/>
            <pc:sldMk cId="4033537314" sldId="558"/>
            <ac:spMk id="51" creationId="{F8E7D9E8-AA24-4D50-9BF5-D454A9B8E77F}"/>
          </ac:spMkLst>
        </pc:spChg>
        <pc:spChg chg="add del mod">
          <ac:chgData name="Artem Polyakov" userId="3027bcb8-3fe8-4223-85fb-7615a57e34fa" providerId="ADAL" clId="{B84B39E1-C54E-4D9E-AFE6-83E379484F76}" dt="2019-09-12T06:57:04.568" v="284" actId="6549"/>
          <ac:spMkLst>
            <pc:docMk/>
            <pc:sldMk cId="4033537314" sldId="558"/>
            <ac:spMk id="63" creationId="{265307BA-3073-4AA9-935B-AF4F3E4BA0AF}"/>
          </ac:spMkLst>
        </pc:spChg>
      </pc:sldChg>
      <pc:sldChg chg="modSp">
        <pc:chgData name="Artem Polyakov" userId="3027bcb8-3fe8-4223-85fb-7615a57e34fa" providerId="ADAL" clId="{B84B39E1-C54E-4D9E-AFE6-83E379484F76}" dt="2019-09-12T08:40:27.995" v="2240" actId="20577"/>
        <pc:sldMkLst>
          <pc:docMk/>
          <pc:sldMk cId="1495790262" sldId="563"/>
        </pc:sldMkLst>
        <pc:spChg chg="mod">
          <ac:chgData name="Artem Polyakov" userId="3027bcb8-3fe8-4223-85fb-7615a57e34fa" providerId="ADAL" clId="{B84B39E1-C54E-4D9E-AFE6-83E379484F76}" dt="2019-09-12T08:40:27.995" v="2240" actId="20577"/>
          <ac:spMkLst>
            <pc:docMk/>
            <pc:sldMk cId="1495790262" sldId="563"/>
            <ac:spMk id="2" creationId="{A54CE1B5-4132-4AF5-B8CB-9EA29622158E}"/>
          </ac:spMkLst>
        </pc:spChg>
      </pc:sldChg>
      <pc:sldChg chg="modNotesTx">
        <pc:chgData name="Artem Polyakov" userId="3027bcb8-3fe8-4223-85fb-7615a57e34fa" providerId="ADAL" clId="{B84B39E1-C54E-4D9E-AFE6-83E379484F76}" dt="2019-09-12T08:02:24.456" v="2125" actId="6549"/>
        <pc:sldMkLst>
          <pc:docMk/>
          <pc:sldMk cId="346014236" sldId="565"/>
        </pc:sldMkLst>
      </pc:sldChg>
      <pc:sldChg chg="modSp">
        <pc:chgData name="Artem Polyakov" userId="3027bcb8-3fe8-4223-85fb-7615a57e34fa" providerId="ADAL" clId="{B84B39E1-C54E-4D9E-AFE6-83E379484F76}" dt="2019-09-12T08:42:02.931" v="2259" actId="20577"/>
        <pc:sldMkLst>
          <pc:docMk/>
          <pc:sldMk cId="2622255255" sldId="566"/>
        </pc:sldMkLst>
        <pc:spChg chg="mod">
          <ac:chgData name="Artem Polyakov" userId="3027bcb8-3fe8-4223-85fb-7615a57e34fa" providerId="ADAL" clId="{B84B39E1-C54E-4D9E-AFE6-83E379484F76}" dt="2019-09-12T08:40:44.920" v="2244" actId="20577"/>
          <ac:spMkLst>
            <pc:docMk/>
            <pc:sldMk cId="2622255255" sldId="566"/>
            <ac:spMk id="59" creationId="{195F7B77-BC9D-45F9-9769-4F6852C7F484}"/>
          </ac:spMkLst>
        </pc:spChg>
        <pc:spChg chg="mod">
          <ac:chgData name="Artem Polyakov" userId="3027bcb8-3fe8-4223-85fb-7615a57e34fa" providerId="ADAL" clId="{B84B39E1-C54E-4D9E-AFE6-83E379484F76}" dt="2019-09-12T08:42:02.931" v="2259" actId="20577"/>
          <ac:spMkLst>
            <pc:docMk/>
            <pc:sldMk cId="2622255255" sldId="566"/>
            <ac:spMk id="181" creationId="{EAAE93C2-E61A-4086-85F3-7FD5E36E6CE7}"/>
          </ac:spMkLst>
        </pc:spChg>
        <pc:cxnChg chg="mod">
          <ac:chgData name="Artem Polyakov" userId="3027bcb8-3fe8-4223-85fb-7615a57e34fa" providerId="ADAL" clId="{B84B39E1-C54E-4D9E-AFE6-83E379484F76}" dt="2019-09-12T07:21:31.380" v="856" actId="14100"/>
          <ac:cxnSpMkLst>
            <pc:docMk/>
            <pc:sldMk cId="2622255255" sldId="566"/>
            <ac:cxnSpMk id="174" creationId="{F8FDCFBE-AD28-4E63-A944-778EA97CA5D2}"/>
          </ac:cxnSpMkLst>
        </pc:cxnChg>
      </pc:sldChg>
      <pc:sldChg chg="modNotesTx">
        <pc:chgData name="Artem Polyakov" userId="3027bcb8-3fe8-4223-85fb-7615a57e34fa" providerId="ADAL" clId="{B84B39E1-C54E-4D9E-AFE6-83E379484F76}" dt="2019-09-12T07:11:52.155" v="854" actId="20577"/>
        <pc:sldMkLst>
          <pc:docMk/>
          <pc:sldMk cId="2719464063" sldId="567"/>
        </pc:sldMkLst>
      </pc:sldChg>
      <pc:sldChg chg="addSp delSp">
        <pc:chgData name="Artem Polyakov" userId="3027bcb8-3fe8-4223-85fb-7615a57e34fa" providerId="ADAL" clId="{B84B39E1-C54E-4D9E-AFE6-83E379484F76}" dt="2019-09-12T07:21:40.109" v="858"/>
        <pc:sldMkLst>
          <pc:docMk/>
          <pc:sldMk cId="2358081259" sldId="571"/>
        </pc:sldMkLst>
        <pc:cxnChg chg="del">
          <ac:chgData name="Artem Polyakov" userId="3027bcb8-3fe8-4223-85fb-7615a57e34fa" providerId="ADAL" clId="{B84B39E1-C54E-4D9E-AFE6-83E379484F76}" dt="2019-09-12T07:21:39.740" v="857" actId="478"/>
          <ac:cxnSpMkLst>
            <pc:docMk/>
            <pc:sldMk cId="2358081259" sldId="571"/>
            <ac:cxnSpMk id="67" creationId="{74D420DB-C720-40AD-A756-13B8F2DE4CF3}"/>
          </ac:cxnSpMkLst>
        </pc:cxnChg>
        <pc:cxnChg chg="add">
          <ac:chgData name="Artem Polyakov" userId="3027bcb8-3fe8-4223-85fb-7615a57e34fa" providerId="ADAL" clId="{B84B39E1-C54E-4D9E-AFE6-83E379484F76}" dt="2019-09-12T07:21:40.109" v="858"/>
          <ac:cxnSpMkLst>
            <pc:docMk/>
            <pc:sldMk cId="2358081259" sldId="571"/>
            <ac:cxnSpMk id="74" creationId="{BB23CCEC-5D7D-4E53-BA6A-04D14EEE31C3}"/>
          </ac:cxnSpMkLst>
        </pc:cxnChg>
      </pc:sldChg>
      <pc:sldChg chg="modSp modNotesTx">
        <pc:chgData name="Artem Polyakov" userId="3027bcb8-3fe8-4223-85fb-7615a57e34fa" providerId="ADAL" clId="{B84B39E1-C54E-4D9E-AFE6-83E379484F76}" dt="2019-09-12T08:53:47.576" v="2295" actId="14100"/>
        <pc:sldMkLst>
          <pc:docMk/>
          <pc:sldMk cId="644200333" sldId="572"/>
        </pc:sldMkLst>
        <pc:spChg chg="mod">
          <ac:chgData name="Artem Polyakov" userId="3027bcb8-3fe8-4223-85fb-7615a57e34fa" providerId="ADAL" clId="{B84B39E1-C54E-4D9E-AFE6-83E379484F76}" dt="2019-09-12T08:53:47.576" v="2295" actId="14100"/>
          <ac:spMkLst>
            <pc:docMk/>
            <pc:sldMk cId="644200333" sldId="572"/>
            <ac:spMk id="8" creationId="{6547D654-9AC0-445E-9FB8-D6C7D2D04DC7}"/>
          </ac:spMkLst>
        </pc:spChg>
      </pc:sldChg>
      <pc:sldChg chg="modNotesTx">
        <pc:chgData name="Artem Polyakov" userId="3027bcb8-3fe8-4223-85fb-7615a57e34fa" providerId="ADAL" clId="{B84B39E1-C54E-4D9E-AFE6-83E379484F76}" dt="2019-09-12T07:36:44.238" v="1378" actId="20577"/>
        <pc:sldMkLst>
          <pc:docMk/>
          <pc:sldMk cId="1163494236" sldId="573"/>
        </pc:sldMkLst>
      </pc:sldChg>
      <pc:sldChg chg="modSp modNotesTx">
        <pc:chgData name="Artem Polyakov" userId="3027bcb8-3fe8-4223-85fb-7615a57e34fa" providerId="ADAL" clId="{B84B39E1-C54E-4D9E-AFE6-83E379484F76}" dt="2019-09-12T07:43:19.393" v="1867" actId="6549"/>
        <pc:sldMkLst>
          <pc:docMk/>
          <pc:sldMk cId="4008369736" sldId="578"/>
        </pc:sldMkLst>
        <pc:spChg chg="mod">
          <ac:chgData name="Artem Polyakov" userId="3027bcb8-3fe8-4223-85fb-7615a57e34fa" providerId="ADAL" clId="{B84B39E1-C54E-4D9E-AFE6-83E379484F76}" dt="2019-09-12T07:38:48.487" v="1582" actId="207"/>
          <ac:spMkLst>
            <pc:docMk/>
            <pc:sldMk cId="4008369736" sldId="578"/>
            <ac:spMk id="27" creationId="{251E249C-1DC1-4C0D-85E2-9769CD64A545}"/>
          </ac:spMkLst>
        </pc:spChg>
      </pc:sldChg>
      <pc:sldChg chg="addSp modSp">
        <pc:chgData name="Artem Polyakov" userId="3027bcb8-3fe8-4223-85fb-7615a57e34fa" providerId="ADAL" clId="{B84B39E1-C54E-4D9E-AFE6-83E379484F76}" dt="2019-09-12T09:04:17.505" v="2309" actId="1036"/>
        <pc:sldMkLst>
          <pc:docMk/>
          <pc:sldMk cId="3539550802" sldId="579"/>
        </pc:sldMkLst>
        <pc:spChg chg="mod">
          <ac:chgData name="Artem Polyakov" userId="3027bcb8-3fe8-4223-85fb-7615a57e34fa" providerId="ADAL" clId="{B84B39E1-C54E-4D9E-AFE6-83E379484F76}" dt="2019-09-12T09:04:17.505" v="2309" actId="1036"/>
          <ac:spMkLst>
            <pc:docMk/>
            <pc:sldMk cId="3539550802" sldId="579"/>
            <ac:spMk id="6" creationId="{E1FECC39-2C23-413E-9E8A-17F86754E111}"/>
          </ac:spMkLst>
        </pc:spChg>
        <pc:spChg chg="add mod">
          <ac:chgData name="Artem Polyakov" userId="3027bcb8-3fe8-4223-85fb-7615a57e34fa" providerId="ADAL" clId="{B84B39E1-C54E-4D9E-AFE6-83E379484F76}" dt="2019-09-12T07:44:24.023" v="1894" actId="1076"/>
          <ac:spMkLst>
            <pc:docMk/>
            <pc:sldMk cId="3539550802" sldId="579"/>
            <ac:spMk id="7" creationId="{B58A9BEE-FF84-4EED-BCF0-CFAF4A210199}"/>
          </ac:spMkLst>
        </pc:spChg>
      </pc:sldChg>
      <pc:sldChg chg="addSp delSp modSp modNotesTx">
        <pc:chgData name="Artem Polyakov" userId="3027bcb8-3fe8-4223-85fb-7615a57e34fa" providerId="ADAL" clId="{B84B39E1-C54E-4D9E-AFE6-83E379484F76}" dt="2019-09-12T07:53:22.561" v="2056" actId="20577"/>
        <pc:sldMkLst>
          <pc:docMk/>
          <pc:sldMk cId="3278621464" sldId="583"/>
        </pc:sldMkLst>
        <pc:spChg chg="add del mod">
          <ac:chgData name="Artem Polyakov" userId="3027bcb8-3fe8-4223-85fb-7615a57e34fa" providerId="ADAL" clId="{B84B39E1-C54E-4D9E-AFE6-83E379484F76}" dt="2019-09-12T07:53:14.400" v="2054" actId="478"/>
          <ac:spMkLst>
            <pc:docMk/>
            <pc:sldMk cId="3278621464" sldId="583"/>
            <ac:spMk id="6" creationId="{FBF5E1C9-D794-4EE2-B094-A71A59B146C6}"/>
          </ac:spMkLst>
        </pc:spChg>
      </pc:sldChg>
      <pc:sldChg chg="modNotesTx">
        <pc:chgData name="Artem Polyakov" userId="3027bcb8-3fe8-4223-85fb-7615a57e34fa" providerId="ADAL" clId="{B84B39E1-C54E-4D9E-AFE6-83E379484F76}" dt="2019-09-12T07:06:27.547" v="832" actId="20577"/>
        <pc:sldMkLst>
          <pc:docMk/>
          <pc:sldMk cId="970912579" sldId="593"/>
        </pc:sldMkLst>
      </pc:sldChg>
      <pc:sldChg chg="modNotesTx">
        <pc:chgData name="Artem Polyakov" userId="3027bcb8-3fe8-4223-85fb-7615a57e34fa" providerId="ADAL" clId="{B84B39E1-C54E-4D9E-AFE6-83E379484F76}" dt="2019-09-12T08:37:13.071" v="2238" actId="20577"/>
        <pc:sldMkLst>
          <pc:docMk/>
          <pc:sldMk cId="4216049603" sldId="594"/>
        </pc:sldMkLst>
      </pc:sldChg>
      <pc:sldChg chg="modSp">
        <pc:chgData name="Artem Polyakov" userId="3027bcb8-3fe8-4223-85fb-7615a57e34fa" providerId="ADAL" clId="{B84B39E1-C54E-4D9E-AFE6-83E379484F76}" dt="2019-09-12T07:48:29.930" v="1965" actId="403"/>
        <pc:sldMkLst>
          <pc:docMk/>
          <pc:sldMk cId="3819326429" sldId="609"/>
        </pc:sldMkLst>
        <pc:spChg chg="mod">
          <ac:chgData name="Artem Polyakov" userId="3027bcb8-3fe8-4223-85fb-7615a57e34fa" providerId="ADAL" clId="{B84B39E1-C54E-4D9E-AFE6-83E379484F76}" dt="2019-09-12T07:48:29.930" v="1965" actId="403"/>
          <ac:spMkLst>
            <pc:docMk/>
            <pc:sldMk cId="3819326429" sldId="609"/>
            <ac:spMk id="74" creationId="{4C5C7C87-B2C9-448F-81D9-5E370A1C114A}"/>
          </ac:spMkLst>
        </pc:spChg>
        <pc:spChg chg="mod">
          <ac:chgData name="Artem Polyakov" userId="3027bcb8-3fe8-4223-85fb-7615a57e34fa" providerId="ADAL" clId="{B84B39E1-C54E-4D9E-AFE6-83E379484F76}" dt="2019-09-12T07:48:29.930" v="1965" actId="403"/>
          <ac:spMkLst>
            <pc:docMk/>
            <pc:sldMk cId="3819326429" sldId="609"/>
            <ac:spMk id="89" creationId="{7E359ED1-9105-486D-89CB-2F6624FDCC04}"/>
          </ac:spMkLst>
        </pc:spChg>
        <pc:spChg chg="mod">
          <ac:chgData name="Artem Polyakov" userId="3027bcb8-3fe8-4223-85fb-7615a57e34fa" providerId="ADAL" clId="{B84B39E1-C54E-4D9E-AFE6-83E379484F76}" dt="2019-09-12T07:48:29.930" v="1965" actId="403"/>
          <ac:spMkLst>
            <pc:docMk/>
            <pc:sldMk cId="3819326429" sldId="609"/>
            <ac:spMk id="110" creationId="{71D5DF97-34CA-4E6B-8B00-52EC0A72D865}"/>
          </ac:spMkLst>
        </pc:spChg>
        <pc:spChg chg="mod">
          <ac:chgData name="Artem Polyakov" userId="3027bcb8-3fe8-4223-85fb-7615a57e34fa" providerId="ADAL" clId="{B84B39E1-C54E-4D9E-AFE6-83E379484F76}" dt="2019-09-12T07:48:29.930" v="1965" actId="403"/>
          <ac:spMkLst>
            <pc:docMk/>
            <pc:sldMk cId="3819326429" sldId="609"/>
            <ac:spMk id="111" creationId="{CC9C5CB4-B724-4D4D-9818-D21045B71B38}"/>
          </ac:spMkLst>
        </pc:spChg>
        <pc:grpChg chg="mod">
          <ac:chgData name="Artem Polyakov" userId="3027bcb8-3fe8-4223-85fb-7615a57e34fa" providerId="ADAL" clId="{B84B39E1-C54E-4D9E-AFE6-83E379484F76}" dt="2019-09-12T07:48:10.277" v="1961" actId="1076"/>
          <ac:grpSpMkLst>
            <pc:docMk/>
            <pc:sldMk cId="3819326429" sldId="609"/>
            <ac:grpSpMk id="100" creationId="{37883BCE-5CE6-4EF8-AE66-4C40C3B3E6F8}"/>
          </ac:grpSpMkLst>
        </pc:grpChg>
      </pc:sldChg>
      <pc:sldChg chg="modSp">
        <pc:chgData name="Artem Polyakov" userId="3027bcb8-3fe8-4223-85fb-7615a57e34fa" providerId="ADAL" clId="{B84B39E1-C54E-4D9E-AFE6-83E379484F76}" dt="2019-09-12T09:08:35.628" v="2324" actId="20577"/>
        <pc:sldMkLst>
          <pc:docMk/>
          <pc:sldMk cId="973152463" sldId="610"/>
        </pc:sldMkLst>
        <pc:spChg chg="mod">
          <ac:chgData name="Artem Polyakov" userId="3027bcb8-3fe8-4223-85fb-7615a57e34fa" providerId="ADAL" clId="{B84B39E1-C54E-4D9E-AFE6-83E379484F76}" dt="2019-09-12T09:08:35.628" v="2324" actId="20577"/>
          <ac:spMkLst>
            <pc:docMk/>
            <pc:sldMk cId="973152463" sldId="610"/>
            <ac:spMk id="3" creationId="{EF60E2B6-226F-4895-A667-B016BB2A0411}"/>
          </ac:spMkLst>
        </pc:spChg>
      </pc:sldChg>
      <pc:sldChg chg="modSp">
        <pc:chgData name="Artem Polyakov" userId="3027bcb8-3fe8-4223-85fb-7615a57e34fa" providerId="ADAL" clId="{B84B39E1-C54E-4D9E-AFE6-83E379484F76}" dt="2019-09-12T09:07:15.405" v="2310" actId="14100"/>
        <pc:sldMkLst>
          <pc:docMk/>
          <pc:sldMk cId="3171647915" sldId="611"/>
        </pc:sldMkLst>
        <pc:spChg chg="mod">
          <ac:chgData name="Artem Polyakov" userId="3027bcb8-3fe8-4223-85fb-7615a57e34fa" providerId="ADAL" clId="{B84B39E1-C54E-4D9E-AFE6-83E379484F76}" dt="2019-09-12T09:07:15.405" v="2310" actId="14100"/>
          <ac:spMkLst>
            <pc:docMk/>
            <pc:sldMk cId="3171647915" sldId="611"/>
            <ac:spMk id="4" creationId="{DFEA684A-61E7-4587-ABB9-85E5E1145E59}"/>
          </ac:spMkLst>
        </pc:spChg>
      </pc:sldChg>
      <pc:sldChg chg="modSp">
        <pc:chgData name="Artem Polyakov" userId="3027bcb8-3fe8-4223-85fb-7615a57e34fa" providerId="ADAL" clId="{B84B39E1-C54E-4D9E-AFE6-83E379484F76}" dt="2019-09-12T07:53:53.104" v="2057" actId="13926"/>
        <pc:sldMkLst>
          <pc:docMk/>
          <pc:sldMk cId="220496137" sldId="613"/>
        </pc:sldMkLst>
        <pc:spChg chg="mod">
          <ac:chgData name="Artem Polyakov" userId="3027bcb8-3fe8-4223-85fb-7615a57e34fa" providerId="ADAL" clId="{B84B39E1-C54E-4D9E-AFE6-83E379484F76}" dt="2019-09-12T07:53:53.104" v="2057" actId="13926"/>
          <ac:spMkLst>
            <pc:docMk/>
            <pc:sldMk cId="220496137" sldId="613"/>
            <ac:spMk id="14" creationId="{94FD536A-5166-4076-8B1B-0668FBADA916}"/>
          </ac:spMkLst>
        </pc:spChg>
      </pc:sldChg>
      <pc:sldChg chg="addSp delSp modSp">
        <pc:chgData name="Artem Polyakov" userId="3027bcb8-3fe8-4223-85fb-7615a57e34fa" providerId="ADAL" clId="{B84B39E1-C54E-4D9E-AFE6-83E379484F76}" dt="2019-09-12T07:54:59.543" v="2060" actId="13926"/>
        <pc:sldMkLst>
          <pc:docMk/>
          <pc:sldMk cId="1136141810" sldId="615"/>
        </pc:sldMkLst>
        <pc:spChg chg="mod">
          <ac:chgData name="Artem Polyakov" userId="3027bcb8-3fe8-4223-85fb-7615a57e34fa" providerId="ADAL" clId="{B84B39E1-C54E-4D9E-AFE6-83E379484F76}" dt="2019-09-12T07:54:59.543" v="2060" actId="13926"/>
          <ac:spMkLst>
            <pc:docMk/>
            <pc:sldMk cId="1136141810" sldId="615"/>
            <ac:spMk id="2" creationId="{AA38B4D7-DEA3-4F38-A1B4-A2D39EDE194E}"/>
          </ac:spMkLst>
        </pc:spChg>
        <pc:spChg chg="add">
          <ac:chgData name="Artem Polyakov" userId="3027bcb8-3fe8-4223-85fb-7615a57e34fa" providerId="ADAL" clId="{B84B39E1-C54E-4D9E-AFE6-83E379484F76}" dt="2019-09-12T07:54:43.521" v="2059"/>
          <ac:spMkLst>
            <pc:docMk/>
            <pc:sldMk cId="1136141810" sldId="615"/>
            <ac:spMk id="27" creationId="{0779F7F3-BCB8-4B39-B940-C31E31F1CE0D}"/>
          </ac:spMkLst>
        </pc:spChg>
        <pc:spChg chg="del">
          <ac:chgData name="Artem Polyakov" userId="3027bcb8-3fe8-4223-85fb-7615a57e34fa" providerId="ADAL" clId="{B84B39E1-C54E-4D9E-AFE6-83E379484F76}" dt="2019-09-12T07:54:43.251" v="2058" actId="478"/>
          <ac:spMkLst>
            <pc:docMk/>
            <pc:sldMk cId="1136141810" sldId="615"/>
            <ac:spMk id="139" creationId="{D87524BC-DCC2-4311-8346-033CE649D73B}"/>
          </ac:spMkLst>
        </pc:spChg>
      </pc:sldChg>
      <pc:sldChg chg="add modNotesTx">
        <pc:chgData name="Artem Polyakov" userId="3027bcb8-3fe8-4223-85fb-7615a57e34fa" providerId="ADAL" clId="{B84B39E1-C54E-4D9E-AFE6-83E379484F76}" dt="2019-09-12T08:34:00.697" v="2163" actId="6549"/>
        <pc:sldMkLst>
          <pc:docMk/>
          <pc:sldMk cId="3504846553" sldId="623"/>
        </pc:sldMkLst>
      </pc:sldChg>
      <pc:sldChg chg="addSp delSp modSp add modNotesTx">
        <pc:chgData name="Artem Polyakov" userId="3027bcb8-3fe8-4223-85fb-7615a57e34fa" providerId="ADAL" clId="{B84B39E1-C54E-4D9E-AFE6-83E379484F76}" dt="2019-09-12T07:32:15.138" v="1123" actId="20577"/>
        <pc:sldMkLst>
          <pc:docMk/>
          <pc:sldMk cId="4176009242" sldId="624"/>
        </pc:sldMkLst>
        <pc:spChg chg="mod">
          <ac:chgData name="Artem Polyakov" userId="3027bcb8-3fe8-4223-85fb-7615a57e34fa" providerId="ADAL" clId="{B84B39E1-C54E-4D9E-AFE6-83E379484F76}" dt="2019-09-12T07:29:22.726" v="887" actId="14100"/>
          <ac:spMkLst>
            <pc:docMk/>
            <pc:sldMk cId="4176009242" sldId="624"/>
            <ac:spMk id="2" creationId="{34FBE90F-A678-441C-95CF-D85DE6A5A6D1}"/>
          </ac:spMkLst>
        </pc:spChg>
        <pc:spChg chg="mod">
          <ac:chgData name="Artem Polyakov" userId="3027bcb8-3fe8-4223-85fb-7615a57e34fa" providerId="ADAL" clId="{B84B39E1-C54E-4D9E-AFE6-83E379484F76}" dt="2019-09-12T07:30:56.761" v="965" actId="6549"/>
          <ac:spMkLst>
            <pc:docMk/>
            <pc:sldMk cId="4176009242" sldId="624"/>
            <ac:spMk id="5" creationId="{00000000-0000-0000-0000-000000000000}"/>
          </ac:spMkLst>
        </pc:spChg>
        <pc:spChg chg="del">
          <ac:chgData name="Artem Polyakov" userId="3027bcb8-3fe8-4223-85fb-7615a57e34fa" providerId="ADAL" clId="{B84B39E1-C54E-4D9E-AFE6-83E379484F76}" dt="2019-09-12T07:29:00.573" v="884" actId="478"/>
          <ac:spMkLst>
            <pc:docMk/>
            <pc:sldMk cId="4176009242" sldId="624"/>
            <ac:spMk id="51" creationId="{254049DF-6B6A-4387-8C2A-E45ED1AC16D2}"/>
          </ac:spMkLst>
        </pc:spChg>
        <pc:spChg chg="mod">
          <ac:chgData name="Artem Polyakov" userId="3027bcb8-3fe8-4223-85fb-7615a57e34fa" providerId="ADAL" clId="{B84B39E1-C54E-4D9E-AFE6-83E379484F76}" dt="2019-09-12T07:29:22.726" v="887" actId="14100"/>
          <ac:spMkLst>
            <pc:docMk/>
            <pc:sldMk cId="4176009242" sldId="624"/>
            <ac:spMk id="52" creationId="{BDBE2C65-E4D4-4BB3-85F8-5A4D92F5FC83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83" creationId="{8EC5C070-F3E3-4E87-A2F4-8851DE7F6F5E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84" creationId="{2852C06B-CAE3-4DDD-900D-14360A377AA0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85" creationId="{3D191A51-A5E8-488B-8157-6CA6A4DD30AA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86" creationId="{3F65D8DC-576D-464F-AD22-F1FD0D8DA069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94" creationId="{C4E39CCD-C8E3-4E97-A6CF-1AC4E12D334F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95" creationId="{749508FA-8743-4EA6-9BE2-5B50ADFE6FEE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97" creationId="{2672A8F9-0398-4CD4-AC44-6158EA391C4F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98" creationId="{C64C14E6-5FA0-4B04-85AA-052C45BBCB31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99" creationId="{6FDF696A-DB2B-40B7-9C12-5505308CEB31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14" creationId="{9EB7714D-62BE-4E29-8D20-FC8627F71C39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15" creationId="{EB7A7273-16F8-4D40-A126-72E18EEE7617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19" creationId="{976C2C0C-2F22-4A7D-815A-E82BA4C0FABF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20" creationId="{17685D6E-E154-413C-982B-D87FD2B6C7F3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21" creationId="{E8CF6931-BEC1-4A40-A3FA-D41563452A7F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25" creationId="{E2D83EB2-5111-443E-9737-B84BA77F26FE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26" creationId="{6D3A748B-29A2-4C7D-B723-AF0A52A4EF53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28" creationId="{C0DB30AE-CB62-48AE-B83F-AD887164A49E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29" creationId="{E67AF4D9-77F9-4FC6-9C4F-F151E7D0447B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30" creationId="{493F26D9-89AB-4869-AC64-3E532BBD9F60}"/>
          </ac:spMkLst>
        </pc:spChg>
        <pc:spChg chg="del">
          <ac:chgData name="Artem Polyakov" userId="3027bcb8-3fe8-4223-85fb-7615a57e34fa" providerId="ADAL" clId="{B84B39E1-C54E-4D9E-AFE6-83E379484F76}" dt="2019-09-12T07:28:56.514" v="883" actId="478"/>
          <ac:spMkLst>
            <pc:docMk/>
            <pc:sldMk cId="4176009242" sldId="624"/>
            <ac:spMk id="141" creationId="{58364212-3EC7-4CCE-B352-2B49BAA0AB54}"/>
          </ac:spMkLst>
        </pc:spChg>
        <pc:spChg chg="add mod">
          <ac:chgData name="Artem Polyakov" userId="3027bcb8-3fe8-4223-85fb-7615a57e34fa" providerId="ADAL" clId="{B84B39E1-C54E-4D9E-AFE6-83E379484F76}" dt="2019-09-12T07:30:09.140" v="901" actId="164"/>
          <ac:spMkLst>
            <pc:docMk/>
            <pc:sldMk cId="4176009242" sldId="624"/>
            <ac:spMk id="143" creationId="{5BFCF226-9CB9-49DF-A384-50B67EE0001C}"/>
          </ac:spMkLst>
        </pc:spChg>
        <pc:spChg chg="del">
          <ac:chgData name="Artem Polyakov" userId="3027bcb8-3fe8-4223-85fb-7615a57e34fa" providerId="ADAL" clId="{B84B39E1-C54E-4D9E-AFE6-83E379484F76}" dt="2019-09-12T07:28:56.514" v="883" actId="478"/>
          <ac:spMkLst>
            <pc:docMk/>
            <pc:sldMk cId="4176009242" sldId="624"/>
            <ac:spMk id="157" creationId="{24AF896B-F774-42F2-884C-A2B68DC4FDFC}"/>
          </ac:spMkLst>
        </pc:spChg>
        <pc:grpChg chg="add mod">
          <ac:chgData name="Artem Polyakov" userId="3027bcb8-3fe8-4223-85fb-7615a57e34fa" providerId="ADAL" clId="{B84B39E1-C54E-4D9E-AFE6-83E379484F76}" dt="2019-09-12T07:30:14.634" v="902" actId="1076"/>
          <ac:grpSpMkLst>
            <pc:docMk/>
            <pc:sldMk cId="4176009242" sldId="624"/>
            <ac:grpSpMk id="3" creationId="{66CCF51A-4C7A-4168-8346-94A67C9FDAEA}"/>
          </ac:grpSpMkLst>
        </pc:grpChg>
        <pc:grpChg chg="add mod">
          <ac:chgData name="Artem Polyakov" userId="3027bcb8-3fe8-4223-85fb-7615a57e34fa" providerId="ADAL" clId="{B84B39E1-C54E-4D9E-AFE6-83E379484F76}" dt="2019-09-12T07:28:15.011" v="882" actId="1076"/>
          <ac:grpSpMkLst>
            <pc:docMk/>
            <pc:sldMk cId="4176009242" sldId="624"/>
            <ac:grpSpMk id="80" creationId="{D2A36819-2A94-41FF-BFA5-446E17CAFF8A}"/>
          </ac:grpSpMkLst>
        </pc:grpChg>
        <pc:grpChg chg="add mod">
          <ac:chgData name="Artem Polyakov" userId="3027bcb8-3fe8-4223-85fb-7615a57e34fa" providerId="ADAL" clId="{B84B39E1-C54E-4D9E-AFE6-83E379484F76}" dt="2019-09-12T07:30:09.140" v="901" actId="164"/>
          <ac:grpSpMkLst>
            <pc:docMk/>
            <pc:sldMk cId="4176009242" sldId="624"/>
            <ac:grpSpMk id="144" creationId="{8F09551E-9C33-46A3-A2E0-FBA8E7B611C8}"/>
          </ac:grpSpMkLst>
        </pc:grpChg>
        <pc:grpChg chg="add mod">
          <ac:chgData name="Artem Polyakov" userId="3027bcb8-3fe8-4223-85fb-7615a57e34fa" providerId="ADAL" clId="{B84B39E1-C54E-4D9E-AFE6-83E379484F76}" dt="2019-09-12T07:30:09.140" v="901" actId="164"/>
          <ac:grpSpMkLst>
            <pc:docMk/>
            <pc:sldMk cId="4176009242" sldId="624"/>
            <ac:grpSpMk id="147" creationId="{C32C79D8-2DA3-47CE-9D60-B4F090B321EA}"/>
          </ac:grpSpMkLst>
        </pc:grpChg>
        <pc:grpChg chg="del">
          <ac:chgData name="Artem Polyakov" userId="3027bcb8-3fe8-4223-85fb-7615a57e34fa" providerId="ADAL" clId="{B84B39E1-C54E-4D9E-AFE6-83E379484F76}" dt="2019-09-12T07:28:56.514" v="883" actId="478"/>
          <ac:grpSpMkLst>
            <pc:docMk/>
            <pc:sldMk cId="4176009242" sldId="624"/>
            <ac:grpSpMk id="150" creationId="{C37B4AB1-FE1B-463C-8AFD-8E6F6B723F10}"/>
          </ac:grpSpMkLst>
        </pc:grpChg>
        <pc:grpChg chg="del">
          <ac:chgData name="Artem Polyakov" userId="3027bcb8-3fe8-4223-85fb-7615a57e34fa" providerId="ADAL" clId="{B84B39E1-C54E-4D9E-AFE6-83E379484F76}" dt="2019-09-12T07:28:56.514" v="883" actId="478"/>
          <ac:grpSpMkLst>
            <pc:docMk/>
            <pc:sldMk cId="4176009242" sldId="624"/>
            <ac:grpSpMk id="159" creationId="{27FAF9D7-85BD-489C-8FCB-3949A33A42B0}"/>
          </ac:grpSpMkLst>
        </pc:grp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00" creationId="{00D0B8AB-232C-401D-861C-A03018794E95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02" creationId="{32EBDFF7-D657-443B-AAA8-0D00841CDE8A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03" creationId="{00545BDA-F0CB-422B-9F01-B5B9E3CD3338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13" creationId="{904D02F7-615E-4803-9612-68CAB2430F7C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22" creationId="{C2C9011E-2C69-476C-A7DE-95D619D1E0FF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23" creationId="{02257E60-6EFA-4065-A111-59FD9B4D1713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24" creationId="{7B831B39-2C69-446C-9181-2304EDCB649E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31" creationId="{D2C2E52D-3119-4909-A0EE-1D99BCBAFD1B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32" creationId="{02F34871-B7D1-4A32-9B92-BC87ACEDFE9C}"/>
          </ac:cxnSpMkLst>
        </pc:cxnChg>
        <pc:cxnChg chg="add mod">
          <ac:chgData name="Artem Polyakov" userId="3027bcb8-3fe8-4223-85fb-7615a57e34fa" providerId="ADAL" clId="{B84B39E1-C54E-4D9E-AFE6-83E379484F76}" dt="2019-09-12T07:30:09.140" v="901" actId="164"/>
          <ac:cxnSpMkLst>
            <pc:docMk/>
            <pc:sldMk cId="4176009242" sldId="624"/>
            <ac:cxnSpMk id="134" creationId="{79FF4AB2-4FBB-4871-9BFC-8939923E7D95}"/>
          </ac:cxnSpMkLst>
        </pc:cxnChg>
        <pc:cxnChg chg="del mod">
          <ac:chgData name="Artem Polyakov" userId="3027bcb8-3fe8-4223-85fb-7615a57e34fa" providerId="ADAL" clId="{B84B39E1-C54E-4D9E-AFE6-83E379484F76}" dt="2019-09-12T07:28:56.514" v="883" actId="478"/>
          <ac:cxnSpMkLst>
            <pc:docMk/>
            <pc:sldMk cId="4176009242" sldId="624"/>
            <ac:cxnSpMk id="142" creationId="{F630CC38-755C-4280-94DB-FAF95C6EC376}"/>
          </ac:cxnSpMkLst>
        </pc:cxnChg>
        <pc:cxnChg chg="del mod">
          <ac:chgData name="Artem Polyakov" userId="3027bcb8-3fe8-4223-85fb-7615a57e34fa" providerId="ADAL" clId="{B84B39E1-C54E-4D9E-AFE6-83E379484F76}" dt="2019-09-12T07:28:56.514" v="883" actId="478"/>
          <ac:cxnSpMkLst>
            <pc:docMk/>
            <pc:sldMk cId="4176009242" sldId="624"/>
            <ac:cxnSpMk id="158" creationId="{868DA15E-EA1A-41EA-BDFB-2BD1AB3A9B2C}"/>
          </ac:cxnSpMkLst>
        </pc:cxnChg>
      </pc:sldChg>
    </pc:docChg>
  </pc:docChgLst>
  <pc:docChgLst>
    <pc:chgData name="Artem Polyakov" userId="3027bcb8-3fe8-4223-85fb-7615a57e34fa" providerId="ADAL" clId="{239A10D4-98DC-4E70-B1C6-1A3273EDB853}"/>
    <pc:docChg chg="addSld modSld">
      <pc:chgData name="Artem Polyakov" userId="3027bcb8-3fe8-4223-85fb-7615a57e34fa" providerId="ADAL" clId="{239A10D4-98DC-4E70-B1C6-1A3273EDB853}" dt="2019-09-30T13:59:01.349" v="0"/>
      <pc:docMkLst>
        <pc:docMk/>
      </pc:docMkLst>
      <pc:sldChg chg="add">
        <pc:chgData name="Artem Polyakov" userId="3027bcb8-3fe8-4223-85fb-7615a57e34fa" providerId="ADAL" clId="{239A10D4-98DC-4E70-B1C6-1A3273EDB853}" dt="2019-09-30T13:59:01.349" v="0"/>
        <pc:sldMkLst>
          <pc:docMk/>
          <pc:sldMk cId="2441947989" sldId="555"/>
        </pc:sldMkLst>
      </pc:sldChg>
      <pc:sldChg chg="add">
        <pc:chgData name="Artem Polyakov" userId="3027bcb8-3fe8-4223-85fb-7615a57e34fa" providerId="ADAL" clId="{239A10D4-98DC-4E70-B1C6-1A3273EDB853}" dt="2019-09-30T13:59:01.349" v="0"/>
        <pc:sldMkLst>
          <pc:docMk/>
          <pc:sldMk cId="882744120" sldId="559"/>
        </pc:sldMkLst>
      </pc:sldChg>
      <pc:sldChg chg="add">
        <pc:chgData name="Artem Polyakov" userId="3027bcb8-3fe8-4223-85fb-7615a57e34fa" providerId="ADAL" clId="{239A10D4-98DC-4E70-B1C6-1A3273EDB853}" dt="2019-09-30T13:59:01.349" v="0"/>
        <pc:sldMkLst>
          <pc:docMk/>
          <pc:sldMk cId="3745137137" sldId="560"/>
        </pc:sldMkLst>
      </pc:sldChg>
      <pc:sldChg chg="add">
        <pc:chgData name="Artem Polyakov" userId="3027bcb8-3fe8-4223-85fb-7615a57e34fa" providerId="ADAL" clId="{239A10D4-98DC-4E70-B1C6-1A3273EDB853}" dt="2019-09-30T13:59:01.349" v="0"/>
        <pc:sldMkLst>
          <pc:docMk/>
          <pc:sldMk cId="3115379334" sldId="6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F104-CBB3-4818-9385-E613E85691A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BDF6-799E-414E-B06B-D41DDC57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1157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232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348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464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5777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6925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8084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9275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Dear colleagues,</a:t>
            </a:r>
          </a:p>
          <a:p>
            <a:r>
              <a:rPr lang="en-US" dirty="0"/>
              <a:t>Today I will be talking about the work we did to optimize the </a:t>
            </a:r>
            <a:r>
              <a:rPr lang="en-US" dirty="0" err="1"/>
              <a:t>jobstart</a:t>
            </a:r>
            <a:r>
              <a:rPr lang="en-US" dirty="0"/>
              <a:t> phase of parallel program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aggregated buffer is then passed and stored by the PMI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4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023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the process retrieves all addresses of its peers and establishes corresponding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HPC SW stack consisting from the applications that is based on one of the available middleware, like MPI or OSHMEM.</a:t>
            </a:r>
          </a:p>
          <a:p>
            <a:r>
              <a:rPr lang="en-US" dirty="0"/>
              <a:t>The middleware, in turn, relies on </a:t>
            </a:r>
            <a:r>
              <a:rPr lang="en-US" dirty="0" err="1"/>
              <a:t>PMIx</a:t>
            </a:r>
            <a:r>
              <a:rPr lang="en-US" dirty="0"/>
              <a:t> for the process management and on some low- or high-level communication library. In this work we considered UCX and IBM PAMI.</a:t>
            </a:r>
          </a:p>
          <a:p>
            <a:r>
              <a:rPr lang="en-US" dirty="0" err="1"/>
              <a:t>PMIx</a:t>
            </a:r>
            <a:r>
              <a:rPr lang="en-US" dirty="0"/>
              <a:t> server side is implemented as part of the </a:t>
            </a:r>
            <a:r>
              <a:rPr lang="en-US" dirty="0" err="1"/>
              <a:t>RunTime</a:t>
            </a:r>
            <a:r>
              <a:rPr lang="en-US" dirty="0"/>
              <a:t> Daemon (</a:t>
            </a:r>
            <a:r>
              <a:rPr lang="en-US" dirty="0" err="1"/>
              <a:t>Slurm</a:t>
            </a:r>
            <a:r>
              <a:rPr lang="en-US" dirty="0"/>
              <a:t>, IBM JSM or Open RTE daemon). This daemon commonly has a software component providing RTE-side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 we are taking a closer look at the PRI client/server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1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efficiency of the </a:t>
            </a:r>
            <a:r>
              <a:rPr lang="en-US" dirty="0" err="1"/>
              <a:t>KVDb</a:t>
            </a:r>
            <a:r>
              <a:rPr lang="en-US" dirty="0"/>
              <a:t> synchronization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8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RTE-side out-of-band exchanging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22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the client/server interoperation.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DB synchronization the aggregated message is forwarded to the </a:t>
            </a:r>
            <a:r>
              <a:rPr lang="en-US" dirty="0" err="1"/>
              <a:t>PMIx</a:t>
            </a:r>
            <a:r>
              <a:rPr lang="en-US" dirty="0"/>
              <a:t> server implementation.</a:t>
            </a:r>
          </a:p>
          <a:p>
            <a:r>
              <a:rPr lang="en-US" dirty="0"/>
              <a:t>In PRI this data is published in the shared memory and the operation is protected by the write lock.</a:t>
            </a:r>
          </a:p>
          <a:p>
            <a:r>
              <a:rPr lang="en-US" dirty="0"/>
              <a:t>Application threads are calling </a:t>
            </a:r>
            <a:r>
              <a:rPr lang="en-US" dirty="0" err="1"/>
              <a:t>PMIx_Get</a:t>
            </a:r>
            <a:r>
              <a:rPr lang="en-US" dirty="0"/>
              <a:t> to later access this data.</a:t>
            </a:r>
          </a:p>
          <a:p>
            <a:r>
              <a:rPr lang="en-US" dirty="0"/>
              <a:t>In the fast path case data will be found in the </a:t>
            </a:r>
            <a:r>
              <a:rPr lang="en-US" dirty="0" err="1"/>
              <a:t>shmem</a:t>
            </a:r>
            <a:r>
              <a:rPr lang="en-US" dirty="0"/>
              <a:t>.</a:t>
            </a:r>
          </a:p>
          <a:p>
            <a:r>
              <a:rPr lang="en-US" dirty="0"/>
              <a:t>In case of a slow path an inter-node communication may be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far as I looked back in the history, the Process Management Interfaces started in 2001 from the BNR paper, that Bill has co-authored.</a:t>
            </a:r>
          </a:p>
          <a:p>
            <a:r>
              <a:rPr lang="en-US" dirty="0"/>
              <a:t>The recent generation, PMI </a:t>
            </a:r>
            <a:r>
              <a:rPr lang="en-US" dirty="0" err="1"/>
              <a:t>Exascale</a:t>
            </a:r>
            <a:r>
              <a:rPr lang="en-US" dirty="0"/>
              <a:t> (</a:t>
            </a:r>
            <a:r>
              <a:rPr lang="en-US" dirty="0" err="1"/>
              <a:t>PMIx</a:t>
            </a:r>
            <a:r>
              <a:rPr lang="en-US" dirty="0"/>
              <a:t>) is more advanced, but it preserves all the primitives proposed in that paper almost 20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3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version of PRI was using POSIX </a:t>
            </a:r>
            <a:r>
              <a:rPr lang="en-US" dirty="0" err="1"/>
              <a:t>rwlocks</a:t>
            </a:r>
            <a:r>
              <a:rPr lang="en-US" dirty="0"/>
              <a:t> as the locking implementation.</a:t>
            </a:r>
          </a:p>
          <a:p>
            <a:r>
              <a:rPr lang="en-US" dirty="0"/>
              <a:t>As will be demonstrated later, the main disadvantage of this approach is a high contention for the read-only workloads that are typical for </a:t>
            </a:r>
            <a:r>
              <a:rPr lang="en-US" dirty="0" err="1"/>
              <a:t>PMIx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0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1N-mutex is a know algorithm solves this problem by isolating readers from each other with separate locks (mutexes in our case).</a:t>
            </a:r>
          </a:p>
          <a:p>
            <a:r>
              <a:rPr lang="en-US" dirty="0"/>
              <a:t>The writer lock latency is sacrificed.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work we proposed an improvement of the 1N-mutex that has an additional signaling lock that is only briefly held by the readers and allows writer to obtain the lock faster.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we recently came up with the further improved locking scheme where signaling lock is replaced with the regular variable.</a:t>
            </a:r>
          </a:p>
          <a:p>
            <a:r>
              <a:rPr lang="en-US" dirty="0"/>
              <a:t>This scheme has a more complicated reader lock algorithm, but demonstrates best results on our micro-benchmarks.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8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slide we show the comparison of the four schemes.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write-only scenario </a:t>
            </a:r>
            <a:r>
              <a:rPr lang="en-US" dirty="0" err="1"/>
              <a:t>pthread</a:t>
            </a:r>
            <a:r>
              <a:rPr lang="en-US" dirty="0"/>
              <a:t> lock shows the best performance, but it is not the use case we optimizing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read-only workload 1N-mutex and N(</a:t>
            </a:r>
            <a:r>
              <a:rPr lang="en-US" dirty="0" err="1"/>
              <a:t>mutex+signal</a:t>
            </a:r>
            <a:r>
              <a:rPr lang="en-US" dirty="0"/>
              <a:t>) locks demonstrate linear scaling of the cumulative lock rate with 2N-mutex being a bit behind because of more lock acquisitions.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read-write scenario 2N-mutex and N(</a:t>
            </a:r>
            <a:r>
              <a:rPr lang="en-US" dirty="0" err="1"/>
              <a:t>mutex+signal</a:t>
            </a:r>
            <a:r>
              <a:rPr lang="en-US" dirty="0"/>
              <a:t>) demonstrate a significant advantage over the 1N-mutex.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holds for the cumulative reader lock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8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mentioned before, in addition to the improved locking we optimized the thread-safety scheme. In particular we were able to avoid the expensive thread shift step for </a:t>
            </a:r>
            <a:r>
              <a:rPr lang="en-US" dirty="0" err="1"/>
              <a:t>shmem</a:t>
            </a:r>
            <a:r>
              <a:rPr lang="en-US" dirty="0"/>
              <a:t> lookups.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0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presents the results of </a:t>
            </a:r>
            <a:r>
              <a:rPr lang="en-US" dirty="0" err="1"/>
              <a:t>PMIx</a:t>
            </a:r>
            <a:r>
              <a:rPr lang="en-US" dirty="0"/>
              <a:t> Get latency evaluations on Intel and POWER systems.</a:t>
            </a:r>
          </a:p>
          <a:p>
            <a:r>
              <a:rPr lang="en-US" dirty="0"/>
              <a:t>While effect is similar, the POWER system (a 256-node ORNL Summit allocation) benefit more because of higher PPN count.</a:t>
            </a:r>
          </a:p>
          <a:p>
            <a:r>
              <a:rPr lang="en-US" dirty="0"/>
              <a:t>On the left we also show the performance of the lockless execution that demonstrates no visible overhead from locking on Intel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8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we are showing a potential of further optimizations from our POC branch that eliminates memory allocations from the Get </a:t>
            </a:r>
            <a:r>
              <a:rPr lang="en-US" dirty="0" err="1"/>
              <a:t>fastpath</a:t>
            </a:r>
            <a:r>
              <a:rPr lang="en-US" dirty="0"/>
              <a:t>.</a:t>
            </a:r>
          </a:p>
          <a:p>
            <a:r>
              <a:rPr lang="en-US" dirty="0"/>
              <a:t>Partially in response to our input the </a:t>
            </a:r>
            <a:r>
              <a:rPr lang="en-US" dirty="0" err="1"/>
              <a:t>PMIx</a:t>
            </a:r>
            <a:r>
              <a:rPr lang="en-US" dirty="0"/>
              <a:t> standard currently has a pending proposal that aims to enable those optimizations.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1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8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explored the space-efficiency of data exchanged during </a:t>
            </a:r>
            <a:r>
              <a:rPr lang="en-US" dirty="0" err="1"/>
              <a:t>PMIx</a:t>
            </a:r>
            <a:r>
              <a:rPr lang="en-US" dirty="0"/>
              <a:t> Fence.</a:t>
            </a:r>
          </a:p>
          <a:p>
            <a:endParaRPr lang="en-US" dirty="0"/>
          </a:p>
          <a:p>
            <a:r>
              <a:rPr lang="en-US" dirty="0"/>
              <a:t>The addressing information is encoded by the communication libraries (taking UCX as an example).</a:t>
            </a:r>
          </a:p>
          <a:p>
            <a:r>
              <a:rPr lang="en-US" dirty="0"/>
              <a:t>And later packed into the message by the </a:t>
            </a:r>
            <a:r>
              <a:rPr lang="en-US" dirty="0" err="1"/>
              <a:t>PMIx</a:t>
            </a:r>
            <a:r>
              <a:rPr lang="en-US" dirty="0"/>
              <a:t> server and passed to RTE agent for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8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5-7 years ago nobody was talking about PMI.</a:t>
            </a:r>
          </a:p>
          <a:p>
            <a:r>
              <a:rPr lang="en-US" dirty="0"/>
              <a:t>Currently we have customers that explicitly request </a:t>
            </a:r>
            <a:r>
              <a:rPr lang="en-US" dirty="0" err="1"/>
              <a:t>PMIx</a:t>
            </a:r>
            <a:r>
              <a:rPr lang="en-US" dirty="0"/>
              <a:t>, it is used on TOP500 systems (Summit and Sierra) and I frequently hear it is mentioned at MPI Forum.</a:t>
            </a:r>
          </a:p>
          <a:p>
            <a:r>
              <a:rPr lang="en-US" dirty="0"/>
              <a:t>And this spring a PMI standardization effort was started.</a:t>
            </a:r>
          </a:p>
          <a:p>
            <a:endParaRPr lang="en-US" dirty="0"/>
          </a:p>
          <a:p>
            <a:r>
              <a:rPr lang="en-US" dirty="0"/>
              <a:t>In this work we explored the performance characteristics of the </a:t>
            </a:r>
            <a:r>
              <a:rPr lang="en-US" dirty="0" err="1"/>
              <a:t>PMIx</a:t>
            </a:r>
            <a:r>
              <a:rPr lang="en-US" dirty="0"/>
              <a:t> Reference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2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UCX we were able to significantly reduce the addressing information by eliminating performance characteristics required for the general case, but exhaustive in case of homogeneous clusters.</a:t>
            </a:r>
          </a:p>
          <a:p>
            <a:endParaRPr lang="en-US" dirty="0"/>
          </a:p>
          <a:p>
            <a:r>
              <a:rPr lang="en-US" dirty="0"/>
              <a:t>We also </a:t>
            </a:r>
            <a:r>
              <a:rPr lang="en-US" dirty="0" err="1"/>
              <a:t>leeraged</a:t>
            </a:r>
            <a:r>
              <a:rPr lang="en-US" dirty="0"/>
              <a:t> the </a:t>
            </a:r>
            <a:r>
              <a:rPr lang="en-US" dirty="0" err="1"/>
              <a:t>PMIx</a:t>
            </a:r>
            <a:r>
              <a:rPr lang="en-US" dirty="0"/>
              <a:t> scoping subsystem by adding a new flag to the UCX API allows to request inter-node only portion of the address.</a:t>
            </a:r>
          </a:p>
          <a:p>
            <a:r>
              <a:rPr lang="en-US" dirty="0"/>
              <a:t>Overall, for some transport configuration the size was reduced about 60%.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5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analyzed the content of the DB sync message that consists from a header and rank-info objects (one per each local process).</a:t>
            </a:r>
          </a:p>
          <a:p>
            <a:r>
              <a:rPr lang="en-US" dirty="0"/>
              <a:t>We found that process identifier field contains redundant information and can be computed locally.</a:t>
            </a:r>
          </a:p>
          <a:p>
            <a:r>
              <a:rPr lang="en-US" dirty="0"/>
              <a:t>This allowed to replace the string/integer structure with a single 32bit integer.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9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PMIx</a:t>
            </a:r>
            <a:r>
              <a:rPr lang="en-US" dirty="0"/>
              <a:t> </a:t>
            </a:r>
            <a:r>
              <a:rPr lang="en-US" dirty="0" err="1"/>
              <a:t>KVBb</a:t>
            </a:r>
            <a:r>
              <a:rPr lang="en-US" dirty="0"/>
              <a:t> the key is uniquely identified by the tuple (namespace, rank, key name).</a:t>
            </a:r>
          </a:p>
          <a:p>
            <a:r>
              <a:rPr lang="en-US" dirty="0"/>
              <a:t>This allows to use identical key names (i.e. “</a:t>
            </a:r>
            <a:r>
              <a:rPr lang="en-US" dirty="0" err="1"/>
              <a:t>bc</a:t>
            </a:r>
            <a:r>
              <a:rPr lang="en-US" dirty="0"/>
              <a:t>” in MPICH) for the same values on different ranks.</a:t>
            </a:r>
          </a:p>
          <a:p>
            <a:r>
              <a:rPr lang="en-US" dirty="0"/>
              <a:t>To take advantage of this we introduced of a key name lookup table translating key names to integer Identifiers</a:t>
            </a:r>
          </a:p>
          <a:p>
            <a:r>
              <a:rPr lang="en-US" dirty="0"/>
              <a:t>This allowed to exclude one string per key-value pair at the cost of a small lookup table in the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9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we realized that most of the integral fields are overkill size-wise and proposed to use Little-Endian Base 128 encoding to further reduce the overall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4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results we significantly reduced the message sizes and made them agnostic of the shared-memory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observed a proportional improvement for the tree-based Fence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we observed reduction in Fence latency for the ring-based algorithm, it was not proportional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3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propagate the advantages from the protocol optimizations we then concentrated on the RTE component of the HPC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analyzed the OOB implementation used </a:t>
            </a:r>
            <a:r>
              <a:rPr lang="en-US" dirty="0" err="1"/>
              <a:t>Slurm</a:t>
            </a:r>
            <a:r>
              <a:rPr lang="en-US" dirty="0"/>
              <a:t> </a:t>
            </a:r>
            <a:r>
              <a:rPr lang="en-US" dirty="0" err="1"/>
              <a:t>PMIx</a:t>
            </a:r>
            <a:r>
              <a:rPr lang="en-US" dirty="0"/>
              <a:t> plugin. </a:t>
            </a:r>
          </a:p>
          <a:p>
            <a:r>
              <a:rPr lang="en-US" dirty="0"/>
              <a:t>The native RPC performance is characterized by a high latency.</a:t>
            </a:r>
          </a:p>
          <a:p>
            <a:r>
              <a:rPr lang="en-US" dirty="0"/>
              <a:t>To overcome this an independent OOB implementation was developed for the </a:t>
            </a:r>
            <a:r>
              <a:rPr lang="en-US" dirty="0" err="1"/>
              <a:t>PMIx</a:t>
            </a:r>
            <a:r>
              <a:rPr lang="en-US" dirty="0"/>
              <a:t> plugin </a:t>
            </a:r>
          </a:p>
          <a:p>
            <a:r>
              <a:rPr lang="en-US" dirty="0"/>
              <a:t>supporting non-blocking mode and TCP- and UCX-based communications.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considered the efficiency of the collective algorithm implementing the Fence operation.</a:t>
            </a:r>
          </a:p>
          <a:p>
            <a:r>
              <a:rPr lang="en-US" dirty="0"/>
              <a:t>As already mentioned, the closest known collective is </a:t>
            </a:r>
            <a:r>
              <a:rPr lang="en-US" dirty="0" err="1"/>
              <a:t>Allgatherv</a:t>
            </a:r>
            <a:r>
              <a:rPr lang="en-US" dirty="0"/>
              <a:t>. [v] is required as the contributions are not necessarily equal, though usually pretty close in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4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9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3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4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9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21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0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explain the main idea behind the proposed modification let’s consider rank 0 at the 6</a:t>
            </a:r>
            <a:r>
              <a:rPr lang="en-US" baseline="30000" dirty="0"/>
              <a:t>th</a:t>
            </a:r>
            <a:r>
              <a:rPr lang="en-US" dirty="0"/>
              <a:t> step of the Bruck algorithm.</a:t>
            </a:r>
          </a:p>
          <a:p>
            <a:r>
              <a:rPr lang="en-US" dirty="0"/>
              <a:t>Rank 0 has to send the first 30 elements from it’s buffer.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Offset 30 is equal to offset 16 that is known + offset 14 that is hidden inside block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undo one step and look how rank 16 assembled block 5 we will see that rank 16 knows the offset of block 8, but not aware about additional offset 6 hidden inside the block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Unrolling further we end up with the rank 28 that has exact knowledge of the offset of the block 29.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our modification of the Bruck algorithm, we identify the steps that require the propagation of the offset and piggyback the offset data into the regular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0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left plot the latency of different message sizes for a 108-node system are shown (UCX is used as the fabric).</a:t>
            </a:r>
          </a:p>
          <a:p>
            <a:r>
              <a:rPr lang="en-US" dirty="0"/>
              <a:t>It can be seen that our </a:t>
            </a:r>
            <a:r>
              <a:rPr lang="en-US" dirty="0" err="1"/>
              <a:t>bruck</a:t>
            </a:r>
            <a:r>
              <a:rPr lang="en-US" dirty="0"/>
              <a:t> modification outperforms other implementation on all data points.</a:t>
            </a:r>
          </a:p>
          <a:p>
            <a:r>
              <a:rPr lang="en-US" dirty="0"/>
              <a:t>On the right the scaling of 1KB message exchange on different number of nodes is shown. Here Bruck demonstrates logarithmic </a:t>
            </a:r>
            <a:r>
              <a:rPr lang="en-US" dirty="0" err="1"/>
              <a:t>caling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9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3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core functionality of PMI is a Key-Value Database that can be accessed with Put and Get operations.</a:t>
            </a:r>
          </a:p>
          <a:p>
            <a:r>
              <a:rPr lang="en-US" dirty="0"/>
              <a:t>A set of synchronization primitives are used to ensure efficient data distribution.</a:t>
            </a:r>
          </a:p>
          <a:p>
            <a:endParaRPr lang="en-US" dirty="0"/>
          </a:p>
          <a:p>
            <a:r>
              <a:rPr lang="en-US" dirty="0"/>
              <a:t>On the right is a simple, yet very typical example of the PMI usage that is enough to bootstrap a simple MPI program.</a:t>
            </a:r>
          </a:p>
          <a:p>
            <a:r>
              <a:rPr lang="en-US" dirty="0"/>
              <a:t>First, just like in MPI, the process performs self-identification in the parallel job.</a:t>
            </a:r>
          </a:p>
          <a:p>
            <a:r>
              <a:rPr lang="en-US" dirty="0"/>
              <a:t>Second, it retrieves the address that other processes can use to communicate with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9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80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7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well-known key with the address as a value is injected into the DB</a:t>
            </a:r>
          </a:p>
          <a:p>
            <a:r>
              <a:rPr lang="en-US" dirty="0"/>
              <a:t>Commit ensures that data is available on the PMI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the Fence operation. It ensures that published key are globally accessible.</a:t>
            </a:r>
          </a:p>
          <a:p>
            <a:r>
              <a:rPr lang="en-US" dirty="0"/>
              <a:t>This is a complex operation that consists from several steps.</a:t>
            </a:r>
          </a:p>
          <a:p>
            <a:r>
              <a:rPr lang="en-US" dirty="0"/>
              <a:t>Once </a:t>
            </a:r>
            <a:r>
              <a:rPr lang="en-US" dirty="0" err="1"/>
              <a:t>PMIx</a:t>
            </a:r>
            <a:r>
              <a:rPr lang="en-US" dirty="0"/>
              <a:t> server collects all of the local contributions it forms a synchronization message and passes it to the RTE agent.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dirty="0" err="1"/>
              <a:t>RunTime</a:t>
            </a:r>
            <a:r>
              <a:rPr lang="en-US" dirty="0"/>
              <a:t> Agent is exchanging all the contributions in an </a:t>
            </a:r>
            <a:r>
              <a:rPr lang="en-US" dirty="0" err="1"/>
              <a:t>Allgatherv</a:t>
            </a:r>
            <a:r>
              <a:rPr lang="en-US" dirty="0"/>
              <a:t>-like fashion over the OOB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9BDF6-799E-414E-B06B-D41DDC575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577629"/>
            <a:ext cx="11092513" cy="63878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1613" y="5929182"/>
            <a:ext cx="9381490" cy="389254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lnSpc>
                <a:spcPts val="3000"/>
              </a:lnSpc>
              <a:buClr>
                <a:schemeClr val="accent1"/>
              </a:buClr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Sub Title Slide Name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0219" y="6360242"/>
            <a:ext cx="4848226" cy="3338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Month</a:t>
            </a:r>
            <a:r>
              <a:rPr lang="he-IL" dirty="0"/>
              <a:t> </a:t>
            </a:r>
            <a:r>
              <a:rPr lang="he-IL" dirty="0" err="1"/>
              <a:t>Y</a:t>
            </a:r>
            <a:r>
              <a:rPr lang="en-US" dirty="0"/>
              <a:t>ear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4303988"/>
            <a:ext cx="6161155" cy="1545881"/>
          </a:xfrm>
          <a:prstGeom prst="rect">
            <a:avLst/>
          </a:prstGeom>
        </p:spPr>
        <p:txBody>
          <a:bodyPr anchor="b"/>
          <a:lstStyle>
            <a:lvl1pPr>
              <a:lnSpc>
                <a:spcPts val="5800"/>
              </a:lnSpc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Presentation Name Here</a:t>
            </a: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568563" y="6749875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568563" y="7440021"/>
            <a:ext cx="284877" cy="284877"/>
          </a:xfrm>
          <a:prstGeom prst="rect">
            <a:avLst/>
          </a:prstGeom>
          <a:solidFill>
            <a:srgbClr val="31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23AE0-2C1D-BE4F-AFF5-289BB27A08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6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4522818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6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762167"/>
            <a:ext cx="13436600" cy="2492225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5" y="5003518"/>
            <a:ext cx="13436600" cy="246181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6B211-A1F3-6E42-B9DA-2B7A436597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6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3483829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6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568328" y="5696997"/>
            <a:ext cx="12609790" cy="453403"/>
          </a:xfrm>
          <a:prstGeom prst="rect">
            <a:avLst/>
          </a:prstGeom>
          <a:solidFill>
            <a:srgbClr val="1C1F5A"/>
          </a:solidFill>
        </p:spPr>
        <p:txBody>
          <a:bodyPr anchor="ctr" anchorCtr="0"/>
          <a:lstStyle>
            <a:lvl1pPr marL="0" indent="0">
              <a:lnSpc>
                <a:spcPts val="26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8" y="1721223"/>
            <a:ext cx="13436600" cy="1648099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8" y="3942124"/>
            <a:ext cx="13436600" cy="1638313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568328" y="6150400"/>
            <a:ext cx="13436600" cy="1648098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260E4-A4C4-024A-9A95-E4C404A56D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96BC3-8C03-A94B-BBBC-5B14DADBC5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9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 rot="10800000">
            <a:off x="1033281" y="3459413"/>
            <a:ext cx="4402578" cy="4419654"/>
            <a:chOff x="8876201" y="2009795"/>
            <a:chExt cx="3150551" cy="31627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8913916" y="972583"/>
            <a:ext cx="4402578" cy="4419654"/>
            <a:chOff x="8876201" y="2009795"/>
            <a:chExt cx="3150551" cy="31627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564966" y="4083555"/>
            <a:ext cx="3030394" cy="5900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6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Visual</a:t>
            </a:r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896192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FFB44-3371-554A-8655-60421E2CCB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552D-B162-AD4E-8F14-F38C0B6B1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2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568563" y="6568118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568563" y="7258264"/>
            <a:ext cx="284877" cy="284877"/>
          </a:xfrm>
          <a:prstGeom prst="rect">
            <a:avLst/>
          </a:prstGeom>
          <a:solidFill>
            <a:srgbClr val="31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1159709"/>
            <a:ext cx="11092513" cy="6387883"/>
          </a:xfrm>
          <a:prstGeom prst="rect">
            <a:avLst/>
          </a:prstGeom>
        </p:spPr>
      </p:pic>
      <p:sp>
        <p:nvSpPr>
          <p:cNvPr id="24" name="Title 3"/>
          <p:cNvSpPr txBox="1">
            <a:spLocks/>
          </p:cNvSpPr>
          <p:nvPr userDrawn="1"/>
        </p:nvSpPr>
        <p:spPr>
          <a:xfrm>
            <a:off x="479134" y="5703798"/>
            <a:ext cx="4875658" cy="85135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31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ts val="5700"/>
              </a:lnSpc>
            </a:pPr>
            <a:r>
              <a:rPr lang="en-US" sz="6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3289844"/>
            <a:ext cx="7101182" cy="173638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800"/>
              </a:lnSpc>
              <a:defRPr sz="60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Name Here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568563" y="5026231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568563" y="5716377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672D2-C8BE-F74E-B004-8E59391F7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2903537"/>
            <a:ext cx="7101182" cy="173638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800"/>
              </a:lnSpc>
              <a:defRPr sz="60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Name Here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568563" y="5026231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568563" y="5716377"/>
            <a:ext cx="284877" cy="284877"/>
          </a:xfrm>
          <a:prstGeom prst="rect">
            <a:avLst/>
          </a:prstGeom>
          <a:solidFill>
            <a:srgbClr val="31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FA0895-107B-ED49-AC10-14C4AD710DB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91613" y="4636977"/>
            <a:ext cx="9381490" cy="389254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lnSpc>
                <a:spcPts val="3000"/>
              </a:lnSpc>
              <a:buClr>
                <a:schemeClr val="accent1"/>
              </a:buClr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Sub Title Slide Name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63DF2-79DA-8142-A275-DF563D67CD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2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7F845-067A-A44A-A14A-8AA7A126E5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6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30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9014C-065E-4B48-B7C8-59F5637E4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2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56A65-780F-4248-BEC1-2B3FDE6BA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v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30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A7FE6-39DA-D44A-868D-F6A23F9DD5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2-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46C45-7BAA-8144-89B0-E18158097A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o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30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6F014-0325-1648-A941-84851D6626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70000"/>
              </a:schemeClr>
            </a:gs>
            <a:gs pos="100000">
              <a:schemeClr val="bg1">
                <a:lumMod val="85000"/>
                <a:alpha val="6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F21D0-2DBF-3E44-8D9B-E9AEB830EF2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E5F08F-CEB2-C44C-A1B4-22947092FD5A}"/>
              </a:ext>
            </a:extLst>
          </p:cNvPr>
          <p:cNvSpPr/>
          <p:nvPr userDrawn="1"/>
        </p:nvSpPr>
        <p:spPr>
          <a:xfrm>
            <a:off x="11988735" y="7867845"/>
            <a:ext cx="1981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 Light" panose="020F0302020204030204" pitchFamily="34" charset="0"/>
                <a:cs typeface="Arial" charset="0"/>
              </a:rPr>
              <a:t>© 2019 Mellanox Technologies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900D4-1FC6-DD4E-8E79-600BC369E8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842181" y="7824982"/>
            <a:ext cx="531095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400" b="1" i="0">
                <a:solidFill>
                  <a:srgbClr val="3183AB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400" b="1" i="0" dirty="0">
              <a:solidFill>
                <a:srgbClr val="3183A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2" r:id="rId3"/>
    <p:sldLayoutId id="2147483679" r:id="rId4"/>
    <p:sldLayoutId id="2147483662" r:id="rId5"/>
    <p:sldLayoutId id="2147483680" r:id="rId6"/>
    <p:sldLayoutId id="2147483677" r:id="rId7"/>
    <p:sldLayoutId id="2147483681" r:id="rId8"/>
    <p:sldLayoutId id="2147483676" r:id="rId9"/>
    <p:sldLayoutId id="2147483674" r:id="rId10"/>
    <p:sldLayoutId id="2147483678" r:id="rId11"/>
    <p:sldLayoutId id="2147483668" r:id="rId12"/>
    <p:sldLayoutId id="2147483673" r:id="rId13"/>
    <p:sldLayoutId id="2147483669" r:id="rId14"/>
    <p:sldLayoutId id="2147483672" r:id="rId15"/>
  </p:sldLayoutIdLst>
  <p:hf sldNum="0" hdr="0" ftr="0" dt="0"/>
  <p:txStyles>
    <p:titleStyle>
      <a:lvl1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3100" b="0" baseline="0">
          <a:solidFill>
            <a:schemeClr val="bg1"/>
          </a:solidFill>
          <a:latin typeface="+mj-lt"/>
          <a:ea typeface="Arial" pitchFamily="34" charset="0"/>
          <a:cs typeface="Arial" pitchFamily="34" charset="0"/>
        </a:defRPr>
      </a:lvl1pPr>
      <a:lvl2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2pPr>
      <a:lvl3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3pPr>
      <a:lvl4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4pPr>
      <a:lvl5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5pPr>
      <a:lvl6pPr marL="651093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1302191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95328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2604378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7903" indent="-246126" algn="l" rtl="0" eaLnBrk="1" fontAlgn="base" hangingPunct="1">
        <a:spcBef>
          <a:spcPts val="600"/>
        </a:spcBef>
        <a:spcAft>
          <a:spcPct val="0"/>
        </a:spcAft>
        <a:buClr>
          <a:schemeClr val="bg2">
            <a:lumMod val="75000"/>
          </a:schemeClr>
        </a:buClr>
        <a:buSzPct val="110000"/>
        <a:buFont typeface="Wingdings" charset="0"/>
        <a:buChar char="§"/>
        <a:defRPr sz="2400">
          <a:solidFill>
            <a:schemeClr val="tx2"/>
          </a:solidFill>
          <a:latin typeface="+mn-lt"/>
          <a:ea typeface="ＭＳ Ｐゴシック" charset="0"/>
          <a:cs typeface="Arial" pitchFamily="-108" charset="0"/>
        </a:defRPr>
      </a:lvl1pPr>
      <a:lvl2pPr marL="566587" indent="-254804" algn="l" rtl="0" eaLnBrk="1" fontAlgn="base" hangingPunct="1">
        <a:spcBef>
          <a:spcPts val="426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5000"/>
        <a:buFont typeface="Arial" charset="0"/>
        <a:buChar char="•"/>
        <a:defRPr sz="21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2pPr>
      <a:lvl3pPr marL="819885" indent="-238982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4000"/>
        <a:buFont typeface="Lucida Grande" charset="0"/>
        <a:buChar char="-"/>
        <a:defRPr sz="19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3pPr>
      <a:lvl4pPr marL="1093927" indent="-273505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Wingdings" charset="0"/>
        <a:buChar char="§"/>
        <a:defRPr sz="19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4pPr>
      <a:lvl5pPr marL="1312727" indent="-209701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Lucida Grande" charset="0"/>
        <a:buChar char="›"/>
        <a:defRPr sz="14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5pPr>
      <a:lvl6pPr marL="3580951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6pPr>
      <a:lvl7pPr marL="4232077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7pPr>
      <a:lvl8pPr marL="4883164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8pPr>
      <a:lvl9pPr marL="5534259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1093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2191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3287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4378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5452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53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7626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875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PPS.1992.22298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PPS.1992.22298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PPS.1992.22298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PPS.1992.22298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hyperlink" Target="https://github.com/artpol84/poc/tree/master/arch/concurrency/locking/shmem_lock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pmix/pmix/tree/master/contrib/perf_tools" TargetMode="Externa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mix/pmix-standard/pull/21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lurm.schedmd.com/SC17/Mellanox_Slurm_pmix_UCX_backend_v4.pdf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5270" y="4097215"/>
            <a:ext cx="10059859" cy="1545881"/>
          </a:xfrm>
          <a:solidFill>
            <a:srgbClr val="FFFFFF">
              <a:alpha val="63922"/>
            </a:srgbClr>
          </a:solidFill>
        </p:spPr>
        <p:txBody>
          <a:bodyPr/>
          <a:lstStyle/>
          <a:p>
            <a:pPr algn="ctr"/>
            <a:r>
              <a:rPr lang="en-US" sz="4400" dirty="0"/>
              <a:t>A Performance Analysis And Optimization Of </a:t>
            </a:r>
            <a:r>
              <a:rPr lang="en-US" sz="4400" dirty="0" err="1"/>
              <a:t>PMIx</a:t>
            </a:r>
            <a:r>
              <a:rPr lang="en-US" sz="4400" dirty="0"/>
              <a:t>-based HPC Software Stacks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DD2B2422-E67D-44F9-9552-383829625214}"/>
              </a:ext>
            </a:extLst>
          </p:cNvPr>
          <p:cNvSpPr txBox="1">
            <a:spLocks/>
          </p:cNvSpPr>
          <p:nvPr/>
        </p:nvSpPr>
        <p:spPr>
          <a:xfrm>
            <a:off x="1302647" y="5683052"/>
            <a:ext cx="4023360" cy="100584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txBody>
          <a:bodyPr anchor="b"/>
          <a:lstStyle>
            <a:lvl1pPr algn="l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Artem Y. Polyakov</a:t>
            </a:r>
          </a:p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Mellanox Technologies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02BC264-A672-4119-B86D-F8641685A39E}"/>
              </a:ext>
            </a:extLst>
          </p:cNvPr>
          <p:cNvSpPr txBox="1">
            <a:spLocks/>
          </p:cNvSpPr>
          <p:nvPr/>
        </p:nvSpPr>
        <p:spPr>
          <a:xfrm>
            <a:off x="5539147" y="5683052"/>
            <a:ext cx="4023360" cy="100584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txBody>
          <a:bodyPr anchor="b"/>
          <a:lstStyle>
            <a:lvl1pPr algn="l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Boris I. Karasev</a:t>
            </a:r>
          </a:p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Mellanox Technologies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EDCE372-334D-4D6B-8F5C-CA2605DB1F4F}"/>
              </a:ext>
            </a:extLst>
          </p:cNvPr>
          <p:cNvSpPr txBox="1">
            <a:spLocks/>
          </p:cNvSpPr>
          <p:nvPr/>
        </p:nvSpPr>
        <p:spPr>
          <a:xfrm>
            <a:off x="9775647" y="5683052"/>
            <a:ext cx="4023360" cy="100584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txBody>
          <a:bodyPr anchor="b"/>
          <a:lstStyle>
            <a:lvl1pPr algn="l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Joshua Hursey</a:t>
            </a:r>
          </a:p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IBM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4770F36-B001-4C93-BC03-D7CC08F65DC7}"/>
              </a:ext>
            </a:extLst>
          </p:cNvPr>
          <p:cNvSpPr txBox="1">
            <a:spLocks/>
          </p:cNvSpPr>
          <p:nvPr/>
        </p:nvSpPr>
        <p:spPr>
          <a:xfrm>
            <a:off x="1302647" y="6872945"/>
            <a:ext cx="4023360" cy="100584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txBody>
          <a:bodyPr anchor="b"/>
          <a:lstStyle>
            <a:lvl1pPr algn="l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Joshua Ladd</a:t>
            </a:r>
          </a:p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Mellanox Technologies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7B7E955B-AEAF-45F0-BBD9-6CE6BA847563}"/>
              </a:ext>
            </a:extLst>
          </p:cNvPr>
          <p:cNvSpPr txBox="1">
            <a:spLocks/>
          </p:cNvSpPr>
          <p:nvPr/>
        </p:nvSpPr>
        <p:spPr>
          <a:xfrm>
            <a:off x="5539147" y="6872945"/>
            <a:ext cx="4023360" cy="100584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txBody>
          <a:bodyPr anchor="b"/>
          <a:lstStyle>
            <a:lvl1pPr algn="l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Mikhail Brinskii</a:t>
            </a:r>
          </a:p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Mellanox Technologies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DA691A8C-4E3A-478B-8EDD-A8DE132395FD}"/>
              </a:ext>
            </a:extLst>
          </p:cNvPr>
          <p:cNvSpPr txBox="1">
            <a:spLocks/>
          </p:cNvSpPr>
          <p:nvPr/>
        </p:nvSpPr>
        <p:spPr>
          <a:xfrm>
            <a:off x="9775647" y="6872945"/>
            <a:ext cx="4023360" cy="100584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txBody>
          <a:bodyPr anchor="b"/>
          <a:lstStyle>
            <a:lvl1pPr algn="l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Elena </a:t>
            </a:r>
            <a:r>
              <a:rPr lang="en-US" sz="2800" b="0" kern="0" dirty="0" err="1"/>
              <a:t>Shipunova</a:t>
            </a:r>
            <a:endParaRPr lang="en-US" sz="2800" b="0" kern="0" dirty="0"/>
          </a:p>
          <a:p>
            <a:pPr algn="ctr" defTabSz="914400">
              <a:lnSpc>
                <a:spcPct val="100000"/>
              </a:lnSpc>
            </a:pPr>
            <a:r>
              <a:rPr lang="en-US" sz="2800" b="0" kern="0" dirty="0"/>
              <a:t>Intel, Inc.</a:t>
            </a:r>
          </a:p>
        </p:txBody>
      </p:sp>
    </p:spTree>
    <p:extLst>
      <p:ext uri="{BB962C8B-B14F-4D97-AF65-F5344CB8AC3E}">
        <p14:creationId xmlns:p14="http://schemas.microsoft.com/office/powerpoint/2010/main" val="119224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79" y="1601967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79" y="5042834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PMI data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49DF-6B6A-4387-8C2A-E45ED1AC16D2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 … size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4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06D8B3-7A27-4A1F-AAB9-EA52493A5B94}"/>
              </a:ext>
            </a:extLst>
          </p:cNvPr>
          <p:cNvSpPr/>
          <p:nvPr/>
        </p:nvSpPr>
        <p:spPr bwMode="auto">
          <a:xfrm>
            <a:off x="2550772" y="0"/>
            <a:ext cx="4902215" cy="8229600"/>
          </a:xfrm>
          <a:prstGeom prst="rect">
            <a:avLst/>
          </a:prstGeom>
          <a:solidFill>
            <a:srgbClr val="FBBE79">
              <a:alpha val="5058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Fence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79" y="1601967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79" y="5042834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PMI data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49DF-6B6A-4387-8C2A-E45ED1AC16D2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 … size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27EA5-2150-497C-A034-FDAD54CEE5F6}"/>
              </a:ext>
            </a:extLst>
          </p:cNvPr>
          <p:cNvGrpSpPr/>
          <p:nvPr/>
        </p:nvGrpSpPr>
        <p:grpSpPr>
          <a:xfrm>
            <a:off x="2968588" y="1904228"/>
            <a:ext cx="548640" cy="836222"/>
            <a:chOff x="3334762" y="2278369"/>
            <a:chExt cx="548640" cy="8362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B7651E-0253-4026-8A84-FC1137B80D04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8D502A-F7C8-4377-A203-7CEF40708283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EDAC72-54E0-4D3E-A681-ADD979BBCC4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 bwMode="auto">
          <a:xfrm>
            <a:off x="2834635" y="2949503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5C7C87-B2C9-448F-81D9-5E370A1C114A}"/>
              </a:ext>
            </a:extLst>
          </p:cNvPr>
          <p:cNvSpPr/>
          <p:nvPr/>
        </p:nvSpPr>
        <p:spPr bwMode="auto">
          <a:xfrm>
            <a:off x="3651181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4E06A6-BB29-4D3F-8560-B163329B321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2825642" y="6390371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E359ED1-9105-486D-89CB-2F6624FDCC04}"/>
              </a:ext>
            </a:extLst>
          </p:cNvPr>
          <p:cNvSpPr/>
          <p:nvPr/>
        </p:nvSpPr>
        <p:spPr bwMode="auto">
          <a:xfrm>
            <a:off x="3642188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ECF71A-A81C-47FD-8C25-937054C80DC2}"/>
              </a:ext>
            </a:extLst>
          </p:cNvPr>
          <p:cNvGrpSpPr/>
          <p:nvPr/>
        </p:nvGrpSpPr>
        <p:grpSpPr>
          <a:xfrm>
            <a:off x="2964798" y="6718055"/>
            <a:ext cx="548640" cy="836222"/>
            <a:chOff x="3334762" y="2278369"/>
            <a:chExt cx="548640" cy="8362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B42D2D-0267-4A6B-A435-E2699983A830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FFF0BF-5429-41F8-BF92-9B7B03A30472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1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06D8B3-7A27-4A1F-AAB9-EA52493A5B94}"/>
              </a:ext>
            </a:extLst>
          </p:cNvPr>
          <p:cNvSpPr/>
          <p:nvPr/>
        </p:nvSpPr>
        <p:spPr bwMode="auto">
          <a:xfrm>
            <a:off x="2550772" y="0"/>
            <a:ext cx="4902215" cy="8229600"/>
          </a:xfrm>
          <a:prstGeom prst="rect">
            <a:avLst/>
          </a:prstGeom>
          <a:solidFill>
            <a:srgbClr val="FBBE79">
              <a:alpha val="5058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Fence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79" y="1601967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79" y="5042834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PMI data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49DF-6B6A-4387-8C2A-E45ED1AC16D2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 … size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562BFEC-F1F8-4F8A-8A2E-A5771D341E29}"/>
              </a:ext>
            </a:extLst>
          </p:cNvPr>
          <p:cNvSpPr/>
          <p:nvPr/>
        </p:nvSpPr>
        <p:spPr bwMode="auto">
          <a:xfrm>
            <a:off x="3487670" y="3863033"/>
            <a:ext cx="3036212" cy="1694216"/>
          </a:xfrm>
          <a:prstGeom prst="cloudCallout">
            <a:avLst>
              <a:gd name="adj1" fmla="val 866"/>
              <a:gd name="adj2" fmla="val -429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27EA5-2150-497C-A034-FDAD54CEE5F6}"/>
              </a:ext>
            </a:extLst>
          </p:cNvPr>
          <p:cNvGrpSpPr/>
          <p:nvPr/>
        </p:nvGrpSpPr>
        <p:grpSpPr>
          <a:xfrm>
            <a:off x="2968588" y="1904228"/>
            <a:ext cx="548640" cy="836222"/>
            <a:chOff x="3334762" y="2278369"/>
            <a:chExt cx="548640" cy="8362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B7651E-0253-4026-8A84-FC1137B80D04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8D502A-F7C8-4377-A203-7CEF40708283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EDAC72-54E0-4D3E-A681-ADD979BBCC4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 bwMode="auto">
          <a:xfrm>
            <a:off x="2834635" y="2949503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99503F-B821-45B3-BEBD-265033683054}"/>
              </a:ext>
            </a:extLst>
          </p:cNvPr>
          <p:cNvSpPr txBox="1"/>
          <p:nvPr/>
        </p:nvSpPr>
        <p:spPr>
          <a:xfrm>
            <a:off x="3496663" y="4023608"/>
            <a:ext cx="3027219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RTE </a:t>
            </a:r>
          </a:p>
          <a:p>
            <a:pPr algn="ctr"/>
            <a:r>
              <a:rPr lang="en-US" sz="2800" b="1" dirty="0"/>
              <a:t>Out-of-Band</a:t>
            </a:r>
          </a:p>
          <a:p>
            <a:pPr algn="ctr"/>
            <a:r>
              <a:rPr lang="en-US" sz="2800" b="1" dirty="0"/>
              <a:t>channel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5C7C87-B2C9-448F-81D9-5E370A1C114A}"/>
              </a:ext>
            </a:extLst>
          </p:cNvPr>
          <p:cNvSpPr/>
          <p:nvPr/>
        </p:nvSpPr>
        <p:spPr bwMode="auto">
          <a:xfrm>
            <a:off x="3651181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4E06A6-BB29-4D3F-8560-B163329B321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2825642" y="6390371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E359ED1-9105-486D-89CB-2F6624FDCC04}"/>
              </a:ext>
            </a:extLst>
          </p:cNvPr>
          <p:cNvSpPr/>
          <p:nvPr/>
        </p:nvSpPr>
        <p:spPr bwMode="auto">
          <a:xfrm>
            <a:off x="3642188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ECF71A-A81C-47FD-8C25-937054C80DC2}"/>
              </a:ext>
            </a:extLst>
          </p:cNvPr>
          <p:cNvGrpSpPr/>
          <p:nvPr/>
        </p:nvGrpSpPr>
        <p:grpSpPr>
          <a:xfrm>
            <a:off x="2964798" y="6718055"/>
            <a:ext cx="548640" cy="836222"/>
            <a:chOff x="3334762" y="2278369"/>
            <a:chExt cx="548640" cy="8362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B42D2D-0267-4A6B-A435-E2699983A830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FFF0BF-5429-41F8-BF92-9B7B03A30472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26982E-B6A9-4DC0-BD44-41E690A2B71D}"/>
              </a:ext>
            </a:extLst>
          </p:cNvPr>
          <p:cNvCxnSpPr>
            <a:cxnSpLocks/>
            <a:stCxn id="74" idx="3"/>
            <a:endCxn id="18" idx="4"/>
          </p:cNvCxnSpPr>
          <p:nvPr/>
        </p:nvCxnSpPr>
        <p:spPr bwMode="auto">
          <a:xfrm>
            <a:off x="4199821" y="2949503"/>
            <a:ext cx="832249" cy="10331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4C94BE-54C9-4F25-BA87-C1B12B785491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 bwMode="auto">
          <a:xfrm flipV="1">
            <a:off x="4190828" y="5555445"/>
            <a:ext cx="814948" cy="834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51D2253-84A6-4638-8461-1A3385DBA62A}"/>
              </a:ext>
            </a:extLst>
          </p:cNvPr>
          <p:cNvGrpSpPr/>
          <p:nvPr/>
        </p:nvGrpSpPr>
        <p:grpSpPr>
          <a:xfrm>
            <a:off x="4276488" y="6147585"/>
            <a:ext cx="548640" cy="836222"/>
            <a:chOff x="3334762" y="2278369"/>
            <a:chExt cx="548640" cy="8362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A630095-7A0E-4660-B3AE-7F260484A695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BCB73D-A49B-4990-B07D-87593D1A11EB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D971C8-5161-4E60-90D0-417F3E8E396D}"/>
              </a:ext>
            </a:extLst>
          </p:cNvPr>
          <p:cNvGrpSpPr/>
          <p:nvPr/>
        </p:nvGrpSpPr>
        <p:grpSpPr>
          <a:xfrm>
            <a:off x="4299365" y="2320372"/>
            <a:ext cx="548640" cy="836222"/>
            <a:chOff x="3334762" y="2278369"/>
            <a:chExt cx="548640" cy="8362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9523CC3-24D4-4F2E-9059-23B3CA038CC7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E51C0B-D653-424F-B919-161F461FAC39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06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06D8B3-7A27-4A1F-AAB9-EA52493A5B94}"/>
              </a:ext>
            </a:extLst>
          </p:cNvPr>
          <p:cNvSpPr/>
          <p:nvPr/>
        </p:nvSpPr>
        <p:spPr bwMode="auto">
          <a:xfrm>
            <a:off x="2550772" y="0"/>
            <a:ext cx="4902215" cy="8229600"/>
          </a:xfrm>
          <a:prstGeom prst="rect">
            <a:avLst/>
          </a:prstGeom>
          <a:solidFill>
            <a:srgbClr val="FBBE79">
              <a:alpha val="5058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Fence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79" y="1601967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79" y="5042834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PMI data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49DF-6B6A-4387-8C2A-E45ED1AC16D2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 … size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562BFEC-F1F8-4F8A-8A2E-A5771D341E29}"/>
              </a:ext>
            </a:extLst>
          </p:cNvPr>
          <p:cNvSpPr/>
          <p:nvPr/>
        </p:nvSpPr>
        <p:spPr bwMode="auto">
          <a:xfrm>
            <a:off x="3487670" y="3863033"/>
            <a:ext cx="3036212" cy="1694216"/>
          </a:xfrm>
          <a:prstGeom prst="cloudCallout">
            <a:avLst>
              <a:gd name="adj1" fmla="val 866"/>
              <a:gd name="adj2" fmla="val -429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27EA5-2150-497C-A034-FDAD54CEE5F6}"/>
              </a:ext>
            </a:extLst>
          </p:cNvPr>
          <p:cNvGrpSpPr/>
          <p:nvPr/>
        </p:nvGrpSpPr>
        <p:grpSpPr>
          <a:xfrm>
            <a:off x="2968588" y="1904228"/>
            <a:ext cx="548640" cy="836222"/>
            <a:chOff x="3334762" y="2278369"/>
            <a:chExt cx="548640" cy="8362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B7651E-0253-4026-8A84-FC1137B80D04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8D502A-F7C8-4377-A203-7CEF40708283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EDAC72-54E0-4D3E-A681-ADD979BBCC4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 bwMode="auto">
          <a:xfrm>
            <a:off x="2834635" y="2949503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99503F-B821-45B3-BEBD-265033683054}"/>
              </a:ext>
            </a:extLst>
          </p:cNvPr>
          <p:cNvSpPr txBox="1"/>
          <p:nvPr/>
        </p:nvSpPr>
        <p:spPr>
          <a:xfrm>
            <a:off x="3496663" y="4023608"/>
            <a:ext cx="3027219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RTE </a:t>
            </a:r>
          </a:p>
          <a:p>
            <a:pPr algn="ctr"/>
            <a:r>
              <a:rPr lang="en-US" sz="2800" b="1" dirty="0"/>
              <a:t>Out-of-Band</a:t>
            </a:r>
          </a:p>
          <a:p>
            <a:pPr algn="ctr"/>
            <a:r>
              <a:rPr lang="en-US" sz="2800" b="1" dirty="0"/>
              <a:t>channel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5C7C87-B2C9-448F-81D9-5E370A1C114A}"/>
              </a:ext>
            </a:extLst>
          </p:cNvPr>
          <p:cNvSpPr/>
          <p:nvPr/>
        </p:nvSpPr>
        <p:spPr bwMode="auto">
          <a:xfrm>
            <a:off x="3651181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4E06A6-BB29-4D3F-8560-B163329B321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2825642" y="6390371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E359ED1-9105-486D-89CB-2F6624FDCC04}"/>
              </a:ext>
            </a:extLst>
          </p:cNvPr>
          <p:cNvSpPr/>
          <p:nvPr/>
        </p:nvSpPr>
        <p:spPr bwMode="auto">
          <a:xfrm>
            <a:off x="3642188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ECF71A-A81C-47FD-8C25-937054C80DC2}"/>
              </a:ext>
            </a:extLst>
          </p:cNvPr>
          <p:cNvGrpSpPr/>
          <p:nvPr/>
        </p:nvGrpSpPr>
        <p:grpSpPr>
          <a:xfrm>
            <a:off x="2964798" y="6718055"/>
            <a:ext cx="548640" cy="836222"/>
            <a:chOff x="3334762" y="2278369"/>
            <a:chExt cx="548640" cy="8362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B42D2D-0267-4A6B-A435-E2699983A830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FFF0BF-5429-41F8-BF92-9B7B03A30472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26982E-B6A9-4DC0-BD44-41E690A2B71D}"/>
              </a:ext>
            </a:extLst>
          </p:cNvPr>
          <p:cNvCxnSpPr>
            <a:cxnSpLocks/>
            <a:stCxn id="74" idx="3"/>
            <a:endCxn id="18" idx="4"/>
          </p:cNvCxnSpPr>
          <p:nvPr/>
        </p:nvCxnSpPr>
        <p:spPr bwMode="auto">
          <a:xfrm>
            <a:off x="4199821" y="2949503"/>
            <a:ext cx="832249" cy="10331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4C94BE-54C9-4F25-BA87-C1B12B785491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 bwMode="auto">
          <a:xfrm flipV="1">
            <a:off x="4190828" y="5555445"/>
            <a:ext cx="814948" cy="834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51D2253-84A6-4638-8461-1A3385DBA62A}"/>
              </a:ext>
            </a:extLst>
          </p:cNvPr>
          <p:cNvGrpSpPr/>
          <p:nvPr/>
        </p:nvGrpSpPr>
        <p:grpSpPr>
          <a:xfrm>
            <a:off x="4276488" y="6147585"/>
            <a:ext cx="548640" cy="836222"/>
            <a:chOff x="3334762" y="2278369"/>
            <a:chExt cx="548640" cy="8362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A630095-7A0E-4660-B3AE-7F260484A695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BCB73D-A49B-4990-B07D-87593D1A11EB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D5DF97-34CA-4E6B-8B00-52EC0A72D865}"/>
              </a:ext>
            </a:extLst>
          </p:cNvPr>
          <p:cNvSpPr/>
          <p:nvPr/>
        </p:nvSpPr>
        <p:spPr bwMode="auto">
          <a:xfrm>
            <a:off x="5794733" y="1759398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9C5CB4-B724-4D4D-9818-D21045B71B38}"/>
              </a:ext>
            </a:extLst>
          </p:cNvPr>
          <p:cNvSpPr/>
          <p:nvPr/>
        </p:nvSpPr>
        <p:spPr bwMode="auto">
          <a:xfrm>
            <a:off x="5799315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C369EFC-ABAC-4449-B610-240211F45C74}"/>
              </a:ext>
            </a:extLst>
          </p:cNvPr>
          <p:cNvCxnSpPr>
            <a:cxnSpLocks/>
            <a:stCxn id="18" idx="1"/>
            <a:endCxn id="111" idx="1"/>
          </p:cNvCxnSpPr>
          <p:nvPr/>
        </p:nvCxnSpPr>
        <p:spPr bwMode="auto">
          <a:xfrm>
            <a:off x="5005776" y="5555445"/>
            <a:ext cx="793539" cy="8317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E2BCCA-CEDD-4FC3-A8E7-7954C492EF1D}"/>
              </a:ext>
            </a:extLst>
          </p:cNvPr>
          <p:cNvGrpSpPr/>
          <p:nvPr/>
        </p:nvGrpSpPr>
        <p:grpSpPr>
          <a:xfrm>
            <a:off x="5056012" y="5929170"/>
            <a:ext cx="548640" cy="1668658"/>
            <a:chOff x="5096518" y="6078194"/>
            <a:chExt cx="548640" cy="166865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F43D7CF-6A97-40EF-AB0A-A6AD005D0643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138F3E6-26A5-459D-911F-903604ABDBA1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37B7FF3-48FD-4172-A36E-4F1ABCE8E4B1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6A4A260-A451-4253-9A3A-D7708B2712ED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0E8C6B7-DA6C-4503-BEBB-A4686998BCE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206CAD1-B09C-4E46-BB2E-7B444A5E7AA7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B4C29D-D12E-49BA-B7A3-4E2F5CDBFF82}"/>
              </a:ext>
            </a:extLst>
          </p:cNvPr>
          <p:cNvCxnSpPr>
            <a:cxnSpLocks/>
            <a:stCxn id="27" idx="0"/>
            <a:endCxn id="110" idx="1"/>
          </p:cNvCxnSpPr>
          <p:nvPr/>
        </p:nvCxnSpPr>
        <p:spPr bwMode="auto">
          <a:xfrm flipV="1">
            <a:off x="5010273" y="2946360"/>
            <a:ext cx="784460" cy="1077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F027A3-BF39-49B9-9AB5-32B6BF680C0A}"/>
              </a:ext>
            </a:extLst>
          </p:cNvPr>
          <p:cNvGrpSpPr/>
          <p:nvPr/>
        </p:nvGrpSpPr>
        <p:grpSpPr>
          <a:xfrm>
            <a:off x="5039320" y="1665052"/>
            <a:ext cx="548640" cy="1668658"/>
            <a:chOff x="5096518" y="6078194"/>
            <a:chExt cx="548640" cy="16686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59E28F-20E0-443E-A239-DEEBA3F2149F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430795-AB69-437A-ADFE-C61A8699F212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9932567-62A1-4950-B62C-629B65642FD0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85FF3D-75C8-40F2-AC50-31302B3F4075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173CE5C-A830-4E3B-84E9-6155BDA77E6C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9F0110D-916B-46C2-89B7-2019D1A2CD8E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D971C8-5161-4E60-90D0-417F3E8E396D}"/>
              </a:ext>
            </a:extLst>
          </p:cNvPr>
          <p:cNvGrpSpPr/>
          <p:nvPr/>
        </p:nvGrpSpPr>
        <p:grpSpPr>
          <a:xfrm>
            <a:off x="4299365" y="2320372"/>
            <a:ext cx="548640" cy="836222"/>
            <a:chOff x="3334762" y="2278369"/>
            <a:chExt cx="548640" cy="8362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9523CC3-24D4-4F2E-9059-23B3CA038CC7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E51C0B-D653-424F-B919-161F461FAC39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93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06D8B3-7A27-4A1F-AAB9-EA52493A5B94}"/>
              </a:ext>
            </a:extLst>
          </p:cNvPr>
          <p:cNvSpPr/>
          <p:nvPr/>
        </p:nvSpPr>
        <p:spPr bwMode="auto">
          <a:xfrm>
            <a:off x="2550772" y="0"/>
            <a:ext cx="4902215" cy="8229600"/>
          </a:xfrm>
          <a:prstGeom prst="rect">
            <a:avLst/>
          </a:prstGeom>
          <a:solidFill>
            <a:srgbClr val="FBBE79">
              <a:alpha val="5058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Fence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79" y="1601967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79" y="5042834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PMI data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49DF-6B6A-4387-8C2A-E45ED1AC16D2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 … size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562BFEC-F1F8-4F8A-8A2E-A5771D341E29}"/>
              </a:ext>
            </a:extLst>
          </p:cNvPr>
          <p:cNvSpPr/>
          <p:nvPr/>
        </p:nvSpPr>
        <p:spPr bwMode="auto">
          <a:xfrm>
            <a:off x="3487670" y="3863033"/>
            <a:ext cx="3036212" cy="1694216"/>
          </a:xfrm>
          <a:prstGeom prst="cloudCallout">
            <a:avLst>
              <a:gd name="adj1" fmla="val 866"/>
              <a:gd name="adj2" fmla="val -429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27EA5-2150-497C-A034-FDAD54CEE5F6}"/>
              </a:ext>
            </a:extLst>
          </p:cNvPr>
          <p:cNvGrpSpPr/>
          <p:nvPr/>
        </p:nvGrpSpPr>
        <p:grpSpPr>
          <a:xfrm>
            <a:off x="2968588" y="1904228"/>
            <a:ext cx="548640" cy="836222"/>
            <a:chOff x="3334762" y="2278369"/>
            <a:chExt cx="548640" cy="8362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B7651E-0253-4026-8A84-FC1137B80D04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8D502A-F7C8-4377-A203-7CEF40708283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EDAC72-54E0-4D3E-A681-ADD979BBCC4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 bwMode="auto">
          <a:xfrm>
            <a:off x="2834635" y="2949503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99503F-B821-45B3-BEBD-265033683054}"/>
              </a:ext>
            </a:extLst>
          </p:cNvPr>
          <p:cNvSpPr txBox="1"/>
          <p:nvPr/>
        </p:nvSpPr>
        <p:spPr>
          <a:xfrm>
            <a:off x="3496663" y="4023608"/>
            <a:ext cx="3027219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RTE </a:t>
            </a:r>
          </a:p>
          <a:p>
            <a:pPr algn="ctr"/>
            <a:r>
              <a:rPr lang="en-US" sz="2800" b="1" dirty="0"/>
              <a:t>Out-of-Band</a:t>
            </a:r>
          </a:p>
          <a:p>
            <a:pPr algn="ctr"/>
            <a:r>
              <a:rPr lang="en-US" sz="2800" b="1" dirty="0"/>
              <a:t>channel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5C7C87-B2C9-448F-81D9-5E370A1C114A}"/>
              </a:ext>
            </a:extLst>
          </p:cNvPr>
          <p:cNvSpPr/>
          <p:nvPr/>
        </p:nvSpPr>
        <p:spPr bwMode="auto">
          <a:xfrm>
            <a:off x="3651181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4E06A6-BB29-4D3F-8560-B163329B321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2825642" y="6390371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E359ED1-9105-486D-89CB-2F6624FDCC04}"/>
              </a:ext>
            </a:extLst>
          </p:cNvPr>
          <p:cNvSpPr/>
          <p:nvPr/>
        </p:nvSpPr>
        <p:spPr bwMode="auto">
          <a:xfrm>
            <a:off x="3642188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ECF71A-A81C-47FD-8C25-937054C80DC2}"/>
              </a:ext>
            </a:extLst>
          </p:cNvPr>
          <p:cNvGrpSpPr/>
          <p:nvPr/>
        </p:nvGrpSpPr>
        <p:grpSpPr>
          <a:xfrm>
            <a:off x="2964798" y="6718055"/>
            <a:ext cx="548640" cy="836222"/>
            <a:chOff x="3334762" y="2278369"/>
            <a:chExt cx="548640" cy="8362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B42D2D-0267-4A6B-A435-E2699983A830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FFF0BF-5429-41F8-BF92-9B7B03A30472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26982E-B6A9-4DC0-BD44-41E690A2B71D}"/>
              </a:ext>
            </a:extLst>
          </p:cNvPr>
          <p:cNvCxnSpPr>
            <a:cxnSpLocks/>
            <a:stCxn id="74" idx="3"/>
            <a:endCxn id="18" idx="4"/>
          </p:cNvCxnSpPr>
          <p:nvPr/>
        </p:nvCxnSpPr>
        <p:spPr bwMode="auto">
          <a:xfrm>
            <a:off x="4199821" y="2949503"/>
            <a:ext cx="832249" cy="10331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4C94BE-54C9-4F25-BA87-C1B12B785491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 bwMode="auto">
          <a:xfrm flipV="1">
            <a:off x="4190828" y="5555445"/>
            <a:ext cx="814948" cy="834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51D2253-84A6-4638-8461-1A3385DBA62A}"/>
              </a:ext>
            </a:extLst>
          </p:cNvPr>
          <p:cNvGrpSpPr/>
          <p:nvPr/>
        </p:nvGrpSpPr>
        <p:grpSpPr>
          <a:xfrm>
            <a:off x="4276488" y="6147585"/>
            <a:ext cx="548640" cy="836222"/>
            <a:chOff x="3334762" y="2278369"/>
            <a:chExt cx="548640" cy="8362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A630095-7A0E-4660-B3AE-7F260484A695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BCB73D-A49B-4990-B07D-87593D1A11EB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D5DF97-34CA-4E6B-8B00-52EC0A72D865}"/>
              </a:ext>
            </a:extLst>
          </p:cNvPr>
          <p:cNvSpPr/>
          <p:nvPr/>
        </p:nvSpPr>
        <p:spPr bwMode="auto">
          <a:xfrm>
            <a:off x="5794733" y="1759398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9C5CB4-B724-4D4D-9818-D21045B71B38}"/>
              </a:ext>
            </a:extLst>
          </p:cNvPr>
          <p:cNvSpPr/>
          <p:nvPr/>
        </p:nvSpPr>
        <p:spPr bwMode="auto">
          <a:xfrm>
            <a:off x="5799315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C369EFC-ABAC-4449-B610-240211F45C74}"/>
              </a:ext>
            </a:extLst>
          </p:cNvPr>
          <p:cNvCxnSpPr>
            <a:cxnSpLocks/>
            <a:stCxn id="18" idx="1"/>
            <a:endCxn id="111" idx="1"/>
          </p:cNvCxnSpPr>
          <p:nvPr/>
        </p:nvCxnSpPr>
        <p:spPr bwMode="auto">
          <a:xfrm>
            <a:off x="5005776" y="5555445"/>
            <a:ext cx="793539" cy="8317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E2BCCA-CEDD-4FC3-A8E7-7954C492EF1D}"/>
              </a:ext>
            </a:extLst>
          </p:cNvPr>
          <p:cNvGrpSpPr/>
          <p:nvPr/>
        </p:nvGrpSpPr>
        <p:grpSpPr>
          <a:xfrm>
            <a:off x="5056012" y="5929170"/>
            <a:ext cx="548640" cy="1668658"/>
            <a:chOff x="5096518" y="6078194"/>
            <a:chExt cx="548640" cy="166865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F43D7CF-6A97-40EF-AB0A-A6AD005D0643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138F3E6-26A5-459D-911F-903604ABDBA1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37B7FF3-48FD-4172-A36E-4F1ABCE8E4B1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6A4A260-A451-4253-9A3A-D7708B2712ED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0E8C6B7-DA6C-4503-BEBB-A4686998BCE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206CAD1-B09C-4E46-BB2E-7B444A5E7AA7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B4C29D-D12E-49BA-B7A3-4E2F5CDBFF82}"/>
              </a:ext>
            </a:extLst>
          </p:cNvPr>
          <p:cNvCxnSpPr>
            <a:cxnSpLocks/>
            <a:stCxn id="27" idx="0"/>
            <a:endCxn id="110" idx="1"/>
          </p:cNvCxnSpPr>
          <p:nvPr/>
        </p:nvCxnSpPr>
        <p:spPr bwMode="auto">
          <a:xfrm flipV="1">
            <a:off x="5010273" y="2946360"/>
            <a:ext cx="784460" cy="1077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F027A3-BF39-49B9-9AB5-32B6BF680C0A}"/>
              </a:ext>
            </a:extLst>
          </p:cNvPr>
          <p:cNvGrpSpPr/>
          <p:nvPr/>
        </p:nvGrpSpPr>
        <p:grpSpPr>
          <a:xfrm>
            <a:off x="5039320" y="1665052"/>
            <a:ext cx="548640" cy="1668658"/>
            <a:chOff x="5096518" y="6078194"/>
            <a:chExt cx="548640" cy="16686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59E28F-20E0-443E-A239-DEEBA3F2149F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430795-AB69-437A-ADFE-C61A8699F212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9932567-62A1-4950-B62C-629B65642FD0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85FF3D-75C8-40F2-AC50-31302B3F4075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173CE5C-A830-4E3B-84E9-6155BDA77E6C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9F0110D-916B-46C2-89B7-2019D1A2CD8E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364212-3EC7-4CCE-B352-2B49BAA0AB54}"/>
              </a:ext>
            </a:extLst>
          </p:cNvPr>
          <p:cNvSpPr/>
          <p:nvPr/>
        </p:nvSpPr>
        <p:spPr bwMode="auto">
          <a:xfrm>
            <a:off x="7185910" y="175612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30CC38-755C-4280-94DB-FAF95C6EC376}"/>
              </a:ext>
            </a:extLst>
          </p:cNvPr>
          <p:cNvCxnSpPr>
            <a:cxnSpLocks/>
            <a:stCxn id="110" idx="3"/>
            <a:endCxn id="141" idx="1"/>
          </p:cNvCxnSpPr>
          <p:nvPr/>
        </p:nvCxnSpPr>
        <p:spPr bwMode="auto">
          <a:xfrm flipV="1">
            <a:off x="6343373" y="2943091"/>
            <a:ext cx="842537" cy="32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37B4AB1-FE1B-463C-8AFD-8E6F6B723F10}"/>
              </a:ext>
            </a:extLst>
          </p:cNvPr>
          <p:cNvGrpSpPr/>
          <p:nvPr/>
        </p:nvGrpSpPr>
        <p:grpSpPr>
          <a:xfrm>
            <a:off x="6490321" y="1187358"/>
            <a:ext cx="548640" cy="1668658"/>
            <a:chOff x="5096518" y="6078194"/>
            <a:chExt cx="548640" cy="166865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DBE607A-9F28-47EB-ACD6-9F945EA86FD2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435CC09-70DD-4121-B7C1-C1B2091F08B4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D8905D2-9957-4CC4-89CC-181E652F1F12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1F2FA9B-A968-433B-B5C7-C8A9D93C73D9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B28F614-7BE4-46EA-B549-5AE41F4AFC36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7C27CDA-3451-45C3-B305-D6B60FE11AD4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4AF896B-F774-42F2-884C-A2B68DC4FDFC}"/>
              </a:ext>
            </a:extLst>
          </p:cNvPr>
          <p:cNvSpPr/>
          <p:nvPr/>
        </p:nvSpPr>
        <p:spPr bwMode="auto">
          <a:xfrm>
            <a:off x="7185917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 serv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8DA15E-EA1A-41EA-BDFB-2BD1AB3A9B2C}"/>
              </a:ext>
            </a:extLst>
          </p:cNvPr>
          <p:cNvCxnSpPr>
            <a:cxnSpLocks/>
            <a:stCxn id="111" idx="3"/>
            <a:endCxn id="157" idx="1"/>
          </p:cNvCxnSpPr>
          <p:nvPr/>
        </p:nvCxnSpPr>
        <p:spPr bwMode="auto">
          <a:xfrm>
            <a:off x="6347955" y="6387183"/>
            <a:ext cx="83796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FAF9D7-85BD-489C-8FCB-3949A33A42B0}"/>
              </a:ext>
            </a:extLst>
          </p:cNvPr>
          <p:cNvGrpSpPr/>
          <p:nvPr/>
        </p:nvGrpSpPr>
        <p:grpSpPr>
          <a:xfrm>
            <a:off x="6490321" y="4573193"/>
            <a:ext cx="548640" cy="1668658"/>
            <a:chOff x="5096518" y="6078194"/>
            <a:chExt cx="548640" cy="166865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1E7671-986B-4A60-9A1E-E3B6B9D21BB8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F1C78D-5BD2-48B1-950D-2D30512AD024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351742-9580-4E85-A0CA-6A104017F39B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5DCCA3B-50AA-48CD-9149-D312E1D40EB4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B542E90-DE42-4094-8E41-96A383060FD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736D9C3-52D5-462F-8998-8C66D155B869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D971C8-5161-4E60-90D0-417F3E8E396D}"/>
              </a:ext>
            </a:extLst>
          </p:cNvPr>
          <p:cNvGrpSpPr/>
          <p:nvPr/>
        </p:nvGrpSpPr>
        <p:grpSpPr>
          <a:xfrm>
            <a:off x="4299365" y="2320372"/>
            <a:ext cx="548640" cy="836222"/>
            <a:chOff x="3334762" y="2278369"/>
            <a:chExt cx="548640" cy="8362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9523CC3-24D4-4F2E-9059-23B3CA038CC7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E51C0B-D653-424F-B919-161F461FAC39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7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71B6B3A5-AAFF-4639-BB30-E2CA95B8A5FC}"/>
              </a:ext>
            </a:extLst>
          </p:cNvPr>
          <p:cNvSpPr/>
          <p:nvPr/>
        </p:nvSpPr>
        <p:spPr bwMode="auto">
          <a:xfrm>
            <a:off x="7444485" y="0"/>
            <a:ext cx="2068483" cy="8229600"/>
          </a:xfrm>
          <a:prstGeom prst="rect">
            <a:avLst/>
          </a:prstGeom>
          <a:solidFill>
            <a:schemeClr val="accent2">
              <a:lumMod val="20000"/>
              <a:lumOff val="80000"/>
              <a:alpha val="5058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Get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06D8B3-7A27-4A1F-AAB9-EA52493A5B94}"/>
              </a:ext>
            </a:extLst>
          </p:cNvPr>
          <p:cNvSpPr/>
          <p:nvPr/>
        </p:nvSpPr>
        <p:spPr bwMode="auto">
          <a:xfrm>
            <a:off x="2550772" y="0"/>
            <a:ext cx="4902215" cy="8229600"/>
          </a:xfrm>
          <a:prstGeom prst="rect">
            <a:avLst/>
          </a:prstGeom>
          <a:solidFill>
            <a:srgbClr val="FBBE79">
              <a:alpha val="5058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Fence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79" y="1601967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79" y="5042834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PMI data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49DF-6B6A-4387-8C2A-E45ED1AC16D2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 … size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562BFEC-F1F8-4F8A-8A2E-A5771D341E29}"/>
              </a:ext>
            </a:extLst>
          </p:cNvPr>
          <p:cNvSpPr/>
          <p:nvPr/>
        </p:nvSpPr>
        <p:spPr bwMode="auto">
          <a:xfrm>
            <a:off x="3487670" y="3863033"/>
            <a:ext cx="3036212" cy="1694216"/>
          </a:xfrm>
          <a:prstGeom prst="cloudCallout">
            <a:avLst>
              <a:gd name="adj1" fmla="val 866"/>
              <a:gd name="adj2" fmla="val -429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27EA5-2150-497C-A034-FDAD54CEE5F6}"/>
              </a:ext>
            </a:extLst>
          </p:cNvPr>
          <p:cNvGrpSpPr/>
          <p:nvPr/>
        </p:nvGrpSpPr>
        <p:grpSpPr>
          <a:xfrm>
            <a:off x="2968588" y="1904228"/>
            <a:ext cx="548640" cy="836222"/>
            <a:chOff x="3334762" y="2278369"/>
            <a:chExt cx="548640" cy="8362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B7651E-0253-4026-8A84-FC1137B80D04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8D502A-F7C8-4377-A203-7CEF40708283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EDAC72-54E0-4D3E-A681-ADD979BBCC4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 bwMode="auto">
          <a:xfrm>
            <a:off x="2834635" y="2949503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99503F-B821-45B3-BEBD-265033683054}"/>
              </a:ext>
            </a:extLst>
          </p:cNvPr>
          <p:cNvSpPr txBox="1"/>
          <p:nvPr/>
        </p:nvSpPr>
        <p:spPr>
          <a:xfrm>
            <a:off x="3496663" y="4023608"/>
            <a:ext cx="3027219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RTE </a:t>
            </a:r>
          </a:p>
          <a:p>
            <a:pPr algn="ctr"/>
            <a:r>
              <a:rPr lang="en-US" sz="2800" b="1" dirty="0"/>
              <a:t>Out-of-Band</a:t>
            </a:r>
          </a:p>
          <a:p>
            <a:pPr algn="ctr"/>
            <a:r>
              <a:rPr lang="en-US" sz="2800" b="1" dirty="0"/>
              <a:t>channel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5C7C87-B2C9-448F-81D9-5E370A1C114A}"/>
              </a:ext>
            </a:extLst>
          </p:cNvPr>
          <p:cNvSpPr/>
          <p:nvPr/>
        </p:nvSpPr>
        <p:spPr bwMode="auto">
          <a:xfrm>
            <a:off x="3651181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4E06A6-BB29-4D3F-8560-B163329B321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2825642" y="6390371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E359ED1-9105-486D-89CB-2F6624FDCC04}"/>
              </a:ext>
            </a:extLst>
          </p:cNvPr>
          <p:cNvSpPr/>
          <p:nvPr/>
        </p:nvSpPr>
        <p:spPr bwMode="auto">
          <a:xfrm>
            <a:off x="3642188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ECF71A-A81C-47FD-8C25-937054C80DC2}"/>
              </a:ext>
            </a:extLst>
          </p:cNvPr>
          <p:cNvGrpSpPr/>
          <p:nvPr/>
        </p:nvGrpSpPr>
        <p:grpSpPr>
          <a:xfrm>
            <a:off x="2964798" y="6718055"/>
            <a:ext cx="548640" cy="836222"/>
            <a:chOff x="3334762" y="2278369"/>
            <a:chExt cx="548640" cy="8362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B42D2D-0267-4A6B-A435-E2699983A830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FFF0BF-5429-41F8-BF92-9B7B03A30472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26982E-B6A9-4DC0-BD44-41E690A2B71D}"/>
              </a:ext>
            </a:extLst>
          </p:cNvPr>
          <p:cNvCxnSpPr>
            <a:cxnSpLocks/>
            <a:stCxn id="74" idx="3"/>
            <a:endCxn id="18" idx="4"/>
          </p:cNvCxnSpPr>
          <p:nvPr/>
        </p:nvCxnSpPr>
        <p:spPr bwMode="auto">
          <a:xfrm>
            <a:off x="4199821" y="2949503"/>
            <a:ext cx="832249" cy="10331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4C94BE-54C9-4F25-BA87-C1B12B785491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 bwMode="auto">
          <a:xfrm flipV="1">
            <a:off x="4190828" y="5555445"/>
            <a:ext cx="814948" cy="834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51D2253-84A6-4638-8461-1A3385DBA62A}"/>
              </a:ext>
            </a:extLst>
          </p:cNvPr>
          <p:cNvGrpSpPr/>
          <p:nvPr/>
        </p:nvGrpSpPr>
        <p:grpSpPr>
          <a:xfrm>
            <a:off x="4276488" y="6147585"/>
            <a:ext cx="548640" cy="836222"/>
            <a:chOff x="3334762" y="2278369"/>
            <a:chExt cx="548640" cy="8362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A630095-7A0E-4660-B3AE-7F260484A695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BCB73D-A49B-4990-B07D-87593D1A11EB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D5DF97-34CA-4E6B-8B00-52EC0A72D865}"/>
              </a:ext>
            </a:extLst>
          </p:cNvPr>
          <p:cNvSpPr/>
          <p:nvPr/>
        </p:nvSpPr>
        <p:spPr bwMode="auto">
          <a:xfrm>
            <a:off x="5794733" y="1759398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9C5CB4-B724-4D4D-9818-D21045B71B38}"/>
              </a:ext>
            </a:extLst>
          </p:cNvPr>
          <p:cNvSpPr/>
          <p:nvPr/>
        </p:nvSpPr>
        <p:spPr bwMode="auto">
          <a:xfrm>
            <a:off x="5799315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C369EFC-ABAC-4449-B610-240211F45C74}"/>
              </a:ext>
            </a:extLst>
          </p:cNvPr>
          <p:cNvCxnSpPr>
            <a:cxnSpLocks/>
            <a:stCxn id="18" idx="1"/>
            <a:endCxn id="111" idx="1"/>
          </p:cNvCxnSpPr>
          <p:nvPr/>
        </p:nvCxnSpPr>
        <p:spPr bwMode="auto">
          <a:xfrm>
            <a:off x="5005776" y="5555445"/>
            <a:ext cx="793539" cy="8317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E2BCCA-CEDD-4FC3-A8E7-7954C492EF1D}"/>
              </a:ext>
            </a:extLst>
          </p:cNvPr>
          <p:cNvGrpSpPr/>
          <p:nvPr/>
        </p:nvGrpSpPr>
        <p:grpSpPr>
          <a:xfrm>
            <a:off x="5056012" y="5929170"/>
            <a:ext cx="548640" cy="1668658"/>
            <a:chOff x="5096518" y="6078194"/>
            <a:chExt cx="548640" cy="166865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F43D7CF-6A97-40EF-AB0A-A6AD005D0643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138F3E6-26A5-459D-911F-903604ABDBA1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37B7FF3-48FD-4172-A36E-4F1ABCE8E4B1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6A4A260-A451-4253-9A3A-D7708B2712ED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0E8C6B7-DA6C-4503-BEBB-A4686998BCE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206CAD1-B09C-4E46-BB2E-7B444A5E7AA7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B4C29D-D12E-49BA-B7A3-4E2F5CDBFF82}"/>
              </a:ext>
            </a:extLst>
          </p:cNvPr>
          <p:cNvCxnSpPr>
            <a:cxnSpLocks/>
            <a:stCxn id="27" idx="0"/>
            <a:endCxn id="110" idx="1"/>
          </p:cNvCxnSpPr>
          <p:nvPr/>
        </p:nvCxnSpPr>
        <p:spPr bwMode="auto">
          <a:xfrm flipV="1">
            <a:off x="5010273" y="2946360"/>
            <a:ext cx="784460" cy="1077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F027A3-BF39-49B9-9AB5-32B6BF680C0A}"/>
              </a:ext>
            </a:extLst>
          </p:cNvPr>
          <p:cNvGrpSpPr/>
          <p:nvPr/>
        </p:nvGrpSpPr>
        <p:grpSpPr>
          <a:xfrm>
            <a:off x="5039320" y="1665052"/>
            <a:ext cx="548640" cy="1668658"/>
            <a:chOff x="5096518" y="6078194"/>
            <a:chExt cx="548640" cy="16686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59E28F-20E0-443E-A239-DEEBA3F2149F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430795-AB69-437A-ADFE-C61A8699F212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9932567-62A1-4950-B62C-629B65642FD0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85FF3D-75C8-40F2-AC50-31302B3F4075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173CE5C-A830-4E3B-84E9-6155BDA77E6C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9F0110D-916B-46C2-89B7-2019D1A2CD8E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364212-3EC7-4CCE-B352-2B49BAA0AB54}"/>
              </a:ext>
            </a:extLst>
          </p:cNvPr>
          <p:cNvSpPr/>
          <p:nvPr/>
        </p:nvSpPr>
        <p:spPr bwMode="auto">
          <a:xfrm>
            <a:off x="7185910" y="175612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30CC38-755C-4280-94DB-FAF95C6EC376}"/>
              </a:ext>
            </a:extLst>
          </p:cNvPr>
          <p:cNvCxnSpPr>
            <a:cxnSpLocks/>
            <a:stCxn id="110" idx="3"/>
            <a:endCxn id="141" idx="1"/>
          </p:cNvCxnSpPr>
          <p:nvPr/>
        </p:nvCxnSpPr>
        <p:spPr bwMode="auto">
          <a:xfrm flipV="1">
            <a:off x="6343373" y="2943091"/>
            <a:ext cx="842537" cy="32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37B4AB1-FE1B-463C-8AFD-8E6F6B723F10}"/>
              </a:ext>
            </a:extLst>
          </p:cNvPr>
          <p:cNvGrpSpPr/>
          <p:nvPr/>
        </p:nvGrpSpPr>
        <p:grpSpPr>
          <a:xfrm>
            <a:off x="6490321" y="1187358"/>
            <a:ext cx="548640" cy="1668658"/>
            <a:chOff x="5096518" y="6078194"/>
            <a:chExt cx="548640" cy="166865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DBE607A-9F28-47EB-ACD6-9F945EA86FD2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435CC09-70DD-4121-B7C1-C1B2091F08B4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D8905D2-9957-4CC4-89CC-181E652F1F12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1F2FA9B-A968-433B-B5C7-C8A9D93C73D9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B28F614-7BE4-46EA-B549-5AE41F4AFC36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7C27CDA-3451-45C3-B305-D6B60FE11AD4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4AF896B-F774-42F2-884C-A2B68DC4FDFC}"/>
              </a:ext>
            </a:extLst>
          </p:cNvPr>
          <p:cNvSpPr/>
          <p:nvPr/>
        </p:nvSpPr>
        <p:spPr bwMode="auto">
          <a:xfrm>
            <a:off x="7185917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8DA15E-EA1A-41EA-BDFB-2BD1AB3A9B2C}"/>
              </a:ext>
            </a:extLst>
          </p:cNvPr>
          <p:cNvCxnSpPr>
            <a:cxnSpLocks/>
            <a:stCxn id="111" idx="3"/>
            <a:endCxn id="157" idx="1"/>
          </p:cNvCxnSpPr>
          <p:nvPr/>
        </p:nvCxnSpPr>
        <p:spPr bwMode="auto">
          <a:xfrm>
            <a:off x="6347955" y="6387183"/>
            <a:ext cx="83796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FAF9D7-85BD-489C-8FCB-3949A33A42B0}"/>
              </a:ext>
            </a:extLst>
          </p:cNvPr>
          <p:cNvGrpSpPr/>
          <p:nvPr/>
        </p:nvGrpSpPr>
        <p:grpSpPr>
          <a:xfrm>
            <a:off x="6490321" y="4573193"/>
            <a:ext cx="548640" cy="1668658"/>
            <a:chOff x="5096518" y="6078194"/>
            <a:chExt cx="548640" cy="166865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1E7671-986B-4A60-9A1E-E3B6B9D21BB8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F1C78D-5BD2-48B1-950D-2D30512AD024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351742-9580-4E85-A0CA-6A104017F39B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5DCCA3B-50AA-48CD-9149-D312E1D40EB4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B542E90-DE42-4094-8E41-96A383060FD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736D9C3-52D5-462F-8998-8C66D155B869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CBA8C06-E17A-475E-8038-E27A95D5D831}"/>
              </a:ext>
            </a:extLst>
          </p:cNvPr>
          <p:cNvGrpSpPr/>
          <p:nvPr/>
        </p:nvGrpSpPr>
        <p:grpSpPr>
          <a:xfrm>
            <a:off x="8634549" y="5619632"/>
            <a:ext cx="548640" cy="1560733"/>
            <a:chOff x="898358" y="5644947"/>
            <a:chExt cx="548640" cy="156073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E8DA19-06E2-4254-A515-94F3F96863E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1BC551E-9D14-4647-A5A5-2D4ED9A8105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8EDD7C0-ACB3-4635-90CD-82AB2300AB60}"/>
              </a:ext>
            </a:extLst>
          </p:cNvPr>
          <p:cNvCxnSpPr>
            <a:cxnSpLocks/>
            <a:stCxn id="157" idx="3"/>
            <a:endCxn id="171" idx="1"/>
          </p:cNvCxnSpPr>
          <p:nvPr/>
        </p:nvCxnSpPr>
        <p:spPr bwMode="auto">
          <a:xfrm>
            <a:off x="7734557" y="6387183"/>
            <a:ext cx="899992" cy="5188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3D68B64-295C-4D4D-9292-F8EC6706633C}"/>
              </a:ext>
            </a:extLst>
          </p:cNvPr>
          <p:cNvSpPr/>
          <p:nvPr/>
        </p:nvSpPr>
        <p:spPr bwMode="auto">
          <a:xfrm>
            <a:off x="7804339" y="6800705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8727F12-538A-4267-81AB-37AD26964A90}"/>
              </a:ext>
            </a:extLst>
          </p:cNvPr>
          <p:cNvSpPr/>
          <p:nvPr/>
        </p:nvSpPr>
        <p:spPr bwMode="auto">
          <a:xfrm>
            <a:off x="7855025" y="6554444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4B5E8E1-F703-4F4C-93C9-70681D6EE0B8}"/>
              </a:ext>
            </a:extLst>
          </p:cNvPr>
          <p:cNvCxnSpPr>
            <a:cxnSpLocks/>
            <a:stCxn id="157" idx="3"/>
            <a:endCxn id="170" idx="1"/>
          </p:cNvCxnSpPr>
          <p:nvPr/>
        </p:nvCxnSpPr>
        <p:spPr bwMode="auto">
          <a:xfrm flipV="1">
            <a:off x="7734557" y="5893952"/>
            <a:ext cx="899992" cy="4932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D27B72-85D3-4593-BBAA-563E8D64BA28}"/>
              </a:ext>
            </a:extLst>
          </p:cNvPr>
          <p:cNvSpPr/>
          <p:nvPr/>
        </p:nvSpPr>
        <p:spPr bwMode="auto">
          <a:xfrm>
            <a:off x="7871162" y="568489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E327633-5F8D-4FED-A88F-9FFA27A1D042}"/>
              </a:ext>
            </a:extLst>
          </p:cNvPr>
          <p:cNvGrpSpPr/>
          <p:nvPr/>
        </p:nvGrpSpPr>
        <p:grpSpPr>
          <a:xfrm>
            <a:off x="8645238" y="2189843"/>
            <a:ext cx="548640" cy="1560733"/>
            <a:chOff x="898358" y="5644947"/>
            <a:chExt cx="548640" cy="156073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FEFEAB8-7BD7-4178-BC12-F7A919D8CFDE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0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ECD9067-6180-4256-B6B2-EC8D5C882EFD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0B1DE9B-8178-4A70-A889-9425854DF7BD}"/>
              </a:ext>
            </a:extLst>
          </p:cNvPr>
          <p:cNvCxnSpPr>
            <a:cxnSpLocks/>
            <a:endCxn id="183" idx="1"/>
          </p:cNvCxnSpPr>
          <p:nvPr/>
        </p:nvCxnSpPr>
        <p:spPr bwMode="auto">
          <a:xfrm>
            <a:off x="7745246" y="2957394"/>
            <a:ext cx="899992" cy="5188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D178650-7891-4449-AAA8-F13B54E5420B}"/>
              </a:ext>
            </a:extLst>
          </p:cNvPr>
          <p:cNvSpPr/>
          <p:nvPr/>
        </p:nvSpPr>
        <p:spPr bwMode="auto">
          <a:xfrm>
            <a:off x="7847938" y="3124654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1942948-C59A-4973-AE31-2226EAF97BB5}"/>
              </a:ext>
            </a:extLst>
          </p:cNvPr>
          <p:cNvCxnSpPr>
            <a:cxnSpLocks/>
            <a:endCxn id="182" idx="1"/>
          </p:cNvCxnSpPr>
          <p:nvPr/>
        </p:nvCxnSpPr>
        <p:spPr bwMode="auto">
          <a:xfrm flipV="1">
            <a:off x="7745246" y="2464163"/>
            <a:ext cx="899992" cy="4932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26482A-EF67-4882-8A35-41B07CB485B3}"/>
              </a:ext>
            </a:extLst>
          </p:cNvPr>
          <p:cNvSpPr/>
          <p:nvPr/>
        </p:nvSpPr>
        <p:spPr bwMode="auto">
          <a:xfrm>
            <a:off x="7881851" y="225510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D971C8-5161-4E60-90D0-417F3E8E396D}"/>
              </a:ext>
            </a:extLst>
          </p:cNvPr>
          <p:cNvGrpSpPr/>
          <p:nvPr/>
        </p:nvGrpSpPr>
        <p:grpSpPr>
          <a:xfrm>
            <a:off x="4299365" y="2320372"/>
            <a:ext cx="548640" cy="836222"/>
            <a:chOff x="3334762" y="2278369"/>
            <a:chExt cx="548640" cy="8362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9523CC3-24D4-4F2E-9059-23B3CA038CC7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E51C0B-D653-424F-B919-161F461FAC39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53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E1B5-4132-4AF5-B8CB-9EA29622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24" y="3289844"/>
            <a:ext cx="11343537" cy="173638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9438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54A411F-5501-4B43-ACCB-D717508D6980}"/>
              </a:ext>
            </a:extLst>
          </p:cNvPr>
          <p:cNvSpPr/>
          <p:nvPr/>
        </p:nvSpPr>
        <p:spPr bwMode="auto">
          <a:xfrm>
            <a:off x="8004709" y="1064404"/>
            <a:ext cx="6492240" cy="4914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3C247-C34A-4322-AAA5-55E525566B91}"/>
              </a:ext>
            </a:extLst>
          </p:cNvPr>
          <p:cNvSpPr/>
          <p:nvPr/>
        </p:nvSpPr>
        <p:spPr bwMode="auto">
          <a:xfrm>
            <a:off x="352926" y="1064404"/>
            <a:ext cx="7503631" cy="4914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PMIx</a:t>
            </a:r>
            <a:r>
              <a:rPr lang="en-US" sz="4000" dirty="0"/>
              <a:t>-based HPC software stack 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D38052-6ED7-4407-B1C0-AF5318A96503}"/>
              </a:ext>
            </a:extLst>
          </p:cNvPr>
          <p:cNvSpPr/>
          <p:nvPr/>
        </p:nvSpPr>
        <p:spPr bwMode="auto">
          <a:xfrm>
            <a:off x="554679" y="1659755"/>
            <a:ext cx="262813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1F6AD-70A9-4DDC-AEF4-DF14A2DD7B87}"/>
              </a:ext>
            </a:extLst>
          </p:cNvPr>
          <p:cNvSpPr/>
          <p:nvPr/>
        </p:nvSpPr>
        <p:spPr bwMode="auto">
          <a:xfrm>
            <a:off x="773723" y="2183884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EFCD-307E-406C-B581-0910BD233782}"/>
              </a:ext>
            </a:extLst>
          </p:cNvPr>
          <p:cNvSpPr/>
          <p:nvPr/>
        </p:nvSpPr>
        <p:spPr bwMode="auto">
          <a:xfrm>
            <a:off x="773723" y="2649877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MPI/OSHMEM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05FE4-0C0D-4270-ACE0-B724F7513ABD}"/>
              </a:ext>
            </a:extLst>
          </p:cNvPr>
          <p:cNvSpPr/>
          <p:nvPr/>
        </p:nvSpPr>
        <p:spPr bwMode="auto">
          <a:xfrm>
            <a:off x="773723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74F7A-0F7A-4273-B2FB-D17E64B3062A}"/>
              </a:ext>
            </a:extLst>
          </p:cNvPr>
          <p:cNvSpPr/>
          <p:nvPr/>
        </p:nvSpPr>
        <p:spPr bwMode="auto">
          <a:xfrm>
            <a:off x="1863970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F7E879-A43B-4A90-A3F6-3A02C58DCD8C}"/>
              </a:ext>
            </a:extLst>
          </p:cNvPr>
          <p:cNvSpPr/>
          <p:nvPr/>
        </p:nvSpPr>
        <p:spPr bwMode="auto">
          <a:xfrm>
            <a:off x="566401" y="4023290"/>
            <a:ext cx="7188413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15303-3460-4751-B5FB-2E126F0762B9}"/>
              </a:ext>
            </a:extLst>
          </p:cNvPr>
          <p:cNvSpPr/>
          <p:nvPr/>
        </p:nvSpPr>
        <p:spPr bwMode="auto">
          <a:xfrm>
            <a:off x="773723" y="4353824"/>
            <a:ext cx="684041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9D5EE-47CE-4082-9C29-A93B5974502E}"/>
              </a:ext>
            </a:extLst>
          </p:cNvPr>
          <p:cNvSpPr/>
          <p:nvPr/>
        </p:nvSpPr>
        <p:spPr bwMode="auto">
          <a:xfrm>
            <a:off x="3763107" y="5171585"/>
            <a:ext cx="3851030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4F04C-A899-4337-9CDA-1A5C209D1A26}"/>
              </a:ext>
            </a:extLst>
          </p:cNvPr>
          <p:cNvCxnSpPr>
            <a:cxnSpLocks/>
          </p:cNvCxnSpPr>
          <p:nvPr/>
        </p:nvCxnSpPr>
        <p:spPr bwMode="auto">
          <a:xfrm>
            <a:off x="984738" y="364987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171F9-8ED9-47B0-966B-416018AE62C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6011" y="3649875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4951-7638-4A3A-B224-71D1D77805C2}"/>
              </a:ext>
            </a:extLst>
          </p:cNvPr>
          <p:cNvCxnSpPr>
            <a:cxnSpLocks/>
          </p:cNvCxnSpPr>
          <p:nvPr/>
        </p:nvCxnSpPr>
        <p:spPr bwMode="auto">
          <a:xfrm>
            <a:off x="1652954" y="364987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D7F64B-C291-4345-A3B1-5E6081CE4423}"/>
              </a:ext>
            </a:extLst>
          </p:cNvPr>
          <p:cNvGrpSpPr/>
          <p:nvPr/>
        </p:nvGrpSpPr>
        <p:grpSpPr>
          <a:xfrm>
            <a:off x="756139" y="6367312"/>
            <a:ext cx="4876798" cy="289603"/>
            <a:chOff x="756139" y="6777841"/>
            <a:chExt cx="4876798" cy="2896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4AD6BD-51D7-494F-8C49-F76E662B62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6922642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CBCA8E-9539-4A56-88A9-E1B6F3F6E3FD}"/>
                </a:ext>
              </a:extLst>
            </p:cNvPr>
            <p:cNvSpPr txBox="1"/>
            <p:nvPr/>
          </p:nvSpPr>
          <p:spPr>
            <a:xfrm>
              <a:off x="1635369" y="6777841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Put operation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F31B5F-7B61-4729-9F7A-974044945F3C}"/>
              </a:ext>
            </a:extLst>
          </p:cNvPr>
          <p:cNvGrpSpPr/>
          <p:nvPr/>
        </p:nvGrpSpPr>
        <p:grpSpPr>
          <a:xfrm>
            <a:off x="756139" y="6846410"/>
            <a:ext cx="4876798" cy="289603"/>
            <a:chOff x="756139" y="7228290"/>
            <a:chExt cx="4876798" cy="28960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9754D5-1DEB-42A2-ACFD-93B15CF752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37309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3499CB-B6E1-4464-8352-F3771A669ECE}"/>
                </a:ext>
              </a:extLst>
            </p:cNvPr>
            <p:cNvSpPr txBox="1"/>
            <p:nvPr/>
          </p:nvSpPr>
          <p:spPr>
            <a:xfrm>
              <a:off x="1635369" y="7228290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Get operation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31F97C-8B4A-44F4-AF48-974C5CE61BF2}"/>
              </a:ext>
            </a:extLst>
          </p:cNvPr>
          <p:cNvGrpSpPr/>
          <p:nvPr/>
        </p:nvGrpSpPr>
        <p:grpSpPr>
          <a:xfrm>
            <a:off x="4952168" y="6274402"/>
            <a:ext cx="4887827" cy="475422"/>
            <a:chOff x="756139" y="7628261"/>
            <a:chExt cx="4887827" cy="5259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0FF4A1-13C4-452B-B4A2-09159A9FE8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9F0FD7-17AF-4F39-BCBB-09608FE3FC51}"/>
                </a:ext>
              </a:extLst>
            </p:cNvPr>
            <p:cNvSpPr txBox="1"/>
            <p:nvPr/>
          </p:nvSpPr>
          <p:spPr>
            <a:xfrm>
              <a:off x="1635369" y="7628261"/>
              <a:ext cx="4008597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</a:t>
              </a:r>
              <a:r>
                <a:rPr lang="en-US" sz="2800" b="0" dirty="0" err="1"/>
                <a:t>KVDb</a:t>
              </a:r>
              <a:r>
                <a:rPr lang="en-US" sz="2800" b="0" dirty="0"/>
                <a:t> Synchronization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C02525-E733-404D-9CD5-FF85179E5DDF}"/>
              </a:ext>
            </a:extLst>
          </p:cNvPr>
          <p:cNvCxnSpPr>
            <a:cxnSpLocks/>
          </p:cNvCxnSpPr>
          <p:nvPr/>
        </p:nvCxnSpPr>
        <p:spPr bwMode="auto">
          <a:xfrm>
            <a:off x="5694972" y="4709029"/>
            <a:ext cx="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F1D96E-D856-4CDB-AC3A-C04FE2425EF9}"/>
              </a:ext>
            </a:extLst>
          </p:cNvPr>
          <p:cNvSpPr/>
          <p:nvPr/>
        </p:nvSpPr>
        <p:spPr bwMode="auto">
          <a:xfrm>
            <a:off x="3372551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C1BFFF-8E6F-4CDD-BDCD-92002A2666A9}"/>
              </a:ext>
            </a:extLst>
          </p:cNvPr>
          <p:cNvSpPr/>
          <p:nvPr/>
        </p:nvSpPr>
        <p:spPr bwMode="auto">
          <a:xfrm>
            <a:off x="359159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9C8390-80EF-45BC-ABBD-31305B1D22DA}"/>
              </a:ext>
            </a:extLst>
          </p:cNvPr>
          <p:cNvSpPr/>
          <p:nvPr/>
        </p:nvSpPr>
        <p:spPr bwMode="auto">
          <a:xfrm>
            <a:off x="359159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FC9832-DC84-437B-8AB5-0FEEF9D15135}"/>
              </a:ext>
            </a:extLst>
          </p:cNvPr>
          <p:cNvSpPr/>
          <p:nvPr/>
        </p:nvSpPr>
        <p:spPr bwMode="auto">
          <a:xfrm>
            <a:off x="359159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78DD0-A674-4BB3-9B47-1125ACA2D8E0}"/>
              </a:ext>
            </a:extLst>
          </p:cNvPr>
          <p:cNvSpPr/>
          <p:nvPr/>
        </p:nvSpPr>
        <p:spPr bwMode="auto">
          <a:xfrm>
            <a:off x="412575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625D05-18E9-4F4E-AC49-CD64747E1E38}"/>
              </a:ext>
            </a:extLst>
          </p:cNvPr>
          <p:cNvCxnSpPr>
            <a:cxnSpLocks/>
          </p:cNvCxnSpPr>
          <p:nvPr/>
        </p:nvCxnSpPr>
        <p:spPr bwMode="auto">
          <a:xfrm>
            <a:off x="366600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D6B825-68FD-4D07-AB35-B780D47779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4109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889B6D-426D-4F13-B056-364D9DD0E8F0}"/>
              </a:ext>
            </a:extLst>
          </p:cNvPr>
          <p:cNvCxnSpPr>
            <a:cxnSpLocks/>
          </p:cNvCxnSpPr>
          <p:nvPr/>
        </p:nvCxnSpPr>
        <p:spPr bwMode="auto">
          <a:xfrm>
            <a:off x="404114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C0201F5-4814-4BE6-B231-739C7BB71524}"/>
              </a:ext>
            </a:extLst>
          </p:cNvPr>
          <p:cNvSpPr/>
          <p:nvPr/>
        </p:nvSpPr>
        <p:spPr bwMode="auto">
          <a:xfrm>
            <a:off x="6138814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43BFC5-2BA2-4C5E-9EE2-84C088C4A061}"/>
              </a:ext>
            </a:extLst>
          </p:cNvPr>
          <p:cNvSpPr/>
          <p:nvPr/>
        </p:nvSpPr>
        <p:spPr bwMode="auto">
          <a:xfrm>
            <a:off x="6437366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ECC5B9-E4DC-422B-A1CD-072E19A4CF56}"/>
              </a:ext>
            </a:extLst>
          </p:cNvPr>
          <p:cNvSpPr/>
          <p:nvPr/>
        </p:nvSpPr>
        <p:spPr bwMode="auto">
          <a:xfrm>
            <a:off x="6437366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089AD4-FABA-436E-B8EF-BD3C69E0FD0C}"/>
              </a:ext>
            </a:extLst>
          </p:cNvPr>
          <p:cNvSpPr/>
          <p:nvPr/>
        </p:nvSpPr>
        <p:spPr bwMode="auto">
          <a:xfrm>
            <a:off x="6437366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CB5CEC-3D8F-403E-932A-F6B7EB107BF6}"/>
              </a:ext>
            </a:extLst>
          </p:cNvPr>
          <p:cNvSpPr/>
          <p:nvPr/>
        </p:nvSpPr>
        <p:spPr bwMode="auto">
          <a:xfrm>
            <a:off x="6971530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8168C4-7608-455E-B6C2-4CE9D26F9D7A}"/>
              </a:ext>
            </a:extLst>
          </p:cNvPr>
          <p:cNvCxnSpPr>
            <a:cxnSpLocks/>
          </p:cNvCxnSpPr>
          <p:nvPr/>
        </p:nvCxnSpPr>
        <p:spPr bwMode="auto">
          <a:xfrm>
            <a:off x="6511780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EB92E1-A463-4579-B472-C0C20B56C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686863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3F1DBF-0D0F-4984-9A2C-F9088DDF8F0B}"/>
              </a:ext>
            </a:extLst>
          </p:cNvPr>
          <p:cNvCxnSpPr>
            <a:cxnSpLocks/>
          </p:cNvCxnSpPr>
          <p:nvPr/>
        </p:nvCxnSpPr>
        <p:spPr bwMode="auto">
          <a:xfrm>
            <a:off x="6886912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F2617D-B419-43DA-9E1A-324D5C765086}"/>
              </a:ext>
            </a:extLst>
          </p:cNvPr>
          <p:cNvSpPr txBox="1"/>
          <p:nvPr/>
        </p:nvSpPr>
        <p:spPr>
          <a:xfrm>
            <a:off x="4906108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522BAE-A07C-41B5-820E-4E499498C62A}"/>
              </a:ext>
            </a:extLst>
          </p:cNvPr>
          <p:cNvSpPr/>
          <p:nvPr/>
        </p:nvSpPr>
        <p:spPr bwMode="auto">
          <a:xfrm>
            <a:off x="8274894" y="4023290"/>
            <a:ext cx="6137865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FD911B-2E91-4251-AA3B-CFC23D91037E}"/>
              </a:ext>
            </a:extLst>
          </p:cNvPr>
          <p:cNvSpPr/>
          <p:nvPr/>
        </p:nvSpPr>
        <p:spPr bwMode="auto">
          <a:xfrm>
            <a:off x="8366583" y="4353824"/>
            <a:ext cx="5910889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B83C4-0558-4234-ABFD-B658C472F9C8}"/>
              </a:ext>
            </a:extLst>
          </p:cNvPr>
          <p:cNvSpPr/>
          <p:nvPr/>
        </p:nvSpPr>
        <p:spPr bwMode="auto">
          <a:xfrm>
            <a:off x="11355967" y="5171585"/>
            <a:ext cx="2921505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98DF62-F865-4096-8584-587067226175}"/>
              </a:ext>
            </a:extLst>
          </p:cNvPr>
          <p:cNvCxnSpPr>
            <a:cxnSpLocks/>
          </p:cNvCxnSpPr>
          <p:nvPr/>
        </p:nvCxnSpPr>
        <p:spPr bwMode="auto">
          <a:xfrm>
            <a:off x="12816720" y="4709029"/>
            <a:ext cx="635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AF899B2-2D7B-4989-B4DC-DA4E2721A3AA}"/>
              </a:ext>
            </a:extLst>
          </p:cNvPr>
          <p:cNvSpPr/>
          <p:nvPr/>
        </p:nvSpPr>
        <p:spPr bwMode="auto">
          <a:xfrm>
            <a:off x="9839995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DB7FA1-4EEB-47F7-B7C1-52F8AD461AB8}"/>
              </a:ext>
            </a:extLst>
          </p:cNvPr>
          <p:cNvSpPr/>
          <p:nvPr/>
        </p:nvSpPr>
        <p:spPr bwMode="auto">
          <a:xfrm>
            <a:off x="10059039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360AA-A6B4-4C6D-8332-06D4DD3ACCE4}"/>
              </a:ext>
            </a:extLst>
          </p:cNvPr>
          <p:cNvSpPr/>
          <p:nvPr/>
        </p:nvSpPr>
        <p:spPr bwMode="auto">
          <a:xfrm>
            <a:off x="10059039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BC6569-E433-419B-B867-22A5FC440390}"/>
              </a:ext>
            </a:extLst>
          </p:cNvPr>
          <p:cNvSpPr/>
          <p:nvPr/>
        </p:nvSpPr>
        <p:spPr bwMode="auto">
          <a:xfrm>
            <a:off x="1005903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82EDD6-FA76-420B-8EE9-8AD1FD29E9C2}"/>
              </a:ext>
            </a:extLst>
          </p:cNvPr>
          <p:cNvSpPr/>
          <p:nvPr/>
        </p:nvSpPr>
        <p:spPr bwMode="auto">
          <a:xfrm>
            <a:off x="1059320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387E85-494F-4F26-8014-4BBA9C3789FD}"/>
              </a:ext>
            </a:extLst>
          </p:cNvPr>
          <p:cNvCxnSpPr>
            <a:cxnSpLocks/>
          </p:cNvCxnSpPr>
          <p:nvPr/>
        </p:nvCxnSpPr>
        <p:spPr bwMode="auto">
          <a:xfrm>
            <a:off x="10133453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6D9C4E-21EE-4BF6-9B06-23D07787977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08536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E1A1EE-E0E7-46C9-9E45-3929849CAAF8}"/>
              </a:ext>
            </a:extLst>
          </p:cNvPr>
          <p:cNvCxnSpPr>
            <a:cxnSpLocks/>
          </p:cNvCxnSpPr>
          <p:nvPr/>
        </p:nvCxnSpPr>
        <p:spPr bwMode="auto">
          <a:xfrm>
            <a:off x="10508585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4D9ACC4-1564-4ACC-AF96-88CA39CFA32B}"/>
              </a:ext>
            </a:extLst>
          </p:cNvPr>
          <p:cNvSpPr/>
          <p:nvPr/>
        </p:nvSpPr>
        <p:spPr bwMode="auto">
          <a:xfrm>
            <a:off x="12799693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06317-E2CF-4A2F-AD1B-A56D39A7AB10}"/>
              </a:ext>
            </a:extLst>
          </p:cNvPr>
          <p:cNvSpPr/>
          <p:nvPr/>
        </p:nvSpPr>
        <p:spPr bwMode="auto">
          <a:xfrm>
            <a:off x="1309824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B66780-D80C-4FF8-9DAF-800DC074534D}"/>
              </a:ext>
            </a:extLst>
          </p:cNvPr>
          <p:cNvSpPr/>
          <p:nvPr/>
        </p:nvSpPr>
        <p:spPr bwMode="auto">
          <a:xfrm>
            <a:off x="1309824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CCF383-2334-4095-8E88-AD62A5706881}"/>
              </a:ext>
            </a:extLst>
          </p:cNvPr>
          <p:cNvSpPr/>
          <p:nvPr/>
        </p:nvSpPr>
        <p:spPr bwMode="auto">
          <a:xfrm>
            <a:off x="1309824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E08AB9-3312-4857-8DE4-4119464C5AF8}"/>
              </a:ext>
            </a:extLst>
          </p:cNvPr>
          <p:cNvSpPr/>
          <p:nvPr/>
        </p:nvSpPr>
        <p:spPr bwMode="auto">
          <a:xfrm>
            <a:off x="1363240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075AA5-BDE6-4A83-A2D8-F029CD779E6E}"/>
              </a:ext>
            </a:extLst>
          </p:cNvPr>
          <p:cNvCxnSpPr>
            <a:cxnSpLocks/>
          </p:cNvCxnSpPr>
          <p:nvPr/>
        </p:nvCxnSpPr>
        <p:spPr bwMode="auto">
          <a:xfrm>
            <a:off x="1317265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1B3C07-6AAC-4105-91D6-FA102A6A3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4774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210FB-CBCE-45E1-BE42-06374BE7870D}"/>
              </a:ext>
            </a:extLst>
          </p:cNvPr>
          <p:cNvCxnSpPr>
            <a:cxnSpLocks/>
          </p:cNvCxnSpPr>
          <p:nvPr/>
        </p:nvCxnSpPr>
        <p:spPr bwMode="auto">
          <a:xfrm>
            <a:off x="1354779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B8D59A-C22D-4C23-8B7B-388F583DBE8C}"/>
              </a:ext>
            </a:extLst>
          </p:cNvPr>
          <p:cNvSpPr txBox="1"/>
          <p:nvPr/>
        </p:nvSpPr>
        <p:spPr>
          <a:xfrm>
            <a:off x="11373552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003B49B-765D-4261-A412-77D8510A3371}"/>
              </a:ext>
            </a:extLst>
          </p:cNvPr>
          <p:cNvSpPr/>
          <p:nvPr/>
        </p:nvSpPr>
        <p:spPr bwMode="auto">
          <a:xfrm>
            <a:off x="8231699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9DE02-D3C9-4783-BF1D-37372DAE5BA4}"/>
              </a:ext>
            </a:extLst>
          </p:cNvPr>
          <p:cNvSpPr/>
          <p:nvPr/>
        </p:nvSpPr>
        <p:spPr bwMode="auto">
          <a:xfrm>
            <a:off x="8450743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68167F-09CA-4A38-A6BE-22AB86C6CC95}"/>
              </a:ext>
            </a:extLst>
          </p:cNvPr>
          <p:cNvSpPr/>
          <p:nvPr/>
        </p:nvSpPr>
        <p:spPr bwMode="auto">
          <a:xfrm>
            <a:off x="8450743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2BA220-559E-43C8-AFC6-804BB7FFBDFB}"/>
              </a:ext>
            </a:extLst>
          </p:cNvPr>
          <p:cNvSpPr/>
          <p:nvPr/>
        </p:nvSpPr>
        <p:spPr bwMode="auto">
          <a:xfrm>
            <a:off x="845074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DEA968-CF6E-407F-8B31-FDAE65ED53B3}"/>
              </a:ext>
            </a:extLst>
          </p:cNvPr>
          <p:cNvSpPr/>
          <p:nvPr/>
        </p:nvSpPr>
        <p:spPr bwMode="auto">
          <a:xfrm>
            <a:off x="8984907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8CA27F2-78AF-42C9-BEEC-3570692BE005}"/>
              </a:ext>
            </a:extLst>
          </p:cNvPr>
          <p:cNvCxnSpPr>
            <a:cxnSpLocks/>
          </p:cNvCxnSpPr>
          <p:nvPr/>
        </p:nvCxnSpPr>
        <p:spPr bwMode="auto">
          <a:xfrm>
            <a:off x="8525157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6A59E0-4B95-4ED0-AC9E-804EF274E417}"/>
              </a:ext>
            </a:extLst>
          </p:cNvPr>
          <p:cNvCxnSpPr>
            <a:cxnSpLocks/>
          </p:cNvCxnSpPr>
          <p:nvPr/>
        </p:nvCxnSpPr>
        <p:spPr bwMode="auto">
          <a:xfrm flipV="1">
            <a:off x="8700240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0C086D-10ED-44EA-BA23-0A0409B73B33}"/>
              </a:ext>
            </a:extLst>
          </p:cNvPr>
          <p:cNvCxnSpPr>
            <a:cxnSpLocks/>
          </p:cNvCxnSpPr>
          <p:nvPr/>
        </p:nvCxnSpPr>
        <p:spPr bwMode="auto">
          <a:xfrm>
            <a:off x="8900289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3FCD390-FEBB-4D58-AD54-BCFC867F0576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 bwMode="auto">
          <a:xfrm rot="16200000" flipH="1">
            <a:off x="9252671" y="2156176"/>
            <a:ext cx="12700" cy="7128098"/>
          </a:xfrm>
          <a:prstGeom prst="curvedConnector3">
            <a:avLst>
              <a:gd name="adj1" fmla="val 4153850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23B5EAE-47CB-4A60-BACA-13DF5A5290E7}"/>
              </a:ext>
            </a:extLst>
          </p:cNvPr>
          <p:cNvGrpSpPr/>
          <p:nvPr/>
        </p:nvGrpSpPr>
        <p:grpSpPr>
          <a:xfrm>
            <a:off x="4976448" y="6753500"/>
            <a:ext cx="4015159" cy="475422"/>
            <a:chOff x="756139" y="7628261"/>
            <a:chExt cx="4015159" cy="525900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1A3689-455C-40F2-A685-611B599BED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E6770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C0A3AF-22B4-4899-80F9-CFB4BA459189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Server-side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49805A8-A939-44C3-BC22-4586F8442313}"/>
              </a:ext>
            </a:extLst>
          </p:cNvPr>
          <p:cNvGrpSpPr/>
          <p:nvPr/>
        </p:nvGrpSpPr>
        <p:grpSpPr>
          <a:xfrm>
            <a:off x="10133453" y="6274402"/>
            <a:ext cx="4015159" cy="475422"/>
            <a:chOff x="756139" y="7628261"/>
            <a:chExt cx="4015159" cy="52590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6EC55A-F81C-4CEE-B439-3EAC7FC987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07E9DD-C5C3-4192-868F-FC50B26DBA63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/>
                <a:t>RM OOB channel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2BF0F5B-D117-4F51-A68C-0E79E64FAA70}"/>
              </a:ext>
            </a:extLst>
          </p:cNvPr>
          <p:cNvSpPr/>
          <p:nvPr/>
        </p:nvSpPr>
        <p:spPr bwMode="auto">
          <a:xfrm>
            <a:off x="344370" y="7351187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2C19D-77C1-4D42-97C0-C8F9C99EDED3}"/>
              </a:ext>
            </a:extLst>
          </p:cNvPr>
          <p:cNvSpPr txBox="1"/>
          <p:nvPr/>
        </p:nvSpPr>
        <p:spPr>
          <a:xfrm>
            <a:off x="1613004" y="7409754"/>
            <a:ext cx="2230705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UCX, IBM PAMI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D58CE0-8995-438C-BC46-17F7D2FECD61}"/>
              </a:ext>
            </a:extLst>
          </p:cNvPr>
          <p:cNvSpPr/>
          <p:nvPr/>
        </p:nvSpPr>
        <p:spPr bwMode="auto">
          <a:xfrm>
            <a:off x="4871364" y="7349079"/>
            <a:ext cx="808461" cy="54864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RTE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1B6726-E35C-4D2D-BB70-4EC4EDEF4F26}"/>
              </a:ext>
            </a:extLst>
          </p:cNvPr>
          <p:cNvSpPr txBox="1"/>
          <p:nvPr/>
        </p:nvSpPr>
        <p:spPr>
          <a:xfrm>
            <a:off x="5858214" y="7407646"/>
            <a:ext cx="400859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 err="1"/>
              <a:t>Slurm</a:t>
            </a:r>
            <a:r>
              <a:rPr lang="en-US" sz="2800" b="0" dirty="0"/>
              <a:t>, IBM JSM, Open RTE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62730-F1C6-4C7B-9C4E-C7F4AFB3D265}"/>
              </a:ext>
            </a:extLst>
          </p:cNvPr>
          <p:cNvSpPr/>
          <p:nvPr/>
        </p:nvSpPr>
        <p:spPr bwMode="auto">
          <a:xfrm>
            <a:off x="10045199" y="7289893"/>
            <a:ext cx="80846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1EF10C-56C2-4FCC-9930-B83F2C891956}"/>
              </a:ext>
            </a:extLst>
          </p:cNvPr>
          <p:cNvSpPr txBox="1"/>
          <p:nvPr/>
        </p:nvSpPr>
        <p:spPr>
          <a:xfrm>
            <a:off x="11032048" y="7348460"/>
            <a:ext cx="338071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Open MPI, MPICH</a:t>
            </a:r>
          </a:p>
        </p:txBody>
      </p:sp>
    </p:spTree>
    <p:extLst>
      <p:ext uri="{BB962C8B-B14F-4D97-AF65-F5344CB8AC3E}">
        <p14:creationId xmlns:p14="http://schemas.microsoft.com/office/powerpoint/2010/main" val="271946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54A411F-5501-4B43-ACCB-D717508D6980}"/>
              </a:ext>
            </a:extLst>
          </p:cNvPr>
          <p:cNvSpPr/>
          <p:nvPr/>
        </p:nvSpPr>
        <p:spPr bwMode="auto">
          <a:xfrm>
            <a:off x="8004709" y="1064404"/>
            <a:ext cx="6492240" cy="4914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3C247-C34A-4322-AAA5-55E525566B91}"/>
              </a:ext>
            </a:extLst>
          </p:cNvPr>
          <p:cNvSpPr/>
          <p:nvPr/>
        </p:nvSpPr>
        <p:spPr bwMode="auto">
          <a:xfrm>
            <a:off x="352926" y="1064404"/>
            <a:ext cx="7503631" cy="4914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PMIx</a:t>
            </a:r>
            <a:r>
              <a:rPr lang="en-US" sz="4000" dirty="0"/>
              <a:t>-based HPC software stack 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D38052-6ED7-4407-B1C0-AF5318A96503}"/>
              </a:ext>
            </a:extLst>
          </p:cNvPr>
          <p:cNvSpPr/>
          <p:nvPr/>
        </p:nvSpPr>
        <p:spPr bwMode="auto">
          <a:xfrm>
            <a:off x="554679" y="1659755"/>
            <a:ext cx="262813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1F6AD-70A9-4DDC-AEF4-DF14A2DD7B87}"/>
              </a:ext>
            </a:extLst>
          </p:cNvPr>
          <p:cNvSpPr/>
          <p:nvPr/>
        </p:nvSpPr>
        <p:spPr bwMode="auto">
          <a:xfrm>
            <a:off x="773723" y="2183884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EFCD-307E-406C-B581-0910BD233782}"/>
              </a:ext>
            </a:extLst>
          </p:cNvPr>
          <p:cNvSpPr/>
          <p:nvPr/>
        </p:nvSpPr>
        <p:spPr bwMode="auto">
          <a:xfrm>
            <a:off x="773723" y="2649877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MPI/OSHMEM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05FE4-0C0D-4270-ACE0-B724F7513ABD}"/>
              </a:ext>
            </a:extLst>
          </p:cNvPr>
          <p:cNvSpPr/>
          <p:nvPr/>
        </p:nvSpPr>
        <p:spPr bwMode="auto">
          <a:xfrm>
            <a:off x="773723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74F7A-0F7A-4273-B2FB-D17E64B3062A}"/>
              </a:ext>
            </a:extLst>
          </p:cNvPr>
          <p:cNvSpPr/>
          <p:nvPr/>
        </p:nvSpPr>
        <p:spPr bwMode="auto">
          <a:xfrm>
            <a:off x="1863970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F7E879-A43B-4A90-A3F6-3A02C58DCD8C}"/>
              </a:ext>
            </a:extLst>
          </p:cNvPr>
          <p:cNvSpPr/>
          <p:nvPr/>
        </p:nvSpPr>
        <p:spPr bwMode="auto">
          <a:xfrm>
            <a:off x="566401" y="4023290"/>
            <a:ext cx="7188413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15303-3460-4751-B5FB-2E126F0762B9}"/>
              </a:ext>
            </a:extLst>
          </p:cNvPr>
          <p:cNvSpPr/>
          <p:nvPr/>
        </p:nvSpPr>
        <p:spPr bwMode="auto">
          <a:xfrm>
            <a:off x="773723" y="4353824"/>
            <a:ext cx="684041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9D5EE-47CE-4082-9C29-A93B5974502E}"/>
              </a:ext>
            </a:extLst>
          </p:cNvPr>
          <p:cNvSpPr/>
          <p:nvPr/>
        </p:nvSpPr>
        <p:spPr bwMode="auto">
          <a:xfrm>
            <a:off x="3763107" y="5171585"/>
            <a:ext cx="3851030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4F04C-A899-4337-9CDA-1A5C209D1A26}"/>
              </a:ext>
            </a:extLst>
          </p:cNvPr>
          <p:cNvCxnSpPr>
            <a:cxnSpLocks/>
          </p:cNvCxnSpPr>
          <p:nvPr/>
        </p:nvCxnSpPr>
        <p:spPr bwMode="auto">
          <a:xfrm>
            <a:off x="984738" y="364987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171F9-8ED9-47B0-966B-416018AE62C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6011" y="3649875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4951-7638-4A3A-B224-71D1D77805C2}"/>
              </a:ext>
            </a:extLst>
          </p:cNvPr>
          <p:cNvCxnSpPr>
            <a:cxnSpLocks/>
          </p:cNvCxnSpPr>
          <p:nvPr/>
        </p:nvCxnSpPr>
        <p:spPr bwMode="auto">
          <a:xfrm>
            <a:off x="1652954" y="364987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D7F64B-C291-4345-A3B1-5E6081CE4423}"/>
              </a:ext>
            </a:extLst>
          </p:cNvPr>
          <p:cNvGrpSpPr/>
          <p:nvPr/>
        </p:nvGrpSpPr>
        <p:grpSpPr>
          <a:xfrm>
            <a:off x="756139" y="6367312"/>
            <a:ext cx="4876798" cy="289603"/>
            <a:chOff x="756139" y="6777841"/>
            <a:chExt cx="4876798" cy="2896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4AD6BD-51D7-494F-8C49-F76E662B62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6922642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CBCA8E-9539-4A56-88A9-E1B6F3F6E3FD}"/>
                </a:ext>
              </a:extLst>
            </p:cNvPr>
            <p:cNvSpPr txBox="1"/>
            <p:nvPr/>
          </p:nvSpPr>
          <p:spPr>
            <a:xfrm>
              <a:off x="1635369" y="6777841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Put operation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F31B5F-7B61-4729-9F7A-974044945F3C}"/>
              </a:ext>
            </a:extLst>
          </p:cNvPr>
          <p:cNvGrpSpPr/>
          <p:nvPr/>
        </p:nvGrpSpPr>
        <p:grpSpPr>
          <a:xfrm>
            <a:off x="756139" y="6846410"/>
            <a:ext cx="4876798" cy="289603"/>
            <a:chOff x="756139" y="7228290"/>
            <a:chExt cx="4876798" cy="28960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9754D5-1DEB-42A2-ACFD-93B15CF752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37309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3499CB-B6E1-4464-8352-F3771A669ECE}"/>
                </a:ext>
              </a:extLst>
            </p:cNvPr>
            <p:cNvSpPr txBox="1"/>
            <p:nvPr/>
          </p:nvSpPr>
          <p:spPr>
            <a:xfrm>
              <a:off x="1635369" y="7228290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Get operation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31F97C-8B4A-44F4-AF48-974C5CE61BF2}"/>
              </a:ext>
            </a:extLst>
          </p:cNvPr>
          <p:cNvGrpSpPr/>
          <p:nvPr/>
        </p:nvGrpSpPr>
        <p:grpSpPr>
          <a:xfrm>
            <a:off x="4952168" y="6274402"/>
            <a:ext cx="4887827" cy="475422"/>
            <a:chOff x="756139" y="7628261"/>
            <a:chExt cx="4887827" cy="5259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0FF4A1-13C4-452B-B4A2-09159A9FE8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9F0FD7-17AF-4F39-BCBB-09608FE3FC51}"/>
                </a:ext>
              </a:extLst>
            </p:cNvPr>
            <p:cNvSpPr txBox="1"/>
            <p:nvPr/>
          </p:nvSpPr>
          <p:spPr>
            <a:xfrm>
              <a:off x="1635369" y="7628261"/>
              <a:ext cx="4008597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</a:t>
              </a:r>
              <a:r>
                <a:rPr lang="en-US" sz="2800" b="0" dirty="0" err="1"/>
                <a:t>KVDb</a:t>
              </a:r>
              <a:r>
                <a:rPr lang="en-US" sz="2800" b="0" dirty="0"/>
                <a:t> Synchronization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C02525-E733-404D-9CD5-FF85179E5DDF}"/>
              </a:ext>
            </a:extLst>
          </p:cNvPr>
          <p:cNvCxnSpPr>
            <a:cxnSpLocks/>
          </p:cNvCxnSpPr>
          <p:nvPr/>
        </p:nvCxnSpPr>
        <p:spPr bwMode="auto">
          <a:xfrm>
            <a:off x="5694972" y="4709029"/>
            <a:ext cx="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F1D96E-D856-4CDB-AC3A-C04FE2425EF9}"/>
              </a:ext>
            </a:extLst>
          </p:cNvPr>
          <p:cNvSpPr/>
          <p:nvPr/>
        </p:nvSpPr>
        <p:spPr bwMode="auto">
          <a:xfrm>
            <a:off x="3372551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C1BFFF-8E6F-4CDD-BDCD-92002A2666A9}"/>
              </a:ext>
            </a:extLst>
          </p:cNvPr>
          <p:cNvSpPr/>
          <p:nvPr/>
        </p:nvSpPr>
        <p:spPr bwMode="auto">
          <a:xfrm>
            <a:off x="359159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9C8390-80EF-45BC-ABBD-31305B1D22DA}"/>
              </a:ext>
            </a:extLst>
          </p:cNvPr>
          <p:cNvSpPr/>
          <p:nvPr/>
        </p:nvSpPr>
        <p:spPr bwMode="auto">
          <a:xfrm>
            <a:off x="359159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FC9832-DC84-437B-8AB5-0FEEF9D15135}"/>
              </a:ext>
            </a:extLst>
          </p:cNvPr>
          <p:cNvSpPr/>
          <p:nvPr/>
        </p:nvSpPr>
        <p:spPr bwMode="auto">
          <a:xfrm>
            <a:off x="359159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78DD0-A674-4BB3-9B47-1125ACA2D8E0}"/>
              </a:ext>
            </a:extLst>
          </p:cNvPr>
          <p:cNvSpPr/>
          <p:nvPr/>
        </p:nvSpPr>
        <p:spPr bwMode="auto">
          <a:xfrm>
            <a:off x="412575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625D05-18E9-4F4E-AC49-CD64747E1E38}"/>
              </a:ext>
            </a:extLst>
          </p:cNvPr>
          <p:cNvCxnSpPr>
            <a:cxnSpLocks/>
          </p:cNvCxnSpPr>
          <p:nvPr/>
        </p:nvCxnSpPr>
        <p:spPr bwMode="auto">
          <a:xfrm>
            <a:off x="366600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D6B825-68FD-4D07-AB35-B780D47779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4109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889B6D-426D-4F13-B056-364D9DD0E8F0}"/>
              </a:ext>
            </a:extLst>
          </p:cNvPr>
          <p:cNvCxnSpPr>
            <a:cxnSpLocks/>
          </p:cNvCxnSpPr>
          <p:nvPr/>
        </p:nvCxnSpPr>
        <p:spPr bwMode="auto">
          <a:xfrm>
            <a:off x="404114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C0201F5-4814-4BE6-B231-739C7BB71524}"/>
              </a:ext>
            </a:extLst>
          </p:cNvPr>
          <p:cNvSpPr/>
          <p:nvPr/>
        </p:nvSpPr>
        <p:spPr bwMode="auto">
          <a:xfrm>
            <a:off x="6138814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43BFC5-2BA2-4C5E-9EE2-84C088C4A061}"/>
              </a:ext>
            </a:extLst>
          </p:cNvPr>
          <p:cNvSpPr/>
          <p:nvPr/>
        </p:nvSpPr>
        <p:spPr bwMode="auto">
          <a:xfrm>
            <a:off x="6437366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ECC5B9-E4DC-422B-A1CD-072E19A4CF56}"/>
              </a:ext>
            </a:extLst>
          </p:cNvPr>
          <p:cNvSpPr/>
          <p:nvPr/>
        </p:nvSpPr>
        <p:spPr bwMode="auto">
          <a:xfrm>
            <a:off x="6437366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089AD4-FABA-436E-B8EF-BD3C69E0FD0C}"/>
              </a:ext>
            </a:extLst>
          </p:cNvPr>
          <p:cNvSpPr/>
          <p:nvPr/>
        </p:nvSpPr>
        <p:spPr bwMode="auto">
          <a:xfrm>
            <a:off x="6437366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CB5CEC-3D8F-403E-932A-F6B7EB107BF6}"/>
              </a:ext>
            </a:extLst>
          </p:cNvPr>
          <p:cNvSpPr/>
          <p:nvPr/>
        </p:nvSpPr>
        <p:spPr bwMode="auto">
          <a:xfrm>
            <a:off x="6971530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8168C4-7608-455E-B6C2-4CE9D26F9D7A}"/>
              </a:ext>
            </a:extLst>
          </p:cNvPr>
          <p:cNvCxnSpPr>
            <a:cxnSpLocks/>
          </p:cNvCxnSpPr>
          <p:nvPr/>
        </p:nvCxnSpPr>
        <p:spPr bwMode="auto">
          <a:xfrm>
            <a:off x="6511780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EB92E1-A463-4579-B472-C0C20B56C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686863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3F1DBF-0D0F-4984-9A2C-F9088DDF8F0B}"/>
              </a:ext>
            </a:extLst>
          </p:cNvPr>
          <p:cNvCxnSpPr>
            <a:cxnSpLocks/>
          </p:cNvCxnSpPr>
          <p:nvPr/>
        </p:nvCxnSpPr>
        <p:spPr bwMode="auto">
          <a:xfrm>
            <a:off x="6886912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F2617D-B419-43DA-9E1A-324D5C765086}"/>
              </a:ext>
            </a:extLst>
          </p:cNvPr>
          <p:cNvSpPr txBox="1"/>
          <p:nvPr/>
        </p:nvSpPr>
        <p:spPr>
          <a:xfrm>
            <a:off x="4906108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522BAE-A07C-41B5-820E-4E499498C62A}"/>
              </a:ext>
            </a:extLst>
          </p:cNvPr>
          <p:cNvSpPr/>
          <p:nvPr/>
        </p:nvSpPr>
        <p:spPr bwMode="auto">
          <a:xfrm>
            <a:off x="8274894" y="4023290"/>
            <a:ext cx="6137865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FD911B-2E91-4251-AA3B-CFC23D91037E}"/>
              </a:ext>
            </a:extLst>
          </p:cNvPr>
          <p:cNvSpPr/>
          <p:nvPr/>
        </p:nvSpPr>
        <p:spPr bwMode="auto">
          <a:xfrm>
            <a:off x="8366583" y="4353824"/>
            <a:ext cx="5910889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B83C4-0558-4234-ABFD-B658C472F9C8}"/>
              </a:ext>
            </a:extLst>
          </p:cNvPr>
          <p:cNvSpPr/>
          <p:nvPr/>
        </p:nvSpPr>
        <p:spPr bwMode="auto">
          <a:xfrm>
            <a:off x="11355967" y="5171585"/>
            <a:ext cx="2921505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98DF62-F865-4096-8584-587067226175}"/>
              </a:ext>
            </a:extLst>
          </p:cNvPr>
          <p:cNvCxnSpPr>
            <a:cxnSpLocks/>
          </p:cNvCxnSpPr>
          <p:nvPr/>
        </p:nvCxnSpPr>
        <p:spPr bwMode="auto">
          <a:xfrm>
            <a:off x="12816720" y="4709029"/>
            <a:ext cx="635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AF899B2-2D7B-4989-B4DC-DA4E2721A3AA}"/>
              </a:ext>
            </a:extLst>
          </p:cNvPr>
          <p:cNvSpPr/>
          <p:nvPr/>
        </p:nvSpPr>
        <p:spPr bwMode="auto">
          <a:xfrm>
            <a:off x="9839995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DB7FA1-4EEB-47F7-B7C1-52F8AD461AB8}"/>
              </a:ext>
            </a:extLst>
          </p:cNvPr>
          <p:cNvSpPr/>
          <p:nvPr/>
        </p:nvSpPr>
        <p:spPr bwMode="auto">
          <a:xfrm>
            <a:off x="10059039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360AA-A6B4-4C6D-8332-06D4DD3ACCE4}"/>
              </a:ext>
            </a:extLst>
          </p:cNvPr>
          <p:cNvSpPr/>
          <p:nvPr/>
        </p:nvSpPr>
        <p:spPr bwMode="auto">
          <a:xfrm>
            <a:off x="10059039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BC6569-E433-419B-B867-22A5FC440390}"/>
              </a:ext>
            </a:extLst>
          </p:cNvPr>
          <p:cNvSpPr/>
          <p:nvPr/>
        </p:nvSpPr>
        <p:spPr bwMode="auto">
          <a:xfrm>
            <a:off x="1005903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82EDD6-FA76-420B-8EE9-8AD1FD29E9C2}"/>
              </a:ext>
            </a:extLst>
          </p:cNvPr>
          <p:cNvSpPr/>
          <p:nvPr/>
        </p:nvSpPr>
        <p:spPr bwMode="auto">
          <a:xfrm>
            <a:off x="1059320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387E85-494F-4F26-8014-4BBA9C3789FD}"/>
              </a:ext>
            </a:extLst>
          </p:cNvPr>
          <p:cNvCxnSpPr>
            <a:cxnSpLocks/>
          </p:cNvCxnSpPr>
          <p:nvPr/>
        </p:nvCxnSpPr>
        <p:spPr bwMode="auto">
          <a:xfrm>
            <a:off x="10133453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6D9C4E-21EE-4BF6-9B06-23D07787977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08536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E1A1EE-E0E7-46C9-9E45-3929849CAAF8}"/>
              </a:ext>
            </a:extLst>
          </p:cNvPr>
          <p:cNvCxnSpPr>
            <a:cxnSpLocks/>
          </p:cNvCxnSpPr>
          <p:nvPr/>
        </p:nvCxnSpPr>
        <p:spPr bwMode="auto">
          <a:xfrm>
            <a:off x="10508585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4D9ACC4-1564-4ACC-AF96-88CA39CFA32B}"/>
              </a:ext>
            </a:extLst>
          </p:cNvPr>
          <p:cNvSpPr/>
          <p:nvPr/>
        </p:nvSpPr>
        <p:spPr bwMode="auto">
          <a:xfrm>
            <a:off x="12799693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06317-E2CF-4A2F-AD1B-A56D39A7AB10}"/>
              </a:ext>
            </a:extLst>
          </p:cNvPr>
          <p:cNvSpPr/>
          <p:nvPr/>
        </p:nvSpPr>
        <p:spPr bwMode="auto">
          <a:xfrm>
            <a:off x="1309824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B66780-D80C-4FF8-9DAF-800DC074534D}"/>
              </a:ext>
            </a:extLst>
          </p:cNvPr>
          <p:cNvSpPr/>
          <p:nvPr/>
        </p:nvSpPr>
        <p:spPr bwMode="auto">
          <a:xfrm>
            <a:off x="1309824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CCF383-2334-4095-8E88-AD62A5706881}"/>
              </a:ext>
            </a:extLst>
          </p:cNvPr>
          <p:cNvSpPr/>
          <p:nvPr/>
        </p:nvSpPr>
        <p:spPr bwMode="auto">
          <a:xfrm>
            <a:off x="1309824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E08AB9-3312-4857-8DE4-4119464C5AF8}"/>
              </a:ext>
            </a:extLst>
          </p:cNvPr>
          <p:cNvSpPr/>
          <p:nvPr/>
        </p:nvSpPr>
        <p:spPr bwMode="auto">
          <a:xfrm>
            <a:off x="1363240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075AA5-BDE6-4A83-A2D8-F029CD779E6E}"/>
              </a:ext>
            </a:extLst>
          </p:cNvPr>
          <p:cNvCxnSpPr>
            <a:cxnSpLocks/>
          </p:cNvCxnSpPr>
          <p:nvPr/>
        </p:nvCxnSpPr>
        <p:spPr bwMode="auto">
          <a:xfrm>
            <a:off x="1317265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1B3C07-6AAC-4105-91D6-FA102A6A3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4774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210FB-CBCE-45E1-BE42-06374BE7870D}"/>
              </a:ext>
            </a:extLst>
          </p:cNvPr>
          <p:cNvCxnSpPr>
            <a:cxnSpLocks/>
          </p:cNvCxnSpPr>
          <p:nvPr/>
        </p:nvCxnSpPr>
        <p:spPr bwMode="auto">
          <a:xfrm>
            <a:off x="1354779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B8D59A-C22D-4C23-8B7B-388F583DBE8C}"/>
              </a:ext>
            </a:extLst>
          </p:cNvPr>
          <p:cNvSpPr txBox="1"/>
          <p:nvPr/>
        </p:nvSpPr>
        <p:spPr>
          <a:xfrm>
            <a:off x="11373552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003B49B-765D-4261-A412-77D8510A3371}"/>
              </a:ext>
            </a:extLst>
          </p:cNvPr>
          <p:cNvSpPr/>
          <p:nvPr/>
        </p:nvSpPr>
        <p:spPr bwMode="auto">
          <a:xfrm>
            <a:off x="8231699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9DE02-D3C9-4783-BF1D-37372DAE5BA4}"/>
              </a:ext>
            </a:extLst>
          </p:cNvPr>
          <p:cNvSpPr/>
          <p:nvPr/>
        </p:nvSpPr>
        <p:spPr bwMode="auto">
          <a:xfrm>
            <a:off x="8450743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68167F-09CA-4A38-A6BE-22AB86C6CC95}"/>
              </a:ext>
            </a:extLst>
          </p:cNvPr>
          <p:cNvSpPr/>
          <p:nvPr/>
        </p:nvSpPr>
        <p:spPr bwMode="auto">
          <a:xfrm>
            <a:off x="8450743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2BA220-559E-43C8-AFC6-804BB7FFBDFB}"/>
              </a:ext>
            </a:extLst>
          </p:cNvPr>
          <p:cNvSpPr/>
          <p:nvPr/>
        </p:nvSpPr>
        <p:spPr bwMode="auto">
          <a:xfrm>
            <a:off x="845074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DEA968-CF6E-407F-8B31-FDAE65ED53B3}"/>
              </a:ext>
            </a:extLst>
          </p:cNvPr>
          <p:cNvSpPr/>
          <p:nvPr/>
        </p:nvSpPr>
        <p:spPr bwMode="auto">
          <a:xfrm>
            <a:off x="8984907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8CA27F2-78AF-42C9-BEEC-3570692BE005}"/>
              </a:ext>
            </a:extLst>
          </p:cNvPr>
          <p:cNvCxnSpPr>
            <a:cxnSpLocks/>
          </p:cNvCxnSpPr>
          <p:nvPr/>
        </p:nvCxnSpPr>
        <p:spPr bwMode="auto">
          <a:xfrm>
            <a:off x="8525157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6A59E0-4B95-4ED0-AC9E-804EF274E417}"/>
              </a:ext>
            </a:extLst>
          </p:cNvPr>
          <p:cNvCxnSpPr>
            <a:cxnSpLocks/>
          </p:cNvCxnSpPr>
          <p:nvPr/>
        </p:nvCxnSpPr>
        <p:spPr bwMode="auto">
          <a:xfrm flipV="1">
            <a:off x="8700240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0C086D-10ED-44EA-BA23-0A0409B73B33}"/>
              </a:ext>
            </a:extLst>
          </p:cNvPr>
          <p:cNvCxnSpPr>
            <a:cxnSpLocks/>
          </p:cNvCxnSpPr>
          <p:nvPr/>
        </p:nvCxnSpPr>
        <p:spPr bwMode="auto">
          <a:xfrm>
            <a:off x="8900289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3FCD390-FEBB-4D58-AD54-BCFC867F0576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 bwMode="auto">
          <a:xfrm rot="16200000" flipH="1">
            <a:off x="9252671" y="2156176"/>
            <a:ext cx="12700" cy="7128098"/>
          </a:xfrm>
          <a:prstGeom prst="curvedConnector3">
            <a:avLst>
              <a:gd name="adj1" fmla="val 4153850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23B5EAE-47CB-4A60-BACA-13DF5A5290E7}"/>
              </a:ext>
            </a:extLst>
          </p:cNvPr>
          <p:cNvGrpSpPr/>
          <p:nvPr/>
        </p:nvGrpSpPr>
        <p:grpSpPr>
          <a:xfrm>
            <a:off x="4976448" y="6753500"/>
            <a:ext cx="4015159" cy="475422"/>
            <a:chOff x="756139" y="7628261"/>
            <a:chExt cx="4015159" cy="525900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1A3689-455C-40F2-A685-611B599BED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E6770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C0A3AF-22B4-4899-80F9-CFB4BA459189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Server-side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49805A8-A939-44C3-BC22-4586F8442313}"/>
              </a:ext>
            </a:extLst>
          </p:cNvPr>
          <p:cNvGrpSpPr/>
          <p:nvPr/>
        </p:nvGrpSpPr>
        <p:grpSpPr>
          <a:xfrm>
            <a:off x="10133453" y="6274402"/>
            <a:ext cx="4015159" cy="475422"/>
            <a:chOff x="756139" y="7628261"/>
            <a:chExt cx="4015159" cy="52590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6EC55A-F81C-4CEE-B439-3EAC7FC987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07E9DD-C5C3-4192-868F-FC50B26DBA63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/>
                <a:t>RM OOB channel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2BF0F5B-D117-4F51-A68C-0E79E64FAA70}"/>
              </a:ext>
            </a:extLst>
          </p:cNvPr>
          <p:cNvSpPr/>
          <p:nvPr/>
        </p:nvSpPr>
        <p:spPr bwMode="auto">
          <a:xfrm>
            <a:off x="344370" y="7351187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2C19D-77C1-4D42-97C0-C8F9C99EDED3}"/>
              </a:ext>
            </a:extLst>
          </p:cNvPr>
          <p:cNvSpPr txBox="1"/>
          <p:nvPr/>
        </p:nvSpPr>
        <p:spPr>
          <a:xfrm>
            <a:off x="1613004" y="7409754"/>
            <a:ext cx="2230705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UCX, IBM PAPI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D58CE0-8995-438C-BC46-17F7D2FECD61}"/>
              </a:ext>
            </a:extLst>
          </p:cNvPr>
          <p:cNvSpPr/>
          <p:nvPr/>
        </p:nvSpPr>
        <p:spPr bwMode="auto">
          <a:xfrm>
            <a:off x="4871364" y="7349079"/>
            <a:ext cx="808461" cy="54864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RTE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1B6726-E35C-4D2D-BB70-4EC4EDEF4F26}"/>
              </a:ext>
            </a:extLst>
          </p:cNvPr>
          <p:cNvSpPr txBox="1"/>
          <p:nvPr/>
        </p:nvSpPr>
        <p:spPr>
          <a:xfrm>
            <a:off x="5858214" y="7407646"/>
            <a:ext cx="400859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 err="1"/>
              <a:t>Slurm</a:t>
            </a:r>
            <a:r>
              <a:rPr lang="en-US" sz="2800" b="0" dirty="0"/>
              <a:t>, IBM JSM, Open RTE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62730-F1C6-4C7B-9C4E-C7F4AFB3D265}"/>
              </a:ext>
            </a:extLst>
          </p:cNvPr>
          <p:cNvSpPr/>
          <p:nvPr/>
        </p:nvSpPr>
        <p:spPr bwMode="auto">
          <a:xfrm>
            <a:off x="10045199" y="7289893"/>
            <a:ext cx="80846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1EF10C-56C2-4FCC-9930-B83F2C891956}"/>
              </a:ext>
            </a:extLst>
          </p:cNvPr>
          <p:cNvSpPr txBox="1"/>
          <p:nvPr/>
        </p:nvSpPr>
        <p:spPr>
          <a:xfrm>
            <a:off x="11032048" y="7348460"/>
            <a:ext cx="338071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Open MPI, MPICH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EF21B0C-CBD6-409C-910F-E87974166A6B}"/>
              </a:ext>
            </a:extLst>
          </p:cNvPr>
          <p:cNvGrpSpPr/>
          <p:nvPr/>
        </p:nvGrpSpPr>
        <p:grpSpPr>
          <a:xfrm rot="11103456">
            <a:off x="301113" y="3453326"/>
            <a:ext cx="2598313" cy="1362285"/>
            <a:chOff x="7766099" y="4297040"/>
            <a:chExt cx="6864301" cy="3721545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F957F60-1F4B-453A-B8FE-FF32A55CC83A}"/>
                </a:ext>
              </a:extLst>
            </p:cNvPr>
            <p:cNvSpPr/>
            <p:nvPr/>
          </p:nvSpPr>
          <p:spPr bwMode="auto">
            <a:xfrm>
              <a:off x="9292820" y="4297040"/>
              <a:ext cx="5337580" cy="3721545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5522D44D-E18C-4C28-97B3-D18DE72C2E5C}"/>
                </a:ext>
              </a:extLst>
            </p:cNvPr>
            <p:cNvSpPr/>
            <p:nvPr/>
          </p:nvSpPr>
          <p:spPr bwMode="auto">
            <a:xfrm rot="12174245">
              <a:off x="7766099" y="4328993"/>
              <a:ext cx="2257956" cy="693568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08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54A411F-5501-4B43-ACCB-D717508D6980}"/>
              </a:ext>
            </a:extLst>
          </p:cNvPr>
          <p:cNvSpPr/>
          <p:nvPr/>
        </p:nvSpPr>
        <p:spPr bwMode="auto">
          <a:xfrm>
            <a:off x="8004709" y="1064404"/>
            <a:ext cx="6492240" cy="4914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3C247-C34A-4322-AAA5-55E525566B91}"/>
              </a:ext>
            </a:extLst>
          </p:cNvPr>
          <p:cNvSpPr/>
          <p:nvPr/>
        </p:nvSpPr>
        <p:spPr bwMode="auto">
          <a:xfrm>
            <a:off x="352926" y="1064404"/>
            <a:ext cx="7503631" cy="4914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PMIx</a:t>
            </a:r>
            <a:r>
              <a:rPr lang="en-US" sz="4000" dirty="0"/>
              <a:t>-based HPC software stack 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D38052-6ED7-4407-B1C0-AF5318A96503}"/>
              </a:ext>
            </a:extLst>
          </p:cNvPr>
          <p:cNvSpPr/>
          <p:nvPr/>
        </p:nvSpPr>
        <p:spPr bwMode="auto">
          <a:xfrm>
            <a:off x="554679" y="1659755"/>
            <a:ext cx="262813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1F6AD-70A9-4DDC-AEF4-DF14A2DD7B87}"/>
              </a:ext>
            </a:extLst>
          </p:cNvPr>
          <p:cNvSpPr/>
          <p:nvPr/>
        </p:nvSpPr>
        <p:spPr bwMode="auto">
          <a:xfrm>
            <a:off x="773723" y="2183884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EFCD-307E-406C-B581-0910BD233782}"/>
              </a:ext>
            </a:extLst>
          </p:cNvPr>
          <p:cNvSpPr/>
          <p:nvPr/>
        </p:nvSpPr>
        <p:spPr bwMode="auto">
          <a:xfrm>
            <a:off x="773723" y="2649877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MPI/OSHMEM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05FE4-0C0D-4270-ACE0-B724F7513ABD}"/>
              </a:ext>
            </a:extLst>
          </p:cNvPr>
          <p:cNvSpPr/>
          <p:nvPr/>
        </p:nvSpPr>
        <p:spPr bwMode="auto">
          <a:xfrm>
            <a:off x="773723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74F7A-0F7A-4273-B2FB-D17E64B3062A}"/>
              </a:ext>
            </a:extLst>
          </p:cNvPr>
          <p:cNvSpPr/>
          <p:nvPr/>
        </p:nvSpPr>
        <p:spPr bwMode="auto">
          <a:xfrm>
            <a:off x="1863970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F7E879-A43B-4A90-A3F6-3A02C58DCD8C}"/>
              </a:ext>
            </a:extLst>
          </p:cNvPr>
          <p:cNvSpPr/>
          <p:nvPr/>
        </p:nvSpPr>
        <p:spPr bwMode="auto">
          <a:xfrm>
            <a:off x="566401" y="4023290"/>
            <a:ext cx="7188413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15303-3460-4751-B5FB-2E126F0762B9}"/>
              </a:ext>
            </a:extLst>
          </p:cNvPr>
          <p:cNvSpPr/>
          <p:nvPr/>
        </p:nvSpPr>
        <p:spPr bwMode="auto">
          <a:xfrm>
            <a:off x="773723" y="4353824"/>
            <a:ext cx="684041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9D5EE-47CE-4082-9C29-A93B5974502E}"/>
              </a:ext>
            </a:extLst>
          </p:cNvPr>
          <p:cNvSpPr/>
          <p:nvPr/>
        </p:nvSpPr>
        <p:spPr bwMode="auto">
          <a:xfrm>
            <a:off x="3763107" y="5171585"/>
            <a:ext cx="3851030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4F04C-A899-4337-9CDA-1A5C209D1A26}"/>
              </a:ext>
            </a:extLst>
          </p:cNvPr>
          <p:cNvCxnSpPr>
            <a:cxnSpLocks/>
          </p:cNvCxnSpPr>
          <p:nvPr/>
        </p:nvCxnSpPr>
        <p:spPr bwMode="auto">
          <a:xfrm>
            <a:off x="984738" y="364987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171F9-8ED9-47B0-966B-416018AE62C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6011" y="3649875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4951-7638-4A3A-B224-71D1D77805C2}"/>
              </a:ext>
            </a:extLst>
          </p:cNvPr>
          <p:cNvCxnSpPr>
            <a:cxnSpLocks/>
          </p:cNvCxnSpPr>
          <p:nvPr/>
        </p:nvCxnSpPr>
        <p:spPr bwMode="auto">
          <a:xfrm>
            <a:off x="1652954" y="364987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D7F64B-C291-4345-A3B1-5E6081CE4423}"/>
              </a:ext>
            </a:extLst>
          </p:cNvPr>
          <p:cNvGrpSpPr/>
          <p:nvPr/>
        </p:nvGrpSpPr>
        <p:grpSpPr>
          <a:xfrm>
            <a:off x="756139" y="6367312"/>
            <a:ext cx="4876798" cy="289603"/>
            <a:chOff x="756139" y="6777841"/>
            <a:chExt cx="4876798" cy="2896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4AD6BD-51D7-494F-8C49-F76E662B62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6922642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CBCA8E-9539-4A56-88A9-E1B6F3F6E3FD}"/>
                </a:ext>
              </a:extLst>
            </p:cNvPr>
            <p:cNvSpPr txBox="1"/>
            <p:nvPr/>
          </p:nvSpPr>
          <p:spPr>
            <a:xfrm>
              <a:off x="1635369" y="6777841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Put operation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F31B5F-7B61-4729-9F7A-974044945F3C}"/>
              </a:ext>
            </a:extLst>
          </p:cNvPr>
          <p:cNvGrpSpPr/>
          <p:nvPr/>
        </p:nvGrpSpPr>
        <p:grpSpPr>
          <a:xfrm>
            <a:off x="756139" y="6846410"/>
            <a:ext cx="4876798" cy="289603"/>
            <a:chOff x="756139" y="7228290"/>
            <a:chExt cx="4876798" cy="28960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9754D5-1DEB-42A2-ACFD-93B15CF752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37309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3499CB-B6E1-4464-8352-F3771A669ECE}"/>
                </a:ext>
              </a:extLst>
            </p:cNvPr>
            <p:cNvSpPr txBox="1"/>
            <p:nvPr/>
          </p:nvSpPr>
          <p:spPr>
            <a:xfrm>
              <a:off x="1635369" y="7228290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Get operation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31F97C-8B4A-44F4-AF48-974C5CE61BF2}"/>
              </a:ext>
            </a:extLst>
          </p:cNvPr>
          <p:cNvGrpSpPr/>
          <p:nvPr/>
        </p:nvGrpSpPr>
        <p:grpSpPr>
          <a:xfrm>
            <a:off x="4952168" y="6274402"/>
            <a:ext cx="4887827" cy="475422"/>
            <a:chOff x="756139" y="7628261"/>
            <a:chExt cx="4887827" cy="5259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0FF4A1-13C4-452B-B4A2-09159A9FE8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9F0FD7-17AF-4F39-BCBB-09608FE3FC51}"/>
                </a:ext>
              </a:extLst>
            </p:cNvPr>
            <p:cNvSpPr txBox="1"/>
            <p:nvPr/>
          </p:nvSpPr>
          <p:spPr>
            <a:xfrm>
              <a:off x="1635369" y="7628261"/>
              <a:ext cx="4008597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</a:t>
              </a:r>
              <a:r>
                <a:rPr lang="en-US" sz="2800" b="0" dirty="0" err="1"/>
                <a:t>KVDb</a:t>
              </a:r>
              <a:r>
                <a:rPr lang="en-US" sz="2800" b="0" dirty="0"/>
                <a:t> Synchronization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C02525-E733-404D-9CD5-FF85179E5DDF}"/>
              </a:ext>
            </a:extLst>
          </p:cNvPr>
          <p:cNvCxnSpPr>
            <a:cxnSpLocks/>
          </p:cNvCxnSpPr>
          <p:nvPr/>
        </p:nvCxnSpPr>
        <p:spPr bwMode="auto">
          <a:xfrm>
            <a:off x="5694972" y="4709029"/>
            <a:ext cx="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F1D96E-D856-4CDB-AC3A-C04FE2425EF9}"/>
              </a:ext>
            </a:extLst>
          </p:cNvPr>
          <p:cNvSpPr/>
          <p:nvPr/>
        </p:nvSpPr>
        <p:spPr bwMode="auto">
          <a:xfrm>
            <a:off x="3372551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C1BFFF-8E6F-4CDD-BDCD-92002A2666A9}"/>
              </a:ext>
            </a:extLst>
          </p:cNvPr>
          <p:cNvSpPr/>
          <p:nvPr/>
        </p:nvSpPr>
        <p:spPr bwMode="auto">
          <a:xfrm>
            <a:off x="359159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9C8390-80EF-45BC-ABBD-31305B1D22DA}"/>
              </a:ext>
            </a:extLst>
          </p:cNvPr>
          <p:cNvSpPr/>
          <p:nvPr/>
        </p:nvSpPr>
        <p:spPr bwMode="auto">
          <a:xfrm>
            <a:off x="359159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FC9832-DC84-437B-8AB5-0FEEF9D15135}"/>
              </a:ext>
            </a:extLst>
          </p:cNvPr>
          <p:cNvSpPr/>
          <p:nvPr/>
        </p:nvSpPr>
        <p:spPr bwMode="auto">
          <a:xfrm>
            <a:off x="359159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78DD0-A674-4BB3-9B47-1125ACA2D8E0}"/>
              </a:ext>
            </a:extLst>
          </p:cNvPr>
          <p:cNvSpPr/>
          <p:nvPr/>
        </p:nvSpPr>
        <p:spPr bwMode="auto">
          <a:xfrm>
            <a:off x="412575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625D05-18E9-4F4E-AC49-CD64747E1E38}"/>
              </a:ext>
            </a:extLst>
          </p:cNvPr>
          <p:cNvCxnSpPr>
            <a:cxnSpLocks/>
          </p:cNvCxnSpPr>
          <p:nvPr/>
        </p:nvCxnSpPr>
        <p:spPr bwMode="auto">
          <a:xfrm>
            <a:off x="366600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D6B825-68FD-4D07-AB35-B780D47779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4109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889B6D-426D-4F13-B056-364D9DD0E8F0}"/>
              </a:ext>
            </a:extLst>
          </p:cNvPr>
          <p:cNvCxnSpPr>
            <a:cxnSpLocks/>
          </p:cNvCxnSpPr>
          <p:nvPr/>
        </p:nvCxnSpPr>
        <p:spPr bwMode="auto">
          <a:xfrm>
            <a:off x="404114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C0201F5-4814-4BE6-B231-739C7BB71524}"/>
              </a:ext>
            </a:extLst>
          </p:cNvPr>
          <p:cNvSpPr/>
          <p:nvPr/>
        </p:nvSpPr>
        <p:spPr bwMode="auto">
          <a:xfrm>
            <a:off x="6138814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43BFC5-2BA2-4C5E-9EE2-84C088C4A061}"/>
              </a:ext>
            </a:extLst>
          </p:cNvPr>
          <p:cNvSpPr/>
          <p:nvPr/>
        </p:nvSpPr>
        <p:spPr bwMode="auto">
          <a:xfrm>
            <a:off x="6437366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ECC5B9-E4DC-422B-A1CD-072E19A4CF56}"/>
              </a:ext>
            </a:extLst>
          </p:cNvPr>
          <p:cNvSpPr/>
          <p:nvPr/>
        </p:nvSpPr>
        <p:spPr bwMode="auto">
          <a:xfrm>
            <a:off x="6437366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089AD4-FABA-436E-B8EF-BD3C69E0FD0C}"/>
              </a:ext>
            </a:extLst>
          </p:cNvPr>
          <p:cNvSpPr/>
          <p:nvPr/>
        </p:nvSpPr>
        <p:spPr bwMode="auto">
          <a:xfrm>
            <a:off x="6437366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CB5CEC-3D8F-403E-932A-F6B7EB107BF6}"/>
              </a:ext>
            </a:extLst>
          </p:cNvPr>
          <p:cNvSpPr/>
          <p:nvPr/>
        </p:nvSpPr>
        <p:spPr bwMode="auto">
          <a:xfrm>
            <a:off x="6971530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8168C4-7608-455E-B6C2-4CE9D26F9D7A}"/>
              </a:ext>
            </a:extLst>
          </p:cNvPr>
          <p:cNvCxnSpPr>
            <a:cxnSpLocks/>
          </p:cNvCxnSpPr>
          <p:nvPr/>
        </p:nvCxnSpPr>
        <p:spPr bwMode="auto">
          <a:xfrm>
            <a:off x="6511780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EB92E1-A463-4579-B472-C0C20B56C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686863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3F1DBF-0D0F-4984-9A2C-F9088DDF8F0B}"/>
              </a:ext>
            </a:extLst>
          </p:cNvPr>
          <p:cNvCxnSpPr>
            <a:cxnSpLocks/>
          </p:cNvCxnSpPr>
          <p:nvPr/>
        </p:nvCxnSpPr>
        <p:spPr bwMode="auto">
          <a:xfrm>
            <a:off x="6886912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F2617D-B419-43DA-9E1A-324D5C765086}"/>
              </a:ext>
            </a:extLst>
          </p:cNvPr>
          <p:cNvSpPr txBox="1"/>
          <p:nvPr/>
        </p:nvSpPr>
        <p:spPr>
          <a:xfrm>
            <a:off x="4906108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522BAE-A07C-41B5-820E-4E499498C62A}"/>
              </a:ext>
            </a:extLst>
          </p:cNvPr>
          <p:cNvSpPr/>
          <p:nvPr/>
        </p:nvSpPr>
        <p:spPr bwMode="auto">
          <a:xfrm>
            <a:off x="8274894" y="4023290"/>
            <a:ext cx="6137865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FD911B-2E91-4251-AA3B-CFC23D91037E}"/>
              </a:ext>
            </a:extLst>
          </p:cNvPr>
          <p:cNvSpPr/>
          <p:nvPr/>
        </p:nvSpPr>
        <p:spPr bwMode="auto">
          <a:xfrm>
            <a:off x="8366583" y="4353824"/>
            <a:ext cx="5910889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B83C4-0558-4234-ABFD-B658C472F9C8}"/>
              </a:ext>
            </a:extLst>
          </p:cNvPr>
          <p:cNvSpPr/>
          <p:nvPr/>
        </p:nvSpPr>
        <p:spPr bwMode="auto">
          <a:xfrm>
            <a:off x="11355967" y="5171585"/>
            <a:ext cx="2921505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98DF62-F865-4096-8584-587067226175}"/>
              </a:ext>
            </a:extLst>
          </p:cNvPr>
          <p:cNvCxnSpPr>
            <a:cxnSpLocks/>
          </p:cNvCxnSpPr>
          <p:nvPr/>
        </p:nvCxnSpPr>
        <p:spPr bwMode="auto">
          <a:xfrm>
            <a:off x="12816720" y="4709029"/>
            <a:ext cx="635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AF899B2-2D7B-4989-B4DC-DA4E2721A3AA}"/>
              </a:ext>
            </a:extLst>
          </p:cNvPr>
          <p:cNvSpPr/>
          <p:nvPr/>
        </p:nvSpPr>
        <p:spPr bwMode="auto">
          <a:xfrm>
            <a:off x="9839995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DB7FA1-4EEB-47F7-B7C1-52F8AD461AB8}"/>
              </a:ext>
            </a:extLst>
          </p:cNvPr>
          <p:cNvSpPr/>
          <p:nvPr/>
        </p:nvSpPr>
        <p:spPr bwMode="auto">
          <a:xfrm>
            <a:off x="10059039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360AA-A6B4-4C6D-8332-06D4DD3ACCE4}"/>
              </a:ext>
            </a:extLst>
          </p:cNvPr>
          <p:cNvSpPr/>
          <p:nvPr/>
        </p:nvSpPr>
        <p:spPr bwMode="auto">
          <a:xfrm>
            <a:off x="10059039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BC6569-E433-419B-B867-22A5FC440390}"/>
              </a:ext>
            </a:extLst>
          </p:cNvPr>
          <p:cNvSpPr/>
          <p:nvPr/>
        </p:nvSpPr>
        <p:spPr bwMode="auto">
          <a:xfrm>
            <a:off x="1005903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82EDD6-FA76-420B-8EE9-8AD1FD29E9C2}"/>
              </a:ext>
            </a:extLst>
          </p:cNvPr>
          <p:cNvSpPr/>
          <p:nvPr/>
        </p:nvSpPr>
        <p:spPr bwMode="auto">
          <a:xfrm>
            <a:off x="1059320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387E85-494F-4F26-8014-4BBA9C3789FD}"/>
              </a:ext>
            </a:extLst>
          </p:cNvPr>
          <p:cNvCxnSpPr>
            <a:cxnSpLocks/>
          </p:cNvCxnSpPr>
          <p:nvPr/>
        </p:nvCxnSpPr>
        <p:spPr bwMode="auto">
          <a:xfrm>
            <a:off x="10133453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6D9C4E-21EE-4BF6-9B06-23D07787977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08536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E1A1EE-E0E7-46C9-9E45-3929849CAAF8}"/>
              </a:ext>
            </a:extLst>
          </p:cNvPr>
          <p:cNvCxnSpPr>
            <a:cxnSpLocks/>
          </p:cNvCxnSpPr>
          <p:nvPr/>
        </p:nvCxnSpPr>
        <p:spPr bwMode="auto">
          <a:xfrm>
            <a:off x="10508585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4D9ACC4-1564-4ACC-AF96-88CA39CFA32B}"/>
              </a:ext>
            </a:extLst>
          </p:cNvPr>
          <p:cNvSpPr/>
          <p:nvPr/>
        </p:nvSpPr>
        <p:spPr bwMode="auto">
          <a:xfrm>
            <a:off x="12799693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06317-E2CF-4A2F-AD1B-A56D39A7AB10}"/>
              </a:ext>
            </a:extLst>
          </p:cNvPr>
          <p:cNvSpPr/>
          <p:nvPr/>
        </p:nvSpPr>
        <p:spPr bwMode="auto">
          <a:xfrm>
            <a:off x="1309824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B66780-D80C-4FF8-9DAF-800DC074534D}"/>
              </a:ext>
            </a:extLst>
          </p:cNvPr>
          <p:cNvSpPr/>
          <p:nvPr/>
        </p:nvSpPr>
        <p:spPr bwMode="auto">
          <a:xfrm>
            <a:off x="1309824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CCF383-2334-4095-8E88-AD62A5706881}"/>
              </a:ext>
            </a:extLst>
          </p:cNvPr>
          <p:cNvSpPr/>
          <p:nvPr/>
        </p:nvSpPr>
        <p:spPr bwMode="auto">
          <a:xfrm>
            <a:off x="1309824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E08AB9-3312-4857-8DE4-4119464C5AF8}"/>
              </a:ext>
            </a:extLst>
          </p:cNvPr>
          <p:cNvSpPr/>
          <p:nvPr/>
        </p:nvSpPr>
        <p:spPr bwMode="auto">
          <a:xfrm>
            <a:off x="1363240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075AA5-BDE6-4A83-A2D8-F029CD779E6E}"/>
              </a:ext>
            </a:extLst>
          </p:cNvPr>
          <p:cNvCxnSpPr>
            <a:cxnSpLocks/>
          </p:cNvCxnSpPr>
          <p:nvPr/>
        </p:nvCxnSpPr>
        <p:spPr bwMode="auto">
          <a:xfrm>
            <a:off x="1317265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1B3C07-6AAC-4105-91D6-FA102A6A3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4774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210FB-CBCE-45E1-BE42-06374BE7870D}"/>
              </a:ext>
            </a:extLst>
          </p:cNvPr>
          <p:cNvCxnSpPr>
            <a:cxnSpLocks/>
          </p:cNvCxnSpPr>
          <p:nvPr/>
        </p:nvCxnSpPr>
        <p:spPr bwMode="auto">
          <a:xfrm>
            <a:off x="1354779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B8D59A-C22D-4C23-8B7B-388F583DBE8C}"/>
              </a:ext>
            </a:extLst>
          </p:cNvPr>
          <p:cNvSpPr txBox="1"/>
          <p:nvPr/>
        </p:nvSpPr>
        <p:spPr>
          <a:xfrm>
            <a:off x="11373552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003B49B-765D-4261-A412-77D8510A3371}"/>
              </a:ext>
            </a:extLst>
          </p:cNvPr>
          <p:cNvSpPr/>
          <p:nvPr/>
        </p:nvSpPr>
        <p:spPr bwMode="auto">
          <a:xfrm>
            <a:off x="8231699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9DE02-D3C9-4783-BF1D-37372DAE5BA4}"/>
              </a:ext>
            </a:extLst>
          </p:cNvPr>
          <p:cNvSpPr/>
          <p:nvPr/>
        </p:nvSpPr>
        <p:spPr bwMode="auto">
          <a:xfrm>
            <a:off x="8450743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68167F-09CA-4A38-A6BE-22AB86C6CC95}"/>
              </a:ext>
            </a:extLst>
          </p:cNvPr>
          <p:cNvSpPr/>
          <p:nvPr/>
        </p:nvSpPr>
        <p:spPr bwMode="auto">
          <a:xfrm>
            <a:off x="8450743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2BA220-559E-43C8-AFC6-804BB7FFBDFB}"/>
              </a:ext>
            </a:extLst>
          </p:cNvPr>
          <p:cNvSpPr/>
          <p:nvPr/>
        </p:nvSpPr>
        <p:spPr bwMode="auto">
          <a:xfrm>
            <a:off x="845074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DEA968-CF6E-407F-8B31-FDAE65ED53B3}"/>
              </a:ext>
            </a:extLst>
          </p:cNvPr>
          <p:cNvSpPr/>
          <p:nvPr/>
        </p:nvSpPr>
        <p:spPr bwMode="auto">
          <a:xfrm>
            <a:off x="8984907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8CA27F2-78AF-42C9-BEEC-3570692BE005}"/>
              </a:ext>
            </a:extLst>
          </p:cNvPr>
          <p:cNvCxnSpPr>
            <a:cxnSpLocks/>
          </p:cNvCxnSpPr>
          <p:nvPr/>
        </p:nvCxnSpPr>
        <p:spPr bwMode="auto">
          <a:xfrm>
            <a:off x="8525157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6A59E0-4B95-4ED0-AC9E-804EF274E417}"/>
              </a:ext>
            </a:extLst>
          </p:cNvPr>
          <p:cNvCxnSpPr>
            <a:cxnSpLocks/>
          </p:cNvCxnSpPr>
          <p:nvPr/>
        </p:nvCxnSpPr>
        <p:spPr bwMode="auto">
          <a:xfrm flipV="1">
            <a:off x="8700240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0C086D-10ED-44EA-BA23-0A0409B73B33}"/>
              </a:ext>
            </a:extLst>
          </p:cNvPr>
          <p:cNvCxnSpPr>
            <a:cxnSpLocks/>
          </p:cNvCxnSpPr>
          <p:nvPr/>
        </p:nvCxnSpPr>
        <p:spPr bwMode="auto">
          <a:xfrm>
            <a:off x="8900289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3FCD390-FEBB-4D58-AD54-BCFC867F0576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 bwMode="auto">
          <a:xfrm rot="16200000" flipH="1">
            <a:off x="9252671" y="2156176"/>
            <a:ext cx="12700" cy="7128098"/>
          </a:xfrm>
          <a:prstGeom prst="curvedConnector3">
            <a:avLst>
              <a:gd name="adj1" fmla="val 4153850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23B5EAE-47CB-4A60-BACA-13DF5A5290E7}"/>
              </a:ext>
            </a:extLst>
          </p:cNvPr>
          <p:cNvGrpSpPr/>
          <p:nvPr/>
        </p:nvGrpSpPr>
        <p:grpSpPr>
          <a:xfrm>
            <a:off x="4976448" y="6753500"/>
            <a:ext cx="4015159" cy="475422"/>
            <a:chOff x="756139" y="7628261"/>
            <a:chExt cx="4015159" cy="525900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1A3689-455C-40F2-A685-611B599BED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E6770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C0A3AF-22B4-4899-80F9-CFB4BA459189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Server-side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49805A8-A939-44C3-BC22-4586F8442313}"/>
              </a:ext>
            </a:extLst>
          </p:cNvPr>
          <p:cNvGrpSpPr/>
          <p:nvPr/>
        </p:nvGrpSpPr>
        <p:grpSpPr>
          <a:xfrm>
            <a:off x="10133453" y="6274402"/>
            <a:ext cx="4015159" cy="475422"/>
            <a:chOff x="756139" y="7628261"/>
            <a:chExt cx="4015159" cy="52590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6EC55A-F81C-4CEE-B439-3EAC7FC987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07E9DD-C5C3-4192-868F-FC50B26DBA63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/>
                <a:t>RM OOB channel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2BF0F5B-D117-4F51-A68C-0E79E64FAA70}"/>
              </a:ext>
            </a:extLst>
          </p:cNvPr>
          <p:cNvSpPr/>
          <p:nvPr/>
        </p:nvSpPr>
        <p:spPr bwMode="auto">
          <a:xfrm>
            <a:off x="344370" y="7351187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2C19D-77C1-4D42-97C0-C8F9C99EDED3}"/>
              </a:ext>
            </a:extLst>
          </p:cNvPr>
          <p:cNvSpPr txBox="1"/>
          <p:nvPr/>
        </p:nvSpPr>
        <p:spPr>
          <a:xfrm>
            <a:off x="1613004" y="7409754"/>
            <a:ext cx="2230705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UCX, IBM PAPI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D58CE0-8995-438C-BC46-17F7D2FECD61}"/>
              </a:ext>
            </a:extLst>
          </p:cNvPr>
          <p:cNvSpPr/>
          <p:nvPr/>
        </p:nvSpPr>
        <p:spPr bwMode="auto">
          <a:xfrm>
            <a:off x="4871364" y="7349079"/>
            <a:ext cx="808461" cy="54864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RTE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1B6726-E35C-4D2D-BB70-4EC4EDEF4F26}"/>
              </a:ext>
            </a:extLst>
          </p:cNvPr>
          <p:cNvSpPr txBox="1"/>
          <p:nvPr/>
        </p:nvSpPr>
        <p:spPr>
          <a:xfrm>
            <a:off x="5858214" y="7407646"/>
            <a:ext cx="400859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 err="1"/>
              <a:t>Slurm</a:t>
            </a:r>
            <a:r>
              <a:rPr lang="en-US" sz="2800" b="0" dirty="0"/>
              <a:t>, IBM JSM, Open RTE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62730-F1C6-4C7B-9C4E-C7F4AFB3D265}"/>
              </a:ext>
            </a:extLst>
          </p:cNvPr>
          <p:cNvSpPr/>
          <p:nvPr/>
        </p:nvSpPr>
        <p:spPr bwMode="auto">
          <a:xfrm>
            <a:off x="10045199" y="7289893"/>
            <a:ext cx="80846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1EF10C-56C2-4FCC-9930-B83F2C891956}"/>
              </a:ext>
            </a:extLst>
          </p:cNvPr>
          <p:cNvSpPr txBox="1"/>
          <p:nvPr/>
        </p:nvSpPr>
        <p:spPr>
          <a:xfrm>
            <a:off x="11032048" y="7348460"/>
            <a:ext cx="338071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Open MPI, MPICH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3E70181-FCCE-45EA-BBF8-011C57904FCF}"/>
              </a:ext>
            </a:extLst>
          </p:cNvPr>
          <p:cNvGrpSpPr/>
          <p:nvPr/>
        </p:nvGrpSpPr>
        <p:grpSpPr>
          <a:xfrm rot="11103456">
            <a:off x="4709923" y="4252946"/>
            <a:ext cx="2598313" cy="1362285"/>
            <a:chOff x="7766099" y="4297040"/>
            <a:chExt cx="6864301" cy="3721545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BD6119-2E9E-4E1D-B6EB-352187E82350}"/>
                </a:ext>
              </a:extLst>
            </p:cNvPr>
            <p:cNvSpPr/>
            <p:nvPr/>
          </p:nvSpPr>
          <p:spPr bwMode="auto">
            <a:xfrm>
              <a:off x="9292820" y="4297040"/>
              <a:ext cx="5337580" cy="3721545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8A144410-EFA1-496D-B45E-03F4EE5B8A4E}"/>
                </a:ext>
              </a:extLst>
            </p:cNvPr>
            <p:cNvSpPr/>
            <p:nvPr/>
          </p:nvSpPr>
          <p:spPr bwMode="auto">
            <a:xfrm rot="12174245">
              <a:off x="7766099" y="4328993"/>
              <a:ext cx="2257956" cy="693568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FA3E99-04E6-4DD2-A4BA-F88621EE1F5C}"/>
              </a:ext>
            </a:extLst>
          </p:cNvPr>
          <p:cNvGrpSpPr/>
          <p:nvPr/>
        </p:nvGrpSpPr>
        <p:grpSpPr>
          <a:xfrm rot="11103456">
            <a:off x="1649524" y="2700397"/>
            <a:ext cx="2598313" cy="1362285"/>
            <a:chOff x="7766099" y="4297040"/>
            <a:chExt cx="6864301" cy="3721545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2DDA34C-0762-4A91-A90C-F367E7B82704}"/>
                </a:ext>
              </a:extLst>
            </p:cNvPr>
            <p:cNvSpPr/>
            <p:nvPr/>
          </p:nvSpPr>
          <p:spPr bwMode="auto">
            <a:xfrm>
              <a:off x="9292820" y="4297040"/>
              <a:ext cx="5337580" cy="3721545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1470938D-2373-4484-8632-88274295452C}"/>
                </a:ext>
              </a:extLst>
            </p:cNvPr>
            <p:cNvSpPr/>
            <p:nvPr/>
          </p:nvSpPr>
          <p:spPr bwMode="auto">
            <a:xfrm rot="12174245">
              <a:off x="7766099" y="4328993"/>
              <a:ext cx="2257956" cy="693568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12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PMI evolution (BNR)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2955A-72E7-4EB5-B820-F744D2BC066F}"/>
              </a:ext>
            </a:extLst>
          </p:cNvPr>
          <p:cNvSpPr/>
          <p:nvPr/>
        </p:nvSpPr>
        <p:spPr>
          <a:xfrm>
            <a:off x="369535" y="6941619"/>
            <a:ext cx="1395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B. </a:t>
            </a:r>
            <a:r>
              <a:rPr lang="en-US" sz="1800" dirty="0" err="1"/>
              <a:t>Toonen</a:t>
            </a:r>
            <a:r>
              <a:rPr lang="en-US" sz="1800" dirty="0"/>
              <a:t>, et.al. Interfacing parallel jobs to process managers, 10th IEEE HPDC, 2001, San Francisco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13D83-A5AE-4119-8BDE-88AF23FF66E2}"/>
              </a:ext>
            </a:extLst>
          </p:cNvPr>
          <p:cNvSpPr txBox="1"/>
          <p:nvPr/>
        </p:nvSpPr>
        <p:spPr>
          <a:xfrm>
            <a:off x="554679" y="4898454"/>
            <a:ext cx="13774231" cy="17235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800" b="0" dirty="0"/>
              <a:t>BNR introduced the basic concepts used by all PMI processes: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Data representation in the form of Key-Value Database (</a:t>
            </a:r>
            <a:r>
              <a:rPr lang="en-US" sz="2800" dirty="0" err="1"/>
              <a:t>KVDb</a:t>
            </a:r>
            <a:r>
              <a:rPr lang="en-US" sz="28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0" dirty="0"/>
              <a:t>Access (</a:t>
            </a:r>
            <a:r>
              <a:rPr lang="en-US" sz="2800" b="0" dirty="0" err="1"/>
              <a:t>BNR_Put</a:t>
            </a:r>
            <a:r>
              <a:rPr lang="en-US" sz="2800" b="0" dirty="0"/>
              <a:t>, </a:t>
            </a:r>
            <a:r>
              <a:rPr lang="en-US" sz="2800" b="0" dirty="0" err="1"/>
              <a:t>BNG_Get</a:t>
            </a:r>
            <a:r>
              <a:rPr lang="en-US" sz="2800" b="0" dirty="0"/>
              <a:t>) and synchronization routines (</a:t>
            </a:r>
            <a:r>
              <a:rPr lang="en-US" sz="2800" b="0" dirty="0" err="1"/>
              <a:t>BNR_Fence</a:t>
            </a:r>
            <a:r>
              <a:rPr lang="en-US" sz="2800" b="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Predefined environment (accessed through </a:t>
            </a:r>
            <a:r>
              <a:rPr lang="en-US" sz="2800" dirty="0" err="1"/>
              <a:t>BNR_Rank</a:t>
            </a:r>
            <a:r>
              <a:rPr lang="en-US" sz="2800" dirty="0"/>
              <a:t> and </a:t>
            </a:r>
            <a:r>
              <a:rPr lang="en-US" sz="2800" dirty="0" err="1"/>
              <a:t>BNR_Nprocs</a:t>
            </a:r>
            <a:r>
              <a:rPr lang="en-US" sz="2800" dirty="0"/>
              <a:t>)</a:t>
            </a:r>
            <a:endParaRPr lang="en-US" sz="2800" b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E6F0F-6636-44B3-B92E-B17B23AB145B}"/>
              </a:ext>
            </a:extLst>
          </p:cNvPr>
          <p:cNvCxnSpPr/>
          <p:nvPr/>
        </p:nvCxnSpPr>
        <p:spPr bwMode="auto">
          <a:xfrm>
            <a:off x="554679" y="2845191"/>
            <a:ext cx="133723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C437DF-5100-4C5B-A939-52A8F1045F23}"/>
              </a:ext>
            </a:extLst>
          </p:cNvPr>
          <p:cNvSpPr/>
          <p:nvPr/>
        </p:nvSpPr>
        <p:spPr bwMode="auto">
          <a:xfrm>
            <a:off x="810127" y="2730891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77E04-4E1F-45DD-B2A2-3A9C0BB17B0A}"/>
              </a:ext>
            </a:extLst>
          </p:cNvPr>
          <p:cNvSpPr txBox="1"/>
          <p:nvPr/>
        </p:nvSpPr>
        <p:spPr>
          <a:xfrm rot="18089757">
            <a:off x="479760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Aug, 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E7466-C92C-4E7D-A627-9CD69DD7E21A}"/>
              </a:ext>
            </a:extLst>
          </p:cNvPr>
          <p:cNvSpPr txBox="1"/>
          <p:nvPr/>
        </p:nvSpPr>
        <p:spPr>
          <a:xfrm rot="17593224">
            <a:off x="244554" y="3388716"/>
            <a:ext cx="1295319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/>
              <a:t>BNR </a:t>
            </a:r>
          </a:p>
          <a:p>
            <a:pPr algn="ctr">
              <a:lnSpc>
                <a:spcPts val="2200"/>
              </a:lnSpc>
            </a:pPr>
            <a:r>
              <a:rPr lang="en-US" sz="2400" b="1" dirty="0"/>
              <a:t>paper [1]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850C05D-145A-428C-BDD2-1DCB63B2EFD5}"/>
              </a:ext>
            </a:extLst>
          </p:cNvPr>
          <p:cNvSpPr/>
          <p:nvPr/>
        </p:nvSpPr>
        <p:spPr bwMode="auto">
          <a:xfrm>
            <a:off x="1556298" y="2730892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B2816-8CC9-4EAC-878E-1EC571574BF1}"/>
              </a:ext>
            </a:extLst>
          </p:cNvPr>
          <p:cNvSpPr txBox="1"/>
          <p:nvPr/>
        </p:nvSpPr>
        <p:spPr>
          <a:xfrm rot="18089757">
            <a:off x="1225929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Dec, 2003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BAE35-A527-4DB2-BAC9-0457417F2BF0}"/>
              </a:ext>
            </a:extLst>
          </p:cNvPr>
          <p:cNvSpPr txBox="1"/>
          <p:nvPr/>
        </p:nvSpPr>
        <p:spPr>
          <a:xfrm rot="17593224">
            <a:off x="719855" y="3646461"/>
            <a:ext cx="1661372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/BNR</a:t>
            </a:r>
          </a:p>
        </p:txBody>
      </p:sp>
    </p:spTree>
    <p:extLst>
      <p:ext uri="{BB962C8B-B14F-4D97-AF65-F5344CB8AC3E}">
        <p14:creationId xmlns:p14="http://schemas.microsoft.com/office/powerpoint/2010/main" val="244194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54A411F-5501-4B43-ACCB-D717508D6980}"/>
              </a:ext>
            </a:extLst>
          </p:cNvPr>
          <p:cNvSpPr/>
          <p:nvPr/>
        </p:nvSpPr>
        <p:spPr bwMode="auto">
          <a:xfrm>
            <a:off x="8004709" y="1064404"/>
            <a:ext cx="6492240" cy="4914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3C247-C34A-4322-AAA5-55E525566B91}"/>
              </a:ext>
            </a:extLst>
          </p:cNvPr>
          <p:cNvSpPr/>
          <p:nvPr/>
        </p:nvSpPr>
        <p:spPr bwMode="auto">
          <a:xfrm>
            <a:off x="352926" y="1064404"/>
            <a:ext cx="7503631" cy="4914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PMIx</a:t>
            </a:r>
            <a:r>
              <a:rPr lang="en-US" sz="4000" dirty="0"/>
              <a:t>-based HPC software stack 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D38052-6ED7-4407-B1C0-AF5318A96503}"/>
              </a:ext>
            </a:extLst>
          </p:cNvPr>
          <p:cNvSpPr/>
          <p:nvPr/>
        </p:nvSpPr>
        <p:spPr bwMode="auto">
          <a:xfrm>
            <a:off x="554679" y="1659755"/>
            <a:ext cx="262813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1F6AD-70A9-4DDC-AEF4-DF14A2DD7B87}"/>
              </a:ext>
            </a:extLst>
          </p:cNvPr>
          <p:cNvSpPr/>
          <p:nvPr/>
        </p:nvSpPr>
        <p:spPr bwMode="auto">
          <a:xfrm>
            <a:off x="773723" y="2183884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EFCD-307E-406C-B581-0910BD233782}"/>
              </a:ext>
            </a:extLst>
          </p:cNvPr>
          <p:cNvSpPr/>
          <p:nvPr/>
        </p:nvSpPr>
        <p:spPr bwMode="auto">
          <a:xfrm>
            <a:off x="773723" y="2649877"/>
            <a:ext cx="21804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MPI/OSHMEM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05FE4-0C0D-4270-ACE0-B724F7513ABD}"/>
              </a:ext>
            </a:extLst>
          </p:cNvPr>
          <p:cNvSpPr/>
          <p:nvPr/>
        </p:nvSpPr>
        <p:spPr bwMode="auto">
          <a:xfrm>
            <a:off x="773723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74F7A-0F7A-4273-B2FB-D17E64B3062A}"/>
              </a:ext>
            </a:extLst>
          </p:cNvPr>
          <p:cNvSpPr/>
          <p:nvPr/>
        </p:nvSpPr>
        <p:spPr bwMode="auto">
          <a:xfrm>
            <a:off x="1863970" y="3102681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F7E879-A43B-4A90-A3F6-3A02C58DCD8C}"/>
              </a:ext>
            </a:extLst>
          </p:cNvPr>
          <p:cNvSpPr/>
          <p:nvPr/>
        </p:nvSpPr>
        <p:spPr bwMode="auto">
          <a:xfrm>
            <a:off x="566401" y="4023290"/>
            <a:ext cx="7188413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15303-3460-4751-B5FB-2E126F0762B9}"/>
              </a:ext>
            </a:extLst>
          </p:cNvPr>
          <p:cNvSpPr/>
          <p:nvPr/>
        </p:nvSpPr>
        <p:spPr bwMode="auto">
          <a:xfrm>
            <a:off x="773723" y="4353824"/>
            <a:ext cx="684041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9D5EE-47CE-4082-9C29-A93B5974502E}"/>
              </a:ext>
            </a:extLst>
          </p:cNvPr>
          <p:cNvSpPr/>
          <p:nvPr/>
        </p:nvSpPr>
        <p:spPr bwMode="auto">
          <a:xfrm>
            <a:off x="3763107" y="5171585"/>
            <a:ext cx="3851030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4F04C-A899-4337-9CDA-1A5C209D1A26}"/>
              </a:ext>
            </a:extLst>
          </p:cNvPr>
          <p:cNvCxnSpPr>
            <a:cxnSpLocks/>
          </p:cNvCxnSpPr>
          <p:nvPr/>
        </p:nvCxnSpPr>
        <p:spPr bwMode="auto">
          <a:xfrm>
            <a:off x="984738" y="364987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171F9-8ED9-47B0-966B-416018AE62C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6011" y="3649875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4951-7638-4A3A-B224-71D1D77805C2}"/>
              </a:ext>
            </a:extLst>
          </p:cNvPr>
          <p:cNvCxnSpPr>
            <a:cxnSpLocks/>
          </p:cNvCxnSpPr>
          <p:nvPr/>
        </p:nvCxnSpPr>
        <p:spPr bwMode="auto">
          <a:xfrm>
            <a:off x="1652954" y="364987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D7F64B-C291-4345-A3B1-5E6081CE4423}"/>
              </a:ext>
            </a:extLst>
          </p:cNvPr>
          <p:cNvGrpSpPr/>
          <p:nvPr/>
        </p:nvGrpSpPr>
        <p:grpSpPr>
          <a:xfrm>
            <a:off x="756139" y="6367312"/>
            <a:ext cx="4876798" cy="289603"/>
            <a:chOff x="756139" y="6777841"/>
            <a:chExt cx="4876798" cy="2896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4AD6BD-51D7-494F-8C49-F76E662B62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6922642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CBCA8E-9539-4A56-88A9-E1B6F3F6E3FD}"/>
                </a:ext>
              </a:extLst>
            </p:cNvPr>
            <p:cNvSpPr txBox="1"/>
            <p:nvPr/>
          </p:nvSpPr>
          <p:spPr>
            <a:xfrm>
              <a:off x="1635369" y="6777841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Put operation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F31B5F-7B61-4729-9F7A-974044945F3C}"/>
              </a:ext>
            </a:extLst>
          </p:cNvPr>
          <p:cNvGrpSpPr/>
          <p:nvPr/>
        </p:nvGrpSpPr>
        <p:grpSpPr>
          <a:xfrm>
            <a:off x="756139" y="6846410"/>
            <a:ext cx="4876798" cy="289603"/>
            <a:chOff x="756139" y="7228290"/>
            <a:chExt cx="4876798" cy="28960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9754D5-1DEB-42A2-ACFD-93B15CF752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37309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3499CB-B6E1-4464-8352-F3771A669ECE}"/>
                </a:ext>
              </a:extLst>
            </p:cNvPr>
            <p:cNvSpPr txBox="1"/>
            <p:nvPr/>
          </p:nvSpPr>
          <p:spPr>
            <a:xfrm>
              <a:off x="1635369" y="7228290"/>
              <a:ext cx="3997568" cy="28960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Get operation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31F97C-8B4A-44F4-AF48-974C5CE61BF2}"/>
              </a:ext>
            </a:extLst>
          </p:cNvPr>
          <p:cNvGrpSpPr/>
          <p:nvPr/>
        </p:nvGrpSpPr>
        <p:grpSpPr>
          <a:xfrm>
            <a:off x="4952168" y="6274402"/>
            <a:ext cx="4887827" cy="475422"/>
            <a:chOff x="756139" y="7628261"/>
            <a:chExt cx="4887827" cy="5259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0FF4A1-13C4-452B-B4A2-09159A9FE8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9F0FD7-17AF-4F39-BCBB-09608FE3FC51}"/>
                </a:ext>
              </a:extLst>
            </p:cNvPr>
            <p:cNvSpPr txBox="1"/>
            <p:nvPr/>
          </p:nvSpPr>
          <p:spPr>
            <a:xfrm>
              <a:off x="1635369" y="7628261"/>
              <a:ext cx="4008597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</a:t>
              </a:r>
              <a:r>
                <a:rPr lang="en-US" sz="2800" b="0" dirty="0" err="1"/>
                <a:t>KVDb</a:t>
              </a:r>
              <a:r>
                <a:rPr lang="en-US" sz="2800" b="0" dirty="0"/>
                <a:t> Synchronization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C02525-E733-404D-9CD5-FF85179E5DDF}"/>
              </a:ext>
            </a:extLst>
          </p:cNvPr>
          <p:cNvCxnSpPr>
            <a:cxnSpLocks/>
          </p:cNvCxnSpPr>
          <p:nvPr/>
        </p:nvCxnSpPr>
        <p:spPr bwMode="auto">
          <a:xfrm>
            <a:off x="5694972" y="4709029"/>
            <a:ext cx="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F1D96E-D856-4CDB-AC3A-C04FE2425EF9}"/>
              </a:ext>
            </a:extLst>
          </p:cNvPr>
          <p:cNvSpPr/>
          <p:nvPr/>
        </p:nvSpPr>
        <p:spPr bwMode="auto">
          <a:xfrm>
            <a:off x="3372551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C1BFFF-8E6F-4CDD-BDCD-92002A2666A9}"/>
              </a:ext>
            </a:extLst>
          </p:cNvPr>
          <p:cNvSpPr/>
          <p:nvPr/>
        </p:nvSpPr>
        <p:spPr bwMode="auto">
          <a:xfrm>
            <a:off x="359159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9C8390-80EF-45BC-ABBD-31305B1D22DA}"/>
              </a:ext>
            </a:extLst>
          </p:cNvPr>
          <p:cNvSpPr/>
          <p:nvPr/>
        </p:nvSpPr>
        <p:spPr bwMode="auto">
          <a:xfrm>
            <a:off x="359159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FC9832-DC84-437B-8AB5-0FEEF9D15135}"/>
              </a:ext>
            </a:extLst>
          </p:cNvPr>
          <p:cNvSpPr/>
          <p:nvPr/>
        </p:nvSpPr>
        <p:spPr bwMode="auto">
          <a:xfrm>
            <a:off x="359159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78DD0-A674-4BB3-9B47-1125ACA2D8E0}"/>
              </a:ext>
            </a:extLst>
          </p:cNvPr>
          <p:cNvSpPr/>
          <p:nvPr/>
        </p:nvSpPr>
        <p:spPr bwMode="auto">
          <a:xfrm>
            <a:off x="412575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625D05-18E9-4F4E-AC49-CD64747E1E38}"/>
              </a:ext>
            </a:extLst>
          </p:cNvPr>
          <p:cNvCxnSpPr>
            <a:cxnSpLocks/>
          </p:cNvCxnSpPr>
          <p:nvPr/>
        </p:nvCxnSpPr>
        <p:spPr bwMode="auto">
          <a:xfrm>
            <a:off x="366600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D6B825-68FD-4D07-AB35-B780D47779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4109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889B6D-426D-4F13-B056-364D9DD0E8F0}"/>
              </a:ext>
            </a:extLst>
          </p:cNvPr>
          <p:cNvCxnSpPr>
            <a:cxnSpLocks/>
          </p:cNvCxnSpPr>
          <p:nvPr/>
        </p:nvCxnSpPr>
        <p:spPr bwMode="auto">
          <a:xfrm>
            <a:off x="404114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C0201F5-4814-4BE6-B231-739C7BB71524}"/>
              </a:ext>
            </a:extLst>
          </p:cNvPr>
          <p:cNvSpPr/>
          <p:nvPr/>
        </p:nvSpPr>
        <p:spPr bwMode="auto">
          <a:xfrm>
            <a:off x="6138814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43BFC5-2BA2-4C5E-9EE2-84C088C4A061}"/>
              </a:ext>
            </a:extLst>
          </p:cNvPr>
          <p:cNvSpPr/>
          <p:nvPr/>
        </p:nvSpPr>
        <p:spPr bwMode="auto">
          <a:xfrm>
            <a:off x="6437366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ECC5B9-E4DC-422B-A1CD-072E19A4CF56}"/>
              </a:ext>
            </a:extLst>
          </p:cNvPr>
          <p:cNvSpPr/>
          <p:nvPr/>
        </p:nvSpPr>
        <p:spPr bwMode="auto">
          <a:xfrm>
            <a:off x="6437366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089AD4-FABA-436E-B8EF-BD3C69E0FD0C}"/>
              </a:ext>
            </a:extLst>
          </p:cNvPr>
          <p:cNvSpPr/>
          <p:nvPr/>
        </p:nvSpPr>
        <p:spPr bwMode="auto">
          <a:xfrm>
            <a:off x="6437366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CB5CEC-3D8F-403E-932A-F6B7EB107BF6}"/>
              </a:ext>
            </a:extLst>
          </p:cNvPr>
          <p:cNvSpPr/>
          <p:nvPr/>
        </p:nvSpPr>
        <p:spPr bwMode="auto">
          <a:xfrm>
            <a:off x="6971530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8168C4-7608-455E-B6C2-4CE9D26F9D7A}"/>
              </a:ext>
            </a:extLst>
          </p:cNvPr>
          <p:cNvCxnSpPr>
            <a:cxnSpLocks/>
          </p:cNvCxnSpPr>
          <p:nvPr/>
        </p:nvCxnSpPr>
        <p:spPr bwMode="auto">
          <a:xfrm>
            <a:off x="6511780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EB92E1-A463-4579-B472-C0C20B56C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686863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3F1DBF-0D0F-4984-9A2C-F9088DDF8F0B}"/>
              </a:ext>
            </a:extLst>
          </p:cNvPr>
          <p:cNvCxnSpPr>
            <a:cxnSpLocks/>
          </p:cNvCxnSpPr>
          <p:nvPr/>
        </p:nvCxnSpPr>
        <p:spPr bwMode="auto">
          <a:xfrm>
            <a:off x="6886912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F2617D-B419-43DA-9E1A-324D5C765086}"/>
              </a:ext>
            </a:extLst>
          </p:cNvPr>
          <p:cNvSpPr txBox="1"/>
          <p:nvPr/>
        </p:nvSpPr>
        <p:spPr>
          <a:xfrm>
            <a:off x="4906108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E522BAE-A07C-41B5-820E-4E499498C62A}"/>
              </a:ext>
            </a:extLst>
          </p:cNvPr>
          <p:cNvSpPr/>
          <p:nvPr/>
        </p:nvSpPr>
        <p:spPr bwMode="auto">
          <a:xfrm>
            <a:off x="8274894" y="4023290"/>
            <a:ext cx="6137865" cy="182159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FD911B-2E91-4251-AA3B-CFC23D91037E}"/>
              </a:ext>
            </a:extLst>
          </p:cNvPr>
          <p:cNvSpPr/>
          <p:nvPr/>
        </p:nvSpPr>
        <p:spPr bwMode="auto">
          <a:xfrm>
            <a:off x="8366583" y="4353824"/>
            <a:ext cx="5910889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server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B83C4-0558-4234-ABFD-B658C472F9C8}"/>
              </a:ext>
            </a:extLst>
          </p:cNvPr>
          <p:cNvSpPr/>
          <p:nvPr/>
        </p:nvSpPr>
        <p:spPr bwMode="auto">
          <a:xfrm>
            <a:off x="11355967" y="5171585"/>
            <a:ext cx="2921505" cy="54864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driver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98DF62-F865-4096-8584-587067226175}"/>
              </a:ext>
            </a:extLst>
          </p:cNvPr>
          <p:cNvCxnSpPr>
            <a:cxnSpLocks/>
          </p:cNvCxnSpPr>
          <p:nvPr/>
        </p:nvCxnSpPr>
        <p:spPr bwMode="auto">
          <a:xfrm>
            <a:off x="12816720" y="4709029"/>
            <a:ext cx="6350" cy="666427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E67708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AF899B2-2D7B-4989-B4DC-DA4E2721A3AA}"/>
              </a:ext>
            </a:extLst>
          </p:cNvPr>
          <p:cNvSpPr/>
          <p:nvPr/>
        </p:nvSpPr>
        <p:spPr bwMode="auto">
          <a:xfrm>
            <a:off x="9839995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DB7FA1-4EEB-47F7-B7C1-52F8AD461AB8}"/>
              </a:ext>
            </a:extLst>
          </p:cNvPr>
          <p:cNvSpPr/>
          <p:nvPr/>
        </p:nvSpPr>
        <p:spPr bwMode="auto">
          <a:xfrm>
            <a:off x="10059039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360AA-A6B4-4C6D-8332-06D4DD3ACCE4}"/>
              </a:ext>
            </a:extLst>
          </p:cNvPr>
          <p:cNvSpPr/>
          <p:nvPr/>
        </p:nvSpPr>
        <p:spPr bwMode="auto">
          <a:xfrm>
            <a:off x="10059039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BC6569-E433-419B-B867-22A5FC440390}"/>
              </a:ext>
            </a:extLst>
          </p:cNvPr>
          <p:cNvSpPr/>
          <p:nvPr/>
        </p:nvSpPr>
        <p:spPr bwMode="auto">
          <a:xfrm>
            <a:off x="1005903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82EDD6-FA76-420B-8EE9-8AD1FD29E9C2}"/>
              </a:ext>
            </a:extLst>
          </p:cNvPr>
          <p:cNvSpPr/>
          <p:nvPr/>
        </p:nvSpPr>
        <p:spPr bwMode="auto">
          <a:xfrm>
            <a:off x="1059320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387E85-494F-4F26-8014-4BBA9C3789FD}"/>
              </a:ext>
            </a:extLst>
          </p:cNvPr>
          <p:cNvCxnSpPr>
            <a:cxnSpLocks/>
          </p:cNvCxnSpPr>
          <p:nvPr/>
        </p:nvCxnSpPr>
        <p:spPr bwMode="auto">
          <a:xfrm>
            <a:off x="10133453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6D9C4E-21EE-4BF6-9B06-23D07787977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08536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E1A1EE-E0E7-46C9-9E45-3929849CAAF8}"/>
              </a:ext>
            </a:extLst>
          </p:cNvPr>
          <p:cNvCxnSpPr>
            <a:cxnSpLocks/>
          </p:cNvCxnSpPr>
          <p:nvPr/>
        </p:nvCxnSpPr>
        <p:spPr bwMode="auto">
          <a:xfrm>
            <a:off x="10508585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4D9ACC4-1564-4ACC-AF96-88CA39CFA32B}"/>
              </a:ext>
            </a:extLst>
          </p:cNvPr>
          <p:cNvSpPr/>
          <p:nvPr/>
        </p:nvSpPr>
        <p:spPr bwMode="auto">
          <a:xfrm>
            <a:off x="12799693" y="1641916"/>
            <a:ext cx="1613066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E06317-E2CF-4A2F-AD1B-A56D39A7AB10}"/>
              </a:ext>
            </a:extLst>
          </p:cNvPr>
          <p:cNvSpPr/>
          <p:nvPr/>
        </p:nvSpPr>
        <p:spPr bwMode="auto">
          <a:xfrm>
            <a:off x="13098245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B66780-D80C-4FF8-9DAF-800DC074534D}"/>
              </a:ext>
            </a:extLst>
          </p:cNvPr>
          <p:cNvSpPr/>
          <p:nvPr/>
        </p:nvSpPr>
        <p:spPr bwMode="auto">
          <a:xfrm>
            <a:off x="13098245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CCF383-2334-4095-8E88-AD62A5706881}"/>
              </a:ext>
            </a:extLst>
          </p:cNvPr>
          <p:cNvSpPr/>
          <p:nvPr/>
        </p:nvSpPr>
        <p:spPr bwMode="auto">
          <a:xfrm>
            <a:off x="13098245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E08AB9-3312-4857-8DE4-4119464C5AF8}"/>
              </a:ext>
            </a:extLst>
          </p:cNvPr>
          <p:cNvSpPr/>
          <p:nvPr/>
        </p:nvSpPr>
        <p:spPr bwMode="auto">
          <a:xfrm>
            <a:off x="13632409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075AA5-BDE6-4A83-A2D8-F029CD779E6E}"/>
              </a:ext>
            </a:extLst>
          </p:cNvPr>
          <p:cNvCxnSpPr>
            <a:cxnSpLocks/>
          </p:cNvCxnSpPr>
          <p:nvPr/>
        </p:nvCxnSpPr>
        <p:spPr bwMode="auto">
          <a:xfrm>
            <a:off x="13172659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1B3C07-6AAC-4105-91D6-FA102A6A3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47742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210FB-CBCE-45E1-BE42-06374BE7870D}"/>
              </a:ext>
            </a:extLst>
          </p:cNvPr>
          <p:cNvCxnSpPr>
            <a:cxnSpLocks/>
          </p:cNvCxnSpPr>
          <p:nvPr/>
        </p:nvCxnSpPr>
        <p:spPr bwMode="auto">
          <a:xfrm>
            <a:off x="13547791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B8D59A-C22D-4C23-8B7B-388F583DBE8C}"/>
              </a:ext>
            </a:extLst>
          </p:cNvPr>
          <p:cNvSpPr txBox="1"/>
          <p:nvPr/>
        </p:nvSpPr>
        <p:spPr>
          <a:xfrm>
            <a:off x="11373552" y="3056330"/>
            <a:ext cx="1232706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/>
              <a:t>. . .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003B49B-765D-4261-A412-77D8510A3371}"/>
              </a:ext>
            </a:extLst>
          </p:cNvPr>
          <p:cNvSpPr/>
          <p:nvPr/>
        </p:nvSpPr>
        <p:spPr bwMode="auto">
          <a:xfrm>
            <a:off x="8231699" y="1641916"/>
            <a:ext cx="1533557" cy="21419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=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9DE02-D3C9-4783-BF1D-37372DAE5BA4}"/>
              </a:ext>
            </a:extLst>
          </p:cNvPr>
          <p:cNvSpPr/>
          <p:nvPr/>
        </p:nvSpPr>
        <p:spPr bwMode="auto">
          <a:xfrm>
            <a:off x="8450743" y="2201215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68167F-09CA-4A38-A6BE-22AB86C6CC95}"/>
              </a:ext>
            </a:extLst>
          </p:cNvPr>
          <p:cNvSpPr/>
          <p:nvPr/>
        </p:nvSpPr>
        <p:spPr bwMode="auto">
          <a:xfrm>
            <a:off x="8450743" y="2667208"/>
            <a:ext cx="10683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2BA220-559E-43C8-AFC6-804BB7FFBDFB}"/>
              </a:ext>
            </a:extLst>
          </p:cNvPr>
          <p:cNvSpPr/>
          <p:nvPr/>
        </p:nvSpPr>
        <p:spPr bwMode="auto">
          <a:xfrm>
            <a:off x="8450743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DEA968-CF6E-407F-8B31-FDAE65ED53B3}"/>
              </a:ext>
            </a:extLst>
          </p:cNvPr>
          <p:cNvSpPr/>
          <p:nvPr/>
        </p:nvSpPr>
        <p:spPr bwMode="auto">
          <a:xfrm>
            <a:off x="8984907" y="3120012"/>
            <a:ext cx="534164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8CA27F2-78AF-42C9-BEEC-3570692BE005}"/>
              </a:ext>
            </a:extLst>
          </p:cNvPr>
          <p:cNvCxnSpPr>
            <a:cxnSpLocks/>
          </p:cNvCxnSpPr>
          <p:nvPr/>
        </p:nvCxnSpPr>
        <p:spPr bwMode="auto">
          <a:xfrm>
            <a:off x="8525157" y="3682435"/>
            <a:ext cx="0" cy="7039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6A59E0-4B95-4ED0-AC9E-804EF274E417}"/>
              </a:ext>
            </a:extLst>
          </p:cNvPr>
          <p:cNvCxnSpPr>
            <a:cxnSpLocks/>
          </p:cNvCxnSpPr>
          <p:nvPr/>
        </p:nvCxnSpPr>
        <p:spPr bwMode="auto">
          <a:xfrm flipV="1">
            <a:off x="8700240" y="3663889"/>
            <a:ext cx="0" cy="6759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0C086D-10ED-44EA-BA23-0A0409B73B33}"/>
              </a:ext>
            </a:extLst>
          </p:cNvPr>
          <p:cNvCxnSpPr>
            <a:cxnSpLocks/>
          </p:cNvCxnSpPr>
          <p:nvPr/>
        </p:nvCxnSpPr>
        <p:spPr bwMode="auto">
          <a:xfrm>
            <a:off x="8900289" y="3682435"/>
            <a:ext cx="0" cy="68171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3FCD390-FEBB-4D58-AD54-BCFC867F0576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 bwMode="auto">
          <a:xfrm rot="16200000" flipH="1">
            <a:off x="9252671" y="2156176"/>
            <a:ext cx="12700" cy="7128098"/>
          </a:xfrm>
          <a:prstGeom prst="curvedConnector3">
            <a:avLst>
              <a:gd name="adj1" fmla="val 4153850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23B5EAE-47CB-4A60-BACA-13DF5A5290E7}"/>
              </a:ext>
            </a:extLst>
          </p:cNvPr>
          <p:cNvGrpSpPr/>
          <p:nvPr/>
        </p:nvGrpSpPr>
        <p:grpSpPr>
          <a:xfrm>
            <a:off x="4976448" y="6753500"/>
            <a:ext cx="4015159" cy="475422"/>
            <a:chOff x="756139" y="7628261"/>
            <a:chExt cx="4015159" cy="525900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1A3689-455C-40F2-A685-611B599BED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E6770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C0A3AF-22B4-4899-80F9-CFB4BA459189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 err="1"/>
                <a:t>PMIx</a:t>
              </a:r>
              <a:r>
                <a:rPr lang="en-US" sz="2800" b="0" dirty="0"/>
                <a:t> Server-side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49805A8-A939-44C3-BC22-4586F8442313}"/>
              </a:ext>
            </a:extLst>
          </p:cNvPr>
          <p:cNvGrpSpPr/>
          <p:nvPr/>
        </p:nvGrpSpPr>
        <p:grpSpPr>
          <a:xfrm>
            <a:off x="10133453" y="6274402"/>
            <a:ext cx="4015159" cy="475422"/>
            <a:chOff x="756139" y="7628261"/>
            <a:chExt cx="4015159" cy="52590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6EC55A-F81C-4CEE-B439-3EAC7FC987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9" y="7891211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07E9DD-C5C3-4192-868F-FC50B26DBA63}"/>
                </a:ext>
              </a:extLst>
            </p:cNvPr>
            <p:cNvSpPr txBox="1"/>
            <p:nvPr/>
          </p:nvSpPr>
          <p:spPr>
            <a:xfrm>
              <a:off x="1635370" y="7628261"/>
              <a:ext cx="3135928" cy="5259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2800" b="0" dirty="0"/>
                <a:t>RM OOB channel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2BF0F5B-D117-4F51-A68C-0E79E64FAA70}"/>
              </a:ext>
            </a:extLst>
          </p:cNvPr>
          <p:cNvSpPr/>
          <p:nvPr/>
        </p:nvSpPr>
        <p:spPr bwMode="auto">
          <a:xfrm>
            <a:off x="344370" y="7351187"/>
            <a:ext cx="1090246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2C19D-77C1-4D42-97C0-C8F9C99EDED3}"/>
              </a:ext>
            </a:extLst>
          </p:cNvPr>
          <p:cNvSpPr txBox="1"/>
          <p:nvPr/>
        </p:nvSpPr>
        <p:spPr>
          <a:xfrm>
            <a:off x="1613004" y="7409754"/>
            <a:ext cx="2230705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UCX, IBM PAPI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D58CE0-8995-438C-BC46-17F7D2FECD61}"/>
              </a:ext>
            </a:extLst>
          </p:cNvPr>
          <p:cNvSpPr/>
          <p:nvPr/>
        </p:nvSpPr>
        <p:spPr bwMode="auto">
          <a:xfrm>
            <a:off x="4871364" y="7349079"/>
            <a:ext cx="808461" cy="54864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RTE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1B6726-E35C-4D2D-BB70-4EC4EDEF4F26}"/>
              </a:ext>
            </a:extLst>
          </p:cNvPr>
          <p:cNvSpPr txBox="1"/>
          <p:nvPr/>
        </p:nvSpPr>
        <p:spPr>
          <a:xfrm>
            <a:off x="5858214" y="7407646"/>
            <a:ext cx="4008597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 err="1"/>
              <a:t>Slurm</a:t>
            </a:r>
            <a:r>
              <a:rPr lang="en-US" sz="2800" b="0" dirty="0"/>
              <a:t>, IBM JSM, Open RTE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262730-F1C6-4C7B-9C4E-C7F4AFB3D265}"/>
              </a:ext>
            </a:extLst>
          </p:cNvPr>
          <p:cNvSpPr/>
          <p:nvPr/>
        </p:nvSpPr>
        <p:spPr bwMode="auto">
          <a:xfrm>
            <a:off x="10045199" y="7289893"/>
            <a:ext cx="80846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MPI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1EF10C-56C2-4FCC-9930-B83F2C891956}"/>
              </a:ext>
            </a:extLst>
          </p:cNvPr>
          <p:cNvSpPr txBox="1"/>
          <p:nvPr/>
        </p:nvSpPr>
        <p:spPr>
          <a:xfrm>
            <a:off x="11032048" y="7348460"/>
            <a:ext cx="338071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2800" b="0" dirty="0"/>
              <a:t>Open MPI, MPICH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0A6F611-3128-4998-B9E9-B47F0323FB54}"/>
              </a:ext>
            </a:extLst>
          </p:cNvPr>
          <p:cNvGrpSpPr/>
          <p:nvPr/>
        </p:nvGrpSpPr>
        <p:grpSpPr>
          <a:xfrm rot="11103456">
            <a:off x="11801551" y="5012605"/>
            <a:ext cx="2598313" cy="1362285"/>
            <a:chOff x="7766099" y="4297040"/>
            <a:chExt cx="6864301" cy="372154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CFAF7DB-4FEA-4FE8-AA12-627277AE2A7B}"/>
                </a:ext>
              </a:extLst>
            </p:cNvPr>
            <p:cNvSpPr/>
            <p:nvPr/>
          </p:nvSpPr>
          <p:spPr bwMode="auto">
            <a:xfrm>
              <a:off x="9292820" y="4297040"/>
              <a:ext cx="5337580" cy="3721545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215BF511-F196-4D0D-B5F3-9136315BAE96}"/>
                </a:ext>
              </a:extLst>
            </p:cNvPr>
            <p:cNvSpPr/>
            <p:nvPr/>
          </p:nvSpPr>
          <p:spPr bwMode="auto">
            <a:xfrm rot="12174245">
              <a:off x="7766099" y="4328993"/>
              <a:ext cx="2257956" cy="693568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72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E1B5-4132-4AF5-B8CB-9EA29622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24" y="3289844"/>
            <a:ext cx="11888661" cy="17363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PRI: </a:t>
            </a:r>
            <a:r>
              <a:rPr lang="en-US" dirty="0" err="1"/>
              <a:t>PMIx</a:t>
            </a:r>
            <a:r>
              <a:rPr lang="en-US" dirty="0"/>
              <a:t> Get latency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957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1">
            <a:extLst>
              <a:ext uri="{FF2B5EF4-FFF2-40B4-BE49-F238E27FC236}">
                <a16:creationId xmlns:a16="http://schemas.microsoft.com/office/drawing/2014/main" id="{93F8B22B-4A9D-448C-8B43-56CA0FF3695D}"/>
              </a:ext>
            </a:extLst>
          </p:cNvPr>
          <p:cNvSpPr/>
          <p:nvPr/>
        </p:nvSpPr>
        <p:spPr bwMode="auto">
          <a:xfrm>
            <a:off x="10268721" y="1031196"/>
            <a:ext cx="3998323" cy="7093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Y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EBD4368-2937-4D88-885C-578E199F8AD4}"/>
              </a:ext>
            </a:extLst>
          </p:cNvPr>
          <p:cNvSpPr/>
          <p:nvPr/>
        </p:nvSpPr>
        <p:spPr bwMode="auto">
          <a:xfrm>
            <a:off x="98189" y="1031196"/>
            <a:ext cx="10010624" cy="7093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PRI </a:t>
            </a:r>
            <a:r>
              <a:rPr lang="en-US" sz="4000" dirty="0" err="1"/>
              <a:t>KVDb</a:t>
            </a:r>
            <a:r>
              <a:rPr lang="en-US" sz="4000" dirty="0"/>
              <a:t> access diagram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A773705-E910-4681-85B4-0B5B9922A62B}"/>
              </a:ext>
            </a:extLst>
          </p:cNvPr>
          <p:cNvSpPr/>
          <p:nvPr/>
        </p:nvSpPr>
        <p:spPr bwMode="auto">
          <a:xfrm>
            <a:off x="6078938" y="1146412"/>
            <a:ext cx="3873956" cy="6912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F142193-37D1-4326-AFD1-A84F84BCA241}"/>
              </a:ext>
            </a:extLst>
          </p:cNvPr>
          <p:cNvSpPr/>
          <p:nvPr/>
        </p:nvSpPr>
        <p:spPr bwMode="auto">
          <a:xfrm>
            <a:off x="1521834" y="1146413"/>
            <a:ext cx="4266216" cy="691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EDADCB8-E27F-46E0-80A4-2DAE3CD24E77}"/>
              </a:ext>
            </a:extLst>
          </p:cNvPr>
          <p:cNvCxnSpPr>
            <a:cxnSpLocks/>
          </p:cNvCxnSpPr>
          <p:nvPr/>
        </p:nvCxnSpPr>
        <p:spPr bwMode="auto">
          <a:xfrm>
            <a:off x="2461847" y="2250837"/>
            <a:ext cx="0" cy="576072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E1E50D-3529-437C-AECB-D6AE4A617171}"/>
              </a:ext>
            </a:extLst>
          </p:cNvPr>
          <p:cNvSpPr txBox="1"/>
          <p:nvPr/>
        </p:nvSpPr>
        <p:spPr>
          <a:xfrm>
            <a:off x="1521834" y="1319475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Application</a:t>
            </a:r>
          </a:p>
          <a:p>
            <a:pPr algn="ctr"/>
            <a:r>
              <a:rPr lang="en-US" sz="2800" b="1" dirty="0"/>
              <a:t>thread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E39437-89AA-4C23-9B48-99A39C640BC7}"/>
              </a:ext>
            </a:extLst>
          </p:cNvPr>
          <p:cNvCxnSpPr>
            <a:cxnSpLocks/>
          </p:cNvCxnSpPr>
          <p:nvPr/>
        </p:nvCxnSpPr>
        <p:spPr bwMode="auto">
          <a:xfrm>
            <a:off x="4601315" y="2250837"/>
            <a:ext cx="0" cy="5760720"/>
          </a:xfrm>
          <a:prstGeom prst="line">
            <a:avLst/>
          </a:prstGeom>
          <a:ln w="984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03B04E3-EA37-4263-8AA2-5448C22486DF}"/>
              </a:ext>
            </a:extLst>
          </p:cNvPr>
          <p:cNvSpPr txBox="1"/>
          <p:nvPr/>
        </p:nvSpPr>
        <p:spPr>
          <a:xfrm>
            <a:off x="3661302" y="1319475"/>
            <a:ext cx="1959921" cy="861774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PRI service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8F723D1-2B51-40AF-BA52-3EB366AAFD82}"/>
              </a:ext>
            </a:extLst>
          </p:cNvPr>
          <p:cNvCxnSpPr>
            <a:cxnSpLocks/>
          </p:cNvCxnSpPr>
          <p:nvPr/>
        </p:nvCxnSpPr>
        <p:spPr bwMode="auto">
          <a:xfrm>
            <a:off x="8953259" y="2250837"/>
            <a:ext cx="0" cy="5760720"/>
          </a:xfrm>
          <a:prstGeom prst="line">
            <a:avLst/>
          </a:prstGeom>
          <a:ln w="984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A032830-C6B0-4911-80E3-EF72D43972CA}"/>
              </a:ext>
            </a:extLst>
          </p:cNvPr>
          <p:cNvSpPr txBox="1"/>
          <p:nvPr/>
        </p:nvSpPr>
        <p:spPr>
          <a:xfrm>
            <a:off x="7965267" y="1301134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PRI server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D12A2D-4B31-4C61-9500-63166B80D800}"/>
              </a:ext>
            </a:extLst>
          </p:cNvPr>
          <p:cNvSpPr/>
          <p:nvPr/>
        </p:nvSpPr>
        <p:spPr bwMode="auto">
          <a:xfrm>
            <a:off x="2162152" y="4022498"/>
            <a:ext cx="633009" cy="1191434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DD9932-C1F6-45CC-8917-D96FBD70A345}"/>
              </a:ext>
            </a:extLst>
          </p:cNvPr>
          <p:cNvSpPr/>
          <p:nvPr/>
        </p:nvSpPr>
        <p:spPr bwMode="auto">
          <a:xfrm>
            <a:off x="4266816" y="4187654"/>
            <a:ext cx="633009" cy="821733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8672D6-4867-43B9-89FE-CF1E03EC2853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 bwMode="auto">
          <a:xfrm>
            <a:off x="2478657" y="4022498"/>
            <a:ext cx="2104664" cy="16515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069A346-7C9B-474B-973F-1168EA595B84}"/>
              </a:ext>
            </a:extLst>
          </p:cNvPr>
          <p:cNvCxnSpPr>
            <a:cxnSpLocks/>
            <a:stCxn id="102" idx="2"/>
            <a:endCxn id="100" idx="2"/>
          </p:cNvCxnSpPr>
          <p:nvPr/>
        </p:nvCxnSpPr>
        <p:spPr bwMode="auto">
          <a:xfrm flipH="1">
            <a:off x="2478657" y="5009387"/>
            <a:ext cx="2104664" cy="20454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71C53E-1E8B-4B55-A73A-95B3CF618CBA}"/>
              </a:ext>
            </a:extLst>
          </p:cNvPr>
          <p:cNvSpPr/>
          <p:nvPr/>
        </p:nvSpPr>
        <p:spPr bwMode="auto">
          <a:xfrm>
            <a:off x="2145342" y="5737376"/>
            <a:ext cx="633009" cy="2247788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390B10-25E3-40DC-A0A5-227EA3D162B9}"/>
              </a:ext>
            </a:extLst>
          </p:cNvPr>
          <p:cNvSpPr txBox="1"/>
          <p:nvPr/>
        </p:nvSpPr>
        <p:spPr>
          <a:xfrm rot="16200000">
            <a:off x="908801" y="6676510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B0EEE16-1D4C-4D36-8CBD-98A787658DD1}"/>
              </a:ext>
            </a:extLst>
          </p:cNvPr>
          <p:cNvSpPr/>
          <p:nvPr/>
        </p:nvSpPr>
        <p:spPr bwMode="auto">
          <a:xfrm>
            <a:off x="4308690" y="5809420"/>
            <a:ext cx="633009" cy="450632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49C1B64-97D4-4A46-B2AD-2208CD3189B9}"/>
              </a:ext>
            </a:extLst>
          </p:cNvPr>
          <p:cNvCxnSpPr>
            <a:cxnSpLocks/>
            <a:endCxn id="126" idx="0"/>
          </p:cNvCxnSpPr>
          <p:nvPr/>
        </p:nvCxnSpPr>
        <p:spPr bwMode="auto">
          <a:xfrm>
            <a:off x="4625195" y="6342660"/>
            <a:ext cx="4320034" cy="14782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A64B584-F899-4EEF-8CEB-0DFB1EDE1E3D}"/>
              </a:ext>
            </a:extLst>
          </p:cNvPr>
          <p:cNvSpPr txBox="1"/>
          <p:nvPr/>
        </p:nvSpPr>
        <p:spPr>
          <a:xfrm>
            <a:off x="7481280" y="4179768"/>
            <a:ext cx="838140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read</a:t>
            </a:r>
          </a:p>
          <a:p>
            <a:pPr algn="ctr"/>
            <a:r>
              <a:rPr lang="en-US" sz="2800" b="1" dirty="0"/>
              <a:t>lock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FC252C0-0448-41DC-87F0-6F787EC33D74}"/>
              </a:ext>
            </a:extLst>
          </p:cNvPr>
          <p:cNvSpPr/>
          <p:nvPr/>
        </p:nvSpPr>
        <p:spPr bwMode="auto">
          <a:xfrm>
            <a:off x="8628724" y="6490480"/>
            <a:ext cx="633009" cy="707924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3E373A5-CA84-47A1-A470-2BBD9CA3D688}"/>
              </a:ext>
            </a:extLst>
          </p:cNvPr>
          <p:cNvCxnSpPr>
            <a:cxnSpLocks/>
            <a:stCxn id="126" idx="2"/>
          </p:cNvCxnSpPr>
          <p:nvPr/>
        </p:nvCxnSpPr>
        <p:spPr bwMode="auto">
          <a:xfrm flipH="1">
            <a:off x="4601315" y="7198404"/>
            <a:ext cx="4343914" cy="8242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75E8EF-37AB-4C58-A544-5B475175982C}"/>
              </a:ext>
            </a:extLst>
          </p:cNvPr>
          <p:cNvCxnSpPr>
            <a:cxnSpLocks/>
            <a:stCxn id="269" idx="2"/>
            <a:endCxn id="108" idx="2"/>
          </p:cNvCxnSpPr>
          <p:nvPr/>
        </p:nvCxnSpPr>
        <p:spPr bwMode="auto">
          <a:xfrm flipH="1">
            <a:off x="2461847" y="7871915"/>
            <a:ext cx="2121474" cy="11324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1A3714F-5B87-45F5-90A9-F4EA0C9E29EA}"/>
              </a:ext>
            </a:extLst>
          </p:cNvPr>
          <p:cNvCxnSpPr>
            <a:cxnSpLocks/>
          </p:cNvCxnSpPr>
          <p:nvPr/>
        </p:nvCxnSpPr>
        <p:spPr bwMode="auto">
          <a:xfrm>
            <a:off x="7101013" y="2250837"/>
            <a:ext cx="0" cy="5760720"/>
          </a:xfrm>
          <a:prstGeom prst="line">
            <a:avLst/>
          </a:prstGeom>
          <a:ln w="1143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94F9BF-D748-42E6-BACB-B8194854D050}"/>
              </a:ext>
            </a:extLst>
          </p:cNvPr>
          <p:cNvSpPr txBox="1"/>
          <p:nvPr/>
        </p:nvSpPr>
        <p:spPr>
          <a:xfrm>
            <a:off x="6121052" y="1313952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shared</a:t>
            </a:r>
          </a:p>
          <a:p>
            <a:pPr algn="ctr"/>
            <a:r>
              <a:rPr lang="en-US" sz="2800" b="1" dirty="0"/>
              <a:t>memory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2270E2-2D98-419F-9548-5E73937F59A2}"/>
              </a:ext>
            </a:extLst>
          </p:cNvPr>
          <p:cNvCxnSpPr>
            <a:cxnSpLocks/>
            <a:stCxn id="102" idx="0"/>
            <a:endCxn id="134" idx="0"/>
          </p:cNvCxnSpPr>
          <p:nvPr/>
        </p:nvCxnSpPr>
        <p:spPr bwMode="auto">
          <a:xfrm>
            <a:off x="4583321" y="4187654"/>
            <a:ext cx="2523094" cy="21432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4747F58-C279-46D4-99D1-DA8227819AD1}"/>
              </a:ext>
            </a:extLst>
          </p:cNvPr>
          <p:cNvSpPr/>
          <p:nvPr/>
        </p:nvSpPr>
        <p:spPr bwMode="auto">
          <a:xfrm>
            <a:off x="6789910" y="4401976"/>
            <a:ext cx="633009" cy="427180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624E137-CC61-4C6B-A95C-E62334906531}"/>
              </a:ext>
            </a:extLst>
          </p:cNvPr>
          <p:cNvCxnSpPr>
            <a:cxnSpLocks/>
            <a:stCxn id="134" idx="2"/>
            <a:endCxn id="102" idx="2"/>
          </p:cNvCxnSpPr>
          <p:nvPr/>
        </p:nvCxnSpPr>
        <p:spPr bwMode="auto">
          <a:xfrm flipH="1">
            <a:off x="4583321" y="4829156"/>
            <a:ext cx="2523094" cy="18023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AE48FA1-C807-459C-B320-E16C8E225F92}"/>
              </a:ext>
            </a:extLst>
          </p:cNvPr>
          <p:cNvSpPr/>
          <p:nvPr/>
        </p:nvSpPr>
        <p:spPr bwMode="auto">
          <a:xfrm>
            <a:off x="6789910" y="2667879"/>
            <a:ext cx="633009" cy="749908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129B322-9798-4357-A031-2AA546C8125B}"/>
              </a:ext>
            </a:extLst>
          </p:cNvPr>
          <p:cNvSpPr txBox="1"/>
          <p:nvPr/>
        </p:nvSpPr>
        <p:spPr>
          <a:xfrm>
            <a:off x="7482787" y="2664701"/>
            <a:ext cx="838140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write</a:t>
            </a:r>
          </a:p>
          <a:p>
            <a:pPr algn="ctr"/>
            <a:r>
              <a:rPr lang="en-US" sz="2800" b="1" dirty="0"/>
              <a:t>lock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4F6499-CC47-482A-A137-B8AC4453A39D}"/>
              </a:ext>
            </a:extLst>
          </p:cNvPr>
          <p:cNvSpPr/>
          <p:nvPr/>
        </p:nvSpPr>
        <p:spPr bwMode="auto">
          <a:xfrm>
            <a:off x="8636755" y="2514600"/>
            <a:ext cx="633009" cy="1161308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1D2C57B-23A9-4699-A9A2-7B15A3D1B8A1}"/>
              </a:ext>
            </a:extLst>
          </p:cNvPr>
          <p:cNvCxnSpPr>
            <a:cxnSpLocks/>
            <a:stCxn id="142" idx="0"/>
            <a:endCxn id="137" idx="0"/>
          </p:cNvCxnSpPr>
          <p:nvPr/>
        </p:nvCxnSpPr>
        <p:spPr bwMode="auto">
          <a:xfrm flipH="1">
            <a:off x="7106415" y="2514600"/>
            <a:ext cx="1846845" cy="15327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1A88925-E18D-4C9B-94EF-3AE226B0737C}"/>
              </a:ext>
            </a:extLst>
          </p:cNvPr>
          <p:cNvCxnSpPr>
            <a:cxnSpLocks/>
            <a:stCxn id="137" idx="2"/>
            <a:endCxn id="142" idx="2"/>
          </p:cNvCxnSpPr>
          <p:nvPr/>
        </p:nvCxnSpPr>
        <p:spPr bwMode="auto">
          <a:xfrm>
            <a:off x="7106415" y="3417787"/>
            <a:ext cx="1846845" cy="25812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DB1CF34-CD8B-4AE7-B791-7560F687D311}"/>
              </a:ext>
            </a:extLst>
          </p:cNvPr>
          <p:cNvSpPr/>
          <p:nvPr/>
        </p:nvSpPr>
        <p:spPr bwMode="auto">
          <a:xfrm>
            <a:off x="10521161" y="1142417"/>
            <a:ext cx="1984970" cy="6912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1E49A1-7DA4-432B-9A85-F14D4159A512}"/>
              </a:ext>
            </a:extLst>
          </p:cNvPr>
          <p:cNvCxnSpPr>
            <a:cxnSpLocks/>
          </p:cNvCxnSpPr>
          <p:nvPr/>
        </p:nvCxnSpPr>
        <p:spPr bwMode="auto">
          <a:xfrm>
            <a:off x="11513646" y="2250837"/>
            <a:ext cx="0" cy="5760720"/>
          </a:xfrm>
          <a:prstGeom prst="line">
            <a:avLst/>
          </a:prstGeom>
          <a:ln w="984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77D777E-EC01-4435-A8E4-66D3FBBCEB45}"/>
              </a:ext>
            </a:extLst>
          </p:cNvPr>
          <p:cNvSpPr txBox="1"/>
          <p:nvPr/>
        </p:nvSpPr>
        <p:spPr>
          <a:xfrm>
            <a:off x="10547319" y="1313952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PRI server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8FDCFBE-AD28-4E63-A944-778EA97CA5D2}"/>
              </a:ext>
            </a:extLst>
          </p:cNvPr>
          <p:cNvCxnSpPr>
            <a:cxnSpLocks/>
          </p:cNvCxnSpPr>
          <p:nvPr/>
        </p:nvCxnSpPr>
        <p:spPr bwMode="auto">
          <a:xfrm>
            <a:off x="8319420" y="2391508"/>
            <a:ext cx="4737569" cy="0"/>
          </a:xfrm>
          <a:prstGeom prst="line">
            <a:avLst/>
          </a:prstGeom>
          <a:ln w="984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5F7B77-BC9D-45F9-9769-4F6852C7F484}"/>
              </a:ext>
            </a:extLst>
          </p:cNvPr>
          <p:cNvSpPr txBox="1"/>
          <p:nvPr/>
        </p:nvSpPr>
        <p:spPr>
          <a:xfrm>
            <a:off x="12481209" y="1916662"/>
            <a:ext cx="239953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RTE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Fence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2581B42-2B6A-4221-9376-66A9E4978D2C}"/>
              </a:ext>
            </a:extLst>
          </p:cNvPr>
          <p:cNvCxnSpPr>
            <a:cxnSpLocks/>
          </p:cNvCxnSpPr>
          <p:nvPr/>
        </p:nvCxnSpPr>
        <p:spPr bwMode="auto">
          <a:xfrm>
            <a:off x="1257738" y="3785135"/>
            <a:ext cx="8503920" cy="0"/>
          </a:xfrm>
          <a:prstGeom prst="line">
            <a:avLst/>
          </a:prstGeom>
          <a:ln w="984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AAE93C2-E61A-4086-85F3-7FD5E36E6CE7}"/>
              </a:ext>
            </a:extLst>
          </p:cNvPr>
          <p:cNvSpPr txBox="1"/>
          <p:nvPr/>
        </p:nvSpPr>
        <p:spPr>
          <a:xfrm>
            <a:off x="98189" y="3354248"/>
            <a:ext cx="119962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</a:rPr>
              <a:t>PMIx</a:t>
            </a:r>
            <a:endParaRPr lang="en-US" sz="2800" b="1" dirty="0">
              <a:solidFill>
                <a:srgbClr val="C00000"/>
              </a:solidFill>
            </a:endParaRP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Fence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584EDB-E684-4424-8FE2-FF45BDFF9011}"/>
              </a:ext>
            </a:extLst>
          </p:cNvPr>
          <p:cNvSpPr txBox="1"/>
          <p:nvPr/>
        </p:nvSpPr>
        <p:spPr>
          <a:xfrm rot="16200000">
            <a:off x="888784" y="4383076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DC539C8-3C4A-4362-8751-C25530ABE39D}"/>
              </a:ext>
            </a:extLst>
          </p:cNvPr>
          <p:cNvCxnSpPr>
            <a:cxnSpLocks/>
            <a:stCxn id="108" idx="0"/>
            <a:endCxn id="122" idx="0"/>
          </p:cNvCxnSpPr>
          <p:nvPr/>
        </p:nvCxnSpPr>
        <p:spPr bwMode="auto">
          <a:xfrm>
            <a:off x="2461847" y="5737376"/>
            <a:ext cx="2163348" cy="720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407E73-307D-4C1E-956B-12630470312A}"/>
              </a:ext>
            </a:extLst>
          </p:cNvPr>
          <p:cNvCxnSpPr>
            <a:cxnSpLocks/>
            <a:stCxn id="126" idx="0"/>
          </p:cNvCxnSpPr>
          <p:nvPr/>
        </p:nvCxnSpPr>
        <p:spPr bwMode="auto">
          <a:xfrm>
            <a:off x="8945229" y="6490480"/>
            <a:ext cx="2566199" cy="9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EFAFE3E-325B-47E9-B225-6559890DE3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978823" y="6690375"/>
            <a:ext cx="2541973" cy="7622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92956AF-2DD5-420B-9856-8C7727D967B8}"/>
              </a:ext>
            </a:extLst>
          </p:cNvPr>
          <p:cNvSpPr/>
          <p:nvPr/>
        </p:nvSpPr>
        <p:spPr bwMode="auto">
          <a:xfrm>
            <a:off x="6794222" y="6815024"/>
            <a:ext cx="633009" cy="251564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FB46FAC-9E17-459B-8931-4F8C0C5CD001}"/>
              </a:ext>
            </a:extLst>
          </p:cNvPr>
          <p:cNvCxnSpPr>
            <a:cxnSpLocks/>
            <a:endCxn id="239" idx="0"/>
          </p:cNvCxnSpPr>
          <p:nvPr/>
        </p:nvCxnSpPr>
        <p:spPr bwMode="auto">
          <a:xfrm flipH="1">
            <a:off x="7110727" y="6727016"/>
            <a:ext cx="1868096" cy="8800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7248D26-EE58-4AC3-B5C3-63DEF88C4ED0}"/>
              </a:ext>
            </a:extLst>
          </p:cNvPr>
          <p:cNvCxnSpPr>
            <a:cxnSpLocks/>
            <a:stCxn id="239" idx="2"/>
            <a:endCxn id="126" idx="2"/>
          </p:cNvCxnSpPr>
          <p:nvPr/>
        </p:nvCxnSpPr>
        <p:spPr bwMode="auto">
          <a:xfrm>
            <a:off x="7110727" y="7066588"/>
            <a:ext cx="1834502" cy="13181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F13C263-F5D0-4974-94CE-829B323F56FD}"/>
              </a:ext>
            </a:extLst>
          </p:cNvPr>
          <p:cNvCxnSpPr>
            <a:cxnSpLocks/>
            <a:stCxn id="122" idx="0"/>
            <a:endCxn id="246" idx="0"/>
          </p:cNvCxnSpPr>
          <p:nvPr/>
        </p:nvCxnSpPr>
        <p:spPr bwMode="auto">
          <a:xfrm>
            <a:off x="4625195" y="5809420"/>
            <a:ext cx="2485532" cy="8286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69DC739-B4B6-4B77-B3C6-31D1E30888BD}"/>
              </a:ext>
            </a:extLst>
          </p:cNvPr>
          <p:cNvSpPr/>
          <p:nvPr/>
        </p:nvSpPr>
        <p:spPr bwMode="auto">
          <a:xfrm>
            <a:off x="6794222" y="5892281"/>
            <a:ext cx="633009" cy="284909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B5BBA94-93E3-4104-9847-A16430BEA2A7}"/>
              </a:ext>
            </a:extLst>
          </p:cNvPr>
          <p:cNvCxnSpPr>
            <a:cxnSpLocks/>
            <a:stCxn id="246" idx="2"/>
            <a:endCxn id="122" idx="2"/>
          </p:cNvCxnSpPr>
          <p:nvPr/>
        </p:nvCxnSpPr>
        <p:spPr bwMode="auto">
          <a:xfrm flipH="1">
            <a:off x="4625195" y="6177190"/>
            <a:ext cx="2485532" cy="828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2CB9A73-550F-46C4-9FA6-9E95E323DF8D}"/>
              </a:ext>
            </a:extLst>
          </p:cNvPr>
          <p:cNvSpPr/>
          <p:nvPr/>
        </p:nvSpPr>
        <p:spPr bwMode="auto">
          <a:xfrm>
            <a:off x="4266816" y="7350019"/>
            <a:ext cx="633009" cy="521896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1019574-45B7-4C0F-88A5-2178BAEBAC68}"/>
              </a:ext>
            </a:extLst>
          </p:cNvPr>
          <p:cNvCxnSpPr>
            <a:cxnSpLocks/>
            <a:stCxn id="269" idx="0"/>
            <a:endCxn id="271" idx="0"/>
          </p:cNvCxnSpPr>
          <p:nvPr/>
        </p:nvCxnSpPr>
        <p:spPr bwMode="auto">
          <a:xfrm>
            <a:off x="4583321" y="7350019"/>
            <a:ext cx="2485532" cy="9994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A5C616F-711D-47F1-BC8F-62986830D82E}"/>
              </a:ext>
            </a:extLst>
          </p:cNvPr>
          <p:cNvSpPr/>
          <p:nvPr/>
        </p:nvSpPr>
        <p:spPr bwMode="auto">
          <a:xfrm>
            <a:off x="6752348" y="7449968"/>
            <a:ext cx="633009" cy="341630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101434B-1F60-459D-9AF1-6705A13F1BB3}"/>
              </a:ext>
            </a:extLst>
          </p:cNvPr>
          <p:cNvCxnSpPr>
            <a:cxnSpLocks/>
            <a:stCxn id="271" idx="2"/>
            <a:endCxn id="269" idx="2"/>
          </p:cNvCxnSpPr>
          <p:nvPr/>
        </p:nvCxnSpPr>
        <p:spPr bwMode="auto">
          <a:xfrm flipH="1">
            <a:off x="4583321" y="7791598"/>
            <a:ext cx="2485532" cy="8031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225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1">
            <a:extLst>
              <a:ext uri="{FF2B5EF4-FFF2-40B4-BE49-F238E27FC236}">
                <a16:creationId xmlns:a16="http://schemas.microsoft.com/office/drawing/2014/main" id="{93F8B22B-4A9D-448C-8B43-56CA0FF3695D}"/>
              </a:ext>
            </a:extLst>
          </p:cNvPr>
          <p:cNvSpPr/>
          <p:nvPr/>
        </p:nvSpPr>
        <p:spPr bwMode="auto">
          <a:xfrm>
            <a:off x="10268721" y="1031196"/>
            <a:ext cx="3998323" cy="7093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Y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EBD4368-2937-4D88-885C-578E199F8AD4}"/>
              </a:ext>
            </a:extLst>
          </p:cNvPr>
          <p:cNvSpPr/>
          <p:nvPr/>
        </p:nvSpPr>
        <p:spPr bwMode="auto">
          <a:xfrm>
            <a:off x="98189" y="1031196"/>
            <a:ext cx="10010624" cy="7093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PRI </a:t>
            </a:r>
            <a:r>
              <a:rPr lang="en-US" sz="4000" dirty="0" err="1"/>
              <a:t>KVDb</a:t>
            </a:r>
            <a:r>
              <a:rPr lang="en-US" sz="4000" dirty="0"/>
              <a:t> access diagram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A773705-E910-4681-85B4-0B5B9922A62B}"/>
              </a:ext>
            </a:extLst>
          </p:cNvPr>
          <p:cNvSpPr/>
          <p:nvPr/>
        </p:nvSpPr>
        <p:spPr bwMode="auto">
          <a:xfrm>
            <a:off x="6078938" y="1146412"/>
            <a:ext cx="3873956" cy="6912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F142193-37D1-4326-AFD1-A84F84BCA241}"/>
              </a:ext>
            </a:extLst>
          </p:cNvPr>
          <p:cNvSpPr/>
          <p:nvPr/>
        </p:nvSpPr>
        <p:spPr bwMode="auto">
          <a:xfrm>
            <a:off x="1521834" y="1146413"/>
            <a:ext cx="4266216" cy="691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EDADCB8-E27F-46E0-80A4-2DAE3CD24E77}"/>
              </a:ext>
            </a:extLst>
          </p:cNvPr>
          <p:cNvCxnSpPr>
            <a:cxnSpLocks/>
          </p:cNvCxnSpPr>
          <p:nvPr/>
        </p:nvCxnSpPr>
        <p:spPr bwMode="auto">
          <a:xfrm>
            <a:off x="2461847" y="2250837"/>
            <a:ext cx="0" cy="576072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E1E50D-3529-437C-AECB-D6AE4A617171}"/>
              </a:ext>
            </a:extLst>
          </p:cNvPr>
          <p:cNvSpPr txBox="1"/>
          <p:nvPr/>
        </p:nvSpPr>
        <p:spPr>
          <a:xfrm>
            <a:off x="1521834" y="1319475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Application</a:t>
            </a:r>
          </a:p>
          <a:p>
            <a:pPr algn="ctr"/>
            <a:r>
              <a:rPr lang="en-US" sz="2800" b="1" dirty="0"/>
              <a:t>thread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E39437-89AA-4C23-9B48-99A39C640BC7}"/>
              </a:ext>
            </a:extLst>
          </p:cNvPr>
          <p:cNvCxnSpPr>
            <a:cxnSpLocks/>
          </p:cNvCxnSpPr>
          <p:nvPr/>
        </p:nvCxnSpPr>
        <p:spPr bwMode="auto">
          <a:xfrm>
            <a:off x="4601315" y="2250837"/>
            <a:ext cx="0" cy="5760720"/>
          </a:xfrm>
          <a:prstGeom prst="line">
            <a:avLst/>
          </a:prstGeom>
          <a:ln w="984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03B04E3-EA37-4263-8AA2-5448C22486DF}"/>
              </a:ext>
            </a:extLst>
          </p:cNvPr>
          <p:cNvSpPr txBox="1"/>
          <p:nvPr/>
        </p:nvSpPr>
        <p:spPr>
          <a:xfrm>
            <a:off x="3661302" y="1319475"/>
            <a:ext cx="1959921" cy="861774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</a:t>
            </a:r>
            <a:r>
              <a:rPr lang="en-US" sz="2800" b="1" dirty="0"/>
              <a:t> service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8F723D1-2B51-40AF-BA52-3EB366AAFD82}"/>
              </a:ext>
            </a:extLst>
          </p:cNvPr>
          <p:cNvCxnSpPr>
            <a:cxnSpLocks/>
          </p:cNvCxnSpPr>
          <p:nvPr/>
        </p:nvCxnSpPr>
        <p:spPr bwMode="auto">
          <a:xfrm>
            <a:off x="8953259" y="2250837"/>
            <a:ext cx="0" cy="5760720"/>
          </a:xfrm>
          <a:prstGeom prst="line">
            <a:avLst/>
          </a:prstGeom>
          <a:ln w="984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A032830-C6B0-4911-80E3-EF72D43972CA}"/>
              </a:ext>
            </a:extLst>
          </p:cNvPr>
          <p:cNvSpPr txBox="1"/>
          <p:nvPr/>
        </p:nvSpPr>
        <p:spPr>
          <a:xfrm>
            <a:off x="7965267" y="1301134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</a:t>
            </a:r>
            <a:r>
              <a:rPr lang="en-US" sz="2800" b="1" dirty="0"/>
              <a:t> server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D12A2D-4B31-4C61-9500-63166B80D800}"/>
              </a:ext>
            </a:extLst>
          </p:cNvPr>
          <p:cNvSpPr/>
          <p:nvPr/>
        </p:nvSpPr>
        <p:spPr bwMode="auto">
          <a:xfrm>
            <a:off x="2162152" y="4022498"/>
            <a:ext cx="633009" cy="1191434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DD9932-C1F6-45CC-8917-D96FBD70A345}"/>
              </a:ext>
            </a:extLst>
          </p:cNvPr>
          <p:cNvSpPr/>
          <p:nvPr/>
        </p:nvSpPr>
        <p:spPr bwMode="auto">
          <a:xfrm>
            <a:off x="4266816" y="4187654"/>
            <a:ext cx="633009" cy="821733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8672D6-4867-43B9-89FE-CF1E03EC2853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 bwMode="auto">
          <a:xfrm>
            <a:off x="2478657" y="4022498"/>
            <a:ext cx="2104664" cy="16515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069A346-7C9B-474B-973F-1168EA595B84}"/>
              </a:ext>
            </a:extLst>
          </p:cNvPr>
          <p:cNvCxnSpPr>
            <a:cxnSpLocks/>
            <a:stCxn id="102" idx="2"/>
            <a:endCxn id="100" idx="2"/>
          </p:cNvCxnSpPr>
          <p:nvPr/>
        </p:nvCxnSpPr>
        <p:spPr bwMode="auto">
          <a:xfrm flipH="1">
            <a:off x="2478657" y="5009387"/>
            <a:ext cx="2104664" cy="20454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71C53E-1E8B-4B55-A73A-95B3CF618CBA}"/>
              </a:ext>
            </a:extLst>
          </p:cNvPr>
          <p:cNvSpPr/>
          <p:nvPr/>
        </p:nvSpPr>
        <p:spPr bwMode="auto">
          <a:xfrm>
            <a:off x="2145342" y="5737376"/>
            <a:ext cx="633009" cy="2247788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390B10-25E3-40DC-A0A5-227EA3D162B9}"/>
              </a:ext>
            </a:extLst>
          </p:cNvPr>
          <p:cNvSpPr txBox="1"/>
          <p:nvPr/>
        </p:nvSpPr>
        <p:spPr>
          <a:xfrm rot="16200000">
            <a:off x="908801" y="6676510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B0EEE16-1D4C-4D36-8CBD-98A787658DD1}"/>
              </a:ext>
            </a:extLst>
          </p:cNvPr>
          <p:cNvSpPr/>
          <p:nvPr/>
        </p:nvSpPr>
        <p:spPr bwMode="auto">
          <a:xfrm>
            <a:off x="4308690" y="5809420"/>
            <a:ext cx="633009" cy="450632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49C1B64-97D4-4A46-B2AD-2208CD3189B9}"/>
              </a:ext>
            </a:extLst>
          </p:cNvPr>
          <p:cNvCxnSpPr>
            <a:cxnSpLocks/>
            <a:endCxn id="126" idx="0"/>
          </p:cNvCxnSpPr>
          <p:nvPr/>
        </p:nvCxnSpPr>
        <p:spPr bwMode="auto">
          <a:xfrm>
            <a:off x="4625195" y="6342660"/>
            <a:ext cx="4320034" cy="14782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A64B584-F899-4EEF-8CEB-0DFB1EDE1E3D}"/>
              </a:ext>
            </a:extLst>
          </p:cNvPr>
          <p:cNvSpPr txBox="1"/>
          <p:nvPr/>
        </p:nvSpPr>
        <p:spPr>
          <a:xfrm>
            <a:off x="7481280" y="4179768"/>
            <a:ext cx="838140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read</a:t>
            </a:r>
          </a:p>
          <a:p>
            <a:pPr algn="ctr"/>
            <a:r>
              <a:rPr lang="en-US" sz="2800" b="1" dirty="0"/>
              <a:t>lock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FC252C0-0448-41DC-87F0-6F787EC33D74}"/>
              </a:ext>
            </a:extLst>
          </p:cNvPr>
          <p:cNvSpPr/>
          <p:nvPr/>
        </p:nvSpPr>
        <p:spPr bwMode="auto">
          <a:xfrm>
            <a:off x="8628724" y="6490480"/>
            <a:ext cx="633009" cy="707924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3E373A5-CA84-47A1-A470-2BBD9CA3D688}"/>
              </a:ext>
            </a:extLst>
          </p:cNvPr>
          <p:cNvCxnSpPr>
            <a:cxnSpLocks/>
            <a:stCxn id="126" idx="2"/>
          </p:cNvCxnSpPr>
          <p:nvPr/>
        </p:nvCxnSpPr>
        <p:spPr bwMode="auto">
          <a:xfrm flipH="1">
            <a:off x="4601315" y="7198404"/>
            <a:ext cx="4343914" cy="8242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75E8EF-37AB-4C58-A544-5B475175982C}"/>
              </a:ext>
            </a:extLst>
          </p:cNvPr>
          <p:cNvCxnSpPr>
            <a:cxnSpLocks/>
            <a:stCxn id="269" idx="2"/>
            <a:endCxn id="108" idx="2"/>
          </p:cNvCxnSpPr>
          <p:nvPr/>
        </p:nvCxnSpPr>
        <p:spPr bwMode="auto">
          <a:xfrm flipH="1">
            <a:off x="2461847" y="7871915"/>
            <a:ext cx="2121474" cy="11324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1A3714F-5B87-45F5-90A9-F4EA0C9E29EA}"/>
              </a:ext>
            </a:extLst>
          </p:cNvPr>
          <p:cNvCxnSpPr>
            <a:cxnSpLocks/>
          </p:cNvCxnSpPr>
          <p:nvPr/>
        </p:nvCxnSpPr>
        <p:spPr bwMode="auto">
          <a:xfrm>
            <a:off x="7101013" y="2250837"/>
            <a:ext cx="0" cy="5760720"/>
          </a:xfrm>
          <a:prstGeom prst="line">
            <a:avLst/>
          </a:prstGeom>
          <a:ln w="1143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94F9BF-D748-42E6-BACB-B8194854D050}"/>
              </a:ext>
            </a:extLst>
          </p:cNvPr>
          <p:cNvSpPr txBox="1"/>
          <p:nvPr/>
        </p:nvSpPr>
        <p:spPr>
          <a:xfrm>
            <a:off x="6121052" y="1313952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shared</a:t>
            </a:r>
          </a:p>
          <a:p>
            <a:pPr algn="ctr"/>
            <a:r>
              <a:rPr lang="en-US" sz="2800" b="1" dirty="0"/>
              <a:t>memory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2270E2-2D98-419F-9548-5E73937F59A2}"/>
              </a:ext>
            </a:extLst>
          </p:cNvPr>
          <p:cNvCxnSpPr>
            <a:cxnSpLocks/>
            <a:stCxn id="102" idx="0"/>
            <a:endCxn id="134" idx="0"/>
          </p:cNvCxnSpPr>
          <p:nvPr/>
        </p:nvCxnSpPr>
        <p:spPr bwMode="auto">
          <a:xfrm>
            <a:off x="4583321" y="4187654"/>
            <a:ext cx="2523094" cy="21432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4747F58-C279-46D4-99D1-DA8227819AD1}"/>
              </a:ext>
            </a:extLst>
          </p:cNvPr>
          <p:cNvSpPr/>
          <p:nvPr/>
        </p:nvSpPr>
        <p:spPr bwMode="auto">
          <a:xfrm>
            <a:off x="6789910" y="4401976"/>
            <a:ext cx="633009" cy="427180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624E137-CC61-4C6B-A95C-E62334906531}"/>
              </a:ext>
            </a:extLst>
          </p:cNvPr>
          <p:cNvCxnSpPr>
            <a:cxnSpLocks/>
            <a:stCxn id="134" idx="2"/>
            <a:endCxn id="102" idx="2"/>
          </p:cNvCxnSpPr>
          <p:nvPr/>
        </p:nvCxnSpPr>
        <p:spPr bwMode="auto">
          <a:xfrm flipH="1">
            <a:off x="4583321" y="4829156"/>
            <a:ext cx="2523094" cy="18023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DB1CF34-CD8B-4AE7-B791-7560F687D311}"/>
              </a:ext>
            </a:extLst>
          </p:cNvPr>
          <p:cNvSpPr/>
          <p:nvPr/>
        </p:nvSpPr>
        <p:spPr bwMode="auto">
          <a:xfrm>
            <a:off x="10521161" y="1142417"/>
            <a:ext cx="1984970" cy="69122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1E49A1-7DA4-432B-9A85-F14D4159A512}"/>
              </a:ext>
            </a:extLst>
          </p:cNvPr>
          <p:cNvCxnSpPr>
            <a:cxnSpLocks/>
          </p:cNvCxnSpPr>
          <p:nvPr/>
        </p:nvCxnSpPr>
        <p:spPr bwMode="auto">
          <a:xfrm>
            <a:off x="11513646" y="2250837"/>
            <a:ext cx="0" cy="5760720"/>
          </a:xfrm>
          <a:prstGeom prst="line">
            <a:avLst/>
          </a:prstGeom>
          <a:ln w="984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77D777E-EC01-4435-A8E4-66D3FBBCEB45}"/>
              </a:ext>
            </a:extLst>
          </p:cNvPr>
          <p:cNvSpPr txBox="1"/>
          <p:nvPr/>
        </p:nvSpPr>
        <p:spPr>
          <a:xfrm>
            <a:off x="10547319" y="1313952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</a:t>
            </a:r>
            <a:r>
              <a:rPr lang="en-US" sz="2800" b="1" dirty="0"/>
              <a:t> server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584EDB-E684-4424-8FE2-FF45BDFF9011}"/>
              </a:ext>
            </a:extLst>
          </p:cNvPr>
          <p:cNvSpPr txBox="1"/>
          <p:nvPr/>
        </p:nvSpPr>
        <p:spPr>
          <a:xfrm rot="16200000">
            <a:off x="888784" y="4383076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DC539C8-3C4A-4362-8751-C25530ABE39D}"/>
              </a:ext>
            </a:extLst>
          </p:cNvPr>
          <p:cNvCxnSpPr>
            <a:cxnSpLocks/>
            <a:stCxn id="108" idx="0"/>
            <a:endCxn id="122" idx="0"/>
          </p:cNvCxnSpPr>
          <p:nvPr/>
        </p:nvCxnSpPr>
        <p:spPr bwMode="auto">
          <a:xfrm>
            <a:off x="2461847" y="5737376"/>
            <a:ext cx="2163348" cy="720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F407E73-307D-4C1E-956B-12630470312A}"/>
              </a:ext>
            </a:extLst>
          </p:cNvPr>
          <p:cNvCxnSpPr>
            <a:cxnSpLocks/>
            <a:stCxn id="126" idx="0"/>
          </p:cNvCxnSpPr>
          <p:nvPr/>
        </p:nvCxnSpPr>
        <p:spPr bwMode="auto">
          <a:xfrm>
            <a:off x="8945229" y="6490480"/>
            <a:ext cx="2566199" cy="9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EFAFE3E-325B-47E9-B225-6559890DE3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978823" y="6690375"/>
            <a:ext cx="2541973" cy="7622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92956AF-2DD5-420B-9856-8C7727D967B8}"/>
              </a:ext>
            </a:extLst>
          </p:cNvPr>
          <p:cNvSpPr/>
          <p:nvPr/>
        </p:nvSpPr>
        <p:spPr bwMode="auto">
          <a:xfrm>
            <a:off x="6866342" y="6742470"/>
            <a:ext cx="633009" cy="251564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FB46FAC-9E17-459B-8931-4F8C0C5CD001}"/>
              </a:ext>
            </a:extLst>
          </p:cNvPr>
          <p:cNvCxnSpPr>
            <a:cxnSpLocks/>
            <a:endCxn id="239" idx="0"/>
          </p:cNvCxnSpPr>
          <p:nvPr/>
        </p:nvCxnSpPr>
        <p:spPr bwMode="auto">
          <a:xfrm flipH="1">
            <a:off x="7182847" y="6638281"/>
            <a:ext cx="1762382" cy="10418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7248D26-EE58-4AC3-B5C3-63DEF88C4ED0}"/>
              </a:ext>
            </a:extLst>
          </p:cNvPr>
          <p:cNvCxnSpPr>
            <a:cxnSpLocks/>
            <a:stCxn id="239" idx="2"/>
          </p:cNvCxnSpPr>
          <p:nvPr/>
        </p:nvCxnSpPr>
        <p:spPr bwMode="auto">
          <a:xfrm>
            <a:off x="7182847" y="6994034"/>
            <a:ext cx="1770412" cy="8125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F13C263-F5D0-4974-94CE-829B323F56FD}"/>
              </a:ext>
            </a:extLst>
          </p:cNvPr>
          <p:cNvCxnSpPr>
            <a:cxnSpLocks/>
            <a:stCxn id="122" idx="0"/>
            <a:endCxn id="246" idx="0"/>
          </p:cNvCxnSpPr>
          <p:nvPr/>
        </p:nvCxnSpPr>
        <p:spPr bwMode="auto">
          <a:xfrm>
            <a:off x="4625195" y="5809420"/>
            <a:ext cx="2485532" cy="8286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69DC739-B4B6-4B77-B3C6-31D1E30888BD}"/>
              </a:ext>
            </a:extLst>
          </p:cNvPr>
          <p:cNvSpPr/>
          <p:nvPr/>
        </p:nvSpPr>
        <p:spPr bwMode="auto">
          <a:xfrm>
            <a:off x="6794222" y="5892281"/>
            <a:ext cx="633009" cy="284909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B5BBA94-93E3-4104-9847-A16430BEA2A7}"/>
              </a:ext>
            </a:extLst>
          </p:cNvPr>
          <p:cNvCxnSpPr>
            <a:cxnSpLocks/>
            <a:stCxn id="246" idx="2"/>
            <a:endCxn id="122" idx="2"/>
          </p:cNvCxnSpPr>
          <p:nvPr/>
        </p:nvCxnSpPr>
        <p:spPr bwMode="auto">
          <a:xfrm flipH="1">
            <a:off x="4625195" y="6177190"/>
            <a:ext cx="2485532" cy="828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2CB9A73-550F-46C4-9FA6-9E95E323DF8D}"/>
              </a:ext>
            </a:extLst>
          </p:cNvPr>
          <p:cNvSpPr/>
          <p:nvPr/>
        </p:nvSpPr>
        <p:spPr bwMode="auto">
          <a:xfrm>
            <a:off x="4266816" y="7350019"/>
            <a:ext cx="633009" cy="521896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1019574-45B7-4C0F-88A5-2178BAEBAC68}"/>
              </a:ext>
            </a:extLst>
          </p:cNvPr>
          <p:cNvCxnSpPr>
            <a:cxnSpLocks/>
            <a:stCxn id="269" idx="0"/>
            <a:endCxn id="271" idx="0"/>
          </p:cNvCxnSpPr>
          <p:nvPr/>
        </p:nvCxnSpPr>
        <p:spPr bwMode="auto">
          <a:xfrm>
            <a:off x="4583321" y="7350019"/>
            <a:ext cx="2485532" cy="9994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A5C616F-711D-47F1-BC8F-62986830D82E}"/>
              </a:ext>
            </a:extLst>
          </p:cNvPr>
          <p:cNvSpPr/>
          <p:nvPr/>
        </p:nvSpPr>
        <p:spPr bwMode="auto">
          <a:xfrm>
            <a:off x="6752348" y="7449968"/>
            <a:ext cx="633009" cy="341630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101434B-1F60-459D-9AF1-6705A13F1BB3}"/>
              </a:ext>
            </a:extLst>
          </p:cNvPr>
          <p:cNvCxnSpPr>
            <a:cxnSpLocks/>
            <a:stCxn id="271" idx="2"/>
            <a:endCxn id="269" idx="2"/>
          </p:cNvCxnSpPr>
          <p:nvPr/>
        </p:nvCxnSpPr>
        <p:spPr bwMode="auto">
          <a:xfrm flipH="1">
            <a:off x="4583321" y="7791598"/>
            <a:ext cx="2485532" cy="8031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F4C851-110A-47A4-A8D9-841F0CF0F361}"/>
              </a:ext>
            </a:extLst>
          </p:cNvPr>
          <p:cNvCxnSpPr>
            <a:cxnSpLocks/>
          </p:cNvCxnSpPr>
          <p:nvPr/>
        </p:nvCxnSpPr>
        <p:spPr bwMode="auto">
          <a:xfrm>
            <a:off x="2478657" y="4022498"/>
            <a:ext cx="2104664" cy="16515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CC5C7CC-8A82-41AE-9314-EAC21FD3A2B0}"/>
              </a:ext>
            </a:extLst>
          </p:cNvPr>
          <p:cNvSpPr/>
          <p:nvPr/>
        </p:nvSpPr>
        <p:spPr bwMode="auto">
          <a:xfrm>
            <a:off x="6789910" y="2667879"/>
            <a:ext cx="633009" cy="749908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1CC41B-45BA-451F-8CB5-549588EA6EAA}"/>
              </a:ext>
            </a:extLst>
          </p:cNvPr>
          <p:cNvSpPr txBox="1"/>
          <p:nvPr/>
        </p:nvSpPr>
        <p:spPr>
          <a:xfrm>
            <a:off x="7482787" y="2664701"/>
            <a:ext cx="838140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write</a:t>
            </a:r>
          </a:p>
          <a:p>
            <a:pPr algn="ctr"/>
            <a:r>
              <a:rPr lang="en-US" sz="2800" b="1" dirty="0"/>
              <a:t>lock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22501B-742D-4BB0-B384-E7CA333E6380}"/>
              </a:ext>
            </a:extLst>
          </p:cNvPr>
          <p:cNvSpPr/>
          <p:nvPr/>
        </p:nvSpPr>
        <p:spPr bwMode="auto">
          <a:xfrm>
            <a:off x="8636755" y="2514600"/>
            <a:ext cx="633009" cy="1161308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0E20F7-FDC5-402D-AF0A-E367705DA9E0}"/>
              </a:ext>
            </a:extLst>
          </p:cNvPr>
          <p:cNvCxnSpPr>
            <a:cxnSpLocks/>
            <a:stCxn id="64" idx="0"/>
            <a:endCxn id="62" idx="0"/>
          </p:cNvCxnSpPr>
          <p:nvPr/>
        </p:nvCxnSpPr>
        <p:spPr bwMode="auto">
          <a:xfrm flipH="1">
            <a:off x="7106415" y="2514600"/>
            <a:ext cx="1846845" cy="15327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7FBE8E-B46F-4907-9A60-4BC475FD1AE9}"/>
              </a:ext>
            </a:extLst>
          </p:cNvPr>
          <p:cNvCxnSpPr>
            <a:cxnSpLocks/>
            <a:stCxn id="62" idx="2"/>
            <a:endCxn id="64" idx="2"/>
          </p:cNvCxnSpPr>
          <p:nvPr/>
        </p:nvCxnSpPr>
        <p:spPr bwMode="auto">
          <a:xfrm>
            <a:off x="7106415" y="3417787"/>
            <a:ext cx="1846845" cy="25812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546860F-BFF8-41D2-9D04-EFC340361E94}"/>
              </a:ext>
            </a:extLst>
          </p:cNvPr>
          <p:cNvSpPr txBox="1"/>
          <p:nvPr/>
        </p:nvSpPr>
        <p:spPr>
          <a:xfrm>
            <a:off x="12481209" y="2132105"/>
            <a:ext cx="239953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Fence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EFE5E8-53A4-4C62-AD54-CE858C0DDC0C}"/>
              </a:ext>
            </a:extLst>
          </p:cNvPr>
          <p:cNvCxnSpPr>
            <a:cxnSpLocks/>
          </p:cNvCxnSpPr>
          <p:nvPr/>
        </p:nvCxnSpPr>
        <p:spPr bwMode="auto">
          <a:xfrm>
            <a:off x="1257738" y="3785135"/>
            <a:ext cx="8503920" cy="0"/>
          </a:xfrm>
          <a:prstGeom prst="line">
            <a:avLst/>
          </a:prstGeom>
          <a:ln w="984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2C48FFB-C776-40E5-812A-33A26E689275}"/>
              </a:ext>
            </a:extLst>
          </p:cNvPr>
          <p:cNvSpPr txBox="1"/>
          <p:nvPr/>
        </p:nvSpPr>
        <p:spPr>
          <a:xfrm>
            <a:off x="98189" y="3138804"/>
            <a:ext cx="1199626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release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local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ranks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E88D423-3D1A-4807-BECE-3CACEEBD7365}"/>
              </a:ext>
            </a:extLst>
          </p:cNvPr>
          <p:cNvGrpSpPr/>
          <p:nvPr/>
        </p:nvGrpSpPr>
        <p:grpSpPr>
          <a:xfrm>
            <a:off x="908134" y="3240838"/>
            <a:ext cx="4071518" cy="2810242"/>
            <a:chOff x="7376662" y="4297040"/>
            <a:chExt cx="7253738" cy="372154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C68096-7D29-4D96-9AAD-CF4697A55B7E}"/>
                </a:ext>
              </a:extLst>
            </p:cNvPr>
            <p:cNvSpPr/>
            <p:nvPr/>
          </p:nvSpPr>
          <p:spPr bwMode="auto">
            <a:xfrm>
              <a:off x="9292820" y="4297040"/>
              <a:ext cx="5337580" cy="3721545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3D527FAC-9C13-43D3-AC1E-CADE023E4C33}"/>
                </a:ext>
              </a:extLst>
            </p:cNvPr>
            <p:cNvSpPr/>
            <p:nvPr/>
          </p:nvSpPr>
          <p:spPr bwMode="auto">
            <a:xfrm rot="19608439">
              <a:off x="7376662" y="6805290"/>
              <a:ext cx="2339722" cy="693567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0912310-A37E-4D5A-8E5E-C2552A8449FD}"/>
              </a:ext>
            </a:extLst>
          </p:cNvPr>
          <p:cNvSpPr/>
          <p:nvPr/>
        </p:nvSpPr>
        <p:spPr bwMode="auto">
          <a:xfrm>
            <a:off x="1544842" y="1146412"/>
            <a:ext cx="4243207" cy="2069629"/>
          </a:xfrm>
          <a:prstGeom prst="wedgeRectCallout">
            <a:avLst>
              <a:gd name="adj1" fmla="val -15349"/>
              <a:gd name="adj2" fmla="val 63792"/>
            </a:avLst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Propose the new thread-safety scheme that allows to avoid “thread shift” on the fast path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50FDDBA-95ED-4023-9412-60A45615BE71}"/>
              </a:ext>
            </a:extLst>
          </p:cNvPr>
          <p:cNvGrpSpPr/>
          <p:nvPr/>
        </p:nvGrpSpPr>
        <p:grpSpPr>
          <a:xfrm rot="11103456">
            <a:off x="5910235" y="2460391"/>
            <a:ext cx="3458843" cy="2594444"/>
            <a:chOff x="7615712" y="4549566"/>
            <a:chExt cx="7014693" cy="311992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2A2BB25-DA44-4FD9-B54C-8E6078CB00CA}"/>
                </a:ext>
              </a:extLst>
            </p:cNvPr>
            <p:cNvSpPr/>
            <p:nvPr/>
          </p:nvSpPr>
          <p:spPr bwMode="auto">
            <a:xfrm>
              <a:off x="9292825" y="4549566"/>
              <a:ext cx="5337580" cy="3119920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4E57909B-21F5-4738-A794-E3FDFEFEF8AB}"/>
                </a:ext>
              </a:extLst>
            </p:cNvPr>
            <p:cNvSpPr/>
            <p:nvPr/>
          </p:nvSpPr>
          <p:spPr bwMode="auto">
            <a:xfrm rot="19314476">
              <a:off x="7615712" y="6694976"/>
              <a:ext cx="2257955" cy="693568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DCEB9729-31B9-4D2C-9380-E4EF0F7D2D3D}"/>
              </a:ext>
            </a:extLst>
          </p:cNvPr>
          <p:cNvSpPr/>
          <p:nvPr/>
        </p:nvSpPr>
        <p:spPr bwMode="auto">
          <a:xfrm>
            <a:off x="6087744" y="5440674"/>
            <a:ext cx="3882559" cy="1526071"/>
          </a:xfrm>
          <a:prstGeom prst="wedgeRectCallout">
            <a:avLst>
              <a:gd name="adj1" fmla="val -21568"/>
              <a:gd name="adj2" fmla="val -67032"/>
            </a:avLst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Propose the new locking scheme that is optimized for the usage scenario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B23CCEC-5D7D-4E53-BA6A-04D14EEE31C3}"/>
              </a:ext>
            </a:extLst>
          </p:cNvPr>
          <p:cNvCxnSpPr>
            <a:cxnSpLocks/>
          </p:cNvCxnSpPr>
          <p:nvPr/>
        </p:nvCxnSpPr>
        <p:spPr bwMode="auto">
          <a:xfrm>
            <a:off x="8319420" y="2391508"/>
            <a:ext cx="4737569" cy="0"/>
          </a:xfrm>
          <a:prstGeom prst="line">
            <a:avLst/>
          </a:prstGeom>
          <a:ln w="9842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8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Considered </a:t>
            </a:r>
            <a:r>
              <a:rPr lang="en-US" sz="4000" dirty="0" err="1"/>
              <a:t>KVDb</a:t>
            </a:r>
            <a:r>
              <a:rPr lang="en-US" sz="4000" dirty="0"/>
              <a:t> locking schemes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73C2-C82D-4105-8DE4-9443B9F1F31A}"/>
              </a:ext>
            </a:extLst>
          </p:cNvPr>
          <p:cNvSpPr/>
          <p:nvPr/>
        </p:nvSpPr>
        <p:spPr>
          <a:xfrm>
            <a:off x="410299" y="7583827"/>
            <a:ext cx="116533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W.C. Hsieh and W.E </a:t>
            </a:r>
            <a:r>
              <a:rPr lang="en-US" sz="1800" dirty="0" err="1"/>
              <a:t>Weihl</a:t>
            </a:r>
            <a:r>
              <a:rPr lang="en-US" sz="1800" dirty="0"/>
              <a:t>. 1992. </a:t>
            </a:r>
            <a:r>
              <a:rPr lang="en-US" sz="1800" b="1" dirty="0"/>
              <a:t>Scalable Reader-Writer Locks for Parallel Systems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600" dirty="0"/>
              <a:t>In Proceedings of the Sixth International Parallel Processing Symposium. IEEE, 656–659. </a:t>
            </a:r>
            <a:r>
              <a:rPr lang="en-US" sz="1600" dirty="0">
                <a:hlinkClick r:id="rId3"/>
              </a:rPr>
              <a:t>https://doi.org/10.1109/IPPS.1992.222989</a:t>
            </a:r>
            <a:endParaRPr lang="en-US" sz="16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9643B51-C806-402C-B3EF-5FE526B5F837}"/>
              </a:ext>
            </a:extLst>
          </p:cNvPr>
          <p:cNvGrpSpPr/>
          <p:nvPr/>
        </p:nvGrpSpPr>
        <p:grpSpPr>
          <a:xfrm>
            <a:off x="275515" y="1146412"/>
            <a:ext cx="6869785" cy="2968388"/>
            <a:chOff x="275515" y="1146412"/>
            <a:chExt cx="6869785" cy="296838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50353E6-B082-40E4-85FA-BE65345C596A}"/>
                </a:ext>
              </a:extLst>
            </p:cNvPr>
            <p:cNvGrpSpPr/>
            <p:nvPr/>
          </p:nvGrpSpPr>
          <p:grpSpPr>
            <a:xfrm>
              <a:off x="1927400" y="1268307"/>
              <a:ext cx="3845181" cy="2140551"/>
              <a:chOff x="888788" y="1354367"/>
              <a:chExt cx="3845181" cy="214055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37EFBD-C05A-492B-A73C-829962F9377C}"/>
                  </a:ext>
                </a:extLst>
              </p:cNvPr>
              <p:cNvSpPr/>
              <p:nvPr/>
            </p:nvSpPr>
            <p:spPr bwMode="auto">
              <a:xfrm>
                <a:off x="1592178" y="2166998"/>
                <a:ext cx="2438400" cy="672786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POSIX/</a:t>
                </a:r>
                <a:r>
                  <a:rPr kumimoji="0" lang="en-US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Pthreads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RW-lock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810DC3-BA05-4E33-9565-5F89E9AA0778}"/>
                  </a:ext>
                </a:extLst>
              </p:cNvPr>
              <p:cNvGrpSpPr/>
              <p:nvPr/>
            </p:nvGrpSpPr>
            <p:grpSpPr>
              <a:xfrm>
                <a:off x="888788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36B8C1-7C76-4A32-9339-8F65E80F9FA9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7B3CC28-33E0-47F6-B232-C708AA35DF17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D3F21C3-EB71-4AE2-ADC7-AB2D40AFA992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FBFC7A-DE30-469A-88DE-3E5C911F8204}"/>
                  </a:ext>
                </a:extLst>
              </p:cNvPr>
              <p:cNvSpPr/>
              <p:nvPr/>
            </p:nvSpPr>
            <p:spPr bwMode="auto">
              <a:xfrm>
                <a:off x="2112234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B8E2BD4-A7F8-4936-9EBF-EF8768C0D9D3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 bwMode="auto">
              <a:xfrm>
                <a:off x="1357715" y="1811567"/>
                <a:ext cx="754519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DA14194-8BC1-4BB3-8450-2511F15D3C89}"/>
                  </a:ext>
                </a:extLst>
              </p:cNvPr>
              <p:cNvCxnSpPr>
                <a:cxnSpLocks/>
                <a:stCxn id="13" idx="2"/>
                <a:endCxn id="2" idx="0"/>
              </p:cNvCxnSpPr>
              <p:nvPr/>
            </p:nvCxnSpPr>
            <p:spPr bwMode="auto">
              <a:xfrm>
                <a:off x="2429301" y="1811567"/>
                <a:ext cx="382077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7D5EAA-411F-4E59-9F81-D4E2AA8B9771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 bwMode="auto">
              <a:xfrm flipH="1">
                <a:off x="3510524" y="1811567"/>
                <a:ext cx="754518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B78F88D-A20D-46D9-929E-415A3CC4CFA8}"/>
                  </a:ext>
                </a:extLst>
              </p:cNvPr>
              <p:cNvCxnSpPr>
                <a:cxnSpLocks/>
                <a:stCxn id="26" idx="0"/>
                <a:endCxn id="2" idx="2"/>
              </p:cNvCxnSpPr>
              <p:nvPr/>
            </p:nvCxnSpPr>
            <p:spPr bwMode="auto">
              <a:xfrm flipH="1" flipV="1">
                <a:off x="2811378" y="2839784"/>
                <a:ext cx="1" cy="1979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06357C-EE19-41CE-9E43-BC8CC99E3DC2}"/>
                </a:ext>
              </a:extLst>
            </p:cNvPr>
            <p:cNvSpPr/>
            <p:nvPr/>
          </p:nvSpPr>
          <p:spPr bwMode="auto">
            <a:xfrm>
              <a:off x="275515" y="1146412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23BAF6-7917-41AF-850D-69AB1A20FF92}"/>
                </a:ext>
              </a:extLst>
            </p:cNvPr>
            <p:cNvSpPr txBox="1"/>
            <p:nvPr/>
          </p:nvSpPr>
          <p:spPr>
            <a:xfrm>
              <a:off x="554680" y="3648509"/>
              <a:ext cx="659062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 err="1"/>
                <a:t>Posix</a:t>
              </a:r>
              <a:r>
                <a:rPr lang="en-US" sz="2400" b="1" dirty="0"/>
                <a:t> RW-lock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AE249F-B44E-4A36-9638-AE5E26F736FF}"/>
              </a:ext>
            </a:extLst>
          </p:cNvPr>
          <p:cNvGrpSpPr/>
          <p:nvPr/>
        </p:nvGrpSpPr>
        <p:grpSpPr>
          <a:xfrm>
            <a:off x="7315200" y="1146413"/>
            <a:ext cx="6869785" cy="2968388"/>
            <a:chOff x="7315200" y="1146413"/>
            <a:chExt cx="6869785" cy="296838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3DF5BC-4DB6-4330-9D34-91BE93B2E378}"/>
                </a:ext>
              </a:extLst>
            </p:cNvPr>
            <p:cNvGrpSpPr/>
            <p:nvPr/>
          </p:nvGrpSpPr>
          <p:grpSpPr>
            <a:xfrm>
              <a:off x="8737966" y="1268307"/>
              <a:ext cx="4024253" cy="2140551"/>
              <a:chOff x="8212016" y="1354367"/>
              <a:chExt cx="4024253" cy="214055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9BBBBB2-16EB-4281-8E3E-C12DF9C9CA79}"/>
                  </a:ext>
                </a:extLst>
              </p:cNvPr>
              <p:cNvGrpSpPr/>
              <p:nvPr/>
            </p:nvGrpSpPr>
            <p:grpSpPr>
              <a:xfrm>
                <a:off x="8212016" y="2054692"/>
                <a:ext cx="4024253" cy="672786"/>
                <a:chOff x="8212016" y="2054692"/>
                <a:chExt cx="4024253" cy="6727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74BF622-D3C1-47C4-93A2-3156C2597521}"/>
                    </a:ext>
                  </a:extLst>
                </p:cNvPr>
                <p:cNvSpPr/>
                <p:nvPr/>
              </p:nvSpPr>
              <p:spPr bwMode="auto">
                <a:xfrm>
                  <a:off x="8212016" y="2054692"/>
                  <a:ext cx="4024253" cy="672786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CA1F322-D95D-433E-8F2B-5EF384847B3D}"/>
                    </a:ext>
                  </a:extLst>
                </p:cNvPr>
                <p:cNvSpPr/>
                <p:nvPr/>
              </p:nvSpPr>
              <p:spPr bwMode="auto">
                <a:xfrm>
                  <a:off x="8300005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L1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8AB9813-7B6C-4826-8A72-E45EE49E6AF7}"/>
                    </a:ext>
                  </a:extLst>
                </p:cNvPr>
                <p:cNvSpPr/>
                <p:nvPr/>
              </p:nvSpPr>
              <p:spPr bwMode="auto">
                <a:xfrm>
                  <a:off x="9371591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5493428-D96F-4980-86B5-31AF2100FAD2}"/>
                    </a:ext>
                  </a:extLst>
                </p:cNvPr>
                <p:cNvSpPr/>
                <p:nvPr/>
              </p:nvSpPr>
              <p:spPr bwMode="auto">
                <a:xfrm>
                  <a:off x="11207332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</a:t>
                  </a:r>
                  <a:r>
                    <a:rPr lang="en-US" sz="2000" b="1" i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</a:t>
                  </a:r>
                  <a:endPara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F615A5-A6C0-4063-8CEF-955396124130}"/>
                  </a:ext>
                </a:extLst>
              </p:cNvPr>
              <p:cNvGrpSpPr/>
              <p:nvPr/>
            </p:nvGrpSpPr>
            <p:grpSpPr>
              <a:xfrm>
                <a:off x="8300005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A0855B7-4F9F-4F0F-B120-5E2E80C997A0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87C37C8-88BE-4006-A3DD-1AE6C614C0EA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483850-AA61-4524-BD12-6386C04F99E3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6A3D9E-6CB5-4FC3-902A-8B7E3ED42E8D}"/>
                  </a:ext>
                </a:extLst>
              </p:cNvPr>
              <p:cNvSpPr/>
              <p:nvPr/>
            </p:nvSpPr>
            <p:spPr bwMode="auto">
              <a:xfrm>
                <a:off x="9524997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C865E5-D42D-42CC-85F4-C98656AC8926}"/>
                  </a:ext>
                </a:extLst>
              </p:cNvPr>
              <p:cNvCxnSpPr>
                <a:cxnSpLocks/>
                <a:stCxn id="44" idx="2"/>
                <a:endCxn id="56" idx="0"/>
              </p:cNvCxnSpPr>
              <p:nvPr/>
            </p:nvCxnSpPr>
            <p:spPr bwMode="auto">
              <a:xfrm>
                <a:off x="8768932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4794FC3-6418-4383-BF60-931A4524504F}"/>
                  </a:ext>
                </a:extLst>
              </p:cNvPr>
              <p:cNvCxnSpPr>
                <a:cxnSpLocks/>
                <a:stCxn id="45" idx="2"/>
                <a:endCxn id="60" idx="0"/>
              </p:cNvCxnSpPr>
              <p:nvPr/>
            </p:nvCxnSpPr>
            <p:spPr bwMode="auto">
              <a:xfrm>
                <a:off x="9840518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5D9DBDD-59A8-4C44-AC8D-9E5C7C3EC8A6}"/>
                  </a:ext>
                </a:extLst>
              </p:cNvPr>
              <p:cNvCxnSpPr>
                <a:cxnSpLocks/>
                <a:stCxn id="46" idx="2"/>
                <a:endCxn id="62" idx="0"/>
              </p:cNvCxnSpPr>
              <p:nvPr/>
            </p:nvCxnSpPr>
            <p:spPr bwMode="auto">
              <a:xfrm>
                <a:off x="11676259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3017CA5-FF3C-4F24-AEA1-A94FFAE1894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 bwMode="auto">
              <a:xfrm flipH="1" flipV="1">
                <a:off x="9840518" y="2626270"/>
                <a:ext cx="383624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6C603F9-C47A-406D-9541-F26061EFF7E4}"/>
                  </a:ext>
                </a:extLst>
              </p:cNvPr>
              <p:cNvCxnSpPr>
                <a:cxnSpLocks/>
                <a:stCxn id="47" idx="0"/>
                <a:endCxn id="56" idx="2"/>
              </p:cNvCxnSpPr>
              <p:nvPr/>
            </p:nvCxnSpPr>
            <p:spPr bwMode="auto">
              <a:xfrm flipH="1" flipV="1">
                <a:off x="8768932" y="2626270"/>
                <a:ext cx="1455210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C9451B9-9F0C-46ED-BCAA-615E404688AB}"/>
                  </a:ext>
                </a:extLst>
              </p:cNvPr>
              <p:cNvCxnSpPr>
                <a:cxnSpLocks/>
                <a:stCxn id="47" idx="0"/>
                <a:endCxn id="62" idx="2"/>
              </p:cNvCxnSpPr>
              <p:nvPr/>
            </p:nvCxnSpPr>
            <p:spPr bwMode="auto">
              <a:xfrm flipV="1">
                <a:off x="10224142" y="2626270"/>
                <a:ext cx="1452117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562AB9-3EA1-4BE4-86AC-1D50FB6CA5E7}"/>
                </a:ext>
              </a:extLst>
            </p:cNvPr>
            <p:cNvSpPr/>
            <p:nvPr/>
          </p:nvSpPr>
          <p:spPr bwMode="auto">
            <a:xfrm>
              <a:off x="7315200" y="1146413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FD458CF-63A5-4692-98B9-6E31FA121298}"/>
                </a:ext>
              </a:extLst>
            </p:cNvPr>
            <p:cNvSpPr txBox="1"/>
            <p:nvPr/>
          </p:nvSpPr>
          <p:spPr>
            <a:xfrm>
              <a:off x="7315200" y="3708659"/>
              <a:ext cx="686978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/>
                <a:t>1N-mutex (static lock </a:t>
              </a:r>
              <a:r>
                <a:rPr lang="en-US" sz="2400" b="1" dirty="0">
                  <a:solidFill>
                    <a:srgbClr val="C00000"/>
                  </a:solidFill>
                </a:rPr>
                <a:t>[1]</a:t>
              </a:r>
              <a:r>
                <a:rPr lang="en-US" sz="2400" b="1" dirty="0"/>
                <a:t>)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729350-5793-429F-8755-D792EC84CB68}"/>
              </a:ext>
            </a:extLst>
          </p:cNvPr>
          <p:cNvSpPr/>
          <p:nvPr/>
        </p:nvSpPr>
        <p:spPr bwMode="auto">
          <a:xfrm>
            <a:off x="275514" y="4253078"/>
            <a:ext cx="6869785" cy="33307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31EACF-1C4F-4CAB-8BE9-4A424043D26B}"/>
              </a:ext>
            </a:extLst>
          </p:cNvPr>
          <p:cNvSpPr txBox="1"/>
          <p:nvPr/>
        </p:nvSpPr>
        <p:spPr>
          <a:xfrm>
            <a:off x="275513" y="7184947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2N-mutex (proposed in paper)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606B5D8-81D4-4C40-91EE-DD028A13DBA3}"/>
              </a:ext>
            </a:extLst>
          </p:cNvPr>
          <p:cNvGrpSpPr/>
          <p:nvPr/>
        </p:nvGrpSpPr>
        <p:grpSpPr>
          <a:xfrm>
            <a:off x="1029264" y="4373480"/>
            <a:ext cx="5362282" cy="2707151"/>
            <a:chOff x="445469" y="4339518"/>
            <a:chExt cx="5362282" cy="27071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064C006-2FED-40B1-AFC5-13090B01277D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191ED2C-FD0D-4968-ADB9-752917F5187F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EBBA05-5FCA-4CD7-BAC3-F39CC99996C4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E5E5147-C0F2-4BDB-838B-6B8AA8BF9BB3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06CFD0E-225A-4F54-B3DE-C5C064232FB1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0C238B-C1FB-4DEC-A59D-ADF53F9350A5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CF84523-D379-4CD1-8930-04A57FBD5D6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73A3E7-ACDF-4AF2-92BD-105044490483}"/>
                  </a:ext>
                </a:extLst>
              </p:cNvPr>
              <p:cNvCxnSpPr>
                <a:cxnSpLocks/>
                <a:stCxn id="116" idx="2"/>
                <a:endCxn id="120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DD7240D-C1BC-4F9A-A1ED-48A8BE2DD188}"/>
                  </a:ext>
                </a:extLst>
              </p:cNvPr>
              <p:cNvCxnSpPr>
                <a:cxnSpLocks/>
                <a:stCxn id="117" idx="2"/>
                <a:endCxn id="144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0863DDF-F8EB-4F44-9211-6EEDF0D4A1A4}"/>
                  </a:ext>
                </a:extLst>
              </p:cNvPr>
              <p:cNvCxnSpPr>
                <a:cxnSpLocks/>
                <a:stCxn id="118" idx="2"/>
                <a:endCxn id="153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DC8067C-9D13-4F6C-A562-5DB7D4DE04BF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DA1D6C1-A52E-45BE-8C89-C4D677D080F5}"/>
                  </a:ext>
                </a:extLst>
              </p:cNvPr>
              <p:cNvCxnSpPr>
                <a:cxnSpLocks/>
                <a:stCxn id="116" idx="2"/>
                <a:endCxn id="133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80E151A-B722-4A2F-9269-3508696E3234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B596ABC-DC59-4174-8F04-71F458092D28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26B432C-D48E-4149-8732-8923A36C4BD5}"/>
                  </a:ext>
                </a:extLst>
              </p:cNvPr>
              <p:cNvCxnSpPr>
                <a:cxnSpLocks/>
                <a:stCxn id="117" idx="2"/>
                <a:endCxn id="145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5A71A9B-E387-4E1D-9A32-E127D9950AFB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C1B13C8-4ACB-4E84-AD0D-B12943E3C88F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D4ADC5C-E841-4ACE-8721-1DE60E2A5663}"/>
                  </a:ext>
                </a:extLst>
              </p:cNvPr>
              <p:cNvCxnSpPr>
                <a:cxnSpLocks/>
                <a:stCxn id="118" idx="2"/>
                <a:endCxn id="152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E9C441B-FD61-4664-A3F3-7924099D03ED}"/>
                </a:ext>
              </a:extLst>
            </p:cNvPr>
            <p:cNvCxnSpPr>
              <a:cxnSpLocks/>
              <a:stCxn id="109" idx="0"/>
              <a:endCxn id="145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75B964B-3D0F-43FD-ACCA-E1BFE59B589E}"/>
                </a:ext>
              </a:extLst>
            </p:cNvPr>
            <p:cNvCxnSpPr>
              <a:cxnSpLocks/>
              <a:stCxn id="109" idx="0"/>
              <a:endCxn id="144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F742FEE-31C6-443A-A527-872FEEAF1042}"/>
                </a:ext>
              </a:extLst>
            </p:cNvPr>
            <p:cNvCxnSpPr>
              <a:cxnSpLocks/>
              <a:stCxn id="109" idx="0"/>
              <a:endCxn id="133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40DF756-73D7-4003-B73A-6A9C54A2AFD6}"/>
                </a:ext>
              </a:extLst>
            </p:cNvPr>
            <p:cNvCxnSpPr>
              <a:cxnSpLocks/>
              <a:stCxn id="109" idx="0"/>
              <a:endCxn id="120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B21DF35-5DA1-4314-91DD-AE37100E5D36}"/>
                </a:ext>
              </a:extLst>
            </p:cNvPr>
            <p:cNvCxnSpPr>
              <a:cxnSpLocks/>
              <a:stCxn id="109" idx="0"/>
              <a:endCxn id="152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C86761-5358-42B2-A4BE-1329BEA27765}"/>
                </a:ext>
              </a:extLst>
            </p:cNvPr>
            <p:cNvCxnSpPr>
              <a:cxnSpLocks/>
              <a:stCxn id="109" idx="0"/>
              <a:endCxn id="153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EB9300B-2816-44FD-B72E-8CDF843E37DD}"/>
              </a:ext>
            </a:extLst>
          </p:cNvPr>
          <p:cNvSpPr/>
          <p:nvPr/>
        </p:nvSpPr>
        <p:spPr bwMode="auto">
          <a:xfrm>
            <a:off x="7321054" y="4253079"/>
            <a:ext cx="6869785" cy="333074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F0CB54-83CC-4424-891A-662570BDD755}"/>
              </a:ext>
            </a:extLst>
          </p:cNvPr>
          <p:cNvSpPr txBox="1"/>
          <p:nvPr/>
        </p:nvSpPr>
        <p:spPr>
          <a:xfrm>
            <a:off x="7321053" y="7184948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N(</a:t>
            </a:r>
            <a:r>
              <a:rPr lang="en-US" sz="2400" b="1" dirty="0" err="1"/>
              <a:t>mutex+signal</a:t>
            </a:r>
            <a:r>
              <a:rPr lang="en-US" sz="2400" b="1" dirty="0"/>
              <a:t>) (a better approach)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CF6507E-115F-45BB-BC3D-4346747A1359}"/>
              </a:ext>
            </a:extLst>
          </p:cNvPr>
          <p:cNvGrpSpPr/>
          <p:nvPr/>
        </p:nvGrpSpPr>
        <p:grpSpPr>
          <a:xfrm>
            <a:off x="8074804" y="4373481"/>
            <a:ext cx="5362282" cy="2707151"/>
            <a:chOff x="445469" y="4339518"/>
            <a:chExt cx="5362282" cy="270715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DF941AB-0069-4EB4-9EE6-7DEFC853B1F0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EF2578E-E90A-400C-8A81-D600A8E80F06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94488E-5049-47A5-80A8-AE583BAFD9DD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39A7A14-2993-4C8C-876E-7B28A31AC054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1200443-1E21-4905-9F05-5553953D9587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9F60019-09EB-4EB1-86CC-395F39372A8D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A9DEB0D-5506-4F19-B873-F44DEAB07BF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D57F03F8-3A12-4165-B053-EF00108B8E93}"/>
                  </a:ext>
                </a:extLst>
              </p:cNvPr>
              <p:cNvCxnSpPr>
                <a:cxnSpLocks/>
                <a:stCxn id="199" idx="2"/>
                <a:endCxn id="198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58CD322-52BC-49E3-A53B-8266DB7AB422}"/>
                  </a:ext>
                </a:extLst>
              </p:cNvPr>
              <p:cNvCxnSpPr>
                <a:cxnSpLocks/>
                <a:stCxn id="200" idx="2"/>
                <a:endCxn id="207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69C5564-CD2A-433F-8000-676DF698B495}"/>
                  </a:ext>
                </a:extLst>
              </p:cNvPr>
              <p:cNvCxnSpPr>
                <a:cxnSpLocks/>
                <a:stCxn id="201" idx="2"/>
                <a:endCxn id="211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02577D13-349E-4CC7-B958-AA45A62F5414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1BC504E9-3282-4EDA-AA65-EC8DB1A784A0}"/>
                  </a:ext>
                </a:extLst>
              </p:cNvPr>
              <p:cNvCxnSpPr>
                <a:cxnSpLocks/>
                <a:stCxn id="199" idx="2"/>
                <a:endCxn id="205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9449E-31FC-4EB8-9F57-CC0E0F2DCE98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03F4CEE-E65B-4BD5-A4AB-095DEA1E6E2E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8C75A940-8006-4CCC-A6F6-65EB6E496026}"/>
                  </a:ext>
                </a:extLst>
              </p:cNvPr>
              <p:cNvCxnSpPr>
                <a:cxnSpLocks/>
                <a:stCxn id="200" idx="2"/>
                <a:endCxn id="208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8DF2474-9F7A-43D0-BF39-91D000C042BF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16EC9F-630A-4FA8-833C-9FF90B8352B7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3133016-B040-4E90-B8A7-D822A56911A8}"/>
                  </a:ext>
                </a:extLst>
              </p:cNvPr>
              <p:cNvCxnSpPr>
                <a:cxnSpLocks/>
                <a:stCxn id="201" idx="2"/>
                <a:endCxn id="210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35374EB-82E0-4837-9757-66E939A7E0DC}"/>
                </a:ext>
              </a:extLst>
            </p:cNvPr>
            <p:cNvCxnSpPr>
              <a:cxnSpLocks/>
              <a:stCxn id="189" idx="0"/>
              <a:endCxn id="208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936CB88-9018-4FA1-9B8A-3FCAD5528623}"/>
                </a:ext>
              </a:extLst>
            </p:cNvPr>
            <p:cNvCxnSpPr>
              <a:cxnSpLocks/>
              <a:stCxn id="189" idx="0"/>
              <a:endCxn id="207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835488F-F5EA-4442-B533-A43341D6F494}"/>
                </a:ext>
              </a:extLst>
            </p:cNvPr>
            <p:cNvCxnSpPr>
              <a:cxnSpLocks/>
              <a:stCxn id="189" idx="0"/>
              <a:endCxn id="205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3A53AF3-FA41-4A3D-A839-CADDF3DC6F15}"/>
                </a:ext>
              </a:extLst>
            </p:cNvPr>
            <p:cNvCxnSpPr>
              <a:cxnSpLocks/>
              <a:stCxn id="189" idx="0"/>
              <a:endCxn id="198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D15250B-DC64-4218-A1F9-148B2DB93FCD}"/>
                </a:ext>
              </a:extLst>
            </p:cNvPr>
            <p:cNvCxnSpPr>
              <a:cxnSpLocks/>
              <a:stCxn id="189" idx="0"/>
              <a:endCxn id="210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E5A81EA-6A52-418B-86A2-D695E7B4609B}"/>
                </a:ext>
              </a:extLst>
            </p:cNvPr>
            <p:cNvCxnSpPr>
              <a:cxnSpLocks/>
              <a:stCxn id="189" idx="0"/>
              <a:endCxn id="211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1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Considered </a:t>
            </a:r>
            <a:r>
              <a:rPr lang="en-US" sz="4000" dirty="0" err="1"/>
              <a:t>KVDb</a:t>
            </a:r>
            <a:r>
              <a:rPr lang="en-US" sz="4000" dirty="0"/>
              <a:t> locking schemes (2)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73C2-C82D-4105-8DE4-9443B9F1F31A}"/>
              </a:ext>
            </a:extLst>
          </p:cNvPr>
          <p:cNvSpPr/>
          <p:nvPr/>
        </p:nvSpPr>
        <p:spPr>
          <a:xfrm>
            <a:off x="410299" y="7583827"/>
            <a:ext cx="116533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W.C. Hsieh and W.E </a:t>
            </a:r>
            <a:r>
              <a:rPr lang="en-US" sz="1800" dirty="0" err="1"/>
              <a:t>Weihl</a:t>
            </a:r>
            <a:r>
              <a:rPr lang="en-US" sz="1800" dirty="0"/>
              <a:t>. 1992. </a:t>
            </a:r>
            <a:r>
              <a:rPr lang="en-US" sz="1800" b="1" dirty="0"/>
              <a:t>Scalable Reader-Writer Locks for Parallel Systems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600" dirty="0"/>
              <a:t>In Proceedings of the Sixth International Parallel Processing Symposium. IEEE, 656–659. </a:t>
            </a:r>
            <a:r>
              <a:rPr lang="en-US" sz="1600" dirty="0">
                <a:hlinkClick r:id="rId3"/>
              </a:rPr>
              <a:t>https://doi.org/10.1109/IPPS.1992.222989</a:t>
            </a:r>
            <a:endParaRPr lang="en-US" sz="16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9643B51-C806-402C-B3EF-5FE526B5F837}"/>
              </a:ext>
            </a:extLst>
          </p:cNvPr>
          <p:cNvGrpSpPr/>
          <p:nvPr/>
        </p:nvGrpSpPr>
        <p:grpSpPr>
          <a:xfrm>
            <a:off x="275515" y="1146412"/>
            <a:ext cx="6869785" cy="2968388"/>
            <a:chOff x="275515" y="1146412"/>
            <a:chExt cx="6869785" cy="296838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50353E6-B082-40E4-85FA-BE65345C596A}"/>
                </a:ext>
              </a:extLst>
            </p:cNvPr>
            <p:cNvGrpSpPr/>
            <p:nvPr/>
          </p:nvGrpSpPr>
          <p:grpSpPr>
            <a:xfrm>
              <a:off x="1927400" y="1268307"/>
              <a:ext cx="3845181" cy="2140551"/>
              <a:chOff x="888788" y="1354367"/>
              <a:chExt cx="3845181" cy="214055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37EFBD-C05A-492B-A73C-829962F9377C}"/>
                  </a:ext>
                </a:extLst>
              </p:cNvPr>
              <p:cNvSpPr/>
              <p:nvPr/>
            </p:nvSpPr>
            <p:spPr bwMode="auto">
              <a:xfrm>
                <a:off x="1592178" y="2166998"/>
                <a:ext cx="2438400" cy="672786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POSIX/</a:t>
                </a:r>
                <a:r>
                  <a:rPr kumimoji="0" lang="en-US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Pthreads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RW-lock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810DC3-BA05-4E33-9565-5F89E9AA0778}"/>
                  </a:ext>
                </a:extLst>
              </p:cNvPr>
              <p:cNvGrpSpPr/>
              <p:nvPr/>
            </p:nvGrpSpPr>
            <p:grpSpPr>
              <a:xfrm>
                <a:off x="888788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36B8C1-7C76-4A32-9339-8F65E80F9FA9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7B3CC28-33E0-47F6-B232-C708AA35DF17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D3F21C3-EB71-4AE2-ADC7-AB2D40AFA992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FBFC7A-DE30-469A-88DE-3E5C911F8204}"/>
                  </a:ext>
                </a:extLst>
              </p:cNvPr>
              <p:cNvSpPr/>
              <p:nvPr/>
            </p:nvSpPr>
            <p:spPr bwMode="auto">
              <a:xfrm>
                <a:off x="2112234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B8E2BD4-A7F8-4936-9EBF-EF8768C0D9D3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 bwMode="auto">
              <a:xfrm>
                <a:off x="1357715" y="1811567"/>
                <a:ext cx="754519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DA14194-8BC1-4BB3-8450-2511F15D3C89}"/>
                  </a:ext>
                </a:extLst>
              </p:cNvPr>
              <p:cNvCxnSpPr>
                <a:cxnSpLocks/>
                <a:stCxn id="13" idx="2"/>
                <a:endCxn id="2" idx="0"/>
              </p:cNvCxnSpPr>
              <p:nvPr/>
            </p:nvCxnSpPr>
            <p:spPr bwMode="auto">
              <a:xfrm>
                <a:off x="2429301" y="1811567"/>
                <a:ext cx="382077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7D5EAA-411F-4E59-9F81-D4E2AA8B9771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 bwMode="auto">
              <a:xfrm flipH="1">
                <a:off x="3510524" y="1811567"/>
                <a:ext cx="754518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B78F88D-A20D-46D9-929E-415A3CC4CFA8}"/>
                  </a:ext>
                </a:extLst>
              </p:cNvPr>
              <p:cNvCxnSpPr>
                <a:cxnSpLocks/>
                <a:stCxn id="26" idx="0"/>
                <a:endCxn id="2" idx="2"/>
              </p:cNvCxnSpPr>
              <p:nvPr/>
            </p:nvCxnSpPr>
            <p:spPr bwMode="auto">
              <a:xfrm flipH="1" flipV="1">
                <a:off x="2811378" y="2839784"/>
                <a:ext cx="1" cy="1979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06357C-EE19-41CE-9E43-BC8CC99E3DC2}"/>
                </a:ext>
              </a:extLst>
            </p:cNvPr>
            <p:cNvSpPr/>
            <p:nvPr/>
          </p:nvSpPr>
          <p:spPr bwMode="auto">
            <a:xfrm>
              <a:off x="275515" y="1146412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23BAF6-7917-41AF-850D-69AB1A20FF92}"/>
                </a:ext>
              </a:extLst>
            </p:cNvPr>
            <p:cNvSpPr txBox="1"/>
            <p:nvPr/>
          </p:nvSpPr>
          <p:spPr>
            <a:xfrm>
              <a:off x="554680" y="3648509"/>
              <a:ext cx="659062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 err="1"/>
                <a:t>Posix</a:t>
              </a:r>
              <a:r>
                <a:rPr lang="en-US" sz="2400" b="1" dirty="0"/>
                <a:t> RW-lock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AE249F-B44E-4A36-9638-AE5E26F736FF}"/>
              </a:ext>
            </a:extLst>
          </p:cNvPr>
          <p:cNvGrpSpPr/>
          <p:nvPr/>
        </p:nvGrpSpPr>
        <p:grpSpPr>
          <a:xfrm>
            <a:off x="7315200" y="1146413"/>
            <a:ext cx="6869785" cy="2968388"/>
            <a:chOff x="7315200" y="1146413"/>
            <a:chExt cx="6869785" cy="296838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3DF5BC-4DB6-4330-9D34-91BE93B2E378}"/>
                </a:ext>
              </a:extLst>
            </p:cNvPr>
            <p:cNvGrpSpPr/>
            <p:nvPr/>
          </p:nvGrpSpPr>
          <p:grpSpPr>
            <a:xfrm>
              <a:off x="8737966" y="1268307"/>
              <a:ext cx="4024253" cy="2140551"/>
              <a:chOff x="8212016" y="1354367"/>
              <a:chExt cx="4024253" cy="214055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9BBBBB2-16EB-4281-8E3E-C12DF9C9CA79}"/>
                  </a:ext>
                </a:extLst>
              </p:cNvPr>
              <p:cNvGrpSpPr/>
              <p:nvPr/>
            </p:nvGrpSpPr>
            <p:grpSpPr>
              <a:xfrm>
                <a:off x="8212016" y="2054692"/>
                <a:ext cx="4024253" cy="672786"/>
                <a:chOff x="8212016" y="2054692"/>
                <a:chExt cx="4024253" cy="6727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74BF622-D3C1-47C4-93A2-3156C2597521}"/>
                    </a:ext>
                  </a:extLst>
                </p:cNvPr>
                <p:cNvSpPr/>
                <p:nvPr/>
              </p:nvSpPr>
              <p:spPr bwMode="auto">
                <a:xfrm>
                  <a:off x="8212016" y="2054692"/>
                  <a:ext cx="4024253" cy="672786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CA1F322-D95D-433E-8F2B-5EF384847B3D}"/>
                    </a:ext>
                  </a:extLst>
                </p:cNvPr>
                <p:cNvSpPr/>
                <p:nvPr/>
              </p:nvSpPr>
              <p:spPr bwMode="auto">
                <a:xfrm>
                  <a:off x="8300005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L1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8AB9813-7B6C-4826-8A72-E45EE49E6AF7}"/>
                    </a:ext>
                  </a:extLst>
                </p:cNvPr>
                <p:cNvSpPr/>
                <p:nvPr/>
              </p:nvSpPr>
              <p:spPr bwMode="auto">
                <a:xfrm>
                  <a:off x="9371591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5493428-D96F-4980-86B5-31AF2100FAD2}"/>
                    </a:ext>
                  </a:extLst>
                </p:cNvPr>
                <p:cNvSpPr/>
                <p:nvPr/>
              </p:nvSpPr>
              <p:spPr bwMode="auto">
                <a:xfrm>
                  <a:off x="11207332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</a:t>
                  </a:r>
                  <a:r>
                    <a:rPr lang="en-US" sz="2000" b="1" i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</a:t>
                  </a:r>
                  <a:endPara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F615A5-A6C0-4063-8CEF-955396124130}"/>
                  </a:ext>
                </a:extLst>
              </p:cNvPr>
              <p:cNvGrpSpPr/>
              <p:nvPr/>
            </p:nvGrpSpPr>
            <p:grpSpPr>
              <a:xfrm>
                <a:off x="8300005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A0855B7-4F9F-4F0F-B120-5E2E80C997A0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87C37C8-88BE-4006-A3DD-1AE6C614C0EA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483850-AA61-4524-BD12-6386C04F99E3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6A3D9E-6CB5-4FC3-902A-8B7E3ED42E8D}"/>
                  </a:ext>
                </a:extLst>
              </p:cNvPr>
              <p:cNvSpPr/>
              <p:nvPr/>
            </p:nvSpPr>
            <p:spPr bwMode="auto">
              <a:xfrm>
                <a:off x="9524997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C865E5-D42D-42CC-85F4-C98656AC8926}"/>
                  </a:ext>
                </a:extLst>
              </p:cNvPr>
              <p:cNvCxnSpPr>
                <a:cxnSpLocks/>
                <a:stCxn id="44" idx="2"/>
                <a:endCxn id="56" idx="0"/>
              </p:cNvCxnSpPr>
              <p:nvPr/>
            </p:nvCxnSpPr>
            <p:spPr bwMode="auto">
              <a:xfrm>
                <a:off x="8768932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4794FC3-6418-4383-BF60-931A4524504F}"/>
                  </a:ext>
                </a:extLst>
              </p:cNvPr>
              <p:cNvCxnSpPr>
                <a:cxnSpLocks/>
                <a:stCxn id="45" idx="2"/>
                <a:endCxn id="60" idx="0"/>
              </p:cNvCxnSpPr>
              <p:nvPr/>
            </p:nvCxnSpPr>
            <p:spPr bwMode="auto">
              <a:xfrm>
                <a:off x="9840518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5D9DBDD-59A8-4C44-AC8D-9E5C7C3EC8A6}"/>
                  </a:ext>
                </a:extLst>
              </p:cNvPr>
              <p:cNvCxnSpPr>
                <a:cxnSpLocks/>
                <a:stCxn id="46" idx="2"/>
                <a:endCxn id="62" idx="0"/>
              </p:cNvCxnSpPr>
              <p:nvPr/>
            </p:nvCxnSpPr>
            <p:spPr bwMode="auto">
              <a:xfrm>
                <a:off x="11676259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3017CA5-FF3C-4F24-AEA1-A94FFAE1894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 bwMode="auto">
              <a:xfrm flipH="1" flipV="1">
                <a:off x="9840518" y="2626270"/>
                <a:ext cx="383624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6C603F9-C47A-406D-9541-F26061EFF7E4}"/>
                  </a:ext>
                </a:extLst>
              </p:cNvPr>
              <p:cNvCxnSpPr>
                <a:cxnSpLocks/>
                <a:stCxn id="47" idx="0"/>
                <a:endCxn id="56" idx="2"/>
              </p:cNvCxnSpPr>
              <p:nvPr/>
            </p:nvCxnSpPr>
            <p:spPr bwMode="auto">
              <a:xfrm flipH="1" flipV="1">
                <a:off x="8768932" y="2626270"/>
                <a:ext cx="1455210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C9451B9-9F0C-46ED-BCAA-615E404688AB}"/>
                  </a:ext>
                </a:extLst>
              </p:cNvPr>
              <p:cNvCxnSpPr>
                <a:cxnSpLocks/>
                <a:stCxn id="47" idx="0"/>
                <a:endCxn id="62" idx="2"/>
              </p:cNvCxnSpPr>
              <p:nvPr/>
            </p:nvCxnSpPr>
            <p:spPr bwMode="auto">
              <a:xfrm flipV="1">
                <a:off x="10224142" y="2626270"/>
                <a:ext cx="1452117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562AB9-3EA1-4BE4-86AC-1D50FB6CA5E7}"/>
                </a:ext>
              </a:extLst>
            </p:cNvPr>
            <p:cNvSpPr/>
            <p:nvPr/>
          </p:nvSpPr>
          <p:spPr bwMode="auto">
            <a:xfrm>
              <a:off x="7315200" y="1146413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FD458CF-63A5-4692-98B9-6E31FA121298}"/>
                </a:ext>
              </a:extLst>
            </p:cNvPr>
            <p:cNvSpPr txBox="1"/>
            <p:nvPr/>
          </p:nvSpPr>
          <p:spPr>
            <a:xfrm>
              <a:off x="7315200" y="3708659"/>
              <a:ext cx="686978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/>
                <a:t>1N-mutex (static lock [1])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729350-5793-429F-8755-D792EC84CB68}"/>
              </a:ext>
            </a:extLst>
          </p:cNvPr>
          <p:cNvSpPr/>
          <p:nvPr/>
        </p:nvSpPr>
        <p:spPr bwMode="auto">
          <a:xfrm>
            <a:off x="275514" y="4253078"/>
            <a:ext cx="6869785" cy="33307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31EACF-1C4F-4CAB-8BE9-4A424043D26B}"/>
              </a:ext>
            </a:extLst>
          </p:cNvPr>
          <p:cNvSpPr txBox="1"/>
          <p:nvPr/>
        </p:nvSpPr>
        <p:spPr>
          <a:xfrm>
            <a:off x="275513" y="7184947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2N-mutex (proposed in paper)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606B5D8-81D4-4C40-91EE-DD028A13DBA3}"/>
              </a:ext>
            </a:extLst>
          </p:cNvPr>
          <p:cNvGrpSpPr/>
          <p:nvPr/>
        </p:nvGrpSpPr>
        <p:grpSpPr>
          <a:xfrm>
            <a:off x="1029264" y="4373480"/>
            <a:ext cx="5362282" cy="2707151"/>
            <a:chOff x="445469" y="4339518"/>
            <a:chExt cx="5362282" cy="27071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064C006-2FED-40B1-AFC5-13090B01277D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191ED2C-FD0D-4968-ADB9-752917F5187F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EBBA05-5FCA-4CD7-BAC3-F39CC99996C4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E5E5147-C0F2-4BDB-838B-6B8AA8BF9BB3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06CFD0E-225A-4F54-B3DE-C5C064232FB1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0C238B-C1FB-4DEC-A59D-ADF53F9350A5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CF84523-D379-4CD1-8930-04A57FBD5D6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73A3E7-ACDF-4AF2-92BD-105044490483}"/>
                  </a:ext>
                </a:extLst>
              </p:cNvPr>
              <p:cNvCxnSpPr>
                <a:cxnSpLocks/>
                <a:stCxn id="116" idx="2"/>
                <a:endCxn id="120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DD7240D-C1BC-4F9A-A1ED-48A8BE2DD188}"/>
                  </a:ext>
                </a:extLst>
              </p:cNvPr>
              <p:cNvCxnSpPr>
                <a:cxnSpLocks/>
                <a:stCxn id="117" idx="2"/>
                <a:endCxn id="144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0863DDF-F8EB-4F44-9211-6EEDF0D4A1A4}"/>
                  </a:ext>
                </a:extLst>
              </p:cNvPr>
              <p:cNvCxnSpPr>
                <a:cxnSpLocks/>
                <a:stCxn id="118" idx="2"/>
                <a:endCxn id="153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DC8067C-9D13-4F6C-A562-5DB7D4DE04BF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DA1D6C1-A52E-45BE-8C89-C4D677D080F5}"/>
                  </a:ext>
                </a:extLst>
              </p:cNvPr>
              <p:cNvCxnSpPr>
                <a:cxnSpLocks/>
                <a:stCxn id="116" idx="2"/>
                <a:endCxn id="133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80E151A-B722-4A2F-9269-3508696E3234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B596ABC-DC59-4174-8F04-71F458092D28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26B432C-D48E-4149-8732-8923A36C4BD5}"/>
                  </a:ext>
                </a:extLst>
              </p:cNvPr>
              <p:cNvCxnSpPr>
                <a:cxnSpLocks/>
                <a:stCxn id="117" idx="2"/>
                <a:endCxn id="145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5A71A9B-E387-4E1D-9A32-E127D9950AFB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C1B13C8-4ACB-4E84-AD0D-B12943E3C88F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D4ADC5C-E841-4ACE-8721-1DE60E2A5663}"/>
                  </a:ext>
                </a:extLst>
              </p:cNvPr>
              <p:cNvCxnSpPr>
                <a:cxnSpLocks/>
                <a:stCxn id="118" idx="2"/>
                <a:endCxn id="152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E9C441B-FD61-4664-A3F3-7924099D03ED}"/>
                </a:ext>
              </a:extLst>
            </p:cNvPr>
            <p:cNvCxnSpPr>
              <a:cxnSpLocks/>
              <a:stCxn id="109" idx="0"/>
              <a:endCxn id="145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75B964B-3D0F-43FD-ACCA-E1BFE59B589E}"/>
                </a:ext>
              </a:extLst>
            </p:cNvPr>
            <p:cNvCxnSpPr>
              <a:cxnSpLocks/>
              <a:stCxn id="109" idx="0"/>
              <a:endCxn id="144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F742FEE-31C6-443A-A527-872FEEAF1042}"/>
                </a:ext>
              </a:extLst>
            </p:cNvPr>
            <p:cNvCxnSpPr>
              <a:cxnSpLocks/>
              <a:stCxn id="109" idx="0"/>
              <a:endCxn id="133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40DF756-73D7-4003-B73A-6A9C54A2AFD6}"/>
                </a:ext>
              </a:extLst>
            </p:cNvPr>
            <p:cNvCxnSpPr>
              <a:cxnSpLocks/>
              <a:stCxn id="109" idx="0"/>
              <a:endCxn id="120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B21DF35-5DA1-4314-91DD-AE37100E5D36}"/>
                </a:ext>
              </a:extLst>
            </p:cNvPr>
            <p:cNvCxnSpPr>
              <a:cxnSpLocks/>
              <a:stCxn id="109" idx="0"/>
              <a:endCxn id="152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C86761-5358-42B2-A4BE-1329BEA27765}"/>
                </a:ext>
              </a:extLst>
            </p:cNvPr>
            <p:cNvCxnSpPr>
              <a:cxnSpLocks/>
              <a:stCxn id="109" idx="0"/>
              <a:endCxn id="153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EB9300B-2816-44FD-B72E-8CDF843E37DD}"/>
              </a:ext>
            </a:extLst>
          </p:cNvPr>
          <p:cNvSpPr/>
          <p:nvPr/>
        </p:nvSpPr>
        <p:spPr bwMode="auto">
          <a:xfrm>
            <a:off x="7321054" y="4253079"/>
            <a:ext cx="6869785" cy="33307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F0CB54-83CC-4424-891A-662570BDD755}"/>
              </a:ext>
            </a:extLst>
          </p:cNvPr>
          <p:cNvSpPr txBox="1"/>
          <p:nvPr/>
        </p:nvSpPr>
        <p:spPr>
          <a:xfrm>
            <a:off x="7321053" y="7184948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N(</a:t>
            </a:r>
            <a:r>
              <a:rPr lang="en-US" sz="2400" b="1" dirty="0" err="1"/>
              <a:t>mutex+signal</a:t>
            </a:r>
            <a:r>
              <a:rPr lang="en-US" sz="2400" b="1" dirty="0"/>
              <a:t>) (a better approach)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CF6507E-115F-45BB-BC3D-4346747A1359}"/>
              </a:ext>
            </a:extLst>
          </p:cNvPr>
          <p:cNvGrpSpPr/>
          <p:nvPr/>
        </p:nvGrpSpPr>
        <p:grpSpPr>
          <a:xfrm>
            <a:off x="8074804" y="4373481"/>
            <a:ext cx="5362282" cy="2707151"/>
            <a:chOff x="445469" y="4339518"/>
            <a:chExt cx="5362282" cy="270715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DF941AB-0069-4EB4-9EE6-7DEFC853B1F0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EF2578E-E90A-400C-8A81-D600A8E80F06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94488E-5049-47A5-80A8-AE583BAFD9DD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39A7A14-2993-4C8C-876E-7B28A31AC054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1200443-1E21-4905-9F05-5553953D9587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9F60019-09EB-4EB1-86CC-395F39372A8D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A9DEB0D-5506-4F19-B873-F44DEAB07BF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D57F03F8-3A12-4165-B053-EF00108B8E93}"/>
                  </a:ext>
                </a:extLst>
              </p:cNvPr>
              <p:cNvCxnSpPr>
                <a:cxnSpLocks/>
                <a:stCxn id="199" idx="2"/>
                <a:endCxn id="198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58CD322-52BC-49E3-A53B-8266DB7AB422}"/>
                  </a:ext>
                </a:extLst>
              </p:cNvPr>
              <p:cNvCxnSpPr>
                <a:cxnSpLocks/>
                <a:stCxn id="200" idx="2"/>
                <a:endCxn id="207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69C5564-CD2A-433F-8000-676DF698B495}"/>
                  </a:ext>
                </a:extLst>
              </p:cNvPr>
              <p:cNvCxnSpPr>
                <a:cxnSpLocks/>
                <a:stCxn id="201" idx="2"/>
                <a:endCxn id="211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02577D13-349E-4CC7-B958-AA45A62F5414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1BC504E9-3282-4EDA-AA65-EC8DB1A784A0}"/>
                  </a:ext>
                </a:extLst>
              </p:cNvPr>
              <p:cNvCxnSpPr>
                <a:cxnSpLocks/>
                <a:stCxn id="199" idx="2"/>
                <a:endCxn id="205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9449E-31FC-4EB8-9F57-CC0E0F2DCE98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03F4CEE-E65B-4BD5-A4AB-095DEA1E6E2E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8C75A940-8006-4CCC-A6F6-65EB6E496026}"/>
                  </a:ext>
                </a:extLst>
              </p:cNvPr>
              <p:cNvCxnSpPr>
                <a:cxnSpLocks/>
                <a:stCxn id="200" idx="2"/>
                <a:endCxn id="208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8DF2474-9F7A-43D0-BF39-91D000C042BF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16EC9F-630A-4FA8-833C-9FF90B8352B7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3133016-B040-4E90-B8A7-D822A56911A8}"/>
                  </a:ext>
                </a:extLst>
              </p:cNvPr>
              <p:cNvCxnSpPr>
                <a:cxnSpLocks/>
                <a:stCxn id="201" idx="2"/>
                <a:endCxn id="210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35374EB-82E0-4837-9757-66E939A7E0DC}"/>
                </a:ext>
              </a:extLst>
            </p:cNvPr>
            <p:cNvCxnSpPr>
              <a:cxnSpLocks/>
              <a:stCxn id="189" idx="0"/>
              <a:endCxn id="208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936CB88-9018-4FA1-9B8A-3FCAD5528623}"/>
                </a:ext>
              </a:extLst>
            </p:cNvPr>
            <p:cNvCxnSpPr>
              <a:cxnSpLocks/>
              <a:stCxn id="189" idx="0"/>
              <a:endCxn id="207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835488F-F5EA-4442-B533-A43341D6F494}"/>
                </a:ext>
              </a:extLst>
            </p:cNvPr>
            <p:cNvCxnSpPr>
              <a:cxnSpLocks/>
              <a:stCxn id="189" idx="0"/>
              <a:endCxn id="205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3A53AF3-FA41-4A3D-A839-CADDF3DC6F15}"/>
                </a:ext>
              </a:extLst>
            </p:cNvPr>
            <p:cNvCxnSpPr>
              <a:cxnSpLocks/>
              <a:stCxn id="189" idx="0"/>
              <a:endCxn id="198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D15250B-DC64-4218-A1F9-148B2DB93FCD}"/>
                </a:ext>
              </a:extLst>
            </p:cNvPr>
            <p:cNvCxnSpPr>
              <a:cxnSpLocks/>
              <a:stCxn id="189" idx="0"/>
              <a:endCxn id="210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E5A81EA-6A52-418B-86A2-D695E7B4609B}"/>
                </a:ext>
              </a:extLst>
            </p:cNvPr>
            <p:cNvCxnSpPr>
              <a:cxnSpLocks/>
              <a:stCxn id="189" idx="0"/>
              <a:endCxn id="211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2201905-5168-46F9-844E-6F2B6A90513E}"/>
              </a:ext>
            </a:extLst>
          </p:cNvPr>
          <p:cNvSpPr/>
          <p:nvPr/>
        </p:nvSpPr>
        <p:spPr bwMode="auto">
          <a:xfrm>
            <a:off x="282072" y="1146413"/>
            <a:ext cx="6853286" cy="6474224"/>
          </a:xfrm>
          <a:prstGeom prst="wedgeRoundRectCallout">
            <a:avLst>
              <a:gd name="adj1" fmla="val 61329"/>
              <a:gd name="adj2" fmla="val -25031"/>
              <a:gd name="adj3" fmla="val 1666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43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rlock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lock(L[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wlock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in 1 … N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lock(L[i])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79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Considered </a:t>
            </a:r>
            <a:r>
              <a:rPr lang="en-US" sz="4000" dirty="0" err="1"/>
              <a:t>KVDb</a:t>
            </a:r>
            <a:r>
              <a:rPr lang="en-US" sz="4000" dirty="0"/>
              <a:t> locking schemes (3)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73C2-C82D-4105-8DE4-9443B9F1F31A}"/>
              </a:ext>
            </a:extLst>
          </p:cNvPr>
          <p:cNvSpPr/>
          <p:nvPr/>
        </p:nvSpPr>
        <p:spPr>
          <a:xfrm>
            <a:off x="410299" y="7583827"/>
            <a:ext cx="116533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W.C. Hsieh and W.E </a:t>
            </a:r>
            <a:r>
              <a:rPr lang="en-US" sz="1800" dirty="0" err="1"/>
              <a:t>Weihl</a:t>
            </a:r>
            <a:r>
              <a:rPr lang="en-US" sz="1800" dirty="0"/>
              <a:t>. 1992. </a:t>
            </a:r>
            <a:r>
              <a:rPr lang="en-US" sz="1800" b="1" dirty="0"/>
              <a:t>Scalable Reader-Writer Locks for Parallel Systems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600" dirty="0"/>
              <a:t>In Proceedings of the Sixth International Parallel Processing Symposium. IEEE, 656–659. </a:t>
            </a:r>
            <a:r>
              <a:rPr lang="en-US" sz="1600" dirty="0">
                <a:hlinkClick r:id="rId3"/>
              </a:rPr>
              <a:t>https://doi.org/10.1109/IPPS.1992.222989</a:t>
            </a:r>
            <a:endParaRPr lang="en-US" sz="16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9643B51-C806-402C-B3EF-5FE526B5F837}"/>
              </a:ext>
            </a:extLst>
          </p:cNvPr>
          <p:cNvGrpSpPr/>
          <p:nvPr/>
        </p:nvGrpSpPr>
        <p:grpSpPr>
          <a:xfrm>
            <a:off x="275515" y="1146412"/>
            <a:ext cx="6869785" cy="2968388"/>
            <a:chOff x="275515" y="1146412"/>
            <a:chExt cx="6869785" cy="296838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50353E6-B082-40E4-85FA-BE65345C596A}"/>
                </a:ext>
              </a:extLst>
            </p:cNvPr>
            <p:cNvGrpSpPr/>
            <p:nvPr/>
          </p:nvGrpSpPr>
          <p:grpSpPr>
            <a:xfrm>
              <a:off x="1927400" y="1268307"/>
              <a:ext cx="3845181" cy="2140551"/>
              <a:chOff x="888788" y="1354367"/>
              <a:chExt cx="3845181" cy="214055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37EFBD-C05A-492B-A73C-829962F9377C}"/>
                  </a:ext>
                </a:extLst>
              </p:cNvPr>
              <p:cNvSpPr/>
              <p:nvPr/>
            </p:nvSpPr>
            <p:spPr bwMode="auto">
              <a:xfrm>
                <a:off x="1592178" y="2166998"/>
                <a:ext cx="2438400" cy="672786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POSIX/</a:t>
                </a:r>
                <a:r>
                  <a:rPr kumimoji="0" lang="en-US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Pthreads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RW-lock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810DC3-BA05-4E33-9565-5F89E9AA0778}"/>
                  </a:ext>
                </a:extLst>
              </p:cNvPr>
              <p:cNvGrpSpPr/>
              <p:nvPr/>
            </p:nvGrpSpPr>
            <p:grpSpPr>
              <a:xfrm>
                <a:off x="888788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36B8C1-7C76-4A32-9339-8F65E80F9FA9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7B3CC28-33E0-47F6-B232-C708AA35DF17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D3F21C3-EB71-4AE2-ADC7-AB2D40AFA992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FBFC7A-DE30-469A-88DE-3E5C911F8204}"/>
                  </a:ext>
                </a:extLst>
              </p:cNvPr>
              <p:cNvSpPr/>
              <p:nvPr/>
            </p:nvSpPr>
            <p:spPr bwMode="auto">
              <a:xfrm>
                <a:off x="2112234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B8E2BD4-A7F8-4936-9EBF-EF8768C0D9D3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 bwMode="auto">
              <a:xfrm>
                <a:off x="1357715" y="1811567"/>
                <a:ext cx="754519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DA14194-8BC1-4BB3-8450-2511F15D3C89}"/>
                  </a:ext>
                </a:extLst>
              </p:cNvPr>
              <p:cNvCxnSpPr>
                <a:cxnSpLocks/>
                <a:stCxn id="13" idx="2"/>
                <a:endCxn id="2" idx="0"/>
              </p:cNvCxnSpPr>
              <p:nvPr/>
            </p:nvCxnSpPr>
            <p:spPr bwMode="auto">
              <a:xfrm>
                <a:off x="2429301" y="1811567"/>
                <a:ext cx="382077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7D5EAA-411F-4E59-9F81-D4E2AA8B9771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 bwMode="auto">
              <a:xfrm flipH="1">
                <a:off x="3510524" y="1811567"/>
                <a:ext cx="754518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B78F88D-A20D-46D9-929E-415A3CC4CFA8}"/>
                  </a:ext>
                </a:extLst>
              </p:cNvPr>
              <p:cNvCxnSpPr>
                <a:cxnSpLocks/>
                <a:stCxn id="26" idx="0"/>
                <a:endCxn id="2" idx="2"/>
              </p:cNvCxnSpPr>
              <p:nvPr/>
            </p:nvCxnSpPr>
            <p:spPr bwMode="auto">
              <a:xfrm flipH="1" flipV="1">
                <a:off x="2811378" y="2839784"/>
                <a:ext cx="1" cy="1979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06357C-EE19-41CE-9E43-BC8CC99E3DC2}"/>
                </a:ext>
              </a:extLst>
            </p:cNvPr>
            <p:cNvSpPr/>
            <p:nvPr/>
          </p:nvSpPr>
          <p:spPr bwMode="auto">
            <a:xfrm>
              <a:off x="275515" y="1146412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23BAF6-7917-41AF-850D-69AB1A20FF92}"/>
                </a:ext>
              </a:extLst>
            </p:cNvPr>
            <p:cNvSpPr txBox="1"/>
            <p:nvPr/>
          </p:nvSpPr>
          <p:spPr>
            <a:xfrm>
              <a:off x="554680" y="3648509"/>
              <a:ext cx="659062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 err="1"/>
                <a:t>Posix</a:t>
              </a:r>
              <a:r>
                <a:rPr lang="en-US" sz="2400" b="1" dirty="0"/>
                <a:t> RW-lock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AE249F-B44E-4A36-9638-AE5E26F736FF}"/>
              </a:ext>
            </a:extLst>
          </p:cNvPr>
          <p:cNvGrpSpPr/>
          <p:nvPr/>
        </p:nvGrpSpPr>
        <p:grpSpPr>
          <a:xfrm>
            <a:off x="7315200" y="1146413"/>
            <a:ext cx="6869785" cy="2968388"/>
            <a:chOff x="7315200" y="1146413"/>
            <a:chExt cx="6869785" cy="296838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3DF5BC-4DB6-4330-9D34-91BE93B2E378}"/>
                </a:ext>
              </a:extLst>
            </p:cNvPr>
            <p:cNvGrpSpPr/>
            <p:nvPr/>
          </p:nvGrpSpPr>
          <p:grpSpPr>
            <a:xfrm>
              <a:off x="8737966" y="1268307"/>
              <a:ext cx="4024253" cy="2140551"/>
              <a:chOff x="8212016" y="1354367"/>
              <a:chExt cx="4024253" cy="214055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9BBBBB2-16EB-4281-8E3E-C12DF9C9CA79}"/>
                  </a:ext>
                </a:extLst>
              </p:cNvPr>
              <p:cNvGrpSpPr/>
              <p:nvPr/>
            </p:nvGrpSpPr>
            <p:grpSpPr>
              <a:xfrm>
                <a:off x="8212016" y="2054692"/>
                <a:ext cx="4024253" cy="672786"/>
                <a:chOff x="8212016" y="2054692"/>
                <a:chExt cx="4024253" cy="6727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74BF622-D3C1-47C4-93A2-3156C2597521}"/>
                    </a:ext>
                  </a:extLst>
                </p:cNvPr>
                <p:cNvSpPr/>
                <p:nvPr/>
              </p:nvSpPr>
              <p:spPr bwMode="auto">
                <a:xfrm>
                  <a:off x="8212016" y="2054692"/>
                  <a:ext cx="4024253" cy="672786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CA1F322-D95D-433E-8F2B-5EF384847B3D}"/>
                    </a:ext>
                  </a:extLst>
                </p:cNvPr>
                <p:cNvSpPr/>
                <p:nvPr/>
              </p:nvSpPr>
              <p:spPr bwMode="auto">
                <a:xfrm>
                  <a:off x="8300005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L1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8AB9813-7B6C-4826-8A72-E45EE49E6AF7}"/>
                    </a:ext>
                  </a:extLst>
                </p:cNvPr>
                <p:cNvSpPr/>
                <p:nvPr/>
              </p:nvSpPr>
              <p:spPr bwMode="auto">
                <a:xfrm>
                  <a:off x="9371591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5493428-D96F-4980-86B5-31AF2100FAD2}"/>
                    </a:ext>
                  </a:extLst>
                </p:cNvPr>
                <p:cNvSpPr/>
                <p:nvPr/>
              </p:nvSpPr>
              <p:spPr bwMode="auto">
                <a:xfrm>
                  <a:off x="11207332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</a:t>
                  </a:r>
                  <a:r>
                    <a:rPr lang="en-US" sz="2000" b="1" i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</a:t>
                  </a:r>
                  <a:endPara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F615A5-A6C0-4063-8CEF-955396124130}"/>
                  </a:ext>
                </a:extLst>
              </p:cNvPr>
              <p:cNvGrpSpPr/>
              <p:nvPr/>
            </p:nvGrpSpPr>
            <p:grpSpPr>
              <a:xfrm>
                <a:off x="8300005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A0855B7-4F9F-4F0F-B120-5E2E80C997A0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87C37C8-88BE-4006-A3DD-1AE6C614C0EA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483850-AA61-4524-BD12-6386C04F99E3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6A3D9E-6CB5-4FC3-902A-8B7E3ED42E8D}"/>
                  </a:ext>
                </a:extLst>
              </p:cNvPr>
              <p:cNvSpPr/>
              <p:nvPr/>
            </p:nvSpPr>
            <p:spPr bwMode="auto">
              <a:xfrm>
                <a:off x="9524997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C865E5-D42D-42CC-85F4-C98656AC8926}"/>
                  </a:ext>
                </a:extLst>
              </p:cNvPr>
              <p:cNvCxnSpPr>
                <a:cxnSpLocks/>
                <a:stCxn id="44" idx="2"/>
                <a:endCxn id="56" idx="0"/>
              </p:cNvCxnSpPr>
              <p:nvPr/>
            </p:nvCxnSpPr>
            <p:spPr bwMode="auto">
              <a:xfrm>
                <a:off x="8768932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4794FC3-6418-4383-BF60-931A4524504F}"/>
                  </a:ext>
                </a:extLst>
              </p:cNvPr>
              <p:cNvCxnSpPr>
                <a:cxnSpLocks/>
                <a:stCxn id="45" idx="2"/>
                <a:endCxn id="60" idx="0"/>
              </p:cNvCxnSpPr>
              <p:nvPr/>
            </p:nvCxnSpPr>
            <p:spPr bwMode="auto">
              <a:xfrm>
                <a:off x="9840518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5D9DBDD-59A8-4C44-AC8D-9E5C7C3EC8A6}"/>
                  </a:ext>
                </a:extLst>
              </p:cNvPr>
              <p:cNvCxnSpPr>
                <a:cxnSpLocks/>
                <a:stCxn id="46" idx="2"/>
                <a:endCxn id="62" idx="0"/>
              </p:cNvCxnSpPr>
              <p:nvPr/>
            </p:nvCxnSpPr>
            <p:spPr bwMode="auto">
              <a:xfrm>
                <a:off x="11676259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3017CA5-FF3C-4F24-AEA1-A94FFAE1894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 bwMode="auto">
              <a:xfrm flipH="1" flipV="1">
                <a:off x="9840518" y="2626270"/>
                <a:ext cx="383624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6C603F9-C47A-406D-9541-F26061EFF7E4}"/>
                  </a:ext>
                </a:extLst>
              </p:cNvPr>
              <p:cNvCxnSpPr>
                <a:cxnSpLocks/>
                <a:stCxn id="47" idx="0"/>
                <a:endCxn id="56" idx="2"/>
              </p:cNvCxnSpPr>
              <p:nvPr/>
            </p:nvCxnSpPr>
            <p:spPr bwMode="auto">
              <a:xfrm flipH="1" flipV="1">
                <a:off x="8768932" y="2626270"/>
                <a:ext cx="1455210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C9451B9-9F0C-46ED-BCAA-615E404688AB}"/>
                  </a:ext>
                </a:extLst>
              </p:cNvPr>
              <p:cNvCxnSpPr>
                <a:cxnSpLocks/>
                <a:stCxn id="47" idx="0"/>
                <a:endCxn id="62" idx="2"/>
              </p:cNvCxnSpPr>
              <p:nvPr/>
            </p:nvCxnSpPr>
            <p:spPr bwMode="auto">
              <a:xfrm flipV="1">
                <a:off x="10224142" y="2626270"/>
                <a:ext cx="1452117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562AB9-3EA1-4BE4-86AC-1D50FB6CA5E7}"/>
                </a:ext>
              </a:extLst>
            </p:cNvPr>
            <p:cNvSpPr/>
            <p:nvPr/>
          </p:nvSpPr>
          <p:spPr bwMode="auto">
            <a:xfrm>
              <a:off x="7315200" y="1146413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FD458CF-63A5-4692-98B9-6E31FA121298}"/>
                </a:ext>
              </a:extLst>
            </p:cNvPr>
            <p:cNvSpPr txBox="1"/>
            <p:nvPr/>
          </p:nvSpPr>
          <p:spPr>
            <a:xfrm>
              <a:off x="7315200" y="3708659"/>
              <a:ext cx="686978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/>
                <a:t>1N-mutex (static lock [1])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729350-5793-429F-8755-D792EC84CB68}"/>
              </a:ext>
            </a:extLst>
          </p:cNvPr>
          <p:cNvSpPr/>
          <p:nvPr/>
        </p:nvSpPr>
        <p:spPr bwMode="auto">
          <a:xfrm>
            <a:off x="275514" y="4253078"/>
            <a:ext cx="6869785" cy="33307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31EACF-1C4F-4CAB-8BE9-4A424043D26B}"/>
              </a:ext>
            </a:extLst>
          </p:cNvPr>
          <p:cNvSpPr txBox="1"/>
          <p:nvPr/>
        </p:nvSpPr>
        <p:spPr>
          <a:xfrm>
            <a:off x="275513" y="7184947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2N-mutex (proposed in paper)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606B5D8-81D4-4C40-91EE-DD028A13DBA3}"/>
              </a:ext>
            </a:extLst>
          </p:cNvPr>
          <p:cNvGrpSpPr/>
          <p:nvPr/>
        </p:nvGrpSpPr>
        <p:grpSpPr>
          <a:xfrm>
            <a:off x="1029264" y="4373480"/>
            <a:ext cx="5362282" cy="2707151"/>
            <a:chOff x="445469" y="4339518"/>
            <a:chExt cx="5362282" cy="27071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064C006-2FED-40B1-AFC5-13090B01277D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191ED2C-FD0D-4968-ADB9-752917F5187F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EBBA05-5FCA-4CD7-BAC3-F39CC99996C4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E5E5147-C0F2-4BDB-838B-6B8AA8BF9BB3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06CFD0E-225A-4F54-B3DE-C5C064232FB1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0C238B-C1FB-4DEC-A59D-ADF53F9350A5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CF84523-D379-4CD1-8930-04A57FBD5D6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73A3E7-ACDF-4AF2-92BD-105044490483}"/>
                  </a:ext>
                </a:extLst>
              </p:cNvPr>
              <p:cNvCxnSpPr>
                <a:cxnSpLocks/>
                <a:stCxn id="116" idx="2"/>
                <a:endCxn id="120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DD7240D-C1BC-4F9A-A1ED-48A8BE2DD188}"/>
                  </a:ext>
                </a:extLst>
              </p:cNvPr>
              <p:cNvCxnSpPr>
                <a:cxnSpLocks/>
                <a:stCxn id="117" idx="2"/>
                <a:endCxn id="144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0863DDF-F8EB-4F44-9211-6EEDF0D4A1A4}"/>
                  </a:ext>
                </a:extLst>
              </p:cNvPr>
              <p:cNvCxnSpPr>
                <a:cxnSpLocks/>
                <a:stCxn id="118" idx="2"/>
                <a:endCxn id="153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DC8067C-9D13-4F6C-A562-5DB7D4DE04BF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DA1D6C1-A52E-45BE-8C89-C4D677D080F5}"/>
                  </a:ext>
                </a:extLst>
              </p:cNvPr>
              <p:cNvCxnSpPr>
                <a:cxnSpLocks/>
                <a:stCxn id="116" idx="2"/>
                <a:endCxn id="133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80E151A-B722-4A2F-9269-3508696E3234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B596ABC-DC59-4174-8F04-71F458092D28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26B432C-D48E-4149-8732-8923A36C4BD5}"/>
                  </a:ext>
                </a:extLst>
              </p:cNvPr>
              <p:cNvCxnSpPr>
                <a:cxnSpLocks/>
                <a:stCxn id="117" idx="2"/>
                <a:endCxn id="145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5A71A9B-E387-4E1D-9A32-E127D9950AFB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C1B13C8-4ACB-4E84-AD0D-B12943E3C88F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D4ADC5C-E841-4ACE-8721-1DE60E2A5663}"/>
                  </a:ext>
                </a:extLst>
              </p:cNvPr>
              <p:cNvCxnSpPr>
                <a:cxnSpLocks/>
                <a:stCxn id="118" idx="2"/>
                <a:endCxn id="152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E9C441B-FD61-4664-A3F3-7924099D03ED}"/>
                </a:ext>
              </a:extLst>
            </p:cNvPr>
            <p:cNvCxnSpPr>
              <a:cxnSpLocks/>
              <a:stCxn id="109" idx="0"/>
              <a:endCxn id="145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75B964B-3D0F-43FD-ACCA-E1BFE59B589E}"/>
                </a:ext>
              </a:extLst>
            </p:cNvPr>
            <p:cNvCxnSpPr>
              <a:cxnSpLocks/>
              <a:stCxn id="109" idx="0"/>
              <a:endCxn id="144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F742FEE-31C6-443A-A527-872FEEAF1042}"/>
                </a:ext>
              </a:extLst>
            </p:cNvPr>
            <p:cNvCxnSpPr>
              <a:cxnSpLocks/>
              <a:stCxn id="109" idx="0"/>
              <a:endCxn id="133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40DF756-73D7-4003-B73A-6A9C54A2AFD6}"/>
                </a:ext>
              </a:extLst>
            </p:cNvPr>
            <p:cNvCxnSpPr>
              <a:cxnSpLocks/>
              <a:stCxn id="109" idx="0"/>
              <a:endCxn id="120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B21DF35-5DA1-4314-91DD-AE37100E5D36}"/>
                </a:ext>
              </a:extLst>
            </p:cNvPr>
            <p:cNvCxnSpPr>
              <a:cxnSpLocks/>
              <a:stCxn id="109" idx="0"/>
              <a:endCxn id="152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C86761-5358-42B2-A4BE-1329BEA27765}"/>
                </a:ext>
              </a:extLst>
            </p:cNvPr>
            <p:cNvCxnSpPr>
              <a:cxnSpLocks/>
              <a:stCxn id="109" idx="0"/>
              <a:endCxn id="153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EB9300B-2816-44FD-B72E-8CDF843E37DD}"/>
              </a:ext>
            </a:extLst>
          </p:cNvPr>
          <p:cNvSpPr/>
          <p:nvPr/>
        </p:nvSpPr>
        <p:spPr bwMode="auto">
          <a:xfrm>
            <a:off x="7321054" y="4253079"/>
            <a:ext cx="6869785" cy="33307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F0CB54-83CC-4424-891A-662570BDD755}"/>
              </a:ext>
            </a:extLst>
          </p:cNvPr>
          <p:cNvSpPr txBox="1"/>
          <p:nvPr/>
        </p:nvSpPr>
        <p:spPr>
          <a:xfrm>
            <a:off x="7321053" y="7184948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2N-mutex (a better approach)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CF6507E-115F-45BB-BC3D-4346747A1359}"/>
              </a:ext>
            </a:extLst>
          </p:cNvPr>
          <p:cNvGrpSpPr/>
          <p:nvPr/>
        </p:nvGrpSpPr>
        <p:grpSpPr>
          <a:xfrm>
            <a:off x="8074804" y="4373481"/>
            <a:ext cx="5362282" cy="2707151"/>
            <a:chOff x="445469" y="4339518"/>
            <a:chExt cx="5362282" cy="270715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DF941AB-0069-4EB4-9EE6-7DEFC853B1F0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EF2578E-E90A-400C-8A81-D600A8E80F06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94488E-5049-47A5-80A8-AE583BAFD9DD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39A7A14-2993-4C8C-876E-7B28A31AC054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1200443-1E21-4905-9F05-5553953D9587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9F60019-09EB-4EB1-86CC-395F39372A8D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A9DEB0D-5506-4F19-B873-F44DEAB07BF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D57F03F8-3A12-4165-B053-EF00108B8E93}"/>
                  </a:ext>
                </a:extLst>
              </p:cNvPr>
              <p:cNvCxnSpPr>
                <a:cxnSpLocks/>
                <a:stCxn id="199" idx="2"/>
                <a:endCxn id="198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58CD322-52BC-49E3-A53B-8266DB7AB422}"/>
                  </a:ext>
                </a:extLst>
              </p:cNvPr>
              <p:cNvCxnSpPr>
                <a:cxnSpLocks/>
                <a:stCxn id="200" idx="2"/>
                <a:endCxn id="207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69C5564-CD2A-433F-8000-676DF698B495}"/>
                  </a:ext>
                </a:extLst>
              </p:cNvPr>
              <p:cNvCxnSpPr>
                <a:cxnSpLocks/>
                <a:stCxn id="201" idx="2"/>
                <a:endCxn id="211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02577D13-349E-4CC7-B958-AA45A62F5414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1BC504E9-3282-4EDA-AA65-EC8DB1A784A0}"/>
                  </a:ext>
                </a:extLst>
              </p:cNvPr>
              <p:cNvCxnSpPr>
                <a:cxnSpLocks/>
                <a:stCxn id="199" idx="2"/>
                <a:endCxn id="205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9449E-31FC-4EB8-9F57-CC0E0F2DCE98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03F4CEE-E65B-4BD5-A4AB-095DEA1E6E2E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8C75A940-8006-4CCC-A6F6-65EB6E496026}"/>
                  </a:ext>
                </a:extLst>
              </p:cNvPr>
              <p:cNvCxnSpPr>
                <a:cxnSpLocks/>
                <a:stCxn id="200" idx="2"/>
                <a:endCxn id="208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8DF2474-9F7A-43D0-BF39-91D000C042BF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16EC9F-630A-4FA8-833C-9FF90B8352B7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3133016-B040-4E90-B8A7-D822A56911A8}"/>
                  </a:ext>
                </a:extLst>
              </p:cNvPr>
              <p:cNvCxnSpPr>
                <a:cxnSpLocks/>
                <a:stCxn id="201" idx="2"/>
                <a:endCxn id="210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35374EB-82E0-4837-9757-66E939A7E0DC}"/>
                </a:ext>
              </a:extLst>
            </p:cNvPr>
            <p:cNvCxnSpPr>
              <a:cxnSpLocks/>
              <a:stCxn id="189" idx="0"/>
              <a:endCxn id="208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936CB88-9018-4FA1-9B8A-3FCAD5528623}"/>
                </a:ext>
              </a:extLst>
            </p:cNvPr>
            <p:cNvCxnSpPr>
              <a:cxnSpLocks/>
              <a:stCxn id="189" idx="0"/>
              <a:endCxn id="207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835488F-F5EA-4442-B533-A43341D6F494}"/>
                </a:ext>
              </a:extLst>
            </p:cNvPr>
            <p:cNvCxnSpPr>
              <a:cxnSpLocks/>
              <a:stCxn id="189" idx="0"/>
              <a:endCxn id="205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3A53AF3-FA41-4A3D-A839-CADDF3DC6F15}"/>
                </a:ext>
              </a:extLst>
            </p:cNvPr>
            <p:cNvCxnSpPr>
              <a:cxnSpLocks/>
              <a:stCxn id="189" idx="0"/>
              <a:endCxn id="198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D15250B-DC64-4218-A1F9-148B2DB93FCD}"/>
                </a:ext>
              </a:extLst>
            </p:cNvPr>
            <p:cNvCxnSpPr>
              <a:cxnSpLocks/>
              <a:stCxn id="189" idx="0"/>
              <a:endCxn id="210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E5A81EA-6A52-418B-86A2-D695E7B4609B}"/>
                </a:ext>
              </a:extLst>
            </p:cNvPr>
            <p:cNvCxnSpPr>
              <a:cxnSpLocks/>
              <a:stCxn id="189" idx="0"/>
              <a:endCxn id="211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2201905-5168-46F9-844E-6F2B6A90513E}"/>
              </a:ext>
            </a:extLst>
          </p:cNvPr>
          <p:cNvSpPr/>
          <p:nvPr/>
        </p:nvSpPr>
        <p:spPr bwMode="auto">
          <a:xfrm>
            <a:off x="7312502" y="1197527"/>
            <a:ext cx="6853286" cy="6474224"/>
          </a:xfrm>
          <a:prstGeom prst="wedgeRoundRectCallout">
            <a:avLst>
              <a:gd name="adj1" fmla="val -57727"/>
              <a:gd name="adj2" fmla="val 18155"/>
              <a:gd name="adj3" fmla="val 1666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43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rlock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lock(LS[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lock(LP[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unlock(LS[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wlock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Lock the signal lock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in 1 … N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lock(LS[i])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Take the Protection lock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in 1 … N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lock(LP[i])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199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Considered </a:t>
            </a:r>
            <a:r>
              <a:rPr lang="en-US" sz="4000" dirty="0" err="1"/>
              <a:t>KVDb</a:t>
            </a:r>
            <a:r>
              <a:rPr lang="en-US" sz="4000" dirty="0"/>
              <a:t> locking schemes (4)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73C2-C82D-4105-8DE4-9443B9F1F31A}"/>
              </a:ext>
            </a:extLst>
          </p:cNvPr>
          <p:cNvSpPr/>
          <p:nvPr/>
        </p:nvSpPr>
        <p:spPr>
          <a:xfrm>
            <a:off x="410299" y="7583827"/>
            <a:ext cx="116533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W.C. Hsieh and W.E </a:t>
            </a:r>
            <a:r>
              <a:rPr lang="en-US" sz="1800" dirty="0" err="1"/>
              <a:t>Weihl</a:t>
            </a:r>
            <a:r>
              <a:rPr lang="en-US" sz="1800" dirty="0"/>
              <a:t>. 1992. </a:t>
            </a:r>
            <a:r>
              <a:rPr lang="en-US" sz="1800" b="1" dirty="0"/>
              <a:t>Scalable Reader-Writer Locks for Parallel Systems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600" dirty="0"/>
              <a:t>In Proceedings of the Sixth International Parallel Processing Symposium. IEEE, 656–659. </a:t>
            </a:r>
            <a:r>
              <a:rPr lang="en-US" sz="1600" dirty="0">
                <a:hlinkClick r:id="rId3"/>
              </a:rPr>
              <a:t>https://doi.org/10.1109/IPPS.1992.222989</a:t>
            </a:r>
            <a:endParaRPr lang="en-US" sz="16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9643B51-C806-402C-B3EF-5FE526B5F837}"/>
              </a:ext>
            </a:extLst>
          </p:cNvPr>
          <p:cNvGrpSpPr/>
          <p:nvPr/>
        </p:nvGrpSpPr>
        <p:grpSpPr>
          <a:xfrm>
            <a:off x="275515" y="1146412"/>
            <a:ext cx="6869785" cy="2968388"/>
            <a:chOff x="275515" y="1146412"/>
            <a:chExt cx="6869785" cy="296838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50353E6-B082-40E4-85FA-BE65345C596A}"/>
                </a:ext>
              </a:extLst>
            </p:cNvPr>
            <p:cNvGrpSpPr/>
            <p:nvPr/>
          </p:nvGrpSpPr>
          <p:grpSpPr>
            <a:xfrm>
              <a:off x="1927400" y="1268307"/>
              <a:ext cx="3845181" cy="2140551"/>
              <a:chOff x="888788" y="1354367"/>
              <a:chExt cx="3845181" cy="214055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37EFBD-C05A-492B-A73C-829962F9377C}"/>
                  </a:ext>
                </a:extLst>
              </p:cNvPr>
              <p:cNvSpPr/>
              <p:nvPr/>
            </p:nvSpPr>
            <p:spPr bwMode="auto">
              <a:xfrm>
                <a:off x="1592178" y="2166998"/>
                <a:ext cx="2438400" cy="672786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POSIX/</a:t>
                </a:r>
                <a:r>
                  <a:rPr kumimoji="0" lang="en-US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Pthreads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RW-lock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810DC3-BA05-4E33-9565-5F89E9AA0778}"/>
                  </a:ext>
                </a:extLst>
              </p:cNvPr>
              <p:cNvGrpSpPr/>
              <p:nvPr/>
            </p:nvGrpSpPr>
            <p:grpSpPr>
              <a:xfrm>
                <a:off x="888788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36B8C1-7C76-4A32-9339-8F65E80F9FA9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7B3CC28-33E0-47F6-B232-C708AA35DF17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D3F21C3-EB71-4AE2-ADC7-AB2D40AFA992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FBFC7A-DE30-469A-88DE-3E5C911F8204}"/>
                  </a:ext>
                </a:extLst>
              </p:cNvPr>
              <p:cNvSpPr/>
              <p:nvPr/>
            </p:nvSpPr>
            <p:spPr bwMode="auto">
              <a:xfrm>
                <a:off x="2112234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B8E2BD4-A7F8-4936-9EBF-EF8768C0D9D3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 bwMode="auto">
              <a:xfrm>
                <a:off x="1357715" y="1811567"/>
                <a:ext cx="754519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DA14194-8BC1-4BB3-8450-2511F15D3C89}"/>
                  </a:ext>
                </a:extLst>
              </p:cNvPr>
              <p:cNvCxnSpPr>
                <a:cxnSpLocks/>
                <a:stCxn id="13" idx="2"/>
                <a:endCxn id="2" idx="0"/>
              </p:cNvCxnSpPr>
              <p:nvPr/>
            </p:nvCxnSpPr>
            <p:spPr bwMode="auto">
              <a:xfrm>
                <a:off x="2429301" y="1811567"/>
                <a:ext cx="382077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7D5EAA-411F-4E59-9F81-D4E2AA8B9771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 bwMode="auto">
              <a:xfrm flipH="1">
                <a:off x="3510524" y="1811567"/>
                <a:ext cx="754518" cy="35543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B78F88D-A20D-46D9-929E-415A3CC4CFA8}"/>
                  </a:ext>
                </a:extLst>
              </p:cNvPr>
              <p:cNvCxnSpPr>
                <a:cxnSpLocks/>
                <a:stCxn id="26" idx="0"/>
                <a:endCxn id="2" idx="2"/>
              </p:cNvCxnSpPr>
              <p:nvPr/>
            </p:nvCxnSpPr>
            <p:spPr bwMode="auto">
              <a:xfrm flipH="1" flipV="1">
                <a:off x="2811378" y="2839784"/>
                <a:ext cx="1" cy="1979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06357C-EE19-41CE-9E43-BC8CC99E3DC2}"/>
                </a:ext>
              </a:extLst>
            </p:cNvPr>
            <p:cNvSpPr/>
            <p:nvPr/>
          </p:nvSpPr>
          <p:spPr bwMode="auto">
            <a:xfrm>
              <a:off x="275515" y="1146412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23BAF6-7917-41AF-850D-69AB1A20FF92}"/>
                </a:ext>
              </a:extLst>
            </p:cNvPr>
            <p:cNvSpPr txBox="1"/>
            <p:nvPr/>
          </p:nvSpPr>
          <p:spPr>
            <a:xfrm>
              <a:off x="554680" y="3648509"/>
              <a:ext cx="659062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 err="1"/>
                <a:t>Posix</a:t>
              </a:r>
              <a:r>
                <a:rPr lang="en-US" sz="2400" b="1" dirty="0"/>
                <a:t> RW-lock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AE249F-B44E-4A36-9638-AE5E26F736FF}"/>
              </a:ext>
            </a:extLst>
          </p:cNvPr>
          <p:cNvGrpSpPr/>
          <p:nvPr/>
        </p:nvGrpSpPr>
        <p:grpSpPr>
          <a:xfrm>
            <a:off x="7315200" y="1146413"/>
            <a:ext cx="6869785" cy="2968388"/>
            <a:chOff x="7315200" y="1146413"/>
            <a:chExt cx="6869785" cy="296838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3DF5BC-4DB6-4330-9D34-91BE93B2E378}"/>
                </a:ext>
              </a:extLst>
            </p:cNvPr>
            <p:cNvGrpSpPr/>
            <p:nvPr/>
          </p:nvGrpSpPr>
          <p:grpSpPr>
            <a:xfrm>
              <a:off x="8737966" y="1268307"/>
              <a:ext cx="4024253" cy="2140551"/>
              <a:chOff x="8212016" y="1354367"/>
              <a:chExt cx="4024253" cy="214055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9BBBBB2-16EB-4281-8E3E-C12DF9C9CA79}"/>
                  </a:ext>
                </a:extLst>
              </p:cNvPr>
              <p:cNvGrpSpPr/>
              <p:nvPr/>
            </p:nvGrpSpPr>
            <p:grpSpPr>
              <a:xfrm>
                <a:off x="8212016" y="2054692"/>
                <a:ext cx="4024253" cy="672786"/>
                <a:chOff x="8212016" y="2054692"/>
                <a:chExt cx="4024253" cy="6727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74BF622-D3C1-47C4-93A2-3156C2597521}"/>
                    </a:ext>
                  </a:extLst>
                </p:cNvPr>
                <p:cNvSpPr/>
                <p:nvPr/>
              </p:nvSpPr>
              <p:spPr bwMode="auto">
                <a:xfrm>
                  <a:off x="8212016" y="2054692"/>
                  <a:ext cx="4024253" cy="672786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CA1F322-D95D-433E-8F2B-5EF384847B3D}"/>
                    </a:ext>
                  </a:extLst>
                </p:cNvPr>
                <p:cNvSpPr/>
                <p:nvPr/>
              </p:nvSpPr>
              <p:spPr bwMode="auto">
                <a:xfrm>
                  <a:off x="8300005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L1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8AB9813-7B6C-4826-8A72-E45EE49E6AF7}"/>
                    </a:ext>
                  </a:extLst>
                </p:cNvPr>
                <p:cNvSpPr/>
                <p:nvPr/>
              </p:nvSpPr>
              <p:spPr bwMode="auto">
                <a:xfrm>
                  <a:off x="9371591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5493428-D96F-4980-86B5-31AF2100FAD2}"/>
                    </a:ext>
                  </a:extLst>
                </p:cNvPr>
                <p:cNvSpPr/>
                <p:nvPr/>
              </p:nvSpPr>
              <p:spPr bwMode="auto">
                <a:xfrm>
                  <a:off x="11207332" y="2169070"/>
                  <a:ext cx="937854" cy="4572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L</a:t>
                  </a:r>
                  <a:r>
                    <a:rPr lang="en-US" sz="2000" b="1" i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</a:t>
                  </a:r>
                  <a:endPara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F615A5-A6C0-4063-8CEF-955396124130}"/>
                  </a:ext>
                </a:extLst>
              </p:cNvPr>
              <p:cNvGrpSpPr/>
              <p:nvPr/>
            </p:nvGrpSpPr>
            <p:grpSpPr>
              <a:xfrm>
                <a:off x="8300005" y="1354367"/>
                <a:ext cx="3845181" cy="457200"/>
                <a:chOff x="554679" y="1406024"/>
                <a:chExt cx="3845181" cy="4572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A0855B7-4F9F-4F0F-B120-5E2E80C997A0}"/>
                    </a:ext>
                  </a:extLst>
                </p:cNvPr>
                <p:cNvSpPr/>
                <p:nvPr/>
              </p:nvSpPr>
              <p:spPr bwMode="auto">
                <a:xfrm>
                  <a:off x="554679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RD1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87C37C8-88BE-4006-A3DD-1AE6C614C0EA}"/>
                    </a:ext>
                  </a:extLst>
                </p:cNvPr>
                <p:cNvSpPr/>
                <p:nvPr/>
              </p:nvSpPr>
              <p:spPr bwMode="auto">
                <a:xfrm>
                  <a:off x="1626265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2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5483850-AA61-4524-BD12-6386C04F99E3}"/>
                    </a:ext>
                  </a:extLst>
                </p:cNvPr>
                <p:cNvSpPr/>
                <p:nvPr/>
              </p:nvSpPr>
              <p:spPr bwMode="auto">
                <a:xfrm>
                  <a:off x="3462006" y="1406024"/>
                  <a:ext cx="937854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RD</a:t>
                  </a:r>
                  <a:r>
                    <a:rPr kumimoji="0" lang="en-US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N</a:t>
                  </a:r>
                </a:p>
              </p:txBody>
            </p: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66A3D9E-6CB5-4FC3-902A-8B7E3ED42E8D}"/>
                  </a:ext>
                </a:extLst>
              </p:cNvPr>
              <p:cNvSpPr/>
              <p:nvPr/>
            </p:nvSpPr>
            <p:spPr bwMode="auto">
              <a:xfrm>
                <a:off x="9524997" y="3037718"/>
                <a:ext cx="1398289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WR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C865E5-D42D-42CC-85F4-C98656AC8926}"/>
                  </a:ext>
                </a:extLst>
              </p:cNvPr>
              <p:cNvCxnSpPr>
                <a:cxnSpLocks/>
                <a:stCxn id="44" idx="2"/>
                <a:endCxn id="56" idx="0"/>
              </p:cNvCxnSpPr>
              <p:nvPr/>
            </p:nvCxnSpPr>
            <p:spPr bwMode="auto">
              <a:xfrm>
                <a:off x="8768932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4794FC3-6418-4383-BF60-931A4524504F}"/>
                  </a:ext>
                </a:extLst>
              </p:cNvPr>
              <p:cNvCxnSpPr>
                <a:cxnSpLocks/>
                <a:stCxn id="45" idx="2"/>
                <a:endCxn id="60" idx="0"/>
              </p:cNvCxnSpPr>
              <p:nvPr/>
            </p:nvCxnSpPr>
            <p:spPr bwMode="auto">
              <a:xfrm>
                <a:off x="9840518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5D9DBDD-59A8-4C44-AC8D-9E5C7C3EC8A6}"/>
                  </a:ext>
                </a:extLst>
              </p:cNvPr>
              <p:cNvCxnSpPr>
                <a:cxnSpLocks/>
                <a:stCxn id="46" idx="2"/>
                <a:endCxn id="62" idx="0"/>
              </p:cNvCxnSpPr>
              <p:nvPr/>
            </p:nvCxnSpPr>
            <p:spPr bwMode="auto">
              <a:xfrm>
                <a:off x="11676259" y="1811567"/>
                <a:ext cx="0" cy="35750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3017CA5-FF3C-4F24-AEA1-A94FFAE1894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 bwMode="auto">
              <a:xfrm flipH="1" flipV="1">
                <a:off x="9840518" y="2626270"/>
                <a:ext cx="383624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6C603F9-C47A-406D-9541-F26061EFF7E4}"/>
                  </a:ext>
                </a:extLst>
              </p:cNvPr>
              <p:cNvCxnSpPr>
                <a:cxnSpLocks/>
                <a:stCxn id="47" idx="0"/>
                <a:endCxn id="56" idx="2"/>
              </p:cNvCxnSpPr>
              <p:nvPr/>
            </p:nvCxnSpPr>
            <p:spPr bwMode="auto">
              <a:xfrm flipH="1" flipV="1">
                <a:off x="8768932" y="2626270"/>
                <a:ext cx="1455210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C9451B9-9F0C-46ED-BCAA-615E404688AB}"/>
                  </a:ext>
                </a:extLst>
              </p:cNvPr>
              <p:cNvCxnSpPr>
                <a:cxnSpLocks/>
                <a:stCxn id="47" idx="0"/>
                <a:endCxn id="62" idx="2"/>
              </p:cNvCxnSpPr>
              <p:nvPr/>
            </p:nvCxnSpPr>
            <p:spPr bwMode="auto">
              <a:xfrm flipV="1">
                <a:off x="10224142" y="2626270"/>
                <a:ext cx="1452117" cy="41144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562AB9-3EA1-4BE4-86AC-1D50FB6CA5E7}"/>
                </a:ext>
              </a:extLst>
            </p:cNvPr>
            <p:cNvSpPr/>
            <p:nvPr/>
          </p:nvSpPr>
          <p:spPr bwMode="auto">
            <a:xfrm>
              <a:off x="7315200" y="1146413"/>
              <a:ext cx="6869785" cy="29683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FD458CF-63A5-4692-98B9-6E31FA121298}"/>
                </a:ext>
              </a:extLst>
            </p:cNvPr>
            <p:cNvSpPr txBox="1"/>
            <p:nvPr/>
          </p:nvSpPr>
          <p:spPr>
            <a:xfrm>
              <a:off x="7315200" y="3708659"/>
              <a:ext cx="686978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b="1" dirty="0"/>
                <a:t>1N-mutex (static lock [1])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729350-5793-429F-8755-D792EC84CB68}"/>
              </a:ext>
            </a:extLst>
          </p:cNvPr>
          <p:cNvSpPr/>
          <p:nvPr/>
        </p:nvSpPr>
        <p:spPr bwMode="auto">
          <a:xfrm>
            <a:off x="275514" y="4253078"/>
            <a:ext cx="6869785" cy="33307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31EACF-1C4F-4CAB-8BE9-4A424043D26B}"/>
              </a:ext>
            </a:extLst>
          </p:cNvPr>
          <p:cNvSpPr txBox="1"/>
          <p:nvPr/>
        </p:nvSpPr>
        <p:spPr>
          <a:xfrm>
            <a:off x="275513" y="7184947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2N-mutex (proposed in paper)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606B5D8-81D4-4C40-91EE-DD028A13DBA3}"/>
              </a:ext>
            </a:extLst>
          </p:cNvPr>
          <p:cNvGrpSpPr/>
          <p:nvPr/>
        </p:nvGrpSpPr>
        <p:grpSpPr>
          <a:xfrm>
            <a:off x="1029264" y="4373480"/>
            <a:ext cx="5362282" cy="2707151"/>
            <a:chOff x="445469" y="4339518"/>
            <a:chExt cx="5362282" cy="27071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064C006-2FED-40B1-AFC5-13090B01277D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191ED2C-FD0D-4968-ADB9-752917F5187F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EBBA05-5FCA-4CD7-BAC3-F39CC99996C4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E5E5147-C0F2-4BDB-838B-6B8AA8BF9BB3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06CFD0E-225A-4F54-B3DE-C5C064232FB1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0C238B-C1FB-4DEC-A59D-ADF53F9350A5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CF84523-D379-4CD1-8930-04A57FBD5D6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73A3E7-ACDF-4AF2-92BD-105044490483}"/>
                  </a:ext>
                </a:extLst>
              </p:cNvPr>
              <p:cNvCxnSpPr>
                <a:cxnSpLocks/>
                <a:stCxn id="116" idx="2"/>
                <a:endCxn id="120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DD7240D-C1BC-4F9A-A1ED-48A8BE2DD188}"/>
                  </a:ext>
                </a:extLst>
              </p:cNvPr>
              <p:cNvCxnSpPr>
                <a:cxnSpLocks/>
                <a:stCxn id="117" idx="2"/>
                <a:endCxn id="144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0863DDF-F8EB-4F44-9211-6EEDF0D4A1A4}"/>
                  </a:ext>
                </a:extLst>
              </p:cNvPr>
              <p:cNvCxnSpPr>
                <a:cxnSpLocks/>
                <a:stCxn id="118" idx="2"/>
                <a:endCxn id="153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DC8067C-9D13-4F6C-A562-5DB7D4DE04BF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DA1D6C1-A52E-45BE-8C89-C4D677D080F5}"/>
                  </a:ext>
                </a:extLst>
              </p:cNvPr>
              <p:cNvCxnSpPr>
                <a:cxnSpLocks/>
                <a:stCxn id="116" idx="2"/>
                <a:endCxn id="133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80E151A-B722-4A2F-9269-3508696E3234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B596ABC-DC59-4174-8F04-71F458092D28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26B432C-D48E-4149-8732-8923A36C4BD5}"/>
                  </a:ext>
                </a:extLst>
              </p:cNvPr>
              <p:cNvCxnSpPr>
                <a:cxnSpLocks/>
                <a:stCxn id="117" idx="2"/>
                <a:endCxn id="145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5A71A9B-E387-4E1D-9A32-E127D9950AFB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C1B13C8-4ACB-4E84-AD0D-B12943E3C88F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D4ADC5C-E841-4ACE-8721-1DE60E2A5663}"/>
                  </a:ext>
                </a:extLst>
              </p:cNvPr>
              <p:cNvCxnSpPr>
                <a:cxnSpLocks/>
                <a:stCxn id="118" idx="2"/>
                <a:endCxn id="152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E9C441B-FD61-4664-A3F3-7924099D03ED}"/>
                </a:ext>
              </a:extLst>
            </p:cNvPr>
            <p:cNvCxnSpPr>
              <a:cxnSpLocks/>
              <a:stCxn id="109" idx="0"/>
              <a:endCxn id="145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75B964B-3D0F-43FD-ACCA-E1BFE59B589E}"/>
                </a:ext>
              </a:extLst>
            </p:cNvPr>
            <p:cNvCxnSpPr>
              <a:cxnSpLocks/>
              <a:stCxn id="109" idx="0"/>
              <a:endCxn id="144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F742FEE-31C6-443A-A527-872FEEAF1042}"/>
                </a:ext>
              </a:extLst>
            </p:cNvPr>
            <p:cNvCxnSpPr>
              <a:cxnSpLocks/>
              <a:stCxn id="109" idx="0"/>
              <a:endCxn id="133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40DF756-73D7-4003-B73A-6A9C54A2AFD6}"/>
                </a:ext>
              </a:extLst>
            </p:cNvPr>
            <p:cNvCxnSpPr>
              <a:cxnSpLocks/>
              <a:stCxn id="109" idx="0"/>
              <a:endCxn id="120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B21DF35-5DA1-4314-91DD-AE37100E5D36}"/>
                </a:ext>
              </a:extLst>
            </p:cNvPr>
            <p:cNvCxnSpPr>
              <a:cxnSpLocks/>
              <a:stCxn id="109" idx="0"/>
              <a:endCxn id="152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C86761-5358-42B2-A4BE-1329BEA27765}"/>
                </a:ext>
              </a:extLst>
            </p:cNvPr>
            <p:cNvCxnSpPr>
              <a:cxnSpLocks/>
              <a:stCxn id="109" idx="0"/>
              <a:endCxn id="153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EB9300B-2816-44FD-B72E-8CDF843E37DD}"/>
              </a:ext>
            </a:extLst>
          </p:cNvPr>
          <p:cNvSpPr/>
          <p:nvPr/>
        </p:nvSpPr>
        <p:spPr bwMode="auto">
          <a:xfrm>
            <a:off x="7321054" y="4253079"/>
            <a:ext cx="6869785" cy="33307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F0CB54-83CC-4424-891A-662570BDD755}"/>
              </a:ext>
            </a:extLst>
          </p:cNvPr>
          <p:cNvSpPr txBox="1"/>
          <p:nvPr/>
        </p:nvSpPr>
        <p:spPr>
          <a:xfrm>
            <a:off x="7321053" y="7184948"/>
            <a:ext cx="6869784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N(</a:t>
            </a:r>
            <a:r>
              <a:rPr lang="en-US" sz="2400" b="1" dirty="0" err="1"/>
              <a:t>mutex+signal</a:t>
            </a:r>
            <a:r>
              <a:rPr lang="en-US" sz="2400" b="1" dirty="0"/>
              <a:t>) (a better approach)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CF6507E-115F-45BB-BC3D-4346747A1359}"/>
              </a:ext>
            </a:extLst>
          </p:cNvPr>
          <p:cNvGrpSpPr/>
          <p:nvPr/>
        </p:nvGrpSpPr>
        <p:grpSpPr>
          <a:xfrm>
            <a:off x="8074804" y="4373481"/>
            <a:ext cx="5362282" cy="2707151"/>
            <a:chOff x="445469" y="4339518"/>
            <a:chExt cx="5362282" cy="270715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DF941AB-0069-4EB4-9EE6-7DEFC853B1F0}"/>
                </a:ext>
              </a:extLst>
            </p:cNvPr>
            <p:cNvSpPr/>
            <p:nvPr/>
          </p:nvSpPr>
          <p:spPr bwMode="auto">
            <a:xfrm>
              <a:off x="2427466" y="6589469"/>
              <a:ext cx="1398289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WR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EF2578E-E90A-400C-8A81-D600A8E80F06}"/>
                </a:ext>
              </a:extLst>
            </p:cNvPr>
            <p:cNvGrpSpPr/>
            <p:nvPr/>
          </p:nvGrpSpPr>
          <p:grpSpPr>
            <a:xfrm>
              <a:off x="445469" y="4339518"/>
              <a:ext cx="5362282" cy="1601325"/>
              <a:chOff x="445469" y="4339518"/>
              <a:chExt cx="5362282" cy="1601325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94488E-5049-47A5-80A8-AE583BAFD9DD}"/>
                  </a:ext>
                </a:extLst>
              </p:cNvPr>
              <p:cNvSpPr/>
              <p:nvPr/>
            </p:nvSpPr>
            <p:spPr bwMode="auto">
              <a:xfrm>
                <a:off x="445469" y="5075298"/>
                <a:ext cx="5362282" cy="865545"/>
              </a:xfrm>
              <a:prstGeom prst="rect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39A7A14-2993-4C8C-876E-7B28A31AC054}"/>
                  </a:ext>
                </a:extLst>
              </p:cNvPr>
              <p:cNvSpPr/>
              <p:nvPr/>
            </p:nvSpPr>
            <p:spPr bwMode="auto">
              <a:xfrm>
                <a:off x="520167" y="5295186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1200443-1E21-4905-9F05-5553953D9587}"/>
                  </a:ext>
                </a:extLst>
              </p:cNvPr>
              <p:cNvSpPr/>
              <p:nvPr/>
            </p:nvSpPr>
            <p:spPr bwMode="auto">
              <a:xfrm>
                <a:off x="520166" y="4342138"/>
                <a:ext cx="1543025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RD1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9F60019-09EB-4EB1-86CC-395F39372A8D}"/>
                  </a:ext>
                </a:extLst>
              </p:cNvPr>
              <p:cNvSpPr/>
              <p:nvPr/>
            </p:nvSpPr>
            <p:spPr bwMode="auto">
              <a:xfrm>
                <a:off x="2335800" y="434213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A9DEB0D-5506-4F19-B873-F44DEAB07BF2}"/>
                  </a:ext>
                </a:extLst>
              </p:cNvPr>
              <p:cNvSpPr/>
              <p:nvPr/>
            </p:nvSpPr>
            <p:spPr bwMode="auto">
              <a:xfrm>
                <a:off x="4153572" y="4339518"/>
                <a:ext cx="1541918" cy="457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RD</a:t>
                </a:r>
                <a:r>
                  <a:rPr kumimoji="0" 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N</a:t>
                </a: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D57F03F8-3A12-4165-B053-EF00108B8E93}"/>
                  </a:ext>
                </a:extLst>
              </p:cNvPr>
              <p:cNvCxnSpPr>
                <a:cxnSpLocks/>
                <a:stCxn id="199" idx="2"/>
                <a:endCxn id="198" idx="0"/>
              </p:cNvCxnSpPr>
              <p:nvPr/>
            </p:nvCxnSpPr>
            <p:spPr bwMode="auto">
              <a:xfrm flipH="1">
                <a:off x="880882" y="4799338"/>
                <a:ext cx="410797" cy="4958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58CD322-52BC-49E3-A53B-8266DB7AB422}"/>
                  </a:ext>
                </a:extLst>
              </p:cNvPr>
              <p:cNvCxnSpPr>
                <a:cxnSpLocks/>
                <a:stCxn id="200" idx="2"/>
                <a:endCxn id="207" idx="0"/>
              </p:cNvCxnSpPr>
              <p:nvPr/>
            </p:nvCxnSpPr>
            <p:spPr bwMode="auto">
              <a:xfrm flipH="1">
                <a:off x="2695408" y="4799338"/>
                <a:ext cx="411351" cy="473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69C5564-CD2A-433F-8000-676DF698B495}"/>
                  </a:ext>
                </a:extLst>
              </p:cNvPr>
              <p:cNvCxnSpPr>
                <a:cxnSpLocks/>
                <a:stCxn id="201" idx="2"/>
                <a:endCxn id="211" idx="0"/>
              </p:cNvCxnSpPr>
              <p:nvPr/>
            </p:nvCxnSpPr>
            <p:spPr bwMode="auto">
              <a:xfrm>
                <a:off x="4924531" y="4796718"/>
                <a:ext cx="411351" cy="467751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02577D13-349E-4CC7-B958-AA45A62F5414}"/>
                  </a:ext>
                </a:extLst>
              </p:cNvPr>
              <p:cNvSpPr/>
              <p:nvPr/>
            </p:nvSpPr>
            <p:spPr bwMode="auto">
              <a:xfrm>
                <a:off x="1341762" y="5295184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LP1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1BC504E9-3282-4EDA-AA65-EC8DB1A784A0}"/>
                  </a:ext>
                </a:extLst>
              </p:cNvPr>
              <p:cNvCxnSpPr>
                <a:cxnSpLocks/>
                <a:stCxn id="199" idx="2"/>
                <a:endCxn id="205" idx="0"/>
              </p:cNvCxnSpPr>
              <p:nvPr/>
            </p:nvCxnSpPr>
            <p:spPr bwMode="auto">
              <a:xfrm>
                <a:off x="1291679" y="4799338"/>
                <a:ext cx="410798" cy="49584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9449E-31FC-4EB8-9F57-CC0E0F2DCE98}"/>
                  </a:ext>
                </a:extLst>
              </p:cNvPr>
              <p:cNvSpPr/>
              <p:nvPr/>
            </p:nvSpPr>
            <p:spPr bwMode="auto">
              <a:xfrm>
                <a:off x="2334693" y="5272767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03F4CEE-E65B-4BD5-A4AB-095DEA1E6E2E}"/>
                  </a:ext>
                </a:extLst>
              </p:cNvPr>
              <p:cNvSpPr/>
              <p:nvPr/>
            </p:nvSpPr>
            <p:spPr bwMode="auto">
              <a:xfrm>
                <a:off x="3156288" y="5272765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LP2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8C75A940-8006-4CCC-A6F6-65EB6E496026}"/>
                  </a:ext>
                </a:extLst>
              </p:cNvPr>
              <p:cNvCxnSpPr>
                <a:cxnSpLocks/>
                <a:stCxn id="200" idx="2"/>
                <a:endCxn id="208" idx="0"/>
              </p:cNvCxnSpPr>
              <p:nvPr/>
            </p:nvCxnSpPr>
            <p:spPr bwMode="auto">
              <a:xfrm>
                <a:off x="3106759" y="4799338"/>
                <a:ext cx="410244" cy="473427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8DF2474-9F7A-43D0-BF39-91D000C042BF}"/>
                  </a:ext>
                </a:extLst>
              </p:cNvPr>
              <p:cNvSpPr/>
              <p:nvPr/>
            </p:nvSpPr>
            <p:spPr bwMode="auto">
              <a:xfrm>
                <a:off x="4153572" y="5264471"/>
                <a:ext cx="721430" cy="457200"/>
              </a:xfrm>
              <a:prstGeom prst="rect">
                <a:avLst/>
              </a:prstGeom>
              <a:ln w="28575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VS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16EC9F-630A-4FA8-833C-9FF90B8352B7}"/>
                  </a:ext>
                </a:extLst>
              </p:cNvPr>
              <p:cNvSpPr/>
              <p:nvPr/>
            </p:nvSpPr>
            <p:spPr bwMode="auto">
              <a:xfrm>
                <a:off x="4975167" y="5264469"/>
                <a:ext cx="721430" cy="457200"/>
              </a:xfrm>
              <a:prstGeom prst="rect">
                <a:avLst/>
              </a:prstGeom>
              <a:ln w="28575">
                <a:solidFill>
                  <a:srgbClr val="C0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LP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</a:t>
                </a:r>
                <a:endParaRPr kumimoji="0" lang="en-US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3133016-B040-4E90-B8A7-D822A56911A8}"/>
                  </a:ext>
                </a:extLst>
              </p:cNvPr>
              <p:cNvCxnSpPr>
                <a:cxnSpLocks/>
                <a:stCxn id="201" idx="2"/>
                <a:endCxn id="210" idx="0"/>
              </p:cNvCxnSpPr>
              <p:nvPr/>
            </p:nvCxnSpPr>
            <p:spPr bwMode="auto">
              <a:xfrm flipH="1">
                <a:off x="4514287" y="4796718"/>
                <a:ext cx="410244" cy="467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35374EB-82E0-4837-9757-66E939A7E0DC}"/>
                </a:ext>
              </a:extLst>
            </p:cNvPr>
            <p:cNvCxnSpPr>
              <a:cxnSpLocks/>
              <a:stCxn id="189" idx="0"/>
              <a:endCxn id="208" idx="2"/>
            </p:cNvCxnSpPr>
            <p:nvPr/>
          </p:nvCxnSpPr>
          <p:spPr bwMode="auto">
            <a:xfrm flipV="1">
              <a:off x="3126611" y="5729965"/>
              <a:ext cx="390392" cy="859504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936CB88-9018-4FA1-9B8A-3FCAD5528623}"/>
                </a:ext>
              </a:extLst>
            </p:cNvPr>
            <p:cNvCxnSpPr>
              <a:cxnSpLocks/>
              <a:stCxn id="189" idx="0"/>
              <a:endCxn id="207" idx="2"/>
            </p:cNvCxnSpPr>
            <p:nvPr/>
          </p:nvCxnSpPr>
          <p:spPr bwMode="auto">
            <a:xfrm flipH="1" flipV="1">
              <a:off x="2695408" y="5729967"/>
              <a:ext cx="431203" cy="8595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835488F-F5EA-4442-B533-A43341D6F494}"/>
                </a:ext>
              </a:extLst>
            </p:cNvPr>
            <p:cNvCxnSpPr>
              <a:cxnSpLocks/>
              <a:stCxn id="189" idx="0"/>
              <a:endCxn id="205" idx="2"/>
            </p:cNvCxnSpPr>
            <p:nvPr/>
          </p:nvCxnSpPr>
          <p:spPr bwMode="auto">
            <a:xfrm flipH="1" flipV="1">
              <a:off x="1702477" y="5752384"/>
              <a:ext cx="1424134" cy="837085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3A53AF3-FA41-4A3D-A839-CADDF3DC6F15}"/>
                </a:ext>
              </a:extLst>
            </p:cNvPr>
            <p:cNvCxnSpPr>
              <a:cxnSpLocks/>
              <a:stCxn id="189" idx="0"/>
              <a:endCxn id="198" idx="2"/>
            </p:cNvCxnSpPr>
            <p:nvPr/>
          </p:nvCxnSpPr>
          <p:spPr bwMode="auto">
            <a:xfrm flipH="1" flipV="1">
              <a:off x="880882" y="5752386"/>
              <a:ext cx="2245729" cy="8370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D15250B-DC64-4218-A1F9-148B2DB93FCD}"/>
                </a:ext>
              </a:extLst>
            </p:cNvPr>
            <p:cNvCxnSpPr>
              <a:cxnSpLocks/>
              <a:stCxn id="189" idx="0"/>
              <a:endCxn id="210" idx="2"/>
            </p:cNvCxnSpPr>
            <p:nvPr/>
          </p:nvCxnSpPr>
          <p:spPr bwMode="auto">
            <a:xfrm flipV="1">
              <a:off x="3126611" y="5721671"/>
              <a:ext cx="1387676" cy="867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E5A81EA-6A52-418B-86A2-D695E7B4609B}"/>
                </a:ext>
              </a:extLst>
            </p:cNvPr>
            <p:cNvCxnSpPr>
              <a:cxnSpLocks/>
              <a:stCxn id="189" idx="0"/>
              <a:endCxn id="211" idx="2"/>
            </p:cNvCxnSpPr>
            <p:nvPr/>
          </p:nvCxnSpPr>
          <p:spPr bwMode="auto">
            <a:xfrm flipV="1">
              <a:off x="3126611" y="5721669"/>
              <a:ext cx="2209271" cy="8678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2201905-5168-46F9-844E-6F2B6A90513E}"/>
              </a:ext>
            </a:extLst>
          </p:cNvPr>
          <p:cNvSpPr/>
          <p:nvPr/>
        </p:nvSpPr>
        <p:spPr bwMode="auto">
          <a:xfrm>
            <a:off x="278074" y="1146412"/>
            <a:ext cx="6853286" cy="6437413"/>
          </a:xfrm>
          <a:prstGeom prst="wedgeRoundRectCallout">
            <a:avLst>
              <a:gd name="adj1" fmla="val 60559"/>
              <a:gd name="adj2" fmla="val 21414"/>
              <a:gd name="adj3" fmla="val 1666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27432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rlock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(VS[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1) then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(LP[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then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(VS[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1) then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unlock(LP[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continue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endif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endif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lock(LP[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myidx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DC670B-359F-4351-A8CD-38AD06D5FFC7}"/>
              </a:ext>
            </a:extLst>
          </p:cNvPr>
          <p:cNvCxnSpPr/>
          <p:nvPr/>
        </p:nvCxnSpPr>
        <p:spPr bwMode="auto">
          <a:xfrm>
            <a:off x="2187869" y="3092333"/>
            <a:ext cx="0" cy="5284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81EC8D-CAA3-4EB1-86BC-7124553E212F}"/>
              </a:ext>
            </a:extLst>
          </p:cNvPr>
          <p:cNvCxnSpPr>
            <a:cxnSpLocks/>
          </p:cNvCxnSpPr>
          <p:nvPr/>
        </p:nvCxnSpPr>
        <p:spPr bwMode="auto">
          <a:xfrm>
            <a:off x="1881095" y="2764766"/>
            <a:ext cx="0" cy="15207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A713DBC-BA35-413E-AAD3-FA96E113D2FE}"/>
              </a:ext>
            </a:extLst>
          </p:cNvPr>
          <p:cNvCxnSpPr>
            <a:cxnSpLocks/>
          </p:cNvCxnSpPr>
          <p:nvPr/>
        </p:nvCxnSpPr>
        <p:spPr bwMode="auto">
          <a:xfrm>
            <a:off x="1558710" y="2409127"/>
            <a:ext cx="0" cy="2743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FD81E1A-6915-46ED-9E44-02465E41EA0A}"/>
              </a:ext>
            </a:extLst>
          </p:cNvPr>
          <p:cNvCxnSpPr>
            <a:cxnSpLocks/>
          </p:cNvCxnSpPr>
          <p:nvPr/>
        </p:nvCxnSpPr>
        <p:spPr bwMode="auto">
          <a:xfrm>
            <a:off x="1257869" y="2079244"/>
            <a:ext cx="0" cy="3429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Speech Bubble: Rectangle with Corners Rounded 106">
            <a:extLst>
              <a:ext uri="{FF2B5EF4-FFF2-40B4-BE49-F238E27FC236}">
                <a16:creationId xmlns:a16="http://schemas.microsoft.com/office/drawing/2014/main" id="{E8EA1B32-C96B-463F-A3E9-19D8D641024B}"/>
              </a:ext>
            </a:extLst>
          </p:cNvPr>
          <p:cNvSpPr/>
          <p:nvPr/>
        </p:nvSpPr>
        <p:spPr bwMode="auto">
          <a:xfrm>
            <a:off x="7315199" y="1146411"/>
            <a:ext cx="6926030" cy="3204653"/>
          </a:xfrm>
          <a:prstGeom prst="wedgeRoundRectCallout">
            <a:avLst>
              <a:gd name="adj1" fmla="val -15904"/>
              <a:gd name="adj2" fmla="val 57004"/>
              <a:gd name="adj3" fmla="val 1666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5760" tIns="0" rIns="36576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wlock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that write 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 i in 1 … 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VS[i]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Take the Protection lock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in 1 … </a:t>
            </a:r>
            <a:r>
              <a:rPr lang="en-US" sz="20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lock(LP[i])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2BA6DE-434E-4130-BF00-2294CACF3CF1}"/>
              </a:ext>
            </a:extLst>
          </p:cNvPr>
          <p:cNvCxnSpPr/>
          <p:nvPr/>
        </p:nvCxnSpPr>
        <p:spPr bwMode="auto">
          <a:xfrm>
            <a:off x="1898680" y="4594180"/>
            <a:ext cx="0" cy="274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7334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Locking schemes comparison (micro-benchmark [1])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624832-9551-4F12-95F3-77F622D6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6" y="1436927"/>
            <a:ext cx="6760521" cy="2838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140D8-BD54-4CB6-BB32-3087C62B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15" y="4517652"/>
            <a:ext cx="6760521" cy="2831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93B3A2-1BEF-4297-8782-1214DC39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89" y="4517652"/>
            <a:ext cx="6767655" cy="28314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9AD4A5-72A4-4E39-833B-2561D076F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788" y="1436927"/>
            <a:ext cx="6760521" cy="27979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2873C2-C82D-4105-8DE4-9443B9F1F31A}"/>
              </a:ext>
            </a:extLst>
          </p:cNvPr>
          <p:cNvSpPr/>
          <p:nvPr/>
        </p:nvSpPr>
        <p:spPr>
          <a:xfrm>
            <a:off x="410299" y="7583827"/>
            <a:ext cx="13369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</a:t>
            </a:r>
            <a:r>
              <a:rPr lang="en-US" sz="1800" dirty="0">
                <a:hlinkClick r:id="rId7"/>
              </a:rPr>
              <a:t>https://github.com/artpol84/poc/tree/master/arch/concurrency/locking/shmem_locking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57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8C17BB-47CA-48DD-80D5-6FB4928F0864}"/>
              </a:ext>
            </a:extLst>
          </p:cNvPr>
          <p:cNvSpPr/>
          <p:nvPr/>
        </p:nvSpPr>
        <p:spPr bwMode="auto">
          <a:xfrm>
            <a:off x="5111783" y="1741512"/>
            <a:ext cx="1959920" cy="6317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DB6975-9F13-48CE-99B8-D34F6A21E928}"/>
              </a:ext>
            </a:extLst>
          </p:cNvPr>
          <p:cNvSpPr/>
          <p:nvPr/>
        </p:nvSpPr>
        <p:spPr bwMode="auto">
          <a:xfrm>
            <a:off x="554679" y="1741513"/>
            <a:ext cx="4266216" cy="6317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78E2-0398-436C-93CB-5F9BB673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Thread-safety scheme optimization (</a:t>
            </a:r>
            <a:r>
              <a:rPr lang="en-US" dirty="0" err="1"/>
              <a:t>fastpath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E7074-DD5F-48D2-907F-F340736A7A84}"/>
              </a:ext>
            </a:extLst>
          </p:cNvPr>
          <p:cNvSpPr/>
          <p:nvPr/>
        </p:nvSpPr>
        <p:spPr bwMode="auto">
          <a:xfrm>
            <a:off x="363439" y="1146412"/>
            <a:ext cx="6869785" cy="706628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Original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thread-safety scheme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FF5901-A463-4B71-9973-9585467F125D}"/>
              </a:ext>
            </a:extLst>
          </p:cNvPr>
          <p:cNvCxnSpPr>
            <a:cxnSpLocks/>
          </p:cNvCxnSpPr>
          <p:nvPr/>
        </p:nvCxnSpPr>
        <p:spPr bwMode="auto">
          <a:xfrm>
            <a:off x="1494692" y="2760792"/>
            <a:ext cx="0" cy="521208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6A336D-78A6-4480-ADE8-38F5E2155C1C}"/>
              </a:ext>
            </a:extLst>
          </p:cNvPr>
          <p:cNvSpPr txBox="1"/>
          <p:nvPr/>
        </p:nvSpPr>
        <p:spPr>
          <a:xfrm>
            <a:off x="554679" y="1794268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Application</a:t>
            </a:r>
          </a:p>
          <a:p>
            <a:pPr algn="ctr"/>
            <a:r>
              <a:rPr lang="en-US" sz="2800" b="1" dirty="0"/>
              <a:t>thread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F80B32-3023-491D-A64C-273879305104}"/>
              </a:ext>
            </a:extLst>
          </p:cNvPr>
          <p:cNvCxnSpPr>
            <a:cxnSpLocks/>
          </p:cNvCxnSpPr>
          <p:nvPr/>
        </p:nvCxnSpPr>
        <p:spPr bwMode="auto">
          <a:xfrm>
            <a:off x="3634160" y="2760792"/>
            <a:ext cx="0" cy="521208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BB60A4-EC62-481D-8816-6E9572F5B8CD}"/>
              </a:ext>
            </a:extLst>
          </p:cNvPr>
          <p:cNvSpPr txBox="1"/>
          <p:nvPr/>
        </p:nvSpPr>
        <p:spPr>
          <a:xfrm>
            <a:off x="2694147" y="1794268"/>
            <a:ext cx="1959921" cy="861774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PRI service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3C52F2-48E3-4267-9FDD-1C4FEF1D9C40}"/>
              </a:ext>
            </a:extLst>
          </p:cNvPr>
          <p:cNvCxnSpPr>
            <a:cxnSpLocks/>
          </p:cNvCxnSpPr>
          <p:nvPr/>
        </p:nvCxnSpPr>
        <p:spPr bwMode="auto">
          <a:xfrm>
            <a:off x="6051796" y="2760792"/>
            <a:ext cx="0" cy="521208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94251E-8043-4E53-B2C2-AD4C84F973FA}"/>
              </a:ext>
            </a:extLst>
          </p:cNvPr>
          <p:cNvSpPr txBox="1"/>
          <p:nvPr/>
        </p:nvSpPr>
        <p:spPr>
          <a:xfrm>
            <a:off x="5111783" y="1794268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PRI server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BE5A2-DA3B-45CC-A94C-CDDB225BB23E}"/>
              </a:ext>
            </a:extLst>
          </p:cNvPr>
          <p:cNvSpPr/>
          <p:nvPr/>
        </p:nvSpPr>
        <p:spPr bwMode="auto">
          <a:xfrm>
            <a:off x="1178187" y="2866295"/>
            <a:ext cx="633009" cy="1776046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1297A-F9A5-42BF-95CF-C1E16F6C7EA8}"/>
              </a:ext>
            </a:extLst>
          </p:cNvPr>
          <p:cNvSpPr txBox="1"/>
          <p:nvPr/>
        </p:nvSpPr>
        <p:spPr>
          <a:xfrm rot="16200000">
            <a:off x="-78370" y="3538874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1E66DB-5E14-403D-BCDF-BAF71052AB00}"/>
              </a:ext>
            </a:extLst>
          </p:cNvPr>
          <p:cNvSpPr/>
          <p:nvPr/>
        </p:nvSpPr>
        <p:spPr bwMode="auto">
          <a:xfrm>
            <a:off x="3326188" y="3235570"/>
            <a:ext cx="633009" cy="984739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983E0F-95C4-46CF-BDB7-35CF70DB6A7E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1494692" y="2989386"/>
            <a:ext cx="2148001" cy="24618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DD13C-07F5-4758-81C4-1561ABA563DC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1494692" y="4220309"/>
            <a:ext cx="2148001" cy="27256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AA55B4-8B4C-46CE-B18B-B805936F6F6D}"/>
              </a:ext>
            </a:extLst>
          </p:cNvPr>
          <p:cNvSpPr txBox="1"/>
          <p:nvPr/>
        </p:nvSpPr>
        <p:spPr>
          <a:xfrm rot="16200000">
            <a:off x="3186364" y="3512495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shmem</a:t>
            </a:r>
            <a:endParaRPr lang="en-US" sz="2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7D9218-FDCC-4D09-B773-E842EC4A0C3A}"/>
              </a:ext>
            </a:extLst>
          </p:cNvPr>
          <p:cNvSpPr/>
          <p:nvPr/>
        </p:nvSpPr>
        <p:spPr bwMode="auto">
          <a:xfrm>
            <a:off x="1178187" y="4791814"/>
            <a:ext cx="633009" cy="3003944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74E59D-6B50-495A-949B-0C47FA40A94A}"/>
              </a:ext>
            </a:extLst>
          </p:cNvPr>
          <p:cNvSpPr txBox="1"/>
          <p:nvPr/>
        </p:nvSpPr>
        <p:spPr>
          <a:xfrm rot="16200000">
            <a:off x="-78370" y="6132616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6B37FD-B537-4D6B-80C7-C5986A861BE1}"/>
              </a:ext>
            </a:extLst>
          </p:cNvPr>
          <p:cNvSpPr/>
          <p:nvPr/>
        </p:nvSpPr>
        <p:spPr bwMode="auto">
          <a:xfrm>
            <a:off x="3326188" y="5161089"/>
            <a:ext cx="633009" cy="984739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3BAF5-658D-44B4-B201-4B7A8717037D}"/>
              </a:ext>
            </a:extLst>
          </p:cNvPr>
          <p:cNvCxnSpPr>
            <a:cxnSpLocks/>
            <a:endCxn id="34" idx="0"/>
          </p:cNvCxnSpPr>
          <p:nvPr/>
        </p:nvCxnSpPr>
        <p:spPr bwMode="auto">
          <a:xfrm>
            <a:off x="1494692" y="4914905"/>
            <a:ext cx="2148001" cy="24618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014377-9B66-4A31-BC8F-0EBDA50DDBC8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 bwMode="auto">
          <a:xfrm>
            <a:off x="3642693" y="6145828"/>
            <a:ext cx="2401073" cy="24618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E754E6-10A9-45AB-9CC4-BE4E20FFFBA5}"/>
              </a:ext>
            </a:extLst>
          </p:cNvPr>
          <p:cNvSpPr txBox="1"/>
          <p:nvPr/>
        </p:nvSpPr>
        <p:spPr>
          <a:xfrm rot="16200000">
            <a:off x="3186363" y="5524360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shmem</a:t>
            </a:r>
            <a:endParaRPr lang="en-US" sz="2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B40F39-2312-4910-BCBB-9DD0FBBB1783}"/>
              </a:ext>
            </a:extLst>
          </p:cNvPr>
          <p:cNvSpPr/>
          <p:nvPr/>
        </p:nvSpPr>
        <p:spPr bwMode="auto">
          <a:xfrm>
            <a:off x="5727261" y="6392011"/>
            <a:ext cx="633009" cy="861775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E4914-6738-4DE5-B426-1308EC4DC0FE}"/>
              </a:ext>
            </a:extLst>
          </p:cNvPr>
          <p:cNvSpPr txBox="1"/>
          <p:nvPr/>
        </p:nvSpPr>
        <p:spPr>
          <a:xfrm rot="16200000">
            <a:off x="5623395" y="6679032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Resolve req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91CCD1-8CCC-40C4-9C25-2836AA3E4BEA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flipH="1">
            <a:off x="3672820" y="7253786"/>
            <a:ext cx="2370946" cy="20735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A64D4A-8F7B-47C6-8421-9E761AE4F90D}"/>
              </a:ext>
            </a:extLst>
          </p:cNvPr>
          <p:cNvCxnSpPr>
            <a:cxnSpLocks/>
          </p:cNvCxnSpPr>
          <p:nvPr/>
        </p:nvCxnSpPr>
        <p:spPr bwMode="auto">
          <a:xfrm flipH="1">
            <a:off x="1494692" y="7461141"/>
            <a:ext cx="2148001" cy="21430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4FB9DDA-EDF7-443C-8209-8738538F4BFB}"/>
              </a:ext>
            </a:extLst>
          </p:cNvPr>
          <p:cNvSpPr/>
          <p:nvPr/>
        </p:nvSpPr>
        <p:spPr bwMode="auto">
          <a:xfrm>
            <a:off x="12156162" y="1741512"/>
            <a:ext cx="1959920" cy="6317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14A058-931F-4A0A-AE10-5DC16764B826}"/>
              </a:ext>
            </a:extLst>
          </p:cNvPr>
          <p:cNvSpPr/>
          <p:nvPr/>
        </p:nvSpPr>
        <p:spPr bwMode="auto">
          <a:xfrm>
            <a:off x="7599058" y="1741513"/>
            <a:ext cx="4266216" cy="6317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6B8A24-4DC7-4C8B-A785-309CFC17A73E}"/>
              </a:ext>
            </a:extLst>
          </p:cNvPr>
          <p:cNvSpPr/>
          <p:nvPr/>
        </p:nvSpPr>
        <p:spPr bwMode="auto">
          <a:xfrm>
            <a:off x="7407818" y="1146412"/>
            <a:ext cx="6869785" cy="706628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Proposed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thread-safety scheme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192C14-4EA0-477E-B8EC-20A95EFA7815}"/>
              </a:ext>
            </a:extLst>
          </p:cNvPr>
          <p:cNvCxnSpPr>
            <a:cxnSpLocks/>
          </p:cNvCxnSpPr>
          <p:nvPr/>
        </p:nvCxnSpPr>
        <p:spPr bwMode="auto">
          <a:xfrm>
            <a:off x="8539071" y="2760792"/>
            <a:ext cx="0" cy="521208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179E43-A3B4-4253-92F6-C3863E4B2122}"/>
              </a:ext>
            </a:extLst>
          </p:cNvPr>
          <p:cNvSpPr txBox="1"/>
          <p:nvPr/>
        </p:nvSpPr>
        <p:spPr>
          <a:xfrm>
            <a:off x="7599058" y="1794268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Application</a:t>
            </a:r>
          </a:p>
          <a:p>
            <a:pPr algn="ctr"/>
            <a:r>
              <a:rPr lang="en-US" sz="2800" b="1" dirty="0"/>
              <a:t>thread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D8D2CD-6D66-4326-8D9A-46984E379FB1}"/>
              </a:ext>
            </a:extLst>
          </p:cNvPr>
          <p:cNvCxnSpPr>
            <a:cxnSpLocks/>
          </p:cNvCxnSpPr>
          <p:nvPr/>
        </p:nvCxnSpPr>
        <p:spPr bwMode="auto">
          <a:xfrm>
            <a:off x="10678539" y="2760792"/>
            <a:ext cx="0" cy="521208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2DEE9B3-BE1F-4BD5-B58E-AF88E45C4A9E}"/>
              </a:ext>
            </a:extLst>
          </p:cNvPr>
          <p:cNvSpPr txBox="1"/>
          <p:nvPr/>
        </p:nvSpPr>
        <p:spPr>
          <a:xfrm>
            <a:off x="9738526" y="1794268"/>
            <a:ext cx="1959921" cy="861774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PRI service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65215CF-FF08-4523-8FE6-11B77F3D73D1}"/>
              </a:ext>
            </a:extLst>
          </p:cNvPr>
          <p:cNvCxnSpPr>
            <a:cxnSpLocks/>
          </p:cNvCxnSpPr>
          <p:nvPr/>
        </p:nvCxnSpPr>
        <p:spPr bwMode="auto">
          <a:xfrm>
            <a:off x="13096175" y="2760792"/>
            <a:ext cx="0" cy="521208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2D3B07-2FA5-47D6-B801-B2A07A420D09}"/>
              </a:ext>
            </a:extLst>
          </p:cNvPr>
          <p:cNvSpPr txBox="1"/>
          <p:nvPr/>
        </p:nvSpPr>
        <p:spPr>
          <a:xfrm>
            <a:off x="12156162" y="1794268"/>
            <a:ext cx="1959921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PRI server</a:t>
            </a:r>
            <a:br>
              <a:rPr lang="en-US" sz="2800" b="1" dirty="0"/>
            </a:br>
            <a:r>
              <a:rPr lang="en-US" sz="2800" b="1" dirty="0"/>
              <a:t>thread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3EF702-B4EC-4D6C-8830-DD784D4AF0B6}"/>
              </a:ext>
            </a:extLst>
          </p:cNvPr>
          <p:cNvSpPr/>
          <p:nvPr/>
        </p:nvSpPr>
        <p:spPr bwMode="auto">
          <a:xfrm>
            <a:off x="8222566" y="2866295"/>
            <a:ext cx="633009" cy="1776046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9CBEF0-F7F2-4EBB-89BA-07AB2E3E704C}"/>
              </a:ext>
            </a:extLst>
          </p:cNvPr>
          <p:cNvSpPr txBox="1"/>
          <p:nvPr/>
        </p:nvSpPr>
        <p:spPr>
          <a:xfrm rot="16200000">
            <a:off x="6966009" y="3538874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46EFFF-557B-4C11-BDC5-FE077B4379AB}"/>
              </a:ext>
            </a:extLst>
          </p:cNvPr>
          <p:cNvSpPr/>
          <p:nvPr/>
        </p:nvSpPr>
        <p:spPr bwMode="auto">
          <a:xfrm>
            <a:off x="8222566" y="4791814"/>
            <a:ext cx="633009" cy="3003944"/>
          </a:xfrm>
          <a:prstGeom prst="rect">
            <a:avLst/>
          </a:prstGeom>
          <a:solidFill>
            <a:srgbClr val="D9D9D9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D482BB-36C5-4B63-A30F-BD3075250204}"/>
              </a:ext>
            </a:extLst>
          </p:cNvPr>
          <p:cNvSpPr txBox="1"/>
          <p:nvPr/>
        </p:nvSpPr>
        <p:spPr>
          <a:xfrm rot="16200000">
            <a:off x="6966009" y="6132616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PMIx_Get</a:t>
            </a:r>
            <a:endParaRPr lang="en-US" sz="28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A7EE5D-0A41-411B-A9CF-D2CD50673A62}"/>
              </a:ext>
            </a:extLst>
          </p:cNvPr>
          <p:cNvCxnSpPr>
            <a:cxnSpLocks/>
            <a:stCxn id="81" idx="2"/>
          </p:cNvCxnSpPr>
          <p:nvPr/>
        </p:nvCxnSpPr>
        <p:spPr bwMode="auto">
          <a:xfrm>
            <a:off x="8548810" y="5912526"/>
            <a:ext cx="2121197" cy="2333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49CDED-0313-4F4F-B707-452988D0B233}"/>
              </a:ext>
            </a:extLst>
          </p:cNvPr>
          <p:cNvCxnSpPr>
            <a:cxnSpLocks/>
            <a:endCxn id="75" idx="0"/>
          </p:cNvCxnSpPr>
          <p:nvPr/>
        </p:nvCxnSpPr>
        <p:spPr bwMode="auto">
          <a:xfrm>
            <a:off x="10722242" y="6145828"/>
            <a:ext cx="2383488" cy="24618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DAA27F4-9661-4E25-90A3-05CB2E2D4E0C}"/>
              </a:ext>
            </a:extLst>
          </p:cNvPr>
          <p:cNvSpPr/>
          <p:nvPr/>
        </p:nvSpPr>
        <p:spPr bwMode="auto">
          <a:xfrm>
            <a:off x="12789225" y="6392011"/>
            <a:ext cx="633009" cy="861775"/>
          </a:xfrm>
          <a:prstGeom prst="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B8246F-BE91-45A8-8E83-A5E5B7310CCF}"/>
              </a:ext>
            </a:extLst>
          </p:cNvPr>
          <p:cNvSpPr txBox="1"/>
          <p:nvPr/>
        </p:nvSpPr>
        <p:spPr>
          <a:xfrm rot="16200000">
            <a:off x="12667774" y="6679032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Resolve req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F455DE-28BE-4CCB-8769-9AF271F740C7}"/>
              </a:ext>
            </a:extLst>
          </p:cNvPr>
          <p:cNvCxnSpPr>
            <a:cxnSpLocks/>
            <a:stCxn id="75" idx="2"/>
          </p:cNvCxnSpPr>
          <p:nvPr/>
        </p:nvCxnSpPr>
        <p:spPr bwMode="auto">
          <a:xfrm flipH="1">
            <a:off x="10634837" y="7253786"/>
            <a:ext cx="2470893" cy="20735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458FF5-C83B-4AFA-B01F-2089DA52E142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9071" y="7461141"/>
            <a:ext cx="2148001" cy="21430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19809F4-8AEA-4103-A4AD-36E3A6582D19}"/>
              </a:ext>
            </a:extLst>
          </p:cNvPr>
          <p:cNvSpPr/>
          <p:nvPr/>
        </p:nvSpPr>
        <p:spPr bwMode="auto">
          <a:xfrm>
            <a:off x="8292881" y="3244753"/>
            <a:ext cx="491512" cy="984739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E1B41F-A7F1-4232-88A9-F416E22BF790}"/>
              </a:ext>
            </a:extLst>
          </p:cNvPr>
          <p:cNvSpPr txBox="1"/>
          <p:nvPr/>
        </p:nvSpPr>
        <p:spPr>
          <a:xfrm rot="16200000">
            <a:off x="8053306" y="3570032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shmem</a:t>
            </a:r>
            <a:endParaRPr lang="en-US" sz="28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5FA8D5-B018-4D09-8DD4-08C3C9B763EB}"/>
              </a:ext>
            </a:extLst>
          </p:cNvPr>
          <p:cNvSpPr/>
          <p:nvPr/>
        </p:nvSpPr>
        <p:spPr bwMode="auto">
          <a:xfrm>
            <a:off x="8303054" y="4927787"/>
            <a:ext cx="491512" cy="984739"/>
          </a:xfrm>
          <a:prstGeom prst="rect">
            <a:avLst/>
          </a:prstGeom>
          <a:solidFill>
            <a:srgbClr val="92D050">
              <a:alpha val="61961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A1385C-E667-4B63-AB8E-A277111F58C2}"/>
              </a:ext>
            </a:extLst>
          </p:cNvPr>
          <p:cNvSpPr txBox="1"/>
          <p:nvPr/>
        </p:nvSpPr>
        <p:spPr>
          <a:xfrm rot="16200000">
            <a:off x="8133819" y="5253066"/>
            <a:ext cx="19599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 err="1"/>
              <a:t>shmem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939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PMI evolution (PMI, aka PMI-1)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E6F0F-6636-44B3-B92E-B17B23AB145B}"/>
              </a:ext>
            </a:extLst>
          </p:cNvPr>
          <p:cNvCxnSpPr/>
          <p:nvPr/>
        </p:nvCxnSpPr>
        <p:spPr bwMode="auto">
          <a:xfrm>
            <a:off x="554679" y="2845191"/>
            <a:ext cx="133723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C437DF-5100-4C5B-A939-52A8F1045F23}"/>
              </a:ext>
            </a:extLst>
          </p:cNvPr>
          <p:cNvSpPr/>
          <p:nvPr/>
        </p:nvSpPr>
        <p:spPr bwMode="auto">
          <a:xfrm>
            <a:off x="810127" y="2730891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77E04-4E1F-45DD-B2A2-3A9C0BB17B0A}"/>
              </a:ext>
            </a:extLst>
          </p:cNvPr>
          <p:cNvSpPr txBox="1"/>
          <p:nvPr/>
        </p:nvSpPr>
        <p:spPr>
          <a:xfrm rot="18089757">
            <a:off x="479760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Aug, 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E7466-C92C-4E7D-A627-9CD69DD7E21A}"/>
              </a:ext>
            </a:extLst>
          </p:cNvPr>
          <p:cNvSpPr txBox="1"/>
          <p:nvPr/>
        </p:nvSpPr>
        <p:spPr>
          <a:xfrm rot="17593224">
            <a:off x="244554" y="3388716"/>
            <a:ext cx="1295319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/>
              <a:t>BNR </a:t>
            </a:r>
          </a:p>
          <a:p>
            <a:pPr algn="ctr">
              <a:lnSpc>
                <a:spcPts val="2200"/>
              </a:lnSpc>
            </a:pPr>
            <a:r>
              <a:rPr lang="en-US" sz="2400" b="1" dirty="0"/>
              <a:t>paper [1]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850C05D-145A-428C-BDD2-1DCB63B2EFD5}"/>
              </a:ext>
            </a:extLst>
          </p:cNvPr>
          <p:cNvSpPr/>
          <p:nvPr/>
        </p:nvSpPr>
        <p:spPr bwMode="auto">
          <a:xfrm>
            <a:off x="1556298" y="2730892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B2816-8CC9-4EAC-878E-1EC571574BF1}"/>
              </a:ext>
            </a:extLst>
          </p:cNvPr>
          <p:cNvSpPr txBox="1"/>
          <p:nvPr/>
        </p:nvSpPr>
        <p:spPr>
          <a:xfrm rot="18089757">
            <a:off x="1225929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Dec, 2003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BAE35-A527-4DB2-BAC9-0457417F2BF0}"/>
              </a:ext>
            </a:extLst>
          </p:cNvPr>
          <p:cNvSpPr txBox="1"/>
          <p:nvPr/>
        </p:nvSpPr>
        <p:spPr>
          <a:xfrm rot="17593224">
            <a:off x="719855" y="3646461"/>
            <a:ext cx="1661372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/BNR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6305474-C861-490F-8652-5C7D2FFD2C3D}"/>
              </a:ext>
            </a:extLst>
          </p:cNvPr>
          <p:cNvSpPr/>
          <p:nvPr/>
        </p:nvSpPr>
        <p:spPr bwMode="auto">
          <a:xfrm>
            <a:off x="2505042" y="2730889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8F758-B618-4302-99B2-850F2BAE6CDE}"/>
              </a:ext>
            </a:extLst>
          </p:cNvPr>
          <p:cNvSpPr txBox="1"/>
          <p:nvPr/>
        </p:nvSpPr>
        <p:spPr>
          <a:xfrm rot="18089757">
            <a:off x="2133833" y="165049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2004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8EDD2C6-6E8A-4AC2-A0ED-0E12182BFCA2}"/>
              </a:ext>
            </a:extLst>
          </p:cNvPr>
          <p:cNvSpPr/>
          <p:nvPr/>
        </p:nvSpPr>
        <p:spPr bwMode="auto">
          <a:xfrm>
            <a:off x="3286383" y="2730890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352E3-B10E-460D-B462-AB78DEADE633}"/>
              </a:ext>
            </a:extLst>
          </p:cNvPr>
          <p:cNvSpPr txBox="1"/>
          <p:nvPr/>
        </p:nvSpPr>
        <p:spPr>
          <a:xfrm rot="18089757">
            <a:off x="2912272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Jan, 2006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1CB5C-0F6F-40D0-9BF0-C30FE42BBA92}"/>
              </a:ext>
            </a:extLst>
          </p:cNvPr>
          <p:cNvSpPr txBox="1"/>
          <p:nvPr/>
        </p:nvSpPr>
        <p:spPr>
          <a:xfrm rot="17593224">
            <a:off x="1526621" y="3602762"/>
            <a:ext cx="1761146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MPICH/PMI1</a:t>
            </a:r>
          </a:p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v0.971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0C325-0309-46B2-90C1-52C3D2EC06E0}"/>
              </a:ext>
            </a:extLst>
          </p:cNvPr>
          <p:cNvSpPr txBox="1"/>
          <p:nvPr/>
        </p:nvSpPr>
        <p:spPr>
          <a:xfrm rot="17593224">
            <a:off x="2378539" y="3564682"/>
            <a:ext cx="1678272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/PMI1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v1.0.0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ECFFF7A-DCB0-44A7-9386-E9525CD5B032}"/>
              </a:ext>
            </a:extLst>
          </p:cNvPr>
          <p:cNvSpPr/>
          <p:nvPr/>
        </p:nvSpPr>
        <p:spPr bwMode="auto">
          <a:xfrm>
            <a:off x="5989615" y="2708961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5C58E-4463-4DBD-A227-45C3365F7776}"/>
              </a:ext>
            </a:extLst>
          </p:cNvPr>
          <p:cNvSpPr txBox="1"/>
          <p:nvPr/>
        </p:nvSpPr>
        <p:spPr>
          <a:xfrm rot="18089757">
            <a:off x="5615504" y="1628564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Mar, 2012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97C8DC-045F-4474-8F25-B911047A7277}"/>
              </a:ext>
            </a:extLst>
          </p:cNvPr>
          <p:cNvSpPr txBox="1"/>
          <p:nvPr/>
        </p:nvSpPr>
        <p:spPr>
          <a:xfrm rot="17593224">
            <a:off x="4760584" y="3788167"/>
            <a:ext cx="2164640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/PMI1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v1.5.5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5E9F40-555C-4B0F-A96D-771CB561D9E7}"/>
              </a:ext>
            </a:extLst>
          </p:cNvPr>
          <p:cNvSpPr/>
          <p:nvPr/>
        </p:nvSpPr>
        <p:spPr>
          <a:xfrm>
            <a:off x="369534" y="7053552"/>
            <a:ext cx="1395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B. </a:t>
            </a:r>
            <a:r>
              <a:rPr lang="en-US" sz="1800" dirty="0" err="1"/>
              <a:t>Toonen</a:t>
            </a:r>
            <a:r>
              <a:rPr lang="en-US" sz="1800" dirty="0"/>
              <a:t>, et.al. Interfacing parallel jobs to process managers, 10th IEEE HPDC, 2001, San Francisco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1A2B1-3016-44E7-B495-210A148A98A8}"/>
              </a:ext>
            </a:extLst>
          </p:cNvPr>
          <p:cNvSpPr txBox="1"/>
          <p:nvPr/>
        </p:nvSpPr>
        <p:spPr>
          <a:xfrm>
            <a:off x="554678" y="4725783"/>
            <a:ext cx="13774231" cy="22159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400" b="0" dirty="0"/>
              <a:t>Extended BNR interface with: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A concept of the namespace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Process-local synchronization operation (Commit), that enables bulk Put operations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Additional predefined environment: </a:t>
            </a:r>
            <a:r>
              <a:rPr lang="en-US" sz="2400" b="1" dirty="0"/>
              <a:t>local ranks*</a:t>
            </a:r>
            <a:r>
              <a:rPr lang="en-US" sz="2400" dirty="0"/>
              <a:t>, universe size, application number,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Additional functions to support MPI:  Publish/Lookup, Spawn, Abort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Provided an iterator to retrieve all the keys in the namespace (was abandoned in future generations)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952F39-784A-4B8C-8048-54FD42322FDB}"/>
              </a:ext>
            </a:extLst>
          </p:cNvPr>
          <p:cNvSpPr txBox="1"/>
          <p:nvPr/>
        </p:nvSpPr>
        <p:spPr>
          <a:xfrm>
            <a:off x="456379" y="7666557"/>
            <a:ext cx="1377423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400" b="1" dirty="0"/>
              <a:t>* Bug in the paper, paper states that this feature was introduced in PMI-2</a:t>
            </a:r>
          </a:p>
        </p:txBody>
      </p:sp>
    </p:spTree>
    <p:extLst>
      <p:ext uri="{BB962C8B-B14F-4D97-AF65-F5344CB8AC3E}">
        <p14:creationId xmlns:p14="http://schemas.microsoft.com/office/powerpoint/2010/main" val="882744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775224-F6E2-4A10-B941-5B404DE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7" y="1063753"/>
            <a:ext cx="6760522" cy="510755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PRI/</a:t>
            </a:r>
            <a:r>
              <a:rPr lang="en-US" sz="4000" dirty="0" err="1"/>
              <a:t>PMIx_Get</a:t>
            </a:r>
            <a:r>
              <a:rPr lang="en-US" sz="4000" dirty="0"/>
              <a:t> optimization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F397A-4D78-414A-B8E9-C420BA24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88" y="1030521"/>
            <a:ext cx="6760522" cy="51075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30AA53-89DB-4D82-9B12-2D9D39718D8E}"/>
              </a:ext>
            </a:extLst>
          </p:cNvPr>
          <p:cNvSpPr txBox="1"/>
          <p:nvPr/>
        </p:nvSpPr>
        <p:spPr>
          <a:xfrm>
            <a:off x="7561388" y="6105010"/>
            <a:ext cx="6760522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91440" rIns="91440" bIns="91440" rtlCol="0" anchor="ctr" anchorCtr="0">
            <a:spAutoFit/>
          </a:bodyPr>
          <a:lstStyle/>
          <a:p>
            <a:pPr algn="ctr"/>
            <a:r>
              <a:rPr lang="en-US" sz="2400" b="1" dirty="0"/>
              <a:t>ORNL Summit system (256 nodes)</a:t>
            </a:r>
          </a:p>
          <a:p>
            <a:r>
              <a:rPr lang="en-US" sz="2400" b="1" dirty="0"/>
              <a:t>SW stack: </a:t>
            </a:r>
            <a:r>
              <a:rPr lang="en-US" sz="2400" dirty="0"/>
              <a:t>IBM JSM / Open MPI / </a:t>
            </a:r>
            <a:r>
              <a:rPr lang="en-US" sz="2400" b="1" dirty="0">
                <a:solidFill>
                  <a:srgbClr val="C00000"/>
                </a:solidFill>
              </a:rPr>
              <a:t>IBM PAMI</a:t>
            </a:r>
            <a:r>
              <a:rPr lang="en-US" sz="2400" dirty="0"/>
              <a:t> / </a:t>
            </a:r>
            <a:r>
              <a:rPr lang="en-US" sz="2400" dirty="0" err="1"/>
              <a:t>PMIx</a:t>
            </a:r>
            <a:endParaRPr lang="en-US" sz="2400" dirty="0"/>
          </a:p>
          <a:p>
            <a:r>
              <a:rPr lang="en-US" sz="2400" b="1" dirty="0"/>
              <a:t>Node:  </a:t>
            </a:r>
            <a:r>
              <a:rPr lang="en-US" sz="2400" dirty="0"/>
              <a:t>2 IBM POWER CPUs, 600 GB RAM</a:t>
            </a:r>
          </a:p>
          <a:p>
            <a:r>
              <a:rPr lang="en-US" sz="2400" b="1" dirty="0"/>
              <a:t>CPU:    </a:t>
            </a:r>
            <a:r>
              <a:rPr lang="en-US" sz="2400" b="0" dirty="0"/>
              <a:t>22-core IBM POWER 9, 8 HW </a:t>
            </a:r>
            <a:r>
              <a:rPr lang="en-US" sz="2400" dirty="0"/>
              <a:t>threads / core</a:t>
            </a:r>
            <a:endParaRPr lang="en-US" sz="2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05D1C-260B-4BC6-865E-0594883A25BB}"/>
              </a:ext>
            </a:extLst>
          </p:cNvPr>
          <p:cNvSpPr txBox="1"/>
          <p:nvPr/>
        </p:nvSpPr>
        <p:spPr>
          <a:xfrm>
            <a:off x="413997" y="6105011"/>
            <a:ext cx="6901203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91440" rIns="91440" bIns="91440" rtlCol="0" anchor="ctr" anchorCtr="0">
            <a:spAutoFit/>
          </a:bodyPr>
          <a:lstStyle/>
          <a:p>
            <a:pPr algn="ctr"/>
            <a:r>
              <a:rPr lang="en-US" sz="2400" b="1" dirty="0"/>
              <a:t>Intel 64 system, 2 nodes</a:t>
            </a:r>
          </a:p>
          <a:p>
            <a:r>
              <a:rPr lang="en-US" sz="2400" b="1" dirty="0"/>
              <a:t>SW stack: </a:t>
            </a:r>
            <a:r>
              <a:rPr lang="en-US" sz="2400" dirty="0"/>
              <a:t>Open RTE / </a:t>
            </a:r>
            <a:r>
              <a:rPr lang="en-US" sz="2400" dirty="0" err="1"/>
              <a:t>PMIx</a:t>
            </a:r>
            <a:r>
              <a:rPr lang="en-US" sz="2400" dirty="0"/>
              <a:t> (varied) / micro-bench. [1]</a:t>
            </a:r>
          </a:p>
          <a:p>
            <a:r>
              <a:rPr lang="en-US" sz="2400" b="1" dirty="0"/>
              <a:t>Node: </a:t>
            </a:r>
            <a:r>
              <a:rPr lang="en-US" sz="2400" dirty="0"/>
              <a:t>2 Intel CPUs, 128 GB RAM</a:t>
            </a:r>
          </a:p>
          <a:p>
            <a:r>
              <a:rPr lang="en-US" sz="2400" b="1" dirty="0"/>
              <a:t>CPU: </a:t>
            </a:r>
            <a:r>
              <a:rPr lang="en-US" sz="2400" dirty="0"/>
              <a:t>  14-core</a:t>
            </a:r>
            <a:r>
              <a:rPr lang="en-US" sz="2400" b="1" dirty="0"/>
              <a:t> </a:t>
            </a:r>
            <a:r>
              <a:rPr lang="en-US" sz="2400" dirty="0"/>
              <a:t>Broadwell</a:t>
            </a:r>
            <a:r>
              <a:rPr lang="en-US" sz="2400" b="0" dirty="0"/>
              <a:t>, 1 HW </a:t>
            </a:r>
            <a:r>
              <a:rPr lang="en-US" sz="2400" dirty="0"/>
              <a:t>threads / core</a:t>
            </a:r>
            <a:endParaRPr lang="en-US" sz="24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BD48A-0033-4BD5-A468-3CA081641DF5}"/>
              </a:ext>
            </a:extLst>
          </p:cNvPr>
          <p:cNvSpPr/>
          <p:nvPr/>
        </p:nvSpPr>
        <p:spPr>
          <a:xfrm>
            <a:off x="413996" y="7737909"/>
            <a:ext cx="11908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[1] </a:t>
            </a:r>
            <a:r>
              <a:rPr lang="en-US" sz="2000" dirty="0" err="1"/>
              <a:t>PMIx</a:t>
            </a:r>
            <a:r>
              <a:rPr lang="en-US" sz="2000" dirty="0"/>
              <a:t> performance tool </a:t>
            </a:r>
            <a:r>
              <a:rPr lang="en-US" sz="2000" dirty="0">
                <a:hlinkClick r:id="rId5"/>
              </a:rPr>
              <a:t>https://github.com/pmix/pmix/tree/master/contrib/perf_tools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775224-F6E2-4A10-B941-5B404DE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7" y="1079949"/>
            <a:ext cx="6760522" cy="510755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PRI/</a:t>
            </a:r>
            <a:r>
              <a:rPr lang="en-US" sz="4000" dirty="0" err="1"/>
              <a:t>PMIx_Get</a:t>
            </a:r>
            <a:r>
              <a:rPr lang="en-US" sz="4000" dirty="0"/>
              <a:t> optimization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63B718-3DE6-46D3-BA3A-00E63EACDF82}"/>
              </a:ext>
            </a:extLst>
          </p:cNvPr>
          <p:cNvSpPr/>
          <p:nvPr/>
        </p:nvSpPr>
        <p:spPr>
          <a:xfrm>
            <a:off x="420107" y="7491687"/>
            <a:ext cx="7343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4"/>
              </a:rPr>
              <a:t>https://github.com/pmix/pmix-standard/pull/210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A2BFC34-10E8-4A09-9E0F-69628B45969A}"/>
              </a:ext>
            </a:extLst>
          </p:cNvPr>
          <p:cNvSpPr/>
          <p:nvPr/>
        </p:nvSpPr>
        <p:spPr bwMode="auto">
          <a:xfrm>
            <a:off x="7139346" y="3587262"/>
            <a:ext cx="6926030" cy="2129864"/>
          </a:xfrm>
          <a:prstGeom prst="wedgeRoundRectCallout">
            <a:avLst>
              <a:gd name="adj1" fmla="val -64397"/>
              <a:gd name="adj2" fmla="val 33122"/>
              <a:gd name="adj3" fmla="val 1666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5760" tIns="0" rIns="36576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  <a:cs typeface="Courier New" panose="02070309020205020404" pitchFamily="49" charset="0"/>
              </a:rPr>
              <a:t>Currently there is a proposal pending the </a:t>
            </a:r>
            <a:r>
              <a:rPr lang="en-US" sz="2800" dirty="0" err="1">
                <a:solidFill>
                  <a:schemeClr val="tx1"/>
                </a:solidFill>
                <a:cs typeface="Courier New" panose="02070309020205020404" pitchFamily="49" charset="0"/>
              </a:rPr>
              <a:t>PMIx</a:t>
            </a:r>
            <a:r>
              <a:rPr lang="en-US" sz="2800" dirty="0">
                <a:solidFill>
                  <a:schemeClr val="tx1"/>
                </a:solidFill>
                <a:cs typeface="Courier New" panose="02070309020205020404" pitchFamily="49" charset="0"/>
              </a:rPr>
              <a:t> standard inclusion [1] that allows to address additional overheads discovered in the course of this work.  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78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25" y="3289844"/>
            <a:ext cx="10306044" cy="1736387"/>
          </a:xfrm>
        </p:spPr>
        <p:txBody>
          <a:bodyPr/>
          <a:lstStyle/>
          <a:p>
            <a:r>
              <a:rPr lang="en-US" dirty="0"/>
              <a:t>PRI/Protocol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672444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06D8B3-7A27-4A1F-AAB9-EA52493A5B94}"/>
              </a:ext>
            </a:extLst>
          </p:cNvPr>
          <p:cNvSpPr/>
          <p:nvPr/>
        </p:nvSpPr>
        <p:spPr bwMode="auto">
          <a:xfrm>
            <a:off x="2550772" y="0"/>
            <a:ext cx="4902215" cy="8229600"/>
          </a:xfrm>
          <a:prstGeom prst="rect">
            <a:avLst/>
          </a:prstGeom>
          <a:solidFill>
            <a:srgbClr val="FBBE79">
              <a:alpha val="5058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Fence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80" y="1601967"/>
            <a:ext cx="6898308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80" y="5042834"/>
            <a:ext cx="6898308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PRI/UCX bootstrap protocol efficiency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562BFEC-F1F8-4F8A-8A2E-A5771D341E29}"/>
              </a:ext>
            </a:extLst>
          </p:cNvPr>
          <p:cNvSpPr/>
          <p:nvPr/>
        </p:nvSpPr>
        <p:spPr bwMode="auto">
          <a:xfrm>
            <a:off x="3487670" y="3863033"/>
            <a:ext cx="3036212" cy="1694216"/>
          </a:xfrm>
          <a:prstGeom prst="cloudCallout">
            <a:avLst>
              <a:gd name="adj1" fmla="val 866"/>
              <a:gd name="adj2" fmla="val -429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27EA5-2150-497C-A034-FDAD54CEE5F6}"/>
              </a:ext>
            </a:extLst>
          </p:cNvPr>
          <p:cNvGrpSpPr/>
          <p:nvPr/>
        </p:nvGrpSpPr>
        <p:grpSpPr>
          <a:xfrm>
            <a:off x="2968588" y="1904228"/>
            <a:ext cx="548640" cy="836222"/>
            <a:chOff x="3334762" y="2278369"/>
            <a:chExt cx="548640" cy="8362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B7651E-0253-4026-8A84-FC1137B80D04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8D502A-F7C8-4377-A203-7CEF40708283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EDAC72-54E0-4D3E-A681-ADD979BBCC4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 bwMode="auto">
          <a:xfrm>
            <a:off x="2834635" y="2949503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99503F-B821-45B3-BEBD-265033683054}"/>
              </a:ext>
            </a:extLst>
          </p:cNvPr>
          <p:cNvSpPr txBox="1"/>
          <p:nvPr/>
        </p:nvSpPr>
        <p:spPr>
          <a:xfrm>
            <a:off x="3496663" y="4023608"/>
            <a:ext cx="3027219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RTE </a:t>
            </a:r>
          </a:p>
          <a:p>
            <a:pPr algn="ctr"/>
            <a:r>
              <a:rPr lang="en-US" sz="2800" b="1" dirty="0"/>
              <a:t>Out-of-Band</a:t>
            </a:r>
          </a:p>
          <a:p>
            <a:pPr algn="ctr"/>
            <a:r>
              <a:rPr lang="en-US" sz="2800" b="1" dirty="0"/>
              <a:t>channel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5C7C87-B2C9-448F-81D9-5E370A1C114A}"/>
              </a:ext>
            </a:extLst>
          </p:cNvPr>
          <p:cNvSpPr/>
          <p:nvPr/>
        </p:nvSpPr>
        <p:spPr bwMode="auto">
          <a:xfrm>
            <a:off x="3651181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4E06A6-BB29-4D3F-8560-B163329B321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2825642" y="6390371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E359ED1-9105-486D-89CB-2F6624FDCC04}"/>
              </a:ext>
            </a:extLst>
          </p:cNvPr>
          <p:cNvSpPr/>
          <p:nvPr/>
        </p:nvSpPr>
        <p:spPr bwMode="auto">
          <a:xfrm>
            <a:off x="3642188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ECF71A-A81C-47FD-8C25-937054C80DC2}"/>
              </a:ext>
            </a:extLst>
          </p:cNvPr>
          <p:cNvGrpSpPr/>
          <p:nvPr/>
        </p:nvGrpSpPr>
        <p:grpSpPr>
          <a:xfrm>
            <a:off x="2964798" y="6718055"/>
            <a:ext cx="548640" cy="836222"/>
            <a:chOff x="3334762" y="2278369"/>
            <a:chExt cx="548640" cy="8362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B42D2D-0267-4A6B-A435-E2699983A830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FFF0BF-5429-41F8-BF92-9B7B03A30472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26982E-B6A9-4DC0-BD44-41E690A2B71D}"/>
              </a:ext>
            </a:extLst>
          </p:cNvPr>
          <p:cNvCxnSpPr>
            <a:cxnSpLocks/>
            <a:stCxn id="74" idx="3"/>
            <a:endCxn id="18" idx="4"/>
          </p:cNvCxnSpPr>
          <p:nvPr/>
        </p:nvCxnSpPr>
        <p:spPr bwMode="auto">
          <a:xfrm>
            <a:off x="4199821" y="2949503"/>
            <a:ext cx="832249" cy="10331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4C94BE-54C9-4F25-BA87-C1B12B785491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 bwMode="auto">
          <a:xfrm flipV="1">
            <a:off x="4190828" y="5555445"/>
            <a:ext cx="814948" cy="834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51D2253-84A6-4638-8461-1A3385DBA62A}"/>
              </a:ext>
            </a:extLst>
          </p:cNvPr>
          <p:cNvGrpSpPr/>
          <p:nvPr/>
        </p:nvGrpSpPr>
        <p:grpSpPr>
          <a:xfrm>
            <a:off x="4276488" y="6147585"/>
            <a:ext cx="548640" cy="836222"/>
            <a:chOff x="3334762" y="2278369"/>
            <a:chExt cx="548640" cy="8362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A630095-7A0E-4660-B3AE-7F260484A695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BCB73D-A49B-4990-B07D-87593D1A11EB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D5DF97-34CA-4E6B-8B00-52EC0A72D865}"/>
              </a:ext>
            </a:extLst>
          </p:cNvPr>
          <p:cNvSpPr/>
          <p:nvPr/>
        </p:nvSpPr>
        <p:spPr bwMode="auto">
          <a:xfrm>
            <a:off x="5794733" y="1759398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9C5CB4-B724-4D4D-9818-D21045B71B38}"/>
              </a:ext>
            </a:extLst>
          </p:cNvPr>
          <p:cNvSpPr/>
          <p:nvPr/>
        </p:nvSpPr>
        <p:spPr bwMode="auto">
          <a:xfrm>
            <a:off x="5799315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C369EFC-ABAC-4449-B610-240211F45C74}"/>
              </a:ext>
            </a:extLst>
          </p:cNvPr>
          <p:cNvCxnSpPr>
            <a:cxnSpLocks/>
            <a:stCxn id="18" idx="1"/>
            <a:endCxn id="111" idx="1"/>
          </p:cNvCxnSpPr>
          <p:nvPr/>
        </p:nvCxnSpPr>
        <p:spPr bwMode="auto">
          <a:xfrm>
            <a:off x="5005776" y="5555445"/>
            <a:ext cx="793539" cy="8317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E2BCCA-CEDD-4FC3-A8E7-7954C492EF1D}"/>
              </a:ext>
            </a:extLst>
          </p:cNvPr>
          <p:cNvGrpSpPr/>
          <p:nvPr/>
        </p:nvGrpSpPr>
        <p:grpSpPr>
          <a:xfrm>
            <a:off x="5056012" y="5929170"/>
            <a:ext cx="548640" cy="1668658"/>
            <a:chOff x="5096518" y="6078194"/>
            <a:chExt cx="548640" cy="166865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F43D7CF-6A97-40EF-AB0A-A6AD005D0643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138F3E6-26A5-459D-911F-903604ABDBA1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37B7FF3-48FD-4172-A36E-4F1ABCE8E4B1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6A4A260-A451-4253-9A3A-D7708B2712ED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0E8C6B7-DA6C-4503-BEBB-A4686998BCE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206CAD1-B09C-4E46-BB2E-7B444A5E7AA7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B4C29D-D12E-49BA-B7A3-4E2F5CDBFF82}"/>
              </a:ext>
            </a:extLst>
          </p:cNvPr>
          <p:cNvCxnSpPr>
            <a:cxnSpLocks/>
            <a:stCxn id="27" idx="0"/>
            <a:endCxn id="110" idx="1"/>
          </p:cNvCxnSpPr>
          <p:nvPr/>
        </p:nvCxnSpPr>
        <p:spPr bwMode="auto">
          <a:xfrm flipV="1">
            <a:off x="5010273" y="2946360"/>
            <a:ext cx="784460" cy="1077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F027A3-BF39-49B9-9AB5-32B6BF680C0A}"/>
              </a:ext>
            </a:extLst>
          </p:cNvPr>
          <p:cNvGrpSpPr/>
          <p:nvPr/>
        </p:nvGrpSpPr>
        <p:grpSpPr>
          <a:xfrm>
            <a:off x="5039320" y="1665052"/>
            <a:ext cx="548640" cy="1668658"/>
            <a:chOff x="5096518" y="6078194"/>
            <a:chExt cx="548640" cy="16686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59E28F-20E0-443E-A239-DEEBA3F2149F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430795-AB69-437A-ADFE-C61A8699F212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9932567-62A1-4950-B62C-629B65642FD0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85FF3D-75C8-40F2-AC50-31302B3F4075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173CE5C-A830-4E3B-84E9-6155BDA77E6C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9F0110D-916B-46C2-89B7-2019D1A2CD8E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D971C8-5161-4E60-90D0-417F3E8E396D}"/>
              </a:ext>
            </a:extLst>
          </p:cNvPr>
          <p:cNvGrpSpPr/>
          <p:nvPr/>
        </p:nvGrpSpPr>
        <p:grpSpPr>
          <a:xfrm>
            <a:off x="4299365" y="2320372"/>
            <a:ext cx="548640" cy="836222"/>
            <a:chOff x="3334762" y="2278369"/>
            <a:chExt cx="548640" cy="8362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9523CC3-24D4-4F2E-9059-23B3CA038CC7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E51C0B-D653-424F-B919-161F461FAC39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A36819-2A94-41FF-BFA5-446E17CAFF8A}"/>
              </a:ext>
            </a:extLst>
          </p:cNvPr>
          <p:cNvGrpSpPr/>
          <p:nvPr/>
        </p:nvGrpSpPr>
        <p:grpSpPr>
          <a:xfrm rot="11103456">
            <a:off x="2204643" y="1667138"/>
            <a:ext cx="2598313" cy="1362285"/>
            <a:chOff x="7766099" y="4297040"/>
            <a:chExt cx="6864301" cy="372154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427B72B-3713-460C-9731-BC4D4B4E5EAF}"/>
                </a:ext>
              </a:extLst>
            </p:cNvPr>
            <p:cNvSpPr/>
            <p:nvPr/>
          </p:nvSpPr>
          <p:spPr bwMode="auto">
            <a:xfrm>
              <a:off x="9292820" y="4297040"/>
              <a:ext cx="5337580" cy="3721545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B06A67AA-C323-4C10-B1BF-C60975CC36D0}"/>
                </a:ext>
              </a:extLst>
            </p:cNvPr>
            <p:cNvSpPr/>
            <p:nvPr/>
          </p:nvSpPr>
          <p:spPr bwMode="auto">
            <a:xfrm rot="12174245">
              <a:off x="7766099" y="4328993"/>
              <a:ext cx="2257956" cy="693568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CCF51A-4C7A-4168-8346-94A67C9FDAEA}"/>
              </a:ext>
            </a:extLst>
          </p:cNvPr>
          <p:cNvGrpSpPr/>
          <p:nvPr/>
        </p:nvGrpSpPr>
        <p:grpSpPr>
          <a:xfrm>
            <a:off x="7064021" y="1618577"/>
            <a:ext cx="7503631" cy="4914364"/>
            <a:chOff x="6861428" y="2139226"/>
            <a:chExt cx="7503631" cy="491436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C5C070-F3E3-4E87-A2F4-8851DE7F6F5E}"/>
                </a:ext>
              </a:extLst>
            </p:cNvPr>
            <p:cNvSpPr/>
            <p:nvPr/>
          </p:nvSpPr>
          <p:spPr bwMode="auto">
            <a:xfrm>
              <a:off x="6861428" y="2139226"/>
              <a:ext cx="7503631" cy="4914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Node X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852C06B-CAE3-4DDD-900D-14360A377AA0}"/>
                </a:ext>
              </a:extLst>
            </p:cNvPr>
            <p:cNvSpPr/>
            <p:nvPr/>
          </p:nvSpPr>
          <p:spPr bwMode="auto">
            <a:xfrm>
              <a:off x="7063181" y="2734577"/>
              <a:ext cx="2628136" cy="21419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rank = 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D191A51-A5E8-488B-8157-6CA6A4DD30AA}"/>
                </a:ext>
              </a:extLst>
            </p:cNvPr>
            <p:cNvSpPr/>
            <p:nvPr/>
          </p:nvSpPr>
          <p:spPr bwMode="auto">
            <a:xfrm>
              <a:off x="7282225" y="3258706"/>
              <a:ext cx="2180492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F65D8DC-576D-464F-AD22-F1FD0D8DA069}"/>
                </a:ext>
              </a:extLst>
            </p:cNvPr>
            <p:cNvSpPr/>
            <p:nvPr/>
          </p:nvSpPr>
          <p:spPr bwMode="auto">
            <a:xfrm>
              <a:off x="7282225" y="3724699"/>
              <a:ext cx="2180492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MPI/SHMEM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4E39CCD-C8E3-4E97-A6CF-1AC4E12D334F}"/>
                </a:ext>
              </a:extLst>
            </p:cNvPr>
            <p:cNvSpPr/>
            <p:nvPr/>
          </p:nvSpPr>
          <p:spPr bwMode="auto">
            <a:xfrm>
              <a:off x="7282225" y="4177503"/>
              <a:ext cx="1090246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PMIx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49508FA-8743-4EA6-9BE2-5B50ADFE6FEE}"/>
                </a:ext>
              </a:extLst>
            </p:cNvPr>
            <p:cNvSpPr/>
            <p:nvPr/>
          </p:nvSpPr>
          <p:spPr bwMode="auto">
            <a:xfrm>
              <a:off x="8372472" y="4177503"/>
              <a:ext cx="1090246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UCX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672A8F9-0398-4CD4-AC44-6158EA391C4F}"/>
                </a:ext>
              </a:extLst>
            </p:cNvPr>
            <p:cNvSpPr/>
            <p:nvPr/>
          </p:nvSpPr>
          <p:spPr bwMode="auto">
            <a:xfrm>
              <a:off x="7074903" y="5098112"/>
              <a:ext cx="7188413" cy="1821599"/>
            </a:xfrm>
            <a:prstGeom prst="round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RTE agent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64C14E6-5FA0-4B04-85AA-052C45BBCB31}"/>
                </a:ext>
              </a:extLst>
            </p:cNvPr>
            <p:cNvSpPr/>
            <p:nvPr/>
          </p:nvSpPr>
          <p:spPr bwMode="auto">
            <a:xfrm>
              <a:off x="7282225" y="5428646"/>
              <a:ext cx="6840414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PMIx</a:t>
              </a: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server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FDF696A-DB2B-40B7-9C12-5505308CEB31}"/>
                </a:ext>
              </a:extLst>
            </p:cNvPr>
            <p:cNvSpPr/>
            <p:nvPr/>
          </p:nvSpPr>
          <p:spPr bwMode="auto">
            <a:xfrm>
              <a:off x="10271609" y="6246407"/>
              <a:ext cx="3851030" cy="54864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PMIx</a:t>
              </a: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driver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0D0B8AB-232C-401D-861C-A03018794E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93240" y="4724697"/>
              <a:ext cx="0" cy="70394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2EBDFF7-D657-443B-AAA8-0D00841CDE8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14513" y="4724697"/>
              <a:ext cx="0" cy="67592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0545BDA-F0CB-422B-9F01-B5B9E3CD33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61456" y="4724697"/>
              <a:ext cx="0" cy="681710"/>
            </a:xfrm>
            <a:prstGeom prst="straightConnector1">
              <a:avLst/>
            </a:prstGeom>
            <a:solidFill>
              <a:schemeClr val="accent1"/>
            </a:solidFill>
            <a:ln w="6667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04D02F7-615E-4803-9612-68CAB2430F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03474" y="5783851"/>
              <a:ext cx="0" cy="666427"/>
            </a:xfrm>
            <a:prstGeom prst="straightConnector1">
              <a:avLst/>
            </a:prstGeom>
            <a:solidFill>
              <a:schemeClr val="accent1"/>
            </a:solidFill>
            <a:ln w="66675" cap="flat" cmpd="sng" algn="ctr">
              <a:solidFill>
                <a:srgbClr val="E67708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EB7714D-62BE-4E29-8D20-FC8627F71C39}"/>
                </a:ext>
              </a:extLst>
            </p:cNvPr>
            <p:cNvSpPr/>
            <p:nvPr/>
          </p:nvSpPr>
          <p:spPr bwMode="auto">
            <a:xfrm>
              <a:off x="9881053" y="2716738"/>
              <a:ext cx="1533557" cy="21419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rank = 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B7A7273-16F8-4D40-A126-72E18EEE7617}"/>
                </a:ext>
              </a:extLst>
            </p:cNvPr>
            <p:cNvSpPr/>
            <p:nvPr/>
          </p:nvSpPr>
          <p:spPr bwMode="auto">
            <a:xfrm>
              <a:off x="10100097" y="3276037"/>
              <a:ext cx="106832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76C2C0C-2F22-4A7D-815A-E82BA4C0FABF}"/>
                </a:ext>
              </a:extLst>
            </p:cNvPr>
            <p:cNvSpPr/>
            <p:nvPr/>
          </p:nvSpPr>
          <p:spPr bwMode="auto">
            <a:xfrm>
              <a:off x="10100097" y="3742030"/>
              <a:ext cx="106832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7685D6E-E154-413C-982B-D87FD2B6C7F3}"/>
                </a:ext>
              </a:extLst>
            </p:cNvPr>
            <p:cNvSpPr/>
            <p:nvPr/>
          </p:nvSpPr>
          <p:spPr bwMode="auto">
            <a:xfrm>
              <a:off x="10100097" y="4194834"/>
              <a:ext cx="534164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8CF6931-BEC1-4A40-A3FA-D41563452A7F}"/>
                </a:ext>
              </a:extLst>
            </p:cNvPr>
            <p:cNvSpPr/>
            <p:nvPr/>
          </p:nvSpPr>
          <p:spPr bwMode="auto">
            <a:xfrm>
              <a:off x="10634261" y="4194834"/>
              <a:ext cx="534164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2C9011E-2C69-476C-A7DE-95D619D1E0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74511" y="4757257"/>
              <a:ext cx="0" cy="70394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2257E60-6EFA-4065-A111-59FD9B4D17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349594" y="4738711"/>
              <a:ext cx="0" cy="67592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B831B39-2C69-446C-9181-2304EDCB6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49643" y="4757257"/>
              <a:ext cx="0" cy="681710"/>
            </a:xfrm>
            <a:prstGeom prst="straightConnector1">
              <a:avLst/>
            </a:prstGeom>
            <a:solidFill>
              <a:schemeClr val="accent1"/>
            </a:solidFill>
            <a:ln w="6667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2D83EB2-5111-443E-9737-B84BA77F26FE}"/>
                </a:ext>
              </a:extLst>
            </p:cNvPr>
            <p:cNvSpPr/>
            <p:nvPr/>
          </p:nvSpPr>
          <p:spPr bwMode="auto">
            <a:xfrm>
              <a:off x="12647316" y="2716738"/>
              <a:ext cx="1613066" cy="21419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rank = </a:t>
              </a:r>
              <a:r>
                <a:rPr kumimoji="0" lang="en-US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N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D3A748B-29A2-4C7D-B723-AF0A52A4EF53}"/>
                </a:ext>
              </a:extLst>
            </p:cNvPr>
            <p:cNvSpPr/>
            <p:nvPr/>
          </p:nvSpPr>
          <p:spPr bwMode="auto">
            <a:xfrm>
              <a:off x="12945868" y="3276037"/>
              <a:ext cx="106832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DB30AE-CB62-48AE-B83F-AD887164A49E}"/>
                </a:ext>
              </a:extLst>
            </p:cNvPr>
            <p:cNvSpPr/>
            <p:nvPr/>
          </p:nvSpPr>
          <p:spPr bwMode="auto">
            <a:xfrm>
              <a:off x="12945868" y="3742030"/>
              <a:ext cx="106832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67AF4D9-77F9-4FC6-9C4F-F151E7D0447B}"/>
                </a:ext>
              </a:extLst>
            </p:cNvPr>
            <p:cNvSpPr/>
            <p:nvPr/>
          </p:nvSpPr>
          <p:spPr bwMode="auto">
            <a:xfrm>
              <a:off x="12945868" y="4194834"/>
              <a:ext cx="534164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93F26D9-89AB-4869-AC64-3E532BBD9F60}"/>
                </a:ext>
              </a:extLst>
            </p:cNvPr>
            <p:cNvSpPr/>
            <p:nvPr/>
          </p:nvSpPr>
          <p:spPr bwMode="auto">
            <a:xfrm>
              <a:off x="13480032" y="4194834"/>
              <a:ext cx="534164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2C2E52D-3119-4909-A0EE-1D99BCBAFD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20282" y="4757257"/>
              <a:ext cx="0" cy="70394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2F34871-B7D1-4A32-9B92-BC87ACEDFE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195365" y="4738711"/>
              <a:ext cx="0" cy="67592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9FF4AB2-4FBB-4871-9BFC-8939923E7D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95414" y="4757257"/>
              <a:ext cx="0" cy="681710"/>
            </a:xfrm>
            <a:prstGeom prst="straightConnector1">
              <a:avLst/>
            </a:prstGeom>
            <a:solidFill>
              <a:schemeClr val="accent1"/>
            </a:solidFill>
            <a:ln w="6667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BFCF226-9CB9-49DF-A384-50B67EE0001C}"/>
                </a:ext>
              </a:extLst>
            </p:cNvPr>
            <p:cNvSpPr txBox="1"/>
            <p:nvPr/>
          </p:nvSpPr>
          <p:spPr>
            <a:xfrm>
              <a:off x="11414610" y="4131152"/>
              <a:ext cx="123270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b="1" dirty="0"/>
                <a:t>. . .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F09551E-9C33-46A3-A2E0-FBA8E7B611C8}"/>
                </a:ext>
              </a:extLst>
            </p:cNvPr>
            <p:cNvGrpSpPr/>
            <p:nvPr/>
          </p:nvGrpSpPr>
          <p:grpSpPr>
            <a:xfrm rot="11103456">
              <a:off x="11218425" y="5327768"/>
              <a:ext cx="2598313" cy="1362285"/>
              <a:chOff x="7766099" y="4297040"/>
              <a:chExt cx="6864301" cy="3721545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8370EE-649F-48B3-A7DD-CC10BE4FCB9C}"/>
                  </a:ext>
                </a:extLst>
              </p:cNvPr>
              <p:cNvSpPr/>
              <p:nvPr/>
            </p:nvSpPr>
            <p:spPr bwMode="auto">
              <a:xfrm>
                <a:off x="9292820" y="4297040"/>
                <a:ext cx="5337580" cy="3721545"/>
              </a:xfrm>
              <a:prstGeom prst="ellipse">
                <a:avLst/>
              </a:prstGeom>
              <a:solidFill>
                <a:srgbClr val="7FFFFF">
                  <a:alpha val="25098"/>
                </a:srgbClr>
              </a:solidFill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881351CE-0353-4BC5-9B97-E552149FEAC3}"/>
                  </a:ext>
                </a:extLst>
              </p:cNvPr>
              <p:cNvSpPr/>
              <p:nvPr/>
            </p:nvSpPr>
            <p:spPr bwMode="auto">
              <a:xfrm rot="12174245">
                <a:off x="7766099" y="4328993"/>
                <a:ext cx="2257956" cy="693568"/>
              </a:xfrm>
              <a:prstGeom prst="parallelogram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32C79D8-2DA3-47CE-9D60-B4F090B321EA}"/>
                </a:ext>
              </a:extLst>
            </p:cNvPr>
            <p:cNvGrpSpPr/>
            <p:nvPr/>
          </p:nvGrpSpPr>
          <p:grpSpPr>
            <a:xfrm rot="11103456">
              <a:off x="7944585" y="3832623"/>
              <a:ext cx="2598313" cy="1362285"/>
              <a:chOff x="7766099" y="4297040"/>
              <a:chExt cx="6864301" cy="372154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E6084E3-923C-4DEB-BD62-9BF64D1663B4}"/>
                  </a:ext>
                </a:extLst>
              </p:cNvPr>
              <p:cNvSpPr/>
              <p:nvPr/>
            </p:nvSpPr>
            <p:spPr bwMode="auto">
              <a:xfrm>
                <a:off x="9292820" y="4297040"/>
                <a:ext cx="5337580" cy="3721545"/>
              </a:xfrm>
              <a:prstGeom prst="ellipse">
                <a:avLst/>
              </a:prstGeom>
              <a:solidFill>
                <a:srgbClr val="7FFFFF">
                  <a:alpha val="25098"/>
                </a:srgbClr>
              </a:solidFill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1613EE9A-BDB0-4913-A1FF-66D396219F92}"/>
                  </a:ext>
                </a:extLst>
              </p:cNvPr>
              <p:cNvSpPr/>
              <p:nvPr/>
            </p:nvSpPr>
            <p:spPr bwMode="auto">
              <a:xfrm rot="12174245">
                <a:off x="7766099" y="4328993"/>
                <a:ext cx="2257956" cy="693568"/>
              </a:xfrm>
              <a:prstGeom prst="parallelogram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00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UCX worker address optimization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5C40C-837D-44E2-BD99-9EB20A45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9" y="5163584"/>
            <a:ext cx="4899851" cy="2398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B2C81-A04B-47B5-869C-FB509574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79" y="1411319"/>
            <a:ext cx="8811490" cy="295770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37C9D2D-D1FA-4AD8-BC4E-0B30812E8C2D}"/>
              </a:ext>
            </a:extLst>
          </p:cNvPr>
          <p:cNvSpPr/>
          <p:nvPr/>
        </p:nvSpPr>
        <p:spPr bwMode="auto">
          <a:xfrm>
            <a:off x="3004604" y="4497758"/>
            <a:ext cx="1301262" cy="5370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547D654-9AC0-445E-9FB8-D6C7D2D04DC7}"/>
              </a:ext>
            </a:extLst>
          </p:cNvPr>
          <p:cNvSpPr/>
          <p:nvPr/>
        </p:nvSpPr>
        <p:spPr bwMode="auto">
          <a:xfrm>
            <a:off x="5732585" y="5163584"/>
            <a:ext cx="3633584" cy="2398479"/>
          </a:xfrm>
          <a:prstGeom prst="wedgeRectCallout">
            <a:avLst>
              <a:gd name="adj1" fmla="val -55703"/>
              <a:gd name="adj2" fmla="val -8378"/>
            </a:avLst>
          </a:prstGeom>
          <a:solidFill>
            <a:schemeClr val="bg1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Unified Cluster mode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Do not include the information known locally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84776F8-7B7E-45AC-BF2F-765166419046}"/>
              </a:ext>
            </a:extLst>
          </p:cNvPr>
          <p:cNvSpPr/>
          <p:nvPr/>
        </p:nvSpPr>
        <p:spPr bwMode="auto">
          <a:xfrm>
            <a:off x="9583615" y="1411319"/>
            <a:ext cx="4835770" cy="6150744"/>
          </a:xfrm>
          <a:prstGeom prst="wedgeRectCallout">
            <a:avLst>
              <a:gd name="adj1" fmla="val -55084"/>
              <a:gd name="adj2" fmla="val -16453"/>
            </a:avLst>
          </a:prstGeom>
          <a:solidFill>
            <a:schemeClr val="bg1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Anew UCP worker query flag: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FLAG_NET_ONLY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That allows to take advantage of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PMIx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scope system by excluding the shared-memory addressing information from the inter-node exchange.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108BB-AD28-4707-8257-EC4ADC88AC1F}"/>
              </a:ext>
            </a:extLst>
          </p:cNvPr>
          <p:cNvSpPr/>
          <p:nvPr/>
        </p:nvSpPr>
        <p:spPr bwMode="auto">
          <a:xfrm>
            <a:off x="2584938" y="1758462"/>
            <a:ext cx="1529862" cy="1266092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00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2873AF7-2C1A-499D-95C2-5992F552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0" y="2497981"/>
            <a:ext cx="14712167" cy="2895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 </a:t>
            </a:r>
            <a:r>
              <a:rPr lang="en-US" sz="4000" dirty="0" err="1"/>
              <a:t>KVDb</a:t>
            </a:r>
            <a:r>
              <a:rPr lang="en-US" sz="4000" dirty="0"/>
              <a:t> synchronization protocol optimization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2C11D-B0D2-44E0-9868-B2CE80EBE8B1}"/>
              </a:ext>
            </a:extLst>
          </p:cNvPr>
          <p:cNvSpPr/>
          <p:nvPr/>
        </p:nvSpPr>
        <p:spPr bwMode="auto">
          <a:xfrm>
            <a:off x="4224638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588210-575E-4965-A420-88AD0E3597E4}"/>
              </a:ext>
            </a:extLst>
          </p:cNvPr>
          <p:cNvSpPr/>
          <p:nvPr/>
        </p:nvSpPr>
        <p:spPr bwMode="auto">
          <a:xfrm>
            <a:off x="5883770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0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1D74A-264F-4291-97DD-104787722FEC}"/>
              </a:ext>
            </a:extLst>
          </p:cNvPr>
          <p:cNvSpPr/>
          <p:nvPr/>
        </p:nvSpPr>
        <p:spPr bwMode="auto">
          <a:xfrm>
            <a:off x="7542902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1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967B2-6729-4D65-AAA5-D9946D697B24}"/>
              </a:ext>
            </a:extLst>
          </p:cNvPr>
          <p:cNvSpPr/>
          <p:nvPr/>
        </p:nvSpPr>
        <p:spPr bwMode="auto">
          <a:xfrm>
            <a:off x="10178997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E0668-044A-4CA1-8750-CFDF770CBE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800" y="2114174"/>
            <a:ext cx="5197971" cy="6657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B0E84-4DA0-457D-A3DC-50B74FDD6679}"/>
              </a:ext>
            </a:extLst>
          </p:cNvPr>
          <p:cNvCxnSpPr>
            <a:cxnSpLocks/>
          </p:cNvCxnSpPr>
          <p:nvPr/>
        </p:nvCxnSpPr>
        <p:spPr bwMode="auto">
          <a:xfrm>
            <a:off x="7542902" y="2114174"/>
            <a:ext cx="7087498" cy="6657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4F87F-30D7-4F15-A38B-0BD85BA60DC0}"/>
              </a:ext>
            </a:extLst>
          </p:cNvPr>
          <p:cNvSpPr/>
          <p:nvPr/>
        </p:nvSpPr>
        <p:spPr bwMode="auto">
          <a:xfrm>
            <a:off x="4224638" y="1231858"/>
            <a:ext cx="7613491" cy="882316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A76FAC-09EB-4618-9F07-FA7E27F682F0}"/>
              </a:ext>
            </a:extLst>
          </p:cNvPr>
          <p:cNvSpPr/>
          <p:nvPr/>
        </p:nvSpPr>
        <p:spPr bwMode="auto">
          <a:xfrm>
            <a:off x="193431" y="1231858"/>
            <a:ext cx="3853810" cy="8823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KVDb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synchronization message (node contribution)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8B2D92-B018-42AD-941D-AC0D34D45FCC}"/>
              </a:ext>
            </a:extLst>
          </p:cNvPr>
          <p:cNvSpPr/>
          <p:nvPr/>
        </p:nvSpPr>
        <p:spPr bwMode="auto">
          <a:xfrm>
            <a:off x="3904598" y="3214459"/>
            <a:ext cx="640080" cy="64008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1E249C-1DC1-4C0D-85E2-9769CD64A545}"/>
              </a:ext>
            </a:extLst>
          </p:cNvPr>
          <p:cNvSpPr/>
          <p:nvPr/>
        </p:nvSpPr>
        <p:spPr>
          <a:xfrm>
            <a:off x="666750" y="5642601"/>
            <a:ext cx="13733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Inconsolatazi4-Bold"/>
              </a:rPr>
              <a:t>PMIx_Fence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(const </a:t>
            </a:r>
            <a:r>
              <a:rPr lang="en-US" sz="2800" b="1" dirty="0" err="1">
                <a:solidFill>
                  <a:srgbClr val="000000"/>
                </a:solidFill>
                <a:latin typeface="Inconsolatazi4-Bold"/>
              </a:rPr>
              <a:t>pmix_proc_t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Inconsolatazi4-Bold"/>
              </a:rPr>
              <a:t>procs[]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Inconsolatazi4-Bold"/>
              </a:rPr>
              <a:t>size_t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Inconsolatazi4-Bold"/>
              </a:rPr>
              <a:t>nprocs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, const </a:t>
            </a:r>
            <a:r>
              <a:rPr lang="en-US" sz="2800" b="1" dirty="0" err="1">
                <a:solidFill>
                  <a:srgbClr val="000000"/>
                </a:solidFill>
                <a:latin typeface="Inconsolatazi4-Bold"/>
              </a:rPr>
              <a:t>pmix_info_t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 info[], </a:t>
            </a:r>
            <a:r>
              <a:rPr lang="en-US" sz="2800" b="1" dirty="0" err="1">
                <a:solidFill>
                  <a:srgbClr val="000000"/>
                </a:solidFill>
                <a:latin typeface="Inconsolatazi4-Bold"/>
              </a:rPr>
              <a:t>size_t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Inconsolatazi4-Bold"/>
              </a:rPr>
              <a:t>ninfo</a:t>
            </a:r>
            <a:r>
              <a:rPr lang="en-US" sz="2800" b="1" dirty="0">
                <a:solidFill>
                  <a:srgbClr val="000000"/>
                </a:solidFill>
                <a:latin typeface="Inconsolatazi4-Bold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F111B3-2FBA-41CC-810F-8F6785FB8B59}"/>
              </a:ext>
            </a:extLst>
          </p:cNvPr>
          <p:cNvSpPr/>
          <p:nvPr/>
        </p:nvSpPr>
        <p:spPr>
          <a:xfrm>
            <a:off x="554679" y="6414470"/>
            <a:ext cx="1386470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rgbClr val="000000"/>
                </a:solidFill>
              </a:rPr>
              <a:t>Attributes </a:t>
            </a:r>
            <a:r>
              <a:rPr lang="en-US" sz="2800" i="1" dirty="0">
                <a:solidFill>
                  <a:srgbClr val="000000"/>
                </a:solidFill>
              </a:rPr>
              <a:t>procs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i="1" dirty="0" err="1">
                <a:solidFill>
                  <a:srgbClr val="000000"/>
                </a:solidFill>
              </a:rPr>
              <a:t>nprocs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define the </a:t>
            </a:r>
            <a:r>
              <a:rPr lang="en-US" sz="2800" i="1" dirty="0">
                <a:solidFill>
                  <a:srgbClr val="000000"/>
                </a:solidFill>
              </a:rPr>
              <a:t>signature </a:t>
            </a:r>
            <a:r>
              <a:rPr lang="en-US" sz="2800" dirty="0">
                <a:solidFill>
                  <a:srgbClr val="000000"/>
                </a:solidFill>
              </a:rPr>
              <a:t>of the </a:t>
            </a:r>
            <a:r>
              <a:rPr lang="en-US" sz="2800" i="1" dirty="0">
                <a:solidFill>
                  <a:srgbClr val="000000"/>
                </a:solidFill>
              </a:rPr>
              <a:t>Fence </a:t>
            </a:r>
            <a:r>
              <a:rPr lang="en-US" sz="2800" dirty="0">
                <a:solidFill>
                  <a:srgbClr val="000000"/>
                </a:solidFill>
              </a:rPr>
              <a:t>operation by enumerating </a:t>
            </a:r>
            <a:r>
              <a:rPr lang="en-US" sz="2800" i="1" dirty="0">
                <a:solidFill>
                  <a:srgbClr val="000000"/>
                </a:solidFill>
              </a:rPr>
              <a:t>namespace</a:t>
            </a:r>
            <a:r>
              <a:rPr lang="en-US" sz="2800" dirty="0">
                <a:solidFill>
                  <a:srgbClr val="000000"/>
                </a:solidFill>
              </a:rPr>
              <a:t>/</a:t>
            </a:r>
            <a:r>
              <a:rPr lang="en-US" sz="2800" i="1" dirty="0">
                <a:solidFill>
                  <a:srgbClr val="000000"/>
                </a:solidFill>
              </a:rPr>
              <a:t>rank </a:t>
            </a:r>
            <a:r>
              <a:rPr lang="en-US" sz="2800" dirty="0">
                <a:solidFill>
                  <a:srgbClr val="000000"/>
                </a:solidFill>
              </a:rPr>
              <a:t>pairs with a </a:t>
            </a:r>
            <a:r>
              <a:rPr lang="en-US" sz="2800" i="1" dirty="0">
                <a:solidFill>
                  <a:srgbClr val="000000"/>
                </a:solidFill>
              </a:rPr>
              <a:t>wildcard </a:t>
            </a:r>
            <a:r>
              <a:rPr lang="en-US" sz="2800" dirty="0">
                <a:solidFill>
                  <a:srgbClr val="000000"/>
                </a:solidFill>
              </a:rPr>
              <a:t>option to include all processes in a namespace.</a:t>
            </a:r>
          </a:p>
          <a:p>
            <a:r>
              <a:rPr lang="en-US" dirty="0"/>
              <a:t>Use throughout numbering of ranks to eliminate this component. </a:t>
            </a:r>
          </a:p>
        </p:txBody>
      </p:sp>
    </p:spTree>
    <p:extLst>
      <p:ext uri="{BB962C8B-B14F-4D97-AF65-F5344CB8AC3E}">
        <p14:creationId xmlns:p14="http://schemas.microsoft.com/office/powerpoint/2010/main" val="1163494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090983" cy="654721"/>
          </a:xfrm>
        </p:spPr>
        <p:txBody>
          <a:bodyPr/>
          <a:lstStyle/>
          <a:p>
            <a:r>
              <a:rPr lang="en-US" sz="4000" dirty="0"/>
              <a:t>PRI </a:t>
            </a:r>
            <a:r>
              <a:rPr lang="en-US" sz="4000" dirty="0" err="1"/>
              <a:t>KVDb</a:t>
            </a:r>
            <a:r>
              <a:rPr lang="en-US" sz="4000" dirty="0"/>
              <a:t> access protocol optimization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2C11D-B0D2-44E0-9868-B2CE80EBE8B1}"/>
              </a:ext>
            </a:extLst>
          </p:cNvPr>
          <p:cNvSpPr/>
          <p:nvPr/>
        </p:nvSpPr>
        <p:spPr bwMode="auto">
          <a:xfrm>
            <a:off x="4224638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588210-575E-4965-A420-88AD0E3597E4}"/>
              </a:ext>
            </a:extLst>
          </p:cNvPr>
          <p:cNvSpPr/>
          <p:nvPr/>
        </p:nvSpPr>
        <p:spPr bwMode="auto">
          <a:xfrm>
            <a:off x="5883770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0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1D74A-264F-4291-97DD-104787722FEC}"/>
              </a:ext>
            </a:extLst>
          </p:cNvPr>
          <p:cNvSpPr/>
          <p:nvPr/>
        </p:nvSpPr>
        <p:spPr bwMode="auto">
          <a:xfrm>
            <a:off x="7542902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1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967B2-6729-4D65-AAA5-D9946D697B24}"/>
              </a:ext>
            </a:extLst>
          </p:cNvPr>
          <p:cNvSpPr/>
          <p:nvPr/>
        </p:nvSpPr>
        <p:spPr bwMode="auto">
          <a:xfrm>
            <a:off x="10178997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E0668-044A-4CA1-8750-CFDF770CBEAD}"/>
              </a:ext>
            </a:extLst>
          </p:cNvPr>
          <p:cNvCxnSpPr>
            <a:cxnSpLocks/>
          </p:cNvCxnSpPr>
          <p:nvPr/>
        </p:nvCxnSpPr>
        <p:spPr bwMode="auto">
          <a:xfrm flipH="1">
            <a:off x="791308" y="2114174"/>
            <a:ext cx="5092464" cy="6657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B0E84-4DA0-457D-A3DC-50B74FDD6679}"/>
              </a:ext>
            </a:extLst>
          </p:cNvPr>
          <p:cNvCxnSpPr>
            <a:cxnSpLocks/>
          </p:cNvCxnSpPr>
          <p:nvPr/>
        </p:nvCxnSpPr>
        <p:spPr bwMode="auto">
          <a:xfrm>
            <a:off x="7542902" y="2114174"/>
            <a:ext cx="7087498" cy="6657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4F87F-30D7-4F15-A38B-0BD85BA60DC0}"/>
              </a:ext>
            </a:extLst>
          </p:cNvPr>
          <p:cNvSpPr/>
          <p:nvPr/>
        </p:nvSpPr>
        <p:spPr bwMode="auto">
          <a:xfrm>
            <a:off x="4224638" y="1231858"/>
            <a:ext cx="7613491" cy="882316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A76FAC-09EB-4618-9F07-FA7E27F682F0}"/>
              </a:ext>
            </a:extLst>
          </p:cNvPr>
          <p:cNvSpPr/>
          <p:nvPr/>
        </p:nvSpPr>
        <p:spPr bwMode="auto">
          <a:xfrm>
            <a:off x="193431" y="1231858"/>
            <a:ext cx="3853810" cy="8823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KVDb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synchronization message (node contribution)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1E249C-1DC1-4C0D-85E2-9769CD64A545}"/>
              </a:ext>
            </a:extLst>
          </p:cNvPr>
          <p:cNvSpPr/>
          <p:nvPr/>
        </p:nvSpPr>
        <p:spPr>
          <a:xfrm>
            <a:off x="554679" y="5865485"/>
            <a:ext cx="137991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PMIx_Get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pmix_proc_t</a:t>
            </a:r>
            <a:r>
              <a:rPr lang="en-US" b="1" dirty="0">
                <a:solidFill>
                  <a:srgbClr val="C00000"/>
                </a:solidFill>
              </a:rPr>
              <a:t> *proc, </a:t>
            </a:r>
            <a:r>
              <a:rPr lang="en-US" b="1" dirty="0" err="1">
                <a:solidFill>
                  <a:srgbClr val="C00000"/>
                </a:solidFill>
              </a:rPr>
              <a:t>pmix_key_t</a:t>
            </a:r>
            <a:r>
              <a:rPr lang="en-US" b="1" dirty="0">
                <a:solidFill>
                  <a:srgbClr val="C00000"/>
                </a:solidFill>
              </a:rPr>
              <a:t> key</a:t>
            </a:r>
            <a:r>
              <a:rPr lang="en-US" b="1" dirty="0"/>
              <a:t>, </a:t>
            </a:r>
            <a:r>
              <a:rPr lang="en-US" b="1" dirty="0" err="1"/>
              <a:t>pmix_info_t</a:t>
            </a:r>
            <a:r>
              <a:rPr lang="en-US" b="1" dirty="0"/>
              <a:t> info[], ...)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F111B3-2FBA-41CC-810F-8F6785FB8B59}"/>
              </a:ext>
            </a:extLst>
          </p:cNvPr>
          <p:cNvSpPr/>
          <p:nvPr/>
        </p:nvSpPr>
        <p:spPr>
          <a:xfrm>
            <a:off x="554679" y="6414470"/>
            <a:ext cx="138647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PMIx</a:t>
            </a:r>
            <a:r>
              <a:rPr lang="en-US" dirty="0"/>
              <a:t> </a:t>
            </a:r>
            <a:r>
              <a:rPr lang="en-US" i="1" dirty="0"/>
              <a:t>Get </a:t>
            </a:r>
            <a:r>
              <a:rPr lang="en-US" dirty="0"/>
              <a:t>primitive expects the ID of the process that owns the requested key (</a:t>
            </a:r>
            <a:r>
              <a:rPr lang="en-US" i="1" dirty="0"/>
              <a:t>proc </a:t>
            </a:r>
            <a:r>
              <a:rPr lang="en-US" dirty="0"/>
              <a:t>parameter).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allows applications to use identical key names for business cards (Open MPI/MPICH).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 of key names lookup table in the HEADER section eliminates this contribution.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DBFD1-7F9A-4B29-A3EF-415BA80B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31" y="2435352"/>
            <a:ext cx="14721840" cy="334303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1AD5A1B-9ECB-469C-8CFC-950CBB1A42E8}"/>
              </a:ext>
            </a:extLst>
          </p:cNvPr>
          <p:cNvSpPr/>
          <p:nvPr/>
        </p:nvSpPr>
        <p:spPr bwMode="auto">
          <a:xfrm>
            <a:off x="7166992" y="2973328"/>
            <a:ext cx="640080" cy="64008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69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323EEE-2AA0-41B0-8174-F25A13ED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" y="2400635"/>
            <a:ext cx="14786253" cy="3464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F29716-4737-4D32-8636-3210C0A01B00}"/>
              </a:ext>
            </a:extLst>
          </p:cNvPr>
          <p:cNvSpPr/>
          <p:nvPr/>
        </p:nvSpPr>
        <p:spPr bwMode="auto">
          <a:xfrm>
            <a:off x="5275385" y="1231858"/>
            <a:ext cx="608385" cy="882316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090983" cy="654721"/>
          </a:xfrm>
        </p:spPr>
        <p:txBody>
          <a:bodyPr/>
          <a:lstStyle/>
          <a:p>
            <a:r>
              <a:rPr lang="en-US" sz="4000" dirty="0"/>
              <a:t>PRI </a:t>
            </a:r>
            <a:r>
              <a:rPr lang="en-US" sz="4000" dirty="0" err="1"/>
              <a:t>KVDb</a:t>
            </a:r>
            <a:r>
              <a:rPr lang="en-US" sz="4000" dirty="0"/>
              <a:t> access protocol optimization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2C11D-B0D2-44E0-9868-B2CE80EBE8B1}"/>
              </a:ext>
            </a:extLst>
          </p:cNvPr>
          <p:cNvSpPr/>
          <p:nvPr/>
        </p:nvSpPr>
        <p:spPr bwMode="auto">
          <a:xfrm>
            <a:off x="4224638" y="1231858"/>
            <a:ext cx="1659132" cy="88231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588210-575E-4965-A420-88AD0E3597E4}"/>
              </a:ext>
            </a:extLst>
          </p:cNvPr>
          <p:cNvSpPr/>
          <p:nvPr/>
        </p:nvSpPr>
        <p:spPr bwMode="auto">
          <a:xfrm>
            <a:off x="5883770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0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1D74A-264F-4291-97DD-104787722FEC}"/>
              </a:ext>
            </a:extLst>
          </p:cNvPr>
          <p:cNvSpPr/>
          <p:nvPr/>
        </p:nvSpPr>
        <p:spPr bwMode="auto">
          <a:xfrm>
            <a:off x="7542902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1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967B2-6729-4D65-AAA5-D9946D697B24}"/>
              </a:ext>
            </a:extLst>
          </p:cNvPr>
          <p:cNvSpPr/>
          <p:nvPr/>
        </p:nvSpPr>
        <p:spPr bwMode="auto">
          <a:xfrm>
            <a:off x="10178997" y="1231858"/>
            <a:ext cx="1659132" cy="882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Rank 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E0668-044A-4CA1-8750-CFDF770CBEAD}"/>
              </a:ext>
            </a:extLst>
          </p:cNvPr>
          <p:cNvCxnSpPr>
            <a:cxnSpLocks/>
          </p:cNvCxnSpPr>
          <p:nvPr/>
        </p:nvCxnSpPr>
        <p:spPr bwMode="auto">
          <a:xfrm flipH="1">
            <a:off x="791308" y="2114174"/>
            <a:ext cx="5092464" cy="6657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B0E84-4DA0-457D-A3DC-50B74FDD6679}"/>
              </a:ext>
            </a:extLst>
          </p:cNvPr>
          <p:cNvCxnSpPr>
            <a:cxnSpLocks/>
          </p:cNvCxnSpPr>
          <p:nvPr/>
        </p:nvCxnSpPr>
        <p:spPr bwMode="auto">
          <a:xfrm>
            <a:off x="7542902" y="2114174"/>
            <a:ext cx="7087498" cy="6657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4F87F-30D7-4F15-A38B-0BD85BA60DC0}"/>
              </a:ext>
            </a:extLst>
          </p:cNvPr>
          <p:cNvSpPr/>
          <p:nvPr/>
        </p:nvSpPr>
        <p:spPr bwMode="auto">
          <a:xfrm>
            <a:off x="4224638" y="1231858"/>
            <a:ext cx="7613491" cy="882316"/>
          </a:xfrm>
          <a:prstGeom prst="rect">
            <a:avLst/>
          </a:prstGeom>
          <a:noFill/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A76FAC-09EB-4618-9F07-FA7E27F682F0}"/>
              </a:ext>
            </a:extLst>
          </p:cNvPr>
          <p:cNvSpPr/>
          <p:nvPr/>
        </p:nvSpPr>
        <p:spPr bwMode="auto">
          <a:xfrm>
            <a:off x="193431" y="1231858"/>
            <a:ext cx="3853810" cy="8823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KVDb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synchronization message (node contribution)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F111B3-2FBA-41CC-810F-8F6785FB8B59}"/>
              </a:ext>
            </a:extLst>
          </p:cNvPr>
          <p:cNvSpPr/>
          <p:nvPr/>
        </p:nvSpPr>
        <p:spPr>
          <a:xfrm>
            <a:off x="554678" y="6151946"/>
            <a:ext cx="1386470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Width of protocol fields is exhaustive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propose to leverage Little-Endian Base 128 (LEB128) encoding to reduce the message size.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LEB128 property of implicitly representing the byte count allowed to additionally eliminate “type” fields (marked as blue).</a:t>
            </a:r>
          </a:p>
        </p:txBody>
      </p:sp>
    </p:spTree>
    <p:extLst>
      <p:ext uri="{BB962C8B-B14F-4D97-AF65-F5344CB8AC3E}">
        <p14:creationId xmlns:p14="http://schemas.microsoft.com/office/powerpoint/2010/main" val="2877416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090983" cy="654721"/>
          </a:xfrm>
        </p:spPr>
        <p:txBody>
          <a:bodyPr/>
          <a:lstStyle/>
          <a:p>
            <a:r>
              <a:rPr lang="en-US" sz="4000" dirty="0"/>
              <a:t>Evaluation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7BC3EB-E8A8-4B65-8902-5C0B3721B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42" y="819051"/>
            <a:ext cx="7788291" cy="58412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E08995-966C-40A0-AE4A-8CE21B0A99A7}"/>
              </a:ext>
            </a:extLst>
          </p:cNvPr>
          <p:cNvSpPr txBox="1"/>
          <p:nvPr/>
        </p:nvSpPr>
        <p:spPr>
          <a:xfrm>
            <a:off x="3742783" y="6702663"/>
            <a:ext cx="7144833" cy="1415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91440" rIns="91440" bIns="91440" rtlCol="0" anchor="ctr" anchorCtr="0">
            <a:spAutoFit/>
          </a:bodyPr>
          <a:lstStyle/>
          <a:p>
            <a:pPr algn="ctr"/>
            <a:r>
              <a:rPr lang="en-US" sz="2000" b="1" dirty="0"/>
              <a:t>Intel 64 system (64 nodes)</a:t>
            </a:r>
          </a:p>
          <a:p>
            <a:r>
              <a:rPr lang="en-US" sz="2000" b="1" dirty="0"/>
              <a:t>SW stack: </a:t>
            </a:r>
            <a:r>
              <a:rPr lang="en-US" sz="2000" dirty="0" err="1"/>
              <a:t>Slurm</a:t>
            </a:r>
            <a:r>
              <a:rPr lang="en-US" sz="2000" dirty="0"/>
              <a:t> / Open MPI / UCX / </a:t>
            </a:r>
            <a:r>
              <a:rPr lang="en-US" sz="2000" dirty="0" err="1"/>
              <a:t>PMIx</a:t>
            </a:r>
            <a:r>
              <a:rPr lang="en-US" sz="2000" dirty="0"/>
              <a:t> (varied)</a:t>
            </a:r>
          </a:p>
          <a:p>
            <a:r>
              <a:rPr lang="en-US" sz="2000" b="1" dirty="0"/>
              <a:t>Node: </a:t>
            </a:r>
            <a:r>
              <a:rPr lang="en-US" sz="2000" dirty="0"/>
              <a:t>2 Intel CPUs, 128 GB RAM</a:t>
            </a:r>
          </a:p>
          <a:p>
            <a:r>
              <a:rPr lang="en-US" sz="2000" b="1" dirty="0"/>
              <a:t>CPU: </a:t>
            </a:r>
            <a:r>
              <a:rPr lang="en-US" sz="2000" dirty="0"/>
              <a:t>  16-core</a:t>
            </a:r>
            <a:r>
              <a:rPr lang="en-US" sz="2000" b="1" dirty="0"/>
              <a:t> </a:t>
            </a:r>
            <a:r>
              <a:rPr lang="en-US" sz="2000" dirty="0"/>
              <a:t>Intel Broadwell (2.6 GHz), 1 HW threads / core</a:t>
            </a:r>
            <a:endParaRPr lang="en-US" sz="2000" b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8B35A0-9543-4AA3-B818-C4E9EAA7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7" y="1163997"/>
            <a:ext cx="6631953" cy="5496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FECC39-2C23-413E-9E8A-17F86754E111}"/>
              </a:ext>
            </a:extLst>
          </p:cNvPr>
          <p:cNvSpPr/>
          <p:nvPr/>
        </p:nvSpPr>
        <p:spPr bwMode="auto">
          <a:xfrm rot="533358">
            <a:off x="10786415" y="4496376"/>
            <a:ext cx="3230348" cy="904174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274320" tIns="274320" rIns="274320" bIns="2743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 MPI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Modex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time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8A9BEE-FF84-4EED-BCF0-CFAF4A210199}"/>
              </a:ext>
            </a:extLst>
          </p:cNvPr>
          <p:cNvSpPr/>
          <p:nvPr/>
        </p:nvSpPr>
        <p:spPr bwMode="auto">
          <a:xfrm rot="20783122">
            <a:off x="8583052" y="166008"/>
            <a:ext cx="2497450" cy="904174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274320" tIns="274320" rIns="274320" bIns="2743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Slurm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Fence algorithm</a:t>
            </a:r>
          </a:p>
        </p:txBody>
      </p:sp>
    </p:spTree>
    <p:extLst>
      <p:ext uri="{BB962C8B-B14F-4D97-AF65-F5344CB8AC3E}">
        <p14:creationId xmlns:p14="http://schemas.microsoft.com/office/powerpoint/2010/main" val="3539550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25" y="3289844"/>
            <a:ext cx="10306044" cy="1736387"/>
          </a:xfrm>
        </p:spPr>
        <p:txBody>
          <a:bodyPr/>
          <a:lstStyle/>
          <a:p>
            <a:r>
              <a:rPr lang="en-US" dirty="0"/>
              <a:t>PRI/Protocol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5230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PMI evolution (PMI-2)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2955A-72E7-4EB5-B820-F744D2BC066F}"/>
              </a:ext>
            </a:extLst>
          </p:cNvPr>
          <p:cNvSpPr/>
          <p:nvPr/>
        </p:nvSpPr>
        <p:spPr>
          <a:xfrm>
            <a:off x="369534" y="7053552"/>
            <a:ext cx="1395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B. </a:t>
            </a:r>
            <a:r>
              <a:rPr lang="en-US" sz="1800" dirty="0" err="1"/>
              <a:t>Toonen</a:t>
            </a:r>
            <a:r>
              <a:rPr lang="en-US" sz="1800" dirty="0"/>
              <a:t>, et al. Interfacing parallel jobs to process managers, 10th IEEE HPDC, 2001, San Francisco, USA</a:t>
            </a:r>
          </a:p>
          <a:p>
            <a:r>
              <a:rPr lang="en-US" sz="1800" dirty="0"/>
              <a:t>[2] Pavan Balaji, et al. PMI: A Scalable Parallel Process management Interface for Extreme-scale Systems. EuroMPI’10, Stuttgart, Germany.</a:t>
            </a:r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E6F0F-6636-44B3-B92E-B17B23AB145B}"/>
              </a:ext>
            </a:extLst>
          </p:cNvPr>
          <p:cNvCxnSpPr/>
          <p:nvPr/>
        </p:nvCxnSpPr>
        <p:spPr bwMode="auto">
          <a:xfrm>
            <a:off x="554679" y="2845191"/>
            <a:ext cx="133723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C437DF-5100-4C5B-A939-52A8F1045F23}"/>
              </a:ext>
            </a:extLst>
          </p:cNvPr>
          <p:cNvSpPr/>
          <p:nvPr/>
        </p:nvSpPr>
        <p:spPr bwMode="auto">
          <a:xfrm>
            <a:off x="810127" y="2730891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77E04-4E1F-45DD-B2A2-3A9C0BB17B0A}"/>
              </a:ext>
            </a:extLst>
          </p:cNvPr>
          <p:cNvSpPr txBox="1"/>
          <p:nvPr/>
        </p:nvSpPr>
        <p:spPr>
          <a:xfrm rot="18089757">
            <a:off x="479760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Aug, 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E7466-C92C-4E7D-A627-9CD69DD7E21A}"/>
              </a:ext>
            </a:extLst>
          </p:cNvPr>
          <p:cNvSpPr txBox="1"/>
          <p:nvPr/>
        </p:nvSpPr>
        <p:spPr>
          <a:xfrm rot="17593224">
            <a:off x="244554" y="3388716"/>
            <a:ext cx="1295319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/>
              <a:t>BNR </a:t>
            </a:r>
          </a:p>
          <a:p>
            <a:pPr algn="ctr">
              <a:lnSpc>
                <a:spcPts val="2200"/>
              </a:lnSpc>
            </a:pPr>
            <a:r>
              <a:rPr lang="en-US" sz="2400" b="1" dirty="0"/>
              <a:t>paper [1]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850C05D-145A-428C-BDD2-1DCB63B2EFD5}"/>
              </a:ext>
            </a:extLst>
          </p:cNvPr>
          <p:cNvSpPr/>
          <p:nvPr/>
        </p:nvSpPr>
        <p:spPr bwMode="auto">
          <a:xfrm>
            <a:off x="1556298" y="2730892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B2816-8CC9-4EAC-878E-1EC571574BF1}"/>
              </a:ext>
            </a:extLst>
          </p:cNvPr>
          <p:cNvSpPr txBox="1"/>
          <p:nvPr/>
        </p:nvSpPr>
        <p:spPr>
          <a:xfrm rot="18089757">
            <a:off x="1225929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Dec, 2003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BAE35-A527-4DB2-BAC9-0457417F2BF0}"/>
              </a:ext>
            </a:extLst>
          </p:cNvPr>
          <p:cNvSpPr txBox="1"/>
          <p:nvPr/>
        </p:nvSpPr>
        <p:spPr>
          <a:xfrm rot="17593224">
            <a:off x="719855" y="3646461"/>
            <a:ext cx="1661372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/BNR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6305474-C861-490F-8652-5C7D2FFD2C3D}"/>
              </a:ext>
            </a:extLst>
          </p:cNvPr>
          <p:cNvSpPr/>
          <p:nvPr/>
        </p:nvSpPr>
        <p:spPr bwMode="auto">
          <a:xfrm>
            <a:off x="2505042" y="2730889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8F758-B618-4302-99B2-850F2BAE6CDE}"/>
              </a:ext>
            </a:extLst>
          </p:cNvPr>
          <p:cNvSpPr txBox="1"/>
          <p:nvPr/>
        </p:nvSpPr>
        <p:spPr>
          <a:xfrm rot="18089757">
            <a:off x="2133833" y="165049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2004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8EDD2C6-6E8A-4AC2-A0ED-0E12182BFCA2}"/>
              </a:ext>
            </a:extLst>
          </p:cNvPr>
          <p:cNvSpPr/>
          <p:nvPr/>
        </p:nvSpPr>
        <p:spPr bwMode="auto">
          <a:xfrm>
            <a:off x="3286383" y="2730890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352E3-B10E-460D-B462-AB78DEADE633}"/>
              </a:ext>
            </a:extLst>
          </p:cNvPr>
          <p:cNvSpPr txBox="1"/>
          <p:nvPr/>
        </p:nvSpPr>
        <p:spPr>
          <a:xfrm rot="18089757">
            <a:off x="2912272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Jan, 2006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1CB5C-0F6F-40D0-9BF0-C30FE42BBA92}"/>
              </a:ext>
            </a:extLst>
          </p:cNvPr>
          <p:cNvSpPr txBox="1"/>
          <p:nvPr/>
        </p:nvSpPr>
        <p:spPr>
          <a:xfrm rot="17593224">
            <a:off x="1526621" y="3602762"/>
            <a:ext cx="1761146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MPICH/PMI1</a:t>
            </a:r>
          </a:p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v0.971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0C325-0309-46B2-90C1-52C3D2EC06E0}"/>
              </a:ext>
            </a:extLst>
          </p:cNvPr>
          <p:cNvSpPr txBox="1"/>
          <p:nvPr/>
        </p:nvSpPr>
        <p:spPr>
          <a:xfrm rot="17593224">
            <a:off x="2378539" y="3564682"/>
            <a:ext cx="1678272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/PMI1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v1.0.0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ECFFF7A-DCB0-44A7-9386-E9525CD5B032}"/>
              </a:ext>
            </a:extLst>
          </p:cNvPr>
          <p:cNvSpPr/>
          <p:nvPr/>
        </p:nvSpPr>
        <p:spPr bwMode="auto">
          <a:xfrm>
            <a:off x="5989615" y="2708961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5C58E-4463-4DBD-A227-45C3365F7776}"/>
              </a:ext>
            </a:extLst>
          </p:cNvPr>
          <p:cNvSpPr txBox="1"/>
          <p:nvPr/>
        </p:nvSpPr>
        <p:spPr>
          <a:xfrm rot="18089757">
            <a:off x="5615504" y="1628564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Mar, 2012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97C8DC-045F-4474-8F25-B911047A7277}"/>
              </a:ext>
            </a:extLst>
          </p:cNvPr>
          <p:cNvSpPr txBox="1"/>
          <p:nvPr/>
        </p:nvSpPr>
        <p:spPr>
          <a:xfrm rot="17593224">
            <a:off x="4760584" y="3788167"/>
            <a:ext cx="2164640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/PMI1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v1.5.5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DC42B-DEE6-4DD4-967C-7DA592B89085}"/>
              </a:ext>
            </a:extLst>
          </p:cNvPr>
          <p:cNvSpPr txBox="1"/>
          <p:nvPr/>
        </p:nvSpPr>
        <p:spPr>
          <a:xfrm>
            <a:off x="560553" y="5070937"/>
            <a:ext cx="13774231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Extend predefined env: RM-specific job-level data (process-to-node mapping, network topology, etc.)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1" dirty="0"/>
              <a:t>Node-level scope</a:t>
            </a:r>
            <a:r>
              <a:rPr lang="en-US" sz="2400" dirty="0"/>
              <a:t>: Put/Get node attributes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Get operation allows to optionally specify the process ID that contributed the data (as a hint).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F857C00-CB17-4C45-ACBE-FB7EA5CF19DB}"/>
              </a:ext>
            </a:extLst>
          </p:cNvPr>
          <p:cNvSpPr/>
          <p:nvPr/>
        </p:nvSpPr>
        <p:spPr bwMode="auto">
          <a:xfrm>
            <a:off x="4476271" y="2730888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74D9D-2121-4C14-91E9-07E72D03C97C}"/>
              </a:ext>
            </a:extLst>
          </p:cNvPr>
          <p:cNvSpPr txBox="1"/>
          <p:nvPr/>
        </p:nvSpPr>
        <p:spPr>
          <a:xfrm rot="18089757">
            <a:off x="4105062" y="1650491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2009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26E279E-5AAA-4777-B08C-E2B8A7FB9716}"/>
              </a:ext>
            </a:extLst>
          </p:cNvPr>
          <p:cNvSpPr/>
          <p:nvPr/>
        </p:nvSpPr>
        <p:spPr bwMode="auto">
          <a:xfrm>
            <a:off x="6875396" y="2730889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0C192-9B8F-4DFB-B19B-C017C5174BB4}"/>
              </a:ext>
            </a:extLst>
          </p:cNvPr>
          <p:cNvSpPr txBox="1"/>
          <p:nvPr/>
        </p:nvSpPr>
        <p:spPr>
          <a:xfrm rot="18089757">
            <a:off x="6501285" y="165049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10A18-B281-487A-9C0D-EC0B1F9A6A1F}"/>
              </a:ext>
            </a:extLst>
          </p:cNvPr>
          <p:cNvSpPr txBox="1"/>
          <p:nvPr/>
        </p:nvSpPr>
        <p:spPr>
          <a:xfrm rot="17593224">
            <a:off x="3441124" y="3635239"/>
            <a:ext cx="1831826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>
                <a:solidFill>
                  <a:srgbClr val="C00000"/>
                </a:solidFill>
              </a:rPr>
              <a:t>MPICH/PMI2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2B66DB-8C4E-46F4-8EFF-CB5EADA6CA69}"/>
              </a:ext>
            </a:extLst>
          </p:cNvPr>
          <p:cNvSpPr txBox="1"/>
          <p:nvPr/>
        </p:nvSpPr>
        <p:spPr>
          <a:xfrm rot="17593224">
            <a:off x="5918828" y="3622980"/>
            <a:ext cx="1805145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/PMI2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v2.4.0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ABC576F-FCF9-4F4E-9297-33A9C2A6689F}"/>
              </a:ext>
            </a:extLst>
          </p:cNvPr>
          <p:cNvSpPr/>
          <p:nvPr/>
        </p:nvSpPr>
        <p:spPr bwMode="auto">
          <a:xfrm>
            <a:off x="7698034" y="2725566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F14873-6636-4F29-9791-5984131CF949}"/>
              </a:ext>
            </a:extLst>
          </p:cNvPr>
          <p:cNvSpPr txBox="1"/>
          <p:nvPr/>
        </p:nvSpPr>
        <p:spPr>
          <a:xfrm rot="18089757">
            <a:off x="7323923" y="1645169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Oct, 2013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BC9AAB-5125-445C-83CA-248E1FA1BE8F}"/>
              </a:ext>
            </a:extLst>
          </p:cNvPr>
          <p:cNvSpPr txBox="1"/>
          <p:nvPr/>
        </p:nvSpPr>
        <p:spPr>
          <a:xfrm rot="17593224">
            <a:off x="6459941" y="3800387"/>
            <a:ext cx="2191234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/PMI2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v1.7.3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FD01C26E-323D-492E-AA46-199BDBCAE26C}"/>
              </a:ext>
            </a:extLst>
          </p:cNvPr>
          <p:cNvSpPr/>
          <p:nvPr/>
        </p:nvSpPr>
        <p:spPr bwMode="auto">
          <a:xfrm>
            <a:off x="5250392" y="2725209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30A66-0A29-4B95-89E8-23E8129F7EEC}"/>
              </a:ext>
            </a:extLst>
          </p:cNvPr>
          <p:cNvSpPr txBox="1"/>
          <p:nvPr/>
        </p:nvSpPr>
        <p:spPr>
          <a:xfrm rot="18089757">
            <a:off x="4876281" y="164481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CD31E-47C3-454B-807E-5DD700817092}"/>
              </a:ext>
            </a:extLst>
          </p:cNvPr>
          <p:cNvSpPr txBox="1"/>
          <p:nvPr/>
        </p:nvSpPr>
        <p:spPr>
          <a:xfrm rot="17593224">
            <a:off x="4316034" y="3565851"/>
            <a:ext cx="1671899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/>
              <a:t>PMI1/PMI2</a:t>
            </a:r>
          </a:p>
          <a:p>
            <a:r>
              <a:rPr lang="en-US" sz="2400" b="1" dirty="0"/>
              <a:t>Paper [2]</a:t>
            </a:r>
          </a:p>
        </p:txBody>
      </p:sp>
    </p:spTree>
    <p:extLst>
      <p:ext uri="{BB962C8B-B14F-4D97-AF65-F5344CB8AC3E}">
        <p14:creationId xmlns:p14="http://schemas.microsoft.com/office/powerpoint/2010/main" val="3745137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71B6B3A5-AAFF-4639-BB30-E2CA95B8A5FC}"/>
              </a:ext>
            </a:extLst>
          </p:cNvPr>
          <p:cNvSpPr/>
          <p:nvPr/>
        </p:nvSpPr>
        <p:spPr bwMode="auto">
          <a:xfrm>
            <a:off x="7444485" y="0"/>
            <a:ext cx="2068483" cy="8229600"/>
          </a:xfrm>
          <a:prstGeom prst="rect">
            <a:avLst/>
          </a:prstGeom>
          <a:solidFill>
            <a:srgbClr val="DDEE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Get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B276929-385C-4736-863E-224927A07762}"/>
              </a:ext>
            </a:extLst>
          </p:cNvPr>
          <p:cNvSpPr/>
          <p:nvPr/>
        </p:nvSpPr>
        <p:spPr bwMode="auto">
          <a:xfrm>
            <a:off x="543984" y="1"/>
            <a:ext cx="2006788" cy="8229600"/>
          </a:xfrm>
          <a:prstGeom prst="rect">
            <a:avLst/>
          </a:prstGeom>
          <a:solidFill>
            <a:srgbClr val="E4E8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Put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306D8B3-7A27-4A1F-AAB9-EA52493A5B94}"/>
              </a:ext>
            </a:extLst>
          </p:cNvPr>
          <p:cNvSpPr/>
          <p:nvPr/>
        </p:nvSpPr>
        <p:spPr bwMode="auto">
          <a:xfrm>
            <a:off x="2550772" y="0"/>
            <a:ext cx="4902215" cy="8229600"/>
          </a:xfrm>
          <a:prstGeom prst="rect">
            <a:avLst/>
          </a:prstGeom>
          <a:solidFill>
            <a:srgbClr val="FBBE79">
              <a:alpha val="5058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PMI Fence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BE90F-A678-441C-95CF-D85DE6A5A6D1}"/>
              </a:ext>
            </a:extLst>
          </p:cNvPr>
          <p:cNvSpPr/>
          <p:nvPr/>
        </p:nvSpPr>
        <p:spPr bwMode="auto">
          <a:xfrm>
            <a:off x="554679" y="1601967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BE2C65-E4D4-4BB3-85F8-5A4D92F5FC83}"/>
              </a:ext>
            </a:extLst>
          </p:cNvPr>
          <p:cNvSpPr/>
          <p:nvPr/>
        </p:nvSpPr>
        <p:spPr bwMode="auto">
          <a:xfrm>
            <a:off x="554679" y="5042834"/>
            <a:ext cx="8958289" cy="2695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9" y="491691"/>
            <a:ext cx="11908718" cy="654721"/>
          </a:xfrm>
        </p:spPr>
        <p:txBody>
          <a:bodyPr/>
          <a:lstStyle/>
          <a:p>
            <a:r>
              <a:rPr lang="en-US" sz="4000" dirty="0"/>
              <a:t>PMI data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49DF-6B6A-4387-8C2A-E45ED1AC16D2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 … size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925BA-9533-480E-BF81-46B1F42765B7}"/>
              </a:ext>
            </a:extLst>
          </p:cNvPr>
          <p:cNvGrpSpPr/>
          <p:nvPr/>
        </p:nvGrpSpPr>
        <p:grpSpPr>
          <a:xfrm>
            <a:off x="890488" y="5610004"/>
            <a:ext cx="548640" cy="1560733"/>
            <a:chOff x="898358" y="5644947"/>
            <a:chExt cx="548640" cy="15607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98FBD-8328-4F20-BFEF-5B92B89D077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0FE55-E6C1-4C9A-8136-7A2D61A1A1A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30A9-D78A-47B9-9031-43664BD18DCA}"/>
              </a:ext>
            </a:extLst>
          </p:cNvPr>
          <p:cNvGrpSpPr/>
          <p:nvPr/>
        </p:nvGrpSpPr>
        <p:grpSpPr>
          <a:xfrm>
            <a:off x="898358" y="2169137"/>
            <a:ext cx="548640" cy="1560733"/>
            <a:chOff x="898358" y="2346585"/>
            <a:chExt cx="548640" cy="15607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0FEFE3-FE5A-4F1D-8D0F-0F9C7DD2F34F}"/>
                </a:ext>
              </a:extLst>
            </p:cNvPr>
            <p:cNvSpPr/>
            <p:nvPr/>
          </p:nvSpPr>
          <p:spPr bwMode="auto">
            <a:xfrm>
              <a:off x="898358" y="2346585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4585C-184F-4F94-803A-6AD33A07E47B}"/>
                </a:ext>
              </a:extLst>
            </p:cNvPr>
            <p:cNvSpPr/>
            <p:nvPr/>
          </p:nvSpPr>
          <p:spPr bwMode="auto">
            <a:xfrm>
              <a:off x="898358" y="3358678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DD2F79-8C56-4EF5-A2D7-C5461825B9AC}"/>
              </a:ext>
            </a:extLst>
          </p:cNvPr>
          <p:cNvSpPr/>
          <p:nvPr/>
        </p:nvSpPr>
        <p:spPr bwMode="auto">
          <a:xfrm>
            <a:off x="2285995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57D6FA-7E73-41F1-AD9E-5A947EAA1615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 bwMode="auto">
          <a:xfrm>
            <a:off x="1446998" y="2443457"/>
            <a:ext cx="838997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E4805-F6C7-4DF5-9B4F-9E1BA133B6B0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 bwMode="auto">
          <a:xfrm flipV="1">
            <a:off x="1446998" y="2949503"/>
            <a:ext cx="838997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59CDD-ABCB-4EE8-99DC-D5EFB3B97C7A}"/>
              </a:ext>
            </a:extLst>
          </p:cNvPr>
          <p:cNvSpPr/>
          <p:nvPr/>
        </p:nvSpPr>
        <p:spPr bwMode="auto">
          <a:xfrm>
            <a:off x="1577840" y="213922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F3B1A-9809-4316-AC06-547F8AA79595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1439128" y="5884324"/>
            <a:ext cx="1075472" cy="5060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4EA319-5265-4805-9CCB-60B5B2B5C665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1439128" y="6390371"/>
            <a:ext cx="1075472" cy="5060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199FE-DB82-4CD7-B0A7-879C6816D6FE}"/>
              </a:ext>
            </a:extLst>
          </p:cNvPr>
          <p:cNvSpPr/>
          <p:nvPr/>
        </p:nvSpPr>
        <p:spPr bwMode="auto">
          <a:xfrm>
            <a:off x="1577840" y="555724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962C5C-55F2-4C7E-B084-7B506E39E883}"/>
              </a:ext>
            </a:extLst>
          </p:cNvPr>
          <p:cNvSpPr/>
          <p:nvPr/>
        </p:nvSpPr>
        <p:spPr bwMode="auto">
          <a:xfrm>
            <a:off x="1577840" y="676414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8562BFEC-F1F8-4F8A-8A2E-A5771D341E29}"/>
              </a:ext>
            </a:extLst>
          </p:cNvPr>
          <p:cNvSpPr/>
          <p:nvPr/>
        </p:nvSpPr>
        <p:spPr bwMode="auto">
          <a:xfrm>
            <a:off x="3487670" y="3863033"/>
            <a:ext cx="3036212" cy="1694216"/>
          </a:xfrm>
          <a:prstGeom prst="cloudCallout">
            <a:avLst>
              <a:gd name="adj1" fmla="val 866"/>
              <a:gd name="adj2" fmla="val -429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827EA5-2150-497C-A034-FDAD54CEE5F6}"/>
              </a:ext>
            </a:extLst>
          </p:cNvPr>
          <p:cNvGrpSpPr/>
          <p:nvPr/>
        </p:nvGrpSpPr>
        <p:grpSpPr>
          <a:xfrm>
            <a:off x="2968588" y="1904228"/>
            <a:ext cx="548640" cy="836222"/>
            <a:chOff x="3334762" y="2278369"/>
            <a:chExt cx="548640" cy="83622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B7651E-0253-4026-8A84-FC1137B80D04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8D502A-F7C8-4377-A203-7CEF40708283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EDAC72-54E0-4D3E-A681-ADD979BBCC4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 bwMode="auto">
          <a:xfrm>
            <a:off x="2834635" y="2949503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99503F-B821-45B3-BEBD-265033683054}"/>
              </a:ext>
            </a:extLst>
          </p:cNvPr>
          <p:cNvSpPr txBox="1"/>
          <p:nvPr/>
        </p:nvSpPr>
        <p:spPr>
          <a:xfrm>
            <a:off x="3496663" y="4023608"/>
            <a:ext cx="3027219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RTE </a:t>
            </a:r>
          </a:p>
          <a:p>
            <a:pPr algn="ctr"/>
            <a:r>
              <a:rPr lang="en-US" sz="2800" b="1" dirty="0"/>
              <a:t>Out-of-Band</a:t>
            </a:r>
          </a:p>
          <a:p>
            <a:pPr algn="ctr"/>
            <a:r>
              <a:rPr lang="en-US" sz="2800" b="1" dirty="0"/>
              <a:t>channel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5C7C87-B2C9-448F-81D9-5E370A1C114A}"/>
              </a:ext>
            </a:extLst>
          </p:cNvPr>
          <p:cNvSpPr/>
          <p:nvPr/>
        </p:nvSpPr>
        <p:spPr bwMode="auto">
          <a:xfrm>
            <a:off x="3651181" y="176254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Slurm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Stepd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131A88-FA47-4F06-8F9F-5F5557F601D9}"/>
              </a:ext>
            </a:extLst>
          </p:cNvPr>
          <p:cNvSpPr/>
          <p:nvPr/>
        </p:nvSpPr>
        <p:spPr bwMode="auto">
          <a:xfrm>
            <a:off x="2277002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4E06A6-BB29-4D3F-8560-B163329B321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 bwMode="auto">
          <a:xfrm>
            <a:off x="2825642" y="6390371"/>
            <a:ext cx="8165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E359ED1-9105-486D-89CB-2F6624FDCC04}"/>
              </a:ext>
            </a:extLst>
          </p:cNvPr>
          <p:cNvSpPr/>
          <p:nvPr/>
        </p:nvSpPr>
        <p:spPr bwMode="auto">
          <a:xfrm>
            <a:off x="3642188" y="520340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Slurm</a:t>
            </a: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Stepd</a:t>
            </a:r>
            <a:endParaRPr lang="en-US" sz="28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ECF71A-A81C-47FD-8C25-937054C80DC2}"/>
              </a:ext>
            </a:extLst>
          </p:cNvPr>
          <p:cNvGrpSpPr/>
          <p:nvPr/>
        </p:nvGrpSpPr>
        <p:grpSpPr>
          <a:xfrm>
            <a:off x="2964798" y="6718055"/>
            <a:ext cx="548640" cy="836222"/>
            <a:chOff x="3334762" y="2278369"/>
            <a:chExt cx="548640" cy="8362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B42D2D-0267-4A6B-A435-E2699983A830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FFF0BF-5429-41F8-BF92-9B7B03A30472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26982E-B6A9-4DC0-BD44-41E690A2B71D}"/>
              </a:ext>
            </a:extLst>
          </p:cNvPr>
          <p:cNvCxnSpPr>
            <a:cxnSpLocks/>
            <a:stCxn id="74" idx="3"/>
            <a:endCxn id="18" idx="4"/>
          </p:cNvCxnSpPr>
          <p:nvPr/>
        </p:nvCxnSpPr>
        <p:spPr bwMode="auto">
          <a:xfrm>
            <a:off x="4199821" y="2949503"/>
            <a:ext cx="832249" cy="10331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4C94BE-54C9-4F25-BA87-C1B12B785491}"/>
              </a:ext>
            </a:extLst>
          </p:cNvPr>
          <p:cNvCxnSpPr>
            <a:cxnSpLocks/>
            <a:stCxn id="89" idx="3"/>
            <a:endCxn id="18" idx="1"/>
          </p:cNvCxnSpPr>
          <p:nvPr/>
        </p:nvCxnSpPr>
        <p:spPr bwMode="auto">
          <a:xfrm flipV="1">
            <a:off x="4190828" y="5555445"/>
            <a:ext cx="814948" cy="834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51D2253-84A6-4638-8461-1A3385DBA62A}"/>
              </a:ext>
            </a:extLst>
          </p:cNvPr>
          <p:cNvGrpSpPr/>
          <p:nvPr/>
        </p:nvGrpSpPr>
        <p:grpSpPr>
          <a:xfrm>
            <a:off x="4276488" y="6147585"/>
            <a:ext cx="548640" cy="836222"/>
            <a:chOff x="3334762" y="2278369"/>
            <a:chExt cx="548640" cy="8362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A630095-7A0E-4660-B3AE-7F260484A695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BCB73D-A49B-4990-B07D-87593D1A11EB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D5DF97-34CA-4E6B-8B00-52EC0A72D865}"/>
              </a:ext>
            </a:extLst>
          </p:cNvPr>
          <p:cNvSpPr/>
          <p:nvPr/>
        </p:nvSpPr>
        <p:spPr bwMode="auto">
          <a:xfrm>
            <a:off x="5794733" y="1759398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Slurm</a:t>
            </a: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Stepd</a:t>
            </a:r>
            <a:endParaRPr lang="en-US" sz="28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9C5CB4-B724-4D4D-9818-D21045B71B38}"/>
              </a:ext>
            </a:extLst>
          </p:cNvPr>
          <p:cNvSpPr/>
          <p:nvPr/>
        </p:nvSpPr>
        <p:spPr bwMode="auto">
          <a:xfrm>
            <a:off x="5799315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Slurm</a:t>
            </a:r>
            <a:r>
              <a:rPr lang="en-US" sz="28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Stepd</a:t>
            </a:r>
            <a:endParaRPr lang="en-US" sz="28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C369EFC-ABAC-4449-B610-240211F45C74}"/>
              </a:ext>
            </a:extLst>
          </p:cNvPr>
          <p:cNvCxnSpPr>
            <a:cxnSpLocks/>
            <a:stCxn id="18" idx="1"/>
            <a:endCxn id="111" idx="1"/>
          </p:cNvCxnSpPr>
          <p:nvPr/>
        </p:nvCxnSpPr>
        <p:spPr bwMode="auto">
          <a:xfrm>
            <a:off x="5005776" y="5555445"/>
            <a:ext cx="793539" cy="8317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E2BCCA-CEDD-4FC3-A8E7-7954C492EF1D}"/>
              </a:ext>
            </a:extLst>
          </p:cNvPr>
          <p:cNvGrpSpPr/>
          <p:nvPr/>
        </p:nvGrpSpPr>
        <p:grpSpPr>
          <a:xfrm>
            <a:off x="5056012" y="5929170"/>
            <a:ext cx="548640" cy="1668658"/>
            <a:chOff x="5096518" y="6078194"/>
            <a:chExt cx="548640" cy="166865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F43D7CF-6A97-40EF-AB0A-A6AD005D0643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138F3E6-26A5-459D-911F-903604ABDBA1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37B7FF3-48FD-4172-A36E-4F1ABCE8E4B1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6A4A260-A451-4253-9A3A-D7708B2712ED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0E8C6B7-DA6C-4503-BEBB-A4686998BCE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206CAD1-B09C-4E46-BB2E-7B444A5E7AA7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2B4C29D-D12E-49BA-B7A3-4E2F5CDBFF82}"/>
              </a:ext>
            </a:extLst>
          </p:cNvPr>
          <p:cNvCxnSpPr>
            <a:cxnSpLocks/>
            <a:stCxn id="27" idx="0"/>
            <a:endCxn id="110" idx="1"/>
          </p:cNvCxnSpPr>
          <p:nvPr/>
        </p:nvCxnSpPr>
        <p:spPr bwMode="auto">
          <a:xfrm flipV="1">
            <a:off x="5010273" y="2946360"/>
            <a:ext cx="784460" cy="1077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F027A3-BF39-49B9-9AB5-32B6BF680C0A}"/>
              </a:ext>
            </a:extLst>
          </p:cNvPr>
          <p:cNvGrpSpPr/>
          <p:nvPr/>
        </p:nvGrpSpPr>
        <p:grpSpPr>
          <a:xfrm>
            <a:off x="5039320" y="1665052"/>
            <a:ext cx="548640" cy="1668658"/>
            <a:chOff x="5096518" y="6078194"/>
            <a:chExt cx="548640" cy="16686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59E28F-20E0-443E-A239-DEEBA3F2149F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430795-AB69-437A-ADFE-C61A8699F212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9932567-62A1-4950-B62C-629B65642FD0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85FF3D-75C8-40F2-AC50-31302B3F4075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173CE5C-A830-4E3B-84E9-6155BDA77E6C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9F0110D-916B-46C2-89B7-2019D1A2CD8E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364212-3EC7-4CCE-B352-2B49BAA0AB54}"/>
              </a:ext>
            </a:extLst>
          </p:cNvPr>
          <p:cNvSpPr/>
          <p:nvPr/>
        </p:nvSpPr>
        <p:spPr bwMode="auto">
          <a:xfrm>
            <a:off x="7185910" y="175612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30CC38-755C-4280-94DB-FAF95C6EC376}"/>
              </a:ext>
            </a:extLst>
          </p:cNvPr>
          <p:cNvCxnSpPr>
            <a:cxnSpLocks/>
            <a:stCxn id="110" idx="3"/>
            <a:endCxn id="141" idx="1"/>
          </p:cNvCxnSpPr>
          <p:nvPr/>
        </p:nvCxnSpPr>
        <p:spPr bwMode="auto">
          <a:xfrm flipV="1">
            <a:off x="6343373" y="2943091"/>
            <a:ext cx="842537" cy="32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37B4AB1-FE1B-463C-8AFD-8E6F6B723F10}"/>
              </a:ext>
            </a:extLst>
          </p:cNvPr>
          <p:cNvGrpSpPr/>
          <p:nvPr/>
        </p:nvGrpSpPr>
        <p:grpSpPr>
          <a:xfrm>
            <a:off x="6490321" y="1187358"/>
            <a:ext cx="548640" cy="1668658"/>
            <a:chOff x="5096518" y="6078194"/>
            <a:chExt cx="548640" cy="166865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DBE607A-9F28-47EB-ACD6-9F945EA86FD2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435CC09-70DD-4121-B7C1-C1B2091F08B4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D8905D2-9957-4CC4-89CC-181E652F1F12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1F2FA9B-A968-433B-B5C7-C8A9D93C73D9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B28F614-7BE4-46EA-B549-5AE41F4AFC36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7C27CDA-3451-45C3-B305-D6B60FE11AD4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4AF896B-F774-42F2-884C-A2B68DC4FDFC}"/>
              </a:ext>
            </a:extLst>
          </p:cNvPr>
          <p:cNvSpPr/>
          <p:nvPr/>
        </p:nvSpPr>
        <p:spPr bwMode="auto">
          <a:xfrm>
            <a:off x="7185917" y="520022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serv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8DA15E-EA1A-41EA-BDFB-2BD1AB3A9B2C}"/>
              </a:ext>
            </a:extLst>
          </p:cNvPr>
          <p:cNvCxnSpPr>
            <a:cxnSpLocks/>
            <a:stCxn id="111" idx="3"/>
            <a:endCxn id="157" idx="1"/>
          </p:cNvCxnSpPr>
          <p:nvPr/>
        </p:nvCxnSpPr>
        <p:spPr bwMode="auto">
          <a:xfrm>
            <a:off x="6347955" y="6387183"/>
            <a:ext cx="83796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FAF9D7-85BD-489C-8FCB-3949A33A42B0}"/>
              </a:ext>
            </a:extLst>
          </p:cNvPr>
          <p:cNvGrpSpPr/>
          <p:nvPr/>
        </p:nvGrpSpPr>
        <p:grpSpPr>
          <a:xfrm>
            <a:off x="6490321" y="4573193"/>
            <a:ext cx="548640" cy="1668658"/>
            <a:chOff x="5096518" y="6078194"/>
            <a:chExt cx="548640" cy="166865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1E7671-986B-4A60-9A1E-E3B6B9D21BB8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F1C78D-5BD2-48B1-950D-2D30512AD024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351742-9580-4E85-A0CA-6A104017F39B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5DCCA3B-50AA-48CD-9149-D312E1D40EB4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B542E90-DE42-4094-8E41-96A383060FDF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736D9C3-52D5-462F-8998-8C66D155B869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AD42BA6-9D82-4FB8-8422-0A77CAE4DF4E}"/>
              </a:ext>
            </a:extLst>
          </p:cNvPr>
          <p:cNvSpPr/>
          <p:nvPr/>
        </p:nvSpPr>
        <p:spPr bwMode="auto">
          <a:xfrm>
            <a:off x="1589298" y="3315609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CBA8C06-E17A-475E-8038-E27A95D5D831}"/>
              </a:ext>
            </a:extLst>
          </p:cNvPr>
          <p:cNvGrpSpPr/>
          <p:nvPr/>
        </p:nvGrpSpPr>
        <p:grpSpPr>
          <a:xfrm>
            <a:off x="8634549" y="5619632"/>
            <a:ext cx="548640" cy="1560733"/>
            <a:chOff x="898358" y="5644947"/>
            <a:chExt cx="548640" cy="156073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E8DA19-06E2-4254-A515-94F3F96863EC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1BC551E-9D14-4647-A5A5-2D4ED9A81058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8EDD7C0-ACB3-4635-90CD-82AB2300AB60}"/>
              </a:ext>
            </a:extLst>
          </p:cNvPr>
          <p:cNvCxnSpPr>
            <a:cxnSpLocks/>
            <a:stCxn id="157" idx="3"/>
            <a:endCxn id="171" idx="1"/>
          </p:cNvCxnSpPr>
          <p:nvPr/>
        </p:nvCxnSpPr>
        <p:spPr bwMode="auto">
          <a:xfrm>
            <a:off x="7734557" y="6387183"/>
            <a:ext cx="899992" cy="5188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3D68B64-295C-4D4D-9292-F8EC6706633C}"/>
              </a:ext>
            </a:extLst>
          </p:cNvPr>
          <p:cNvSpPr/>
          <p:nvPr/>
        </p:nvSpPr>
        <p:spPr bwMode="auto">
          <a:xfrm>
            <a:off x="7804339" y="6800705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8727F12-538A-4267-81AB-37AD26964A90}"/>
              </a:ext>
            </a:extLst>
          </p:cNvPr>
          <p:cNvSpPr/>
          <p:nvPr/>
        </p:nvSpPr>
        <p:spPr bwMode="auto">
          <a:xfrm>
            <a:off x="7855025" y="6554444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4B5E8E1-F703-4F4C-93C9-70681D6EE0B8}"/>
              </a:ext>
            </a:extLst>
          </p:cNvPr>
          <p:cNvCxnSpPr>
            <a:cxnSpLocks/>
            <a:stCxn id="157" idx="3"/>
            <a:endCxn id="170" idx="1"/>
          </p:cNvCxnSpPr>
          <p:nvPr/>
        </p:nvCxnSpPr>
        <p:spPr bwMode="auto">
          <a:xfrm flipV="1">
            <a:off x="7734557" y="5893952"/>
            <a:ext cx="899992" cy="4932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D27B72-85D3-4593-BBAA-563E8D64BA28}"/>
              </a:ext>
            </a:extLst>
          </p:cNvPr>
          <p:cNvSpPr/>
          <p:nvPr/>
        </p:nvSpPr>
        <p:spPr bwMode="auto">
          <a:xfrm>
            <a:off x="7871162" y="5684896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E327633-5F8D-4FED-A88F-9FFA27A1D042}"/>
              </a:ext>
            </a:extLst>
          </p:cNvPr>
          <p:cNvGrpSpPr/>
          <p:nvPr/>
        </p:nvGrpSpPr>
        <p:grpSpPr>
          <a:xfrm>
            <a:off x="8645238" y="2189843"/>
            <a:ext cx="548640" cy="1560733"/>
            <a:chOff x="898358" y="5644947"/>
            <a:chExt cx="548640" cy="156073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FEFEAB8-7BD7-4178-BC12-F7A919D8CFDE}"/>
                </a:ext>
              </a:extLst>
            </p:cNvPr>
            <p:cNvSpPr/>
            <p:nvPr/>
          </p:nvSpPr>
          <p:spPr bwMode="auto">
            <a:xfrm>
              <a:off x="898358" y="5644947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0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ECD9067-6180-4256-B6B2-EC8D5C882EFD}"/>
                </a:ext>
              </a:extLst>
            </p:cNvPr>
            <p:cNvSpPr/>
            <p:nvPr/>
          </p:nvSpPr>
          <p:spPr bwMode="auto">
            <a:xfrm>
              <a:off x="898358" y="6657040"/>
              <a:ext cx="548640" cy="5486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0B1DE9B-8178-4A70-A889-9425854DF7BD}"/>
              </a:ext>
            </a:extLst>
          </p:cNvPr>
          <p:cNvCxnSpPr>
            <a:cxnSpLocks/>
            <a:endCxn id="183" idx="1"/>
          </p:cNvCxnSpPr>
          <p:nvPr/>
        </p:nvCxnSpPr>
        <p:spPr bwMode="auto">
          <a:xfrm>
            <a:off x="7745246" y="2957394"/>
            <a:ext cx="899992" cy="5188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D178650-7891-4449-AAA8-F13B54E5420B}"/>
              </a:ext>
            </a:extLst>
          </p:cNvPr>
          <p:cNvSpPr/>
          <p:nvPr/>
        </p:nvSpPr>
        <p:spPr bwMode="auto">
          <a:xfrm>
            <a:off x="7847938" y="3124654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1942948-C59A-4973-AE31-2226EAF97BB5}"/>
              </a:ext>
            </a:extLst>
          </p:cNvPr>
          <p:cNvCxnSpPr>
            <a:cxnSpLocks/>
            <a:endCxn id="182" idx="1"/>
          </p:cNvCxnSpPr>
          <p:nvPr/>
        </p:nvCxnSpPr>
        <p:spPr bwMode="auto">
          <a:xfrm flipV="1">
            <a:off x="7745246" y="2464163"/>
            <a:ext cx="899992" cy="4932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26482A-EF67-4882-8A35-41B07CB485B3}"/>
              </a:ext>
            </a:extLst>
          </p:cNvPr>
          <p:cNvSpPr/>
          <p:nvPr/>
        </p:nvSpPr>
        <p:spPr bwMode="auto">
          <a:xfrm>
            <a:off x="7881851" y="2255107"/>
            <a:ext cx="548640" cy="4181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D971C8-5161-4E60-90D0-417F3E8E396D}"/>
              </a:ext>
            </a:extLst>
          </p:cNvPr>
          <p:cNvGrpSpPr/>
          <p:nvPr/>
        </p:nvGrpSpPr>
        <p:grpSpPr>
          <a:xfrm>
            <a:off x="4299365" y="2320372"/>
            <a:ext cx="548640" cy="836222"/>
            <a:chOff x="3334762" y="2278369"/>
            <a:chExt cx="548640" cy="8362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9523CC3-24D4-4F2E-9059-23B3CA038CC7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DE51C0B-D653-424F-B919-161F461FAC39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7883BCE-5CE6-4EF8-AE66-4C40C3B3E6F8}"/>
              </a:ext>
            </a:extLst>
          </p:cNvPr>
          <p:cNvGrpSpPr/>
          <p:nvPr/>
        </p:nvGrpSpPr>
        <p:grpSpPr>
          <a:xfrm>
            <a:off x="3074302" y="3654673"/>
            <a:ext cx="3166392" cy="2099172"/>
            <a:chOff x="7376662" y="4297040"/>
            <a:chExt cx="7253738" cy="3721545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6373B91-48D2-41F6-AFE3-EF3A601E53A1}"/>
                </a:ext>
              </a:extLst>
            </p:cNvPr>
            <p:cNvSpPr/>
            <p:nvPr/>
          </p:nvSpPr>
          <p:spPr bwMode="auto">
            <a:xfrm>
              <a:off x="9292820" y="4297040"/>
              <a:ext cx="5337580" cy="3721545"/>
            </a:xfrm>
            <a:prstGeom prst="ellipse">
              <a:avLst/>
            </a:prstGeom>
            <a:solidFill>
              <a:srgbClr val="7FFFFF">
                <a:alpha val="25098"/>
              </a:srgbClr>
            </a:solidFill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23EEE99F-81A0-4FBB-9783-6AD57609200A}"/>
                </a:ext>
              </a:extLst>
            </p:cNvPr>
            <p:cNvSpPr/>
            <p:nvPr/>
          </p:nvSpPr>
          <p:spPr bwMode="auto">
            <a:xfrm rot="19608439">
              <a:off x="7376662" y="6805290"/>
              <a:ext cx="2339722" cy="693567"/>
            </a:xfrm>
            <a:prstGeom prst="parallelogram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326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dirty="0"/>
              <a:t>Out-of-band channel implementation (</a:t>
            </a:r>
            <a:r>
              <a:rPr lang="en-US" dirty="0" err="1"/>
              <a:t>Slurm</a:t>
            </a:r>
            <a:r>
              <a:rPr lang="en-US" dirty="0"/>
              <a:t>)</a:t>
            </a:r>
            <a:endParaRPr lang="en-US" sz="4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1ED1E2-B500-4957-AA5A-AB3B448A6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39" y="1008917"/>
            <a:ext cx="8282354" cy="62117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CF22F3-BF81-4987-95C0-9472F98BF90A}"/>
              </a:ext>
            </a:extLst>
          </p:cNvPr>
          <p:cNvSpPr/>
          <p:nvPr/>
        </p:nvSpPr>
        <p:spPr>
          <a:xfrm>
            <a:off x="554678" y="7220683"/>
            <a:ext cx="13811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LinLibertineT"/>
              </a:rPr>
              <a:t>[1] A.Y. Polyakov, et al. (2017) Towards </a:t>
            </a:r>
            <a:r>
              <a:rPr lang="en-US" sz="2000" dirty="0" err="1">
                <a:solidFill>
                  <a:srgbClr val="000000"/>
                </a:solidFill>
                <a:latin typeface="LinLibertineT"/>
              </a:rPr>
              <a:t>Exascale</a:t>
            </a:r>
            <a:r>
              <a:rPr lang="en-US" sz="2000" dirty="0">
                <a:solidFill>
                  <a:srgbClr val="000000"/>
                </a:solidFill>
                <a:latin typeface="LinLibertineT"/>
              </a:rPr>
              <a:t>: Leveraging InfiniBand to accelerate the performance and scalability of </a:t>
            </a:r>
            <a:r>
              <a:rPr lang="en-US" sz="2000" dirty="0" err="1">
                <a:solidFill>
                  <a:srgbClr val="000000"/>
                </a:solidFill>
                <a:latin typeface="LinLibertineT"/>
              </a:rPr>
              <a:t>Slurm</a:t>
            </a:r>
            <a:r>
              <a:rPr lang="en-US" sz="2000" dirty="0">
                <a:solidFill>
                  <a:srgbClr val="000000"/>
                </a:solidFill>
                <a:latin typeface="LinLibertine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inLibertineT"/>
              </a:rPr>
              <a:t>jobstart</a:t>
            </a:r>
            <a:r>
              <a:rPr lang="en-US" sz="2000" dirty="0">
                <a:solidFill>
                  <a:srgbClr val="000000"/>
                </a:solidFill>
                <a:latin typeface="LinLibertineT"/>
              </a:rPr>
              <a:t>. </a:t>
            </a:r>
            <a:r>
              <a:rPr lang="en-US" sz="2000" dirty="0">
                <a:hlinkClick r:id="rId4"/>
              </a:rPr>
              <a:t>https://slurm.schedmd.com/SC17/Mellanox_Slurm_pmix_UCX_backend_v4.pdf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0000"/>
                </a:solidFill>
                <a:latin typeface="LinLibertineTI"/>
              </a:rPr>
              <a:t>(</a:t>
            </a:r>
            <a:r>
              <a:rPr lang="en-US" sz="2000" i="1" dirty="0" err="1">
                <a:solidFill>
                  <a:srgbClr val="000000"/>
                </a:solidFill>
                <a:latin typeface="LinLibertineTI"/>
              </a:rPr>
              <a:t>Slurm</a:t>
            </a:r>
            <a:r>
              <a:rPr lang="en-US" sz="2000" i="1" dirty="0">
                <a:solidFill>
                  <a:srgbClr val="000000"/>
                </a:solidFill>
                <a:latin typeface="LinLibertineTI"/>
              </a:rPr>
              <a:t> booth presentation, SC17)</a:t>
            </a:r>
            <a:r>
              <a:rPr lang="en-US" sz="2000" dirty="0">
                <a:solidFill>
                  <a:srgbClr val="000000"/>
                </a:solidFill>
                <a:latin typeface="LinLibertineT"/>
              </a:rPr>
              <a:t>.</a:t>
            </a:r>
            <a:endParaRPr lang="en-US" sz="6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1D8EA-AA5B-463D-A069-DD7860D43AA6}"/>
              </a:ext>
            </a:extLst>
          </p:cNvPr>
          <p:cNvSpPr txBox="1"/>
          <p:nvPr/>
        </p:nvSpPr>
        <p:spPr>
          <a:xfrm>
            <a:off x="554678" y="1131022"/>
            <a:ext cx="6417622" cy="57797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2800" b="1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HPC systems is equipped with the low-latency, high-bandwidth fabric.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the PMI performance is important, why not take advantage of it?</a:t>
            </a:r>
            <a:endParaRPr lang="en-US" sz="2800" b="0" dirty="0"/>
          </a:p>
          <a:p>
            <a:r>
              <a:rPr lang="en-US" sz="2800" b="1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Native </a:t>
            </a:r>
            <a:r>
              <a:rPr lang="en-US" sz="2800" b="0" dirty="0" err="1"/>
              <a:t>Slurm</a:t>
            </a:r>
            <a:r>
              <a:rPr lang="en-US" sz="2800" b="0" dirty="0"/>
              <a:t> TCP-based RPC has high latency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A new Out-of-band channel implementation was introduced in </a:t>
            </a:r>
            <a:r>
              <a:rPr lang="en-US" sz="2800" b="0" dirty="0" err="1"/>
              <a:t>Slurm</a:t>
            </a:r>
            <a:r>
              <a:rPr lang="en-US" sz="2800" b="0" dirty="0"/>
              <a:t> </a:t>
            </a:r>
            <a:r>
              <a:rPr lang="en-US" sz="2800" b="0" dirty="0" err="1"/>
              <a:t>PMIx</a:t>
            </a:r>
            <a:r>
              <a:rPr lang="en-US" sz="2800" b="0" dirty="0"/>
              <a:t> plugin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Ability to select the fabric:</a:t>
            </a:r>
          </a:p>
          <a:p>
            <a:pPr marL="994057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TCP</a:t>
            </a:r>
          </a:p>
          <a:p>
            <a:pPr marL="994057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IB (through UCX)</a:t>
            </a:r>
          </a:p>
        </p:txBody>
      </p:sp>
    </p:spTree>
    <p:extLst>
      <p:ext uri="{BB962C8B-B14F-4D97-AF65-F5344CB8AC3E}">
        <p14:creationId xmlns:p14="http://schemas.microsoft.com/office/powerpoint/2010/main" val="3278621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dirty="0" err="1"/>
              <a:t>PMIx</a:t>
            </a:r>
            <a:r>
              <a:rPr lang="en-US" dirty="0"/>
              <a:t> Fence implementation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536A-5166-4076-8B1B-0668FBADA916}"/>
              </a:ext>
            </a:extLst>
          </p:cNvPr>
          <p:cNvSpPr txBox="1"/>
          <p:nvPr/>
        </p:nvSpPr>
        <p:spPr>
          <a:xfrm>
            <a:off x="554679" y="1576427"/>
            <a:ext cx="8055922" cy="5705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800" b="1" dirty="0"/>
              <a:t>Observations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PMIx</a:t>
            </a:r>
            <a:r>
              <a:rPr lang="en-US" sz="2800" dirty="0"/>
              <a:t> Fence operation is similar to MPI </a:t>
            </a:r>
            <a:r>
              <a:rPr lang="en-US" sz="2800" dirty="0" err="1"/>
              <a:t>Allgatherv</a:t>
            </a:r>
            <a:r>
              <a:rPr lang="en-US" sz="2800" dirty="0"/>
              <a:t>.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Each process submits the contribution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RTE agents perform the </a:t>
            </a:r>
            <a:r>
              <a:rPr lang="en-US" sz="2800" dirty="0" err="1"/>
              <a:t>Allgather</a:t>
            </a:r>
            <a:r>
              <a:rPr lang="en-US" sz="2800" dirty="0"/>
              <a:t>-like distribution of the contributions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While contributions are typically close in their size, it is not exactly the same in general</a:t>
            </a:r>
          </a:p>
          <a:p>
            <a:pPr algn="just">
              <a:spcBef>
                <a:spcPts val="1200"/>
              </a:spcBef>
            </a:pPr>
            <a:endParaRPr lang="en-US" sz="2800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CD54C6B-D8DF-449D-9856-319FA5F60582}"/>
              </a:ext>
            </a:extLst>
          </p:cNvPr>
          <p:cNvSpPr/>
          <p:nvPr/>
        </p:nvSpPr>
        <p:spPr bwMode="auto">
          <a:xfrm>
            <a:off x="10117070" y="3344393"/>
            <a:ext cx="3036212" cy="1694216"/>
          </a:xfrm>
          <a:prstGeom prst="cloudCallout">
            <a:avLst>
              <a:gd name="adj1" fmla="val 866"/>
              <a:gd name="adj2" fmla="val -429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EE34E-5DC2-4455-9652-895C118E6477}"/>
              </a:ext>
            </a:extLst>
          </p:cNvPr>
          <p:cNvSpPr txBox="1"/>
          <p:nvPr/>
        </p:nvSpPr>
        <p:spPr>
          <a:xfrm>
            <a:off x="10126063" y="3504968"/>
            <a:ext cx="3027219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RTE </a:t>
            </a:r>
          </a:p>
          <a:p>
            <a:pPr algn="ctr"/>
            <a:r>
              <a:rPr lang="en-US" sz="2800" b="1" dirty="0"/>
              <a:t>Out-of-Band</a:t>
            </a:r>
          </a:p>
          <a:p>
            <a:pPr algn="ctr"/>
            <a:r>
              <a:rPr lang="en-US" sz="2800" b="1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19E9F-CFC8-4AA7-A19B-8854012EDDB6}"/>
              </a:ext>
            </a:extLst>
          </p:cNvPr>
          <p:cNvSpPr/>
          <p:nvPr/>
        </p:nvSpPr>
        <p:spPr bwMode="auto">
          <a:xfrm>
            <a:off x="10280581" y="124390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D1952-CACA-4437-8E00-000CF7C4255F}"/>
              </a:ext>
            </a:extLst>
          </p:cNvPr>
          <p:cNvSpPr/>
          <p:nvPr/>
        </p:nvSpPr>
        <p:spPr bwMode="auto">
          <a:xfrm>
            <a:off x="10271588" y="4684769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12102-9D31-4766-8EA9-CAA87D7CC4F9}"/>
              </a:ext>
            </a:extLst>
          </p:cNvPr>
          <p:cNvCxnSpPr>
            <a:cxnSpLocks/>
            <a:stCxn id="10" idx="3"/>
            <a:endCxn id="7" idx="4"/>
          </p:cNvCxnSpPr>
          <p:nvPr/>
        </p:nvCxnSpPr>
        <p:spPr bwMode="auto">
          <a:xfrm>
            <a:off x="10829221" y="2430863"/>
            <a:ext cx="832249" cy="10331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92BBE3-D8B8-4678-BE63-65C3B111AF73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 bwMode="auto">
          <a:xfrm flipV="1">
            <a:off x="10820228" y="5036805"/>
            <a:ext cx="814948" cy="8349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E36173-F632-4311-9082-92E8C737290F}"/>
              </a:ext>
            </a:extLst>
          </p:cNvPr>
          <p:cNvGrpSpPr/>
          <p:nvPr/>
        </p:nvGrpSpPr>
        <p:grpSpPr>
          <a:xfrm>
            <a:off x="10905888" y="5628945"/>
            <a:ext cx="548640" cy="836222"/>
            <a:chOff x="3334762" y="2278369"/>
            <a:chExt cx="548640" cy="836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A8C568-8C19-4BFB-91C7-31F08EE7578A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403F17-4000-4355-AD89-4AE990397F4B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1ABA4-10CC-4702-968A-45900C330D8A}"/>
              </a:ext>
            </a:extLst>
          </p:cNvPr>
          <p:cNvSpPr/>
          <p:nvPr/>
        </p:nvSpPr>
        <p:spPr bwMode="auto">
          <a:xfrm>
            <a:off x="12424133" y="1240758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00092-C003-434B-B828-8C60E435E499}"/>
              </a:ext>
            </a:extLst>
          </p:cNvPr>
          <p:cNvSpPr/>
          <p:nvPr/>
        </p:nvSpPr>
        <p:spPr bwMode="auto">
          <a:xfrm>
            <a:off x="12428715" y="4681581"/>
            <a:ext cx="548640" cy="2373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RTE 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1FEC-D514-4FD0-BDD8-D442425E7E4F}"/>
              </a:ext>
            </a:extLst>
          </p:cNvPr>
          <p:cNvCxnSpPr>
            <a:cxnSpLocks/>
            <a:stCxn id="7" idx="1"/>
            <a:endCxn id="20" idx="1"/>
          </p:cNvCxnSpPr>
          <p:nvPr/>
        </p:nvCxnSpPr>
        <p:spPr bwMode="auto">
          <a:xfrm>
            <a:off x="11635176" y="5036805"/>
            <a:ext cx="793539" cy="8317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B39C02-C28D-4EF3-A922-293060AF8CE2}"/>
              </a:ext>
            </a:extLst>
          </p:cNvPr>
          <p:cNvGrpSpPr/>
          <p:nvPr/>
        </p:nvGrpSpPr>
        <p:grpSpPr>
          <a:xfrm>
            <a:off x="11685412" y="5410530"/>
            <a:ext cx="548640" cy="1668658"/>
            <a:chOff x="5096518" y="6078194"/>
            <a:chExt cx="548640" cy="16686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CCC7B8-B498-4125-9415-4C458CDB04E4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76BA0DE-79D7-4FA9-A588-D193F6F831BD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1E34510-6355-4FBD-B266-1D859738924C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BA53AC-5FB3-4414-8928-E062A2702B25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EFDD78-7369-4091-A92C-B0466260E7F8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A45DB1-A752-4E46-9AEB-C8242B1627BC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B61DCD-6D02-48B4-8885-12C3E2883784}"/>
              </a:ext>
            </a:extLst>
          </p:cNvPr>
          <p:cNvCxnSpPr>
            <a:cxnSpLocks/>
            <a:stCxn id="9" idx="0"/>
            <a:endCxn id="19" idx="1"/>
          </p:cNvCxnSpPr>
          <p:nvPr/>
        </p:nvCxnSpPr>
        <p:spPr bwMode="auto">
          <a:xfrm flipV="1">
            <a:off x="11639673" y="2427720"/>
            <a:ext cx="784460" cy="1077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D34F4B-2234-48B2-80DF-0B02AA8A5383}"/>
              </a:ext>
            </a:extLst>
          </p:cNvPr>
          <p:cNvGrpSpPr/>
          <p:nvPr/>
        </p:nvGrpSpPr>
        <p:grpSpPr>
          <a:xfrm>
            <a:off x="11668720" y="1146412"/>
            <a:ext cx="548640" cy="1668658"/>
            <a:chOff x="5096518" y="6078194"/>
            <a:chExt cx="548640" cy="16686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A3766A-54C2-4A54-B056-DBCDDBD0EB7A}"/>
                </a:ext>
              </a:extLst>
            </p:cNvPr>
            <p:cNvGrpSpPr/>
            <p:nvPr/>
          </p:nvGrpSpPr>
          <p:grpSpPr>
            <a:xfrm>
              <a:off x="5096518" y="6910630"/>
              <a:ext cx="548640" cy="836222"/>
              <a:chOff x="3327144" y="2278898"/>
              <a:chExt cx="548640" cy="83622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FC83AB-F7F9-4457-8091-252CE0770579}"/>
                  </a:ext>
                </a:extLst>
              </p:cNvPr>
              <p:cNvSpPr/>
              <p:nvPr/>
            </p:nvSpPr>
            <p:spPr bwMode="auto">
              <a:xfrm>
                <a:off x="3327144" y="269700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CD8753A-D456-4BB2-B8DA-1A22A5477A1C}"/>
                  </a:ext>
                </a:extLst>
              </p:cNvPr>
              <p:cNvSpPr/>
              <p:nvPr/>
            </p:nvSpPr>
            <p:spPr bwMode="auto">
              <a:xfrm>
                <a:off x="3327144" y="2278898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D3752B-215E-4838-A3C8-A6C7C0C2F4EB}"/>
                </a:ext>
              </a:extLst>
            </p:cNvPr>
            <p:cNvGrpSpPr/>
            <p:nvPr/>
          </p:nvGrpSpPr>
          <p:grpSpPr>
            <a:xfrm>
              <a:off x="5096518" y="6078194"/>
              <a:ext cx="548640" cy="836222"/>
              <a:chOff x="3334762" y="2278369"/>
              <a:chExt cx="548640" cy="83622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C4F227B-BF1A-43AF-9C36-1A6A2B9ADFBA}"/>
                  </a:ext>
                </a:extLst>
              </p:cNvPr>
              <p:cNvSpPr/>
              <p:nvPr/>
            </p:nvSpPr>
            <p:spPr bwMode="auto">
              <a:xfrm>
                <a:off x="3334762" y="2696480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0BB3CF-44F5-4ABF-B3A0-5DD5A0418716}"/>
                  </a:ext>
                </a:extLst>
              </p:cNvPr>
              <p:cNvSpPr/>
              <p:nvPr/>
            </p:nvSpPr>
            <p:spPr bwMode="auto">
              <a:xfrm>
                <a:off x="3334762" y="2278369"/>
                <a:ext cx="548640" cy="418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006EAF-0ACF-4203-82AA-75C419762422}"/>
              </a:ext>
            </a:extLst>
          </p:cNvPr>
          <p:cNvGrpSpPr/>
          <p:nvPr/>
        </p:nvGrpSpPr>
        <p:grpSpPr>
          <a:xfrm>
            <a:off x="10928765" y="1801732"/>
            <a:ext cx="548640" cy="836222"/>
            <a:chOff x="3334762" y="2278369"/>
            <a:chExt cx="548640" cy="8362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D32611-53FA-425A-BB78-70C22A805D8E}"/>
                </a:ext>
              </a:extLst>
            </p:cNvPr>
            <p:cNvSpPr/>
            <p:nvPr/>
          </p:nvSpPr>
          <p:spPr bwMode="auto">
            <a:xfrm>
              <a:off x="3334762" y="2696480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CC01EE-15F7-4A9E-8841-3A8E539C56BF}"/>
                </a:ext>
              </a:extLst>
            </p:cNvPr>
            <p:cNvSpPr/>
            <p:nvPr/>
          </p:nvSpPr>
          <p:spPr bwMode="auto">
            <a:xfrm>
              <a:off x="3334762" y="2278369"/>
              <a:ext cx="548640" cy="4181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180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dirty="0" err="1"/>
              <a:t>PMIx</a:t>
            </a:r>
            <a:r>
              <a:rPr lang="en-US" dirty="0"/>
              <a:t> Fence implementation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536A-5166-4076-8B1B-0668FBADA916}"/>
              </a:ext>
            </a:extLst>
          </p:cNvPr>
          <p:cNvSpPr txBox="1"/>
          <p:nvPr/>
        </p:nvSpPr>
        <p:spPr>
          <a:xfrm>
            <a:off x="554679" y="1576427"/>
            <a:ext cx="8055922" cy="5705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800" b="1" dirty="0"/>
              <a:t>Observations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PMIx</a:t>
            </a:r>
            <a:r>
              <a:rPr lang="en-US" sz="2800" dirty="0"/>
              <a:t> Fence operation is similar to MPI </a:t>
            </a:r>
            <a:r>
              <a:rPr lang="en-US" sz="2800" dirty="0" err="1"/>
              <a:t>Allgatherv</a:t>
            </a:r>
            <a:r>
              <a:rPr lang="en-US" sz="2800" dirty="0"/>
              <a:t>.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Each process submits the contribution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RTE agents perform the </a:t>
            </a:r>
            <a:r>
              <a:rPr lang="en-US" sz="2800" dirty="0" err="1"/>
              <a:t>Allgather</a:t>
            </a:r>
            <a:r>
              <a:rPr lang="en-US" sz="2800" dirty="0"/>
              <a:t>-like distribution of the contributions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While contributions are typically close in their size, it is not exactly the same in general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Previous step: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00FF00"/>
                </a:highlight>
              </a:rPr>
              <a:t>message size range is [1; 2] KB.</a:t>
            </a:r>
          </a:p>
          <a:p>
            <a:pPr algn="just">
              <a:spcBef>
                <a:spcPts val="1200"/>
              </a:spcBef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98DC6D-67FD-4763-A109-AAA5CB54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863" y="1576427"/>
            <a:ext cx="5534757" cy="50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20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dirty="0" err="1"/>
              <a:t>PMIx</a:t>
            </a:r>
            <a:r>
              <a:rPr lang="en-US" dirty="0"/>
              <a:t> Fence implementation</a:t>
            </a:r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340C72-CF32-4051-85C4-4F2158166D1E}"/>
              </a:ext>
            </a:extLst>
          </p:cNvPr>
          <p:cNvGrpSpPr/>
          <p:nvPr/>
        </p:nvGrpSpPr>
        <p:grpSpPr>
          <a:xfrm>
            <a:off x="8015989" y="1671677"/>
            <a:ext cx="6813703" cy="5110278"/>
            <a:chOff x="8015989" y="1671677"/>
            <a:chExt cx="6813703" cy="51102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10233C-A3A2-4B27-A5F4-940B7648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989" y="1671677"/>
              <a:ext cx="6813703" cy="511027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70F36DC-1251-4D15-8C55-5A781A1065ED}"/>
                </a:ext>
              </a:extLst>
            </p:cNvPr>
            <p:cNvSpPr/>
            <p:nvPr/>
          </p:nvSpPr>
          <p:spPr bwMode="auto">
            <a:xfrm>
              <a:off x="8153400" y="3028950"/>
              <a:ext cx="594612" cy="192405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FD536A-5166-4076-8B1B-0668FBADA916}"/>
              </a:ext>
            </a:extLst>
          </p:cNvPr>
          <p:cNvSpPr txBox="1"/>
          <p:nvPr/>
        </p:nvSpPr>
        <p:spPr>
          <a:xfrm>
            <a:off x="554679" y="1576427"/>
            <a:ext cx="8055922" cy="5705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800" b="1" dirty="0"/>
              <a:t>Observations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PMIx</a:t>
            </a:r>
            <a:r>
              <a:rPr lang="en-US" sz="2800" dirty="0"/>
              <a:t> Fence operation is similar to MPI </a:t>
            </a:r>
            <a:r>
              <a:rPr lang="en-US" sz="2800" dirty="0" err="1"/>
              <a:t>Allgatherv</a:t>
            </a:r>
            <a:r>
              <a:rPr lang="en-US" sz="2800" dirty="0"/>
              <a:t>.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Each process submits the contribution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RTE agents perform the </a:t>
            </a:r>
            <a:r>
              <a:rPr lang="en-US" sz="2800" dirty="0" err="1"/>
              <a:t>Allgather</a:t>
            </a:r>
            <a:r>
              <a:rPr lang="en-US" sz="2800" dirty="0"/>
              <a:t>-like distribution of the contributions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While contributions are typically close in their size, it is not exactly the same in general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Previous step: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00FF00"/>
                </a:highlight>
              </a:rPr>
              <a:t>message size range is [1; 2] KB.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This range is still affected by the latency.</a:t>
            </a:r>
          </a:p>
          <a:p>
            <a:pPr algn="just">
              <a:spcBef>
                <a:spcPts val="1200"/>
              </a:spcBef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A684A-61E7-4587-ABB9-85E5E1145E59}"/>
              </a:ext>
            </a:extLst>
          </p:cNvPr>
          <p:cNvSpPr/>
          <p:nvPr/>
        </p:nvSpPr>
        <p:spPr bwMode="auto">
          <a:xfrm>
            <a:off x="11422840" y="3028950"/>
            <a:ext cx="1774176" cy="3314700"/>
          </a:xfrm>
          <a:prstGeom prst="rect">
            <a:avLst/>
          </a:prstGeom>
          <a:noFill/>
          <a:ln w="508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7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dirty="0" err="1"/>
              <a:t>PMIx</a:t>
            </a:r>
            <a:r>
              <a:rPr lang="en-US" dirty="0"/>
              <a:t> Fence implementation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536A-5166-4076-8B1B-0668FBADA916}"/>
              </a:ext>
            </a:extLst>
          </p:cNvPr>
          <p:cNvSpPr txBox="1"/>
          <p:nvPr/>
        </p:nvSpPr>
        <p:spPr>
          <a:xfrm>
            <a:off x="554679" y="1576427"/>
            <a:ext cx="8055922" cy="5705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800" b="1" dirty="0"/>
              <a:t>Observations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PMIx</a:t>
            </a:r>
            <a:r>
              <a:rPr lang="en-US" sz="2800" dirty="0"/>
              <a:t> Fence operation is similar to MPI </a:t>
            </a:r>
            <a:r>
              <a:rPr lang="en-US" sz="2800" dirty="0" err="1"/>
              <a:t>Allgatherv</a:t>
            </a:r>
            <a:r>
              <a:rPr lang="en-US" sz="2800" dirty="0"/>
              <a:t>.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Each process submits the contribution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RTE agents perform the </a:t>
            </a:r>
            <a:r>
              <a:rPr lang="en-US" sz="2800" dirty="0" err="1"/>
              <a:t>Allgather</a:t>
            </a:r>
            <a:r>
              <a:rPr lang="en-US" sz="2800" dirty="0"/>
              <a:t>-like distribution of the contributions</a:t>
            </a:r>
          </a:p>
          <a:p>
            <a:pPr marL="1108357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While contributions are typically close in their size, it is not exactly the same in general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Previous step: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00FF00"/>
                </a:highlight>
              </a:rPr>
              <a:t>message size range is [1; 2] KB.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This range is still affected by the latency.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From MPI experience: try to </a:t>
            </a:r>
            <a:r>
              <a:rPr lang="en-US" sz="2800" dirty="0">
                <a:highlight>
                  <a:srgbClr val="00FF00"/>
                </a:highlight>
              </a:rPr>
              <a:t>use Bruck algorithm</a:t>
            </a:r>
          </a:p>
          <a:p>
            <a:pPr algn="just">
              <a:spcBef>
                <a:spcPts val="1200"/>
              </a:spcBef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4891B-DC1D-49B6-9B7D-5AC43D579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43" y="2538512"/>
            <a:ext cx="3871664" cy="37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6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dirty="0" err="1"/>
              <a:t>PMIx</a:t>
            </a:r>
            <a:r>
              <a:rPr lang="en-US" dirty="0"/>
              <a:t> Fence vs MPI </a:t>
            </a:r>
            <a:r>
              <a:rPr lang="en-US" dirty="0" err="1"/>
              <a:t>Allgatherv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60E2B6-226F-4895-A667-B016BB2A0411}"/>
              </a:ext>
            </a:extLst>
          </p:cNvPr>
          <p:cNvSpPr/>
          <p:nvPr/>
        </p:nvSpPr>
        <p:spPr>
          <a:xfrm>
            <a:off x="1554867" y="3406914"/>
            <a:ext cx="11520664" cy="141577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 tIns="274320" bIns="274320" anchor="ctr" anchorCtr="0">
            <a:spAutoFit/>
          </a:bodyPr>
          <a:lstStyle/>
          <a:p>
            <a:pPr fontAlgn="t"/>
            <a:r>
              <a:rPr lang="en-US" sz="2800" dirty="0">
                <a:solidFill>
                  <a:srgbClr val="D73A49"/>
                </a:solidFill>
                <a:latin typeface="SFMono-Regular"/>
              </a:rPr>
              <a:t>static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005CC5"/>
                </a:solidFill>
                <a:latin typeface="SFMono-Regular"/>
              </a:rPr>
              <a:t>pmix_status_t</a:t>
            </a:r>
            <a:r>
              <a:rPr lang="en-US" sz="2800" dirty="0">
                <a:solidFill>
                  <a:srgbClr val="005CC5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6F42C1"/>
                </a:solidFill>
                <a:latin typeface="SFMono-Regular"/>
              </a:rPr>
              <a:t>fencenb_fn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(… 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char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*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sendbuf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sz="2800" dirty="0" err="1">
                <a:solidFill>
                  <a:srgbClr val="005CC5"/>
                </a:solidFill>
                <a:latin typeface="SFMono-Regular"/>
              </a:rPr>
              <a:t>size_t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ndata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, … );</a:t>
            </a:r>
          </a:p>
          <a:p>
            <a:r>
              <a:rPr lang="en-US" sz="2800" dirty="0">
                <a:solidFill>
                  <a:srgbClr val="D73A49"/>
                </a:solidFill>
                <a:latin typeface="SFMono-Regular"/>
              </a:rPr>
              <a:t>typedef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void (*</a:t>
            </a:r>
            <a:r>
              <a:rPr lang="en-US" sz="2800" dirty="0" err="1">
                <a:solidFill>
                  <a:srgbClr val="005CC5"/>
                </a:solidFill>
                <a:latin typeface="SFMono-Regular"/>
              </a:rPr>
              <a:t>pmix_modex_cbfunc_t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)(</a:t>
            </a:r>
            <a:r>
              <a:rPr lang="en-US" sz="2800" dirty="0">
                <a:solidFill>
                  <a:srgbClr val="005CC5"/>
                </a:solidFill>
                <a:latin typeface="SFMono-Regular"/>
              </a:rPr>
              <a:t>…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 const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char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*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recvbuf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sz="2800" dirty="0" err="1">
                <a:solidFill>
                  <a:srgbClr val="005CC5"/>
                </a:solidFill>
                <a:latin typeface="SFMono-Regular"/>
              </a:rPr>
              <a:t>size_t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ndata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, 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93085-F52C-494C-BBCD-064918ED6E53}"/>
              </a:ext>
            </a:extLst>
          </p:cNvPr>
          <p:cNvSpPr/>
          <p:nvPr/>
        </p:nvSpPr>
        <p:spPr>
          <a:xfrm>
            <a:off x="1554867" y="1240373"/>
            <a:ext cx="11520664" cy="141577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 tIns="274320" bIns="274320" anchor="ctr" anchorCtr="0">
            <a:spAutoFit/>
          </a:bodyPr>
          <a:lstStyle/>
          <a:p>
            <a:pPr fontAlgn="t"/>
            <a:r>
              <a:rPr lang="en-US" sz="2800" dirty="0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6F42C1"/>
                </a:solidFill>
                <a:latin typeface="SFMono-Regular"/>
              </a:rPr>
              <a:t>MPI_Allgatherv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const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*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sendbuf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sendcount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, … , </a:t>
            </a:r>
          </a:p>
          <a:p>
            <a:pPr fontAlgn="t"/>
            <a:r>
              <a:rPr lang="en-US" sz="2800" dirty="0">
                <a:solidFill>
                  <a:srgbClr val="24292E"/>
                </a:solidFill>
                <a:latin typeface="SFMono-Regular"/>
              </a:rPr>
              <a:t>                                   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*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recvbuf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const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800" dirty="0" err="1">
                <a:solidFill>
                  <a:srgbClr val="24292E"/>
                </a:solidFill>
                <a:latin typeface="SFMono-Regular"/>
              </a:rPr>
              <a:t>recvcounts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[],</a:t>
            </a:r>
            <a:r>
              <a:rPr lang="fr-FR" sz="2800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fr-FR" sz="2800" dirty="0" err="1">
                <a:solidFill>
                  <a:srgbClr val="D73A49"/>
                </a:solidFill>
                <a:latin typeface="SFMono-Regular"/>
              </a:rPr>
              <a:t>const</a:t>
            </a:r>
            <a:r>
              <a:rPr lang="fr-FR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sz="2800" dirty="0" err="1">
                <a:solidFill>
                  <a:srgbClr val="D73A49"/>
                </a:solidFill>
                <a:latin typeface="SFMono-Regular"/>
              </a:rPr>
              <a:t>int</a:t>
            </a:r>
            <a:r>
              <a:rPr lang="fr-FR" sz="2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sz="2800" dirty="0" err="1">
                <a:solidFill>
                  <a:srgbClr val="24292E"/>
                </a:solidFill>
                <a:latin typeface="SFMono-Regular"/>
              </a:rPr>
              <a:t>displs</a:t>
            </a:r>
            <a:r>
              <a:rPr lang="fr-FR" sz="2800" dirty="0">
                <a:solidFill>
                  <a:srgbClr val="24292E"/>
                </a:solidFill>
                <a:latin typeface="SFMono-Regular"/>
              </a:rPr>
              <a:t>[], …)</a:t>
            </a:r>
            <a:endParaRPr lang="en-US" sz="2800" dirty="0">
              <a:solidFill>
                <a:srgbClr val="24292E"/>
              </a:solidFill>
              <a:latin typeface="SFMono-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536A-5166-4076-8B1B-0668FBADA916}"/>
              </a:ext>
            </a:extLst>
          </p:cNvPr>
          <p:cNvSpPr txBox="1"/>
          <p:nvPr/>
        </p:nvSpPr>
        <p:spPr>
          <a:xfrm>
            <a:off x="1554867" y="5573455"/>
            <a:ext cx="11520664" cy="21880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MPI: block sizes are known in advance (input parameters), arbitrary displacements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PMIx</a:t>
            </a:r>
            <a:r>
              <a:rPr lang="en-US" sz="2800" dirty="0"/>
              <a:t>: block sizes are determined dynamically (encoded in the message);</a:t>
            </a:r>
            <a:br>
              <a:rPr lang="en-US" sz="2800" dirty="0"/>
            </a:br>
            <a:r>
              <a:rPr lang="en-US" sz="2800" dirty="0"/>
              <a:t>the message is always consecutive (no need in displacements)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3152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D20B2C5-49ED-44B1-9B09-5CB540A97025}"/>
              </a:ext>
            </a:extLst>
          </p:cNvPr>
          <p:cNvSpPr/>
          <p:nvPr/>
        </p:nvSpPr>
        <p:spPr bwMode="auto">
          <a:xfrm>
            <a:off x="7775785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3DDFCB-EAB2-4B9E-B99C-682B4FF28FE7}"/>
              </a:ext>
            </a:extLst>
          </p:cNvPr>
          <p:cNvSpPr/>
          <p:nvPr/>
        </p:nvSpPr>
        <p:spPr bwMode="auto">
          <a:xfrm>
            <a:off x="9151781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C078A-5C86-41BC-8EBA-A17B46EA9EDD}"/>
              </a:ext>
            </a:extLst>
          </p:cNvPr>
          <p:cNvSpPr/>
          <p:nvPr/>
        </p:nvSpPr>
        <p:spPr bwMode="auto">
          <a:xfrm>
            <a:off x="844062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EF5CC-C7A3-40B6-9046-2B61C949894D}"/>
              </a:ext>
            </a:extLst>
          </p:cNvPr>
          <p:cNvSpPr/>
          <p:nvPr/>
        </p:nvSpPr>
        <p:spPr bwMode="auto">
          <a:xfrm>
            <a:off x="2220058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C9D91-F6F3-49A9-B8F4-4BD8B3730E07}"/>
              </a:ext>
            </a:extLst>
          </p:cNvPr>
          <p:cNvSpPr/>
          <p:nvPr/>
        </p:nvSpPr>
        <p:spPr bwMode="auto">
          <a:xfrm>
            <a:off x="3626826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7A58A-0264-4D07-B639-7F42DE82CA8E}"/>
              </a:ext>
            </a:extLst>
          </p:cNvPr>
          <p:cNvSpPr/>
          <p:nvPr/>
        </p:nvSpPr>
        <p:spPr bwMode="auto">
          <a:xfrm>
            <a:off x="5002822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EA067-1382-45BB-9104-8C4CFE1E554C}"/>
              </a:ext>
            </a:extLst>
          </p:cNvPr>
          <p:cNvSpPr/>
          <p:nvPr/>
        </p:nvSpPr>
        <p:spPr bwMode="auto">
          <a:xfrm>
            <a:off x="6378818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Bruck algorithm for the non-power of 2 ranks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57C1239F-23BF-4586-8D70-A76228F54288}"/>
              </a:ext>
            </a:extLst>
          </p:cNvPr>
          <p:cNvGraphicFramePr>
            <a:graphicFrameLocks noGrp="1"/>
          </p:cNvGraphicFramePr>
          <p:nvPr/>
        </p:nvGraphicFramePr>
        <p:xfrm>
          <a:off x="1197726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665DD5A2-037B-459D-BE77-EB15605AE5B1}"/>
              </a:ext>
            </a:extLst>
          </p:cNvPr>
          <p:cNvGraphicFramePr>
            <a:graphicFrameLocks noGrp="1"/>
          </p:cNvGraphicFramePr>
          <p:nvPr/>
        </p:nvGraphicFramePr>
        <p:xfrm>
          <a:off x="2584712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707F02EB-AE49-461B-8346-69BF5567ADE8}"/>
              </a:ext>
            </a:extLst>
          </p:cNvPr>
          <p:cNvGraphicFramePr>
            <a:graphicFrameLocks noGrp="1"/>
          </p:cNvGraphicFramePr>
          <p:nvPr/>
        </p:nvGraphicFramePr>
        <p:xfrm>
          <a:off x="3995423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F457B082-8D43-4B7F-9466-C74E4049CCC9}"/>
              </a:ext>
            </a:extLst>
          </p:cNvPr>
          <p:cNvGraphicFramePr>
            <a:graphicFrameLocks noGrp="1"/>
          </p:cNvGraphicFramePr>
          <p:nvPr/>
        </p:nvGraphicFramePr>
        <p:xfrm>
          <a:off x="5367475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FF9AA81A-7CC9-456A-A849-BAA16C49DDFA}"/>
              </a:ext>
            </a:extLst>
          </p:cNvPr>
          <p:cNvGraphicFramePr>
            <a:graphicFrameLocks noGrp="1"/>
          </p:cNvGraphicFramePr>
          <p:nvPr/>
        </p:nvGraphicFramePr>
        <p:xfrm>
          <a:off x="6748302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96FEBD24-2F19-4ED5-9714-D1B2B727A4CA}"/>
              </a:ext>
            </a:extLst>
          </p:cNvPr>
          <p:cNvGraphicFramePr>
            <a:graphicFrameLocks noGrp="1"/>
          </p:cNvGraphicFramePr>
          <p:nvPr/>
        </p:nvGraphicFramePr>
        <p:xfrm>
          <a:off x="8140438" y="1274240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6B884874-649E-4066-B922-1EA47F24C318}"/>
              </a:ext>
            </a:extLst>
          </p:cNvPr>
          <p:cNvGraphicFramePr>
            <a:graphicFrameLocks noGrp="1"/>
          </p:cNvGraphicFramePr>
          <p:nvPr/>
        </p:nvGraphicFramePr>
        <p:xfrm>
          <a:off x="9515424" y="1274240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F5EC7D-5781-475D-BA2B-0987F6F4852B}"/>
              </a:ext>
            </a:extLst>
          </p:cNvPr>
          <p:cNvCxnSpPr/>
          <p:nvPr/>
        </p:nvCxnSpPr>
        <p:spPr bwMode="auto">
          <a:xfrm>
            <a:off x="224589" y="2053390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75A26A-976F-41C1-8DE7-5A73F4A88603}"/>
              </a:ext>
            </a:extLst>
          </p:cNvPr>
          <p:cNvCxnSpPr/>
          <p:nvPr/>
        </p:nvCxnSpPr>
        <p:spPr bwMode="auto">
          <a:xfrm>
            <a:off x="224589" y="2831432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33064FD-C75D-4DA6-AD3F-0BE093259516}"/>
              </a:ext>
            </a:extLst>
          </p:cNvPr>
          <p:cNvCxnSpPr/>
          <p:nvPr/>
        </p:nvCxnSpPr>
        <p:spPr bwMode="auto">
          <a:xfrm>
            <a:off x="224589" y="4411580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380456E-7A7F-4770-8EB8-778DC043DAAB}"/>
              </a:ext>
            </a:extLst>
          </p:cNvPr>
          <p:cNvSpPr txBox="1"/>
          <p:nvPr/>
        </p:nvSpPr>
        <p:spPr>
          <a:xfrm>
            <a:off x="10705131" y="2226970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693C2E-C360-4915-8F25-5947E9DCFE12}"/>
              </a:ext>
            </a:extLst>
          </p:cNvPr>
          <p:cNvSpPr txBox="1"/>
          <p:nvPr/>
        </p:nvSpPr>
        <p:spPr>
          <a:xfrm>
            <a:off x="10705131" y="3377975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314409-4061-4596-89AC-6FB1EEC8E4AA}"/>
              </a:ext>
            </a:extLst>
          </p:cNvPr>
          <p:cNvSpPr txBox="1"/>
          <p:nvPr/>
        </p:nvSpPr>
        <p:spPr>
          <a:xfrm>
            <a:off x="10705131" y="5389009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174751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D20B2C5-49ED-44B1-9B09-5CB540A97025}"/>
              </a:ext>
            </a:extLst>
          </p:cNvPr>
          <p:cNvSpPr/>
          <p:nvPr/>
        </p:nvSpPr>
        <p:spPr bwMode="auto">
          <a:xfrm>
            <a:off x="7775785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3DDFCB-EAB2-4B9E-B99C-682B4FF28FE7}"/>
              </a:ext>
            </a:extLst>
          </p:cNvPr>
          <p:cNvSpPr/>
          <p:nvPr/>
        </p:nvSpPr>
        <p:spPr bwMode="auto">
          <a:xfrm>
            <a:off x="9151781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C078A-5C86-41BC-8EBA-A17B46EA9EDD}"/>
              </a:ext>
            </a:extLst>
          </p:cNvPr>
          <p:cNvSpPr/>
          <p:nvPr/>
        </p:nvSpPr>
        <p:spPr bwMode="auto">
          <a:xfrm>
            <a:off x="844062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EF5CC-C7A3-40B6-9046-2B61C949894D}"/>
              </a:ext>
            </a:extLst>
          </p:cNvPr>
          <p:cNvSpPr/>
          <p:nvPr/>
        </p:nvSpPr>
        <p:spPr bwMode="auto">
          <a:xfrm>
            <a:off x="2220058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C9D91-F6F3-49A9-B8F4-4BD8B3730E07}"/>
              </a:ext>
            </a:extLst>
          </p:cNvPr>
          <p:cNvSpPr/>
          <p:nvPr/>
        </p:nvSpPr>
        <p:spPr bwMode="auto">
          <a:xfrm>
            <a:off x="3626826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7A58A-0264-4D07-B639-7F42DE82CA8E}"/>
              </a:ext>
            </a:extLst>
          </p:cNvPr>
          <p:cNvSpPr/>
          <p:nvPr/>
        </p:nvSpPr>
        <p:spPr bwMode="auto">
          <a:xfrm>
            <a:off x="5002822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EA067-1382-45BB-9104-8C4CFE1E554C}"/>
              </a:ext>
            </a:extLst>
          </p:cNvPr>
          <p:cNvSpPr/>
          <p:nvPr/>
        </p:nvSpPr>
        <p:spPr bwMode="auto">
          <a:xfrm>
            <a:off x="6378818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Bruck algorithm for the non-power of 2 ranks</a:t>
            </a:r>
            <a:endParaRPr lang="en-US" sz="4000" b="0" dirty="0">
              <a:solidFill>
                <a:schemeClr val="tx1"/>
              </a:solidFill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57C1239F-23BF-4586-8D70-A76228F5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23951"/>
              </p:ext>
            </p:extLst>
          </p:nvPr>
        </p:nvGraphicFramePr>
        <p:xfrm>
          <a:off x="1197726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665DD5A2-037B-459D-BE77-EB15605AE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99879"/>
              </p:ext>
            </p:extLst>
          </p:nvPr>
        </p:nvGraphicFramePr>
        <p:xfrm>
          <a:off x="2584712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707F02EB-AE49-461B-8346-69BF5567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42039"/>
              </p:ext>
            </p:extLst>
          </p:nvPr>
        </p:nvGraphicFramePr>
        <p:xfrm>
          <a:off x="3995423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F457B082-8D43-4B7F-9466-C74E4049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14318"/>
              </p:ext>
            </p:extLst>
          </p:nvPr>
        </p:nvGraphicFramePr>
        <p:xfrm>
          <a:off x="5367475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FF9AA81A-7CC9-456A-A849-BAA16C49D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55625"/>
              </p:ext>
            </p:extLst>
          </p:nvPr>
        </p:nvGraphicFramePr>
        <p:xfrm>
          <a:off x="6748302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96FEBD24-2F19-4ED5-9714-D1B2B727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92650"/>
              </p:ext>
            </p:extLst>
          </p:nvPr>
        </p:nvGraphicFramePr>
        <p:xfrm>
          <a:off x="8140438" y="1274240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6B884874-649E-4066-B922-1EA47F24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86569"/>
              </p:ext>
            </p:extLst>
          </p:nvPr>
        </p:nvGraphicFramePr>
        <p:xfrm>
          <a:off x="9515424" y="1274240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F5EC7D-5781-475D-BA2B-0987F6F4852B}"/>
              </a:ext>
            </a:extLst>
          </p:cNvPr>
          <p:cNvCxnSpPr/>
          <p:nvPr/>
        </p:nvCxnSpPr>
        <p:spPr bwMode="auto">
          <a:xfrm>
            <a:off x="224589" y="2053390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75A26A-976F-41C1-8DE7-5A73F4A88603}"/>
              </a:ext>
            </a:extLst>
          </p:cNvPr>
          <p:cNvCxnSpPr/>
          <p:nvPr/>
        </p:nvCxnSpPr>
        <p:spPr bwMode="auto">
          <a:xfrm>
            <a:off x="224589" y="2831432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33064FD-C75D-4DA6-AD3F-0BE093259516}"/>
              </a:ext>
            </a:extLst>
          </p:cNvPr>
          <p:cNvCxnSpPr/>
          <p:nvPr/>
        </p:nvCxnSpPr>
        <p:spPr bwMode="auto">
          <a:xfrm>
            <a:off x="224589" y="4411580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D0A8F8-7D63-4A68-870D-5089AD068A0E}"/>
              </a:ext>
            </a:extLst>
          </p:cNvPr>
          <p:cNvSpPr/>
          <p:nvPr/>
        </p:nvSpPr>
        <p:spPr bwMode="auto">
          <a:xfrm>
            <a:off x="6748302" y="1274240"/>
            <a:ext cx="661818" cy="2319179"/>
          </a:xfrm>
          <a:prstGeom prst="rect">
            <a:avLst/>
          </a:prstGeom>
          <a:noFill/>
          <a:ln w="8572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7299B0D-AB56-47FF-A7DA-159DBF310234}"/>
              </a:ext>
            </a:extLst>
          </p:cNvPr>
          <p:cNvSpPr/>
          <p:nvPr/>
        </p:nvSpPr>
        <p:spPr bwMode="auto">
          <a:xfrm>
            <a:off x="1206213" y="4443664"/>
            <a:ext cx="661818" cy="2319179"/>
          </a:xfrm>
          <a:prstGeom prst="rect">
            <a:avLst/>
          </a:prstGeom>
          <a:noFill/>
          <a:ln w="8572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D87524BC-DCC2-4311-8346-033CE649D73B}"/>
              </a:ext>
            </a:extLst>
          </p:cNvPr>
          <p:cNvSpPr/>
          <p:nvPr/>
        </p:nvSpPr>
        <p:spPr bwMode="auto">
          <a:xfrm rot="9231528">
            <a:off x="3092186" y="3404493"/>
            <a:ext cx="2849311" cy="1203119"/>
          </a:xfrm>
          <a:prstGeom prst="rightArrow">
            <a:avLst/>
          </a:prstGeom>
          <a:solidFill>
            <a:srgbClr val="FFFFFF"/>
          </a:solidFill>
          <a:ln w="793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80456E-7A7F-4770-8EB8-778DC043DAAB}"/>
              </a:ext>
            </a:extLst>
          </p:cNvPr>
          <p:cNvSpPr txBox="1"/>
          <p:nvPr/>
        </p:nvSpPr>
        <p:spPr>
          <a:xfrm>
            <a:off x="10705131" y="2226970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693C2E-C360-4915-8F25-5947E9DCFE12}"/>
              </a:ext>
            </a:extLst>
          </p:cNvPr>
          <p:cNvSpPr txBox="1"/>
          <p:nvPr/>
        </p:nvSpPr>
        <p:spPr>
          <a:xfrm>
            <a:off x="10705131" y="3377975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314409-4061-4596-89AC-6FB1EEC8E4AA}"/>
              </a:ext>
            </a:extLst>
          </p:cNvPr>
          <p:cNvSpPr txBox="1"/>
          <p:nvPr/>
        </p:nvSpPr>
        <p:spPr>
          <a:xfrm>
            <a:off x="10705131" y="5389009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884112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D20B2C5-49ED-44B1-9B09-5CB540A97025}"/>
              </a:ext>
            </a:extLst>
          </p:cNvPr>
          <p:cNvSpPr/>
          <p:nvPr/>
        </p:nvSpPr>
        <p:spPr bwMode="auto">
          <a:xfrm>
            <a:off x="7775785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3DDFCB-EAB2-4B9E-B99C-682B4FF28FE7}"/>
              </a:ext>
            </a:extLst>
          </p:cNvPr>
          <p:cNvSpPr/>
          <p:nvPr/>
        </p:nvSpPr>
        <p:spPr bwMode="auto">
          <a:xfrm>
            <a:off x="9151781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C078A-5C86-41BC-8EBA-A17B46EA9EDD}"/>
              </a:ext>
            </a:extLst>
          </p:cNvPr>
          <p:cNvSpPr/>
          <p:nvPr/>
        </p:nvSpPr>
        <p:spPr bwMode="auto">
          <a:xfrm>
            <a:off x="844062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EF5CC-C7A3-40B6-9046-2B61C949894D}"/>
              </a:ext>
            </a:extLst>
          </p:cNvPr>
          <p:cNvSpPr/>
          <p:nvPr/>
        </p:nvSpPr>
        <p:spPr bwMode="auto">
          <a:xfrm>
            <a:off x="2220058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C9D91-F6F3-49A9-B8F4-4BD8B3730E07}"/>
              </a:ext>
            </a:extLst>
          </p:cNvPr>
          <p:cNvSpPr/>
          <p:nvPr/>
        </p:nvSpPr>
        <p:spPr bwMode="auto">
          <a:xfrm>
            <a:off x="3626826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7A58A-0264-4D07-B639-7F42DE82CA8E}"/>
              </a:ext>
            </a:extLst>
          </p:cNvPr>
          <p:cNvSpPr/>
          <p:nvPr/>
        </p:nvSpPr>
        <p:spPr bwMode="auto">
          <a:xfrm>
            <a:off x="5002822" y="0"/>
            <a:ext cx="1397977" cy="822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EA067-1382-45BB-9104-8C4CFE1E554C}"/>
              </a:ext>
            </a:extLst>
          </p:cNvPr>
          <p:cNvSpPr/>
          <p:nvPr/>
        </p:nvSpPr>
        <p:spPr bwMode="auto">
          <a:xfrm>
            <a:off x="6378818" y="0"/>
            <a:ext cx="1397977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Bruck algorithm for the non-power of 2 ranks</a:t>
            </a:r>
            <a:endParaRPr lang="en-US" sz="4000" b="0" dirty="0">
              <a:solidFill>
                <a:schemeClr val="tx1"/>
              </a:solidFill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57C1239F-23BF-4586-8D70-A76228F54288}"/>
              </a:ext>
            </a:extLst>
          </p:cNvPr>
          <p:cNvGraphicFramePr>
            <a:graphicFrameLocks noGrp="1"/>
          </p:cNvGraphicFramePr>
          <p:nvPr/>
        </p:nvGraphicFramePr>
        <p:xfrm>
          <a:off x="1197726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665DD5A2-037B-459D-BE77-EB15605AE5B1}"/>
              </a:ext>
            </a:extLst>
          </p:cNvPr>
          <p:cNvGraphicFramePr>
            <a:graphicFrameLocks noGrp="1"/>
          </p:cNvGraphicFramePr>
          <p:nvPr/>
        </p:nvGraphicFramePr>
        <p:xfrm>
          <a:off x="2584712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707F02EB-AE49-461B-8346-69BF5567ADE8}"/>
              </a:ext>
            </a:extLst>
          </p:cNvPr>
          <p:cNvGraphicFramePr>
            <a:graphicFrameLocks noGrp="1"/>
          </p:cNvGraphicFramePr>
          <p:nvPr/>
        </p:nvGraphicFramePr>
        <p:xfrm>
          <a:off x="3995423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F457B082-8D43-4B7F-9466-C74E4049CCC9}"/>
              </a:ext>
            </a:extLst>
          </p:cNvPr>
          <p:cNvGraphicFramePr>
            <a:graphicFrameLocks noGrp="1"/>
          </p:cNvGraphicFramePr>
          <p:nvPr/>
        </p:nvGraphicFramePr>
        <p:xfrm>
          <a:off x="5367475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FF9AA81A-7CC9-456A-A849-BAA16C49DDFA}"/>
              </a:ext>
            </a:extLst>
          </p:cNvPr>
          <p:cNvGraphicFramePr>
            <a:graphicFrameLocks noGrp="1"/>
          </p:cNvGraphicFramePr>
          <p:nvPr/>
        </p:nvGraphicFramePr>
        <p:xfrm>
          <a:off x="6748302" y="1274241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96FEBD24-2F19-4ED5-9714-D1B2B727A4CA}"/>
              </a:ext>
            </a:extLst>
          </p:cNvPr>
          <p:cNvGraphicFramePr>
            <a:graphicFrameLocks noGrp="1"/>
          </p:cNvGraphicFramePr>
          <p:nvPr/>
        </p:nvGraphicFramePr>
        <p:xfrm>
          <a:off x="8140438" y="1274240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6B884874-649E-4066-B922-1EA47F24C318}"/>
              </a:ext>
            </a:extLst>
          </p:cNvPr>
          <p:cNvGraphicFramePr>
            <a:graphicFrameLocks noGrp="1"/>
          </p:cNvGraphicFramePr>
          <p:nvPr/>
        </p:nvGraphicFramePr>
        <p:xfrm>
          <a:off x="9515424" y="1274240"/>
          <a:ext cx="668669" cy="548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3848470164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35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939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6762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45753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175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62445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5908"/>
                  </a:ext>
                </a:extLst>
              </a:tr>
            </a:tbl>
          </a:graphicData>
        </a:graphic>
      </p:graphicFrame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F5EC7D-5781-475D-BA2B-0987F6F4852B}"/>
              </a:ext>
            </a:extLst>
          </p:cNvPr>
          <p:cNvCxnSpPr>
            <a:cxnSpLocks/>
          </p:cNvCxnSpPr>
          <p:nvPr/>
        </p:nvCxnSpPr>
        <p:spPr bwMode="auto">
          <a:xfrm>
            <a:off x="224589" y="2053390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75A26A-976F-41C1-8DE7-5A73F4A88603}"/>
              </a:ext>
            </a:extLst>
          </p:cNvPr>
          <p:cNvCxnSpPr>
            <a:cxnSpLocks/>
          </p:cNvCxnSpPr>
          <p:nvPr/>
        </p:nvCxnSpPr>
        <p:spPr bwMode="auto">
          <a:xfrm>
            <a:off x="224589" y="2831432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33064FD-C75D-4DA6-AD3F-0BE093259516}"/>
              </a:ext>
            </a:extLst>
          </p:cNvPr>
          <p:cNvCxnSpPr>
            <a:cxnSpLocks/>
          </p:cNvCxnSpPr>
          <p:nvPr/>
        </p:nvCxnSpPr>
        <p:spPr bwMode="auto">
          <a:xfrm>
            <a:off x="224589" y="4411580"/>
            <a:ext cx="13167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D0A8F8-7D63-4A68-870D-5089AD068A0E}"/>
              </a:ext>
            </a:extLst>
          </p:cNvPr>
          <p:cNvSpPr/>
          <p:nvPr/>
        </p:nvSpPr>
        <p:spPr bwMode="auto">
          <a:xfrm>
            <a:off x="6748302" y="1274240"/>
            <a:ext cx="661818" cy="2319179"/>
          </a:xfrm>
          <a:prstGeom prst="rect">
            <a:avLst/>
          </a:prstGeom>
          <a:noFill/>
          <a:ln w="8572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7299B0D-AB56-47FF-A7DA-159DBF310234}"/>
              </a:ext>
            </a:extLst>
          </p:cNvPr>
          <p:cNvSpPr/>
          <p:nvPr/>
        </p:nvSpPr>
        <p:spPr bwMode="auto">
          <a:xfrm>
            <a:off x="1206213" y="4443664"/>
            <a:ext cx="661818" cy="2319179"/>
          </a:xfrm>
          <a:prstGeom prst="rect">
            <a:avLst/>
          </a:prstGeom>
          <a:noFill/>
          <a:ln w="8572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80456E-7A7F-4770-8EB8-778DC043DAAB}"/>
              </a:ext>
            </a:extLst>
          </p:cNvPr>
          <p:cNvSpPr txBox="1"/>
          <p:nvPr/>
        </p:nvSpPr>
        <p:spPr>
          <a:xfrm>
            <a:off x="10705131" y="2226970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693C2E-C360-4915-8F25-5947E9DCFE12}"/>
              </a:ext>
            </a:extLst>
          </p:cNvPr>
          <p:cNvSpPr txBox="1"/>
          <p:nvPr/>
        </p:nvSpPr>
        <p:spPr>
          <a:xfrm>
            <a:off x="10705131" y="3377975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314409-4061-4596-89AC-6FB1EEC8E4AA}"/>
              </a:ext>
            </a:extLst>
          </p:cNvPr>
          <p:cNvSpPr txBox="1"/>
          <p:nvPr/>
        </p:nvSpPr>
        <p:spPr>
          <a:xfrm>
            <a:off x="10705131" y="5389009"/>
            <a:ext cx="253144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1" dirty="0"/>
              <a:t>Step 2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AA38B4D7-DEA3-4F38-A1B4-A2D39EDE194E}"/>
              </a:ext>
            </a:extLst>
          </p:cNvPr>
          <p:cNvSpPr/>
          <p:nvPr/>
        </p:nvSpPr>
        <p:spPr bwMode="auto">
          <a:xfrm>
            <a:off x="7754814" y="2811454"/>
            <a:ext cx="6650997" cy="3136269"/>
          </a:xfrm>
          <a:prstGeom prst="wedgeRectCallout">
            <a:avLst>
              <a:gd name="adj1" fmla="val -54762"/>
              <a:gd name="adj2" fmla="val -24917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PMIx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ther</a:t>
            </a:r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e is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Arial" charset="0"/>
                <a:cs typeface="Arial" charset="0"/>
              </a:rPr>
              <a:t>no global knowledge of the block sizes</a:t>
            </a: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This prevents the direct application of the Bruck algorithm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779F7F3-BCB8-4B39-B940-C31E31F1CE0D}"/>
              </a:ext>
            </a:extLst>
          </p:cNvPr>
          <p:cNvSpPr/>
          <p:nvPr/>
        </p:nvSpPr>
        <p:spPr bwMode="auto">
          <a:xfrm rot="9231528">
            <a:off x="3092186" y="3404493"/>
            <a:ext cx="2849311" cy="1203119"/>
          </a:xfrm>
          <a:prstGeom prst="rightArrow">
            <a:avLst/>
          </a:prstGeom>
          <a:solidFill>
            <a:srgbClr val="FFFFFF"/>
          </a:solidFill>
          <a:ln w="793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PMI evolution (</a:t>
            </a:r>
            <a:r>
              <a:rPr lang="en-US" sz="4000" dirty="0" err="1"/>
              <a:t>PMIx</a:t>
            </a:r>
            <a:r>
              <a:rPr lang="en-US" sz="4000" dirty="0"/>
              <a:t> v1.x)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7C40D5-5B2D-4BE2-AEF2-9A4B651A8AEE}"/>
              </a:ext>
            </a:extLst>
          </p:cNvPr>
          <p:cNvCxnSpPr/>
          <p:nvPr/>
        </p:nvCxnSpPr>
        <p:spPr bwMode="auto">
          <a:xfrm>
            <a:off x="554679" y="2845191"/>
            <a:ext cx="133723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87F7649-68BC-4CDE-A2DA-9813FCB85D88}"/>
              </a:ext>
            </a:extLst>
          </p:cNvPr>
          <p:cNvSpPr/>
          <p:nvPr/>
        </p:nvSpPr>
        <p:spPr bwMode="auto">
          <a:xfrm>
            <a:off x="810127" y="2730891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9A052-3073-400A-AD6E-25FE5C034148}"/>
              </a:ext>
            </a:extLst>
          </p:cNvPr>
          <p:cNvSpPr txBox="1"/>
          <p:nvPr/>
        </p:nvSpPr>
        <p:spPr>
          <a:xfrm rot="18089757">
            <a:off x="479760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Aug,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FBE66-6D29-4BBE-A300-76FB9153EFAE}"/>
              </a:ext>
            </a:extLst>
          </p:cNvPr>
          <p:cNvSpPr txBox="1"/>
          <p:nvPr/>
        </p:nvSpPr>
        <p:spPr>
          <a:xfrm rot="17593224">
            <a:off x="244554" y="3388716"/>
            <a:ext cx="1295319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/>
              <a:t>BNR </a:t>
            </a:r>
          </a:p>
          <a:p>
            <a:pPr algn="ctr">
              <a:lnSpc>
                <a:spcPts val="2200"/>
              </a:lnSpc>
            </a:pPr>
            <a:r>
              <a:rPr lang="en-US" sz="2400" b="1" dirty="0"/>
              <a:t>paper [1]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08BF6A-97EA-4599-A4CD-A1A833A60FEC}"/>
              </a:ext>
            </a:extLst>
          </p:cNvPr>
          <p:cNvSpPr/>
          <p:nvPr/>
        </p:nvSpPr>
        <p:spPr bwMode="auto">
          <a:xfrm>
            <a:off x="1556298" y="2730892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8BB84-FC32-484F-BC76-F2A26E30C4AD}"/>
              </a:ext>
            </a:extLst>
          </p:cNvPr>
          <p:cNvSpPr txBox="1"/>
          <p:nvPr/>
        </p:nvSpPr>
        <p:spPr>
          <a:xfrm rot="18089757">
            <a:off x="1225929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Dec, 2003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29E3643-6D6E-42C8-B488-D4D83F1245BC}"/>
              </a:ext>
            </a:extLst>
          </p:cNvPr>
          <p:cNvSpPr/>
          <p:nvPr/>
        </p:nvSpPr>
        <p:spPr bwMode="auto">
          <a:xfrm>
            <a:off x="2505042" y="2730889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B066E-B33D-4747-908F-0506637AD15B}"/>
              </a:ext>
            </a:extLst>
          </p:cNvPr>
          <p:cNvSpPr txBox="1"/>
          <p:nvPr/>
        </p:nvSpPr>
        <p:spPr>
          <a:xfrm rot="18089757">
            <a:off x="2133833" y="165049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2004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9EC3C79-CF15-4E7B-9E78-8CBCFED53D58}"/>
              </a:ext>
            </a:extLst>
          </p:cNvPr>
          <p:cNvSpPr/>
          <p:nvPr/>
        </p:nvSpPr>
        <p:spPr bwMode="auto">
          <a:xfrm>
            <a:off x="3286383" y="2730890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285850-46EC-4828-B79E-2DFB55A8B8DE}"/>
              </a:ext>
            </a:extLst>
          </p:cNvPr>
          <p:cNvSpPr txBox="1"/>
          <p:nvPr/>
        </p:nvSpPr>
        <p:spPr>
          <a:xfrm rot="18089757">
            <a:off x="2912272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Jan, 2006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426DA15-28EB-4FE8-9FEC-8477F404726E}"/>
              </a:ext>
            </a:extLst>
          </p:cNvPr>
          <p:cNvSpPr/>
          <p:nvPr/>
        </p:nvSpPr>
        <p:spPr bwMode="auto">
          <a:xfrm>
            <a:off x="4476271" y="2730888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FACE-C430-4C91-AC63-558DC4AAB759}"/>
              </a:ext>
            </a:extLst>
          </p:cNvPr>
          <p:cNvSpPr txBox="1"/>
          <p:nvPr/>
        </p:nvSpPr>
        <p:spPr>
          <a:xfrm rot="18089757">
            <a:off x="4105062" y="1650491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2009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B2821AF-4745-4B3D-9B04-15BB3435F1B8}"/>
              </a:ext>
            </a:extLst>
          </p:cNvPr>
          <p:cNvSpPr/>
          <p:nvPr/>
        </p:nvSpPr>
        <p:spPr bwMode="auto">
          <a:xfrm>
            <a:off x="6875396" y="2730889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8A65F-8AD9-4B05-9DA4-2F811D9643FB}"/>
              </a:ext>
            </a:extLst>
          </p:cNvPr>
          <p:cNvSpPr txBox="1"/>
          <p:nvPr/>
        </p:nvSpPr>
        <p:spPr>
          <a:xfrm rot="18089757">
            <a:off x="6501285" y="165049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63F87-C4B2-4B7E-9ADA-C62BD0EB3122}"/>
              </a:ext>
            </a:extLst>
          </p:cNvPr>
          <p:cNvSpPr txBox="1"/>
          <p:nvPr/>
        </p:nvSpPr>
        <p:spPr>
          <a:xfrm rot="17593224">
            <a:off x="719855" y="3646461"/>
            <a:ext cx="1661372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/BNR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2D141A-D731-4813-84CB-ED53989A9946}"/>
              </a:ext>
            </a:extLst>
          </p:cNvPr>
          <p:cNvSpPr txBox="1"/>
          <p:nvPr/>
        </p:nvSpPr>
        <p:spPr>
          <a:xfrm rot="17593224">
            <a:off x="1526621" y="3602762"/>
            <a:ext cx="1761146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MPICH/PMI1</a:t>
            </a:r>
          </a:p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v0.971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0C93D-EBBC-4C3B-A837-70D10AA7E5D4}"/>
              </a:ext>
            </a:extLst>
          </p:cNvPr>
          <p:cNvSpPr txBox="1"/>
          <p:nvPr/>
        </p:nvSpPr>
        <p:spPr>
          <a:xfrm rot="17593224">
            <a:off x="2378539" y="3564682"/>
            <a:ext cx="1678272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/PMI1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v1.0.0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460E2-3A4A-4330-B065-F7BA3AC6D33A}"/>
              </a:ext>
            </a:extLst>
          </p:cNvPr>
          <p:cNvSpPr txBox="1"/>
          <p:nvPr/>
        </p:nvSpPr>
        <p:spPr>
          <a:xfrm rot="17593224">
            <a:off x="3441124" y="3635239"/>
            <a:ext cx="1831826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>
                <a:solidFill>
                  <a:srgbClr val="C00000"/>
                </a:solidFill>
              </a:rPr>
              <a:t>MPICH/PMI2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EF2C8D-6819-4059-8D08-9A0ED030198B}"/>
              </a:ext>
            </a:extLst>
          </p:cNvPr>
          <p:cNvSpPr txBox="1"/>
          <p:nvPr/>
        </p:nvSpPr>
        <p:spPr>
          <a:xfrm rot="17593224">
            <a:off x="5918828" y="3622980"/>
            <a:ext cx="1805145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/PMI2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v2.4.0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4B4214F-4660-43D0-A3A2-653D947F1DB8}"/>
              </a:ext>
            </a:extLst>
          </p:cNvPr>
          <p:cNvSpPr/>
          <p:nvPr/>
        </p:nvSpPr>
        <p:spPr bwMode="auto">
          <a:xfrm>
            <a:off x="5989615" y="2708961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5DABF3-CFD8-40EF-9AAA-D1B6C8D39F43}"/>
              </a:ext>
            </a:extLst>
          </p:cNvPr>
          <p:cNvSpPr txBox="1"/>
          <p:nvPr/>
        </p:nvSpPr>
        <p:spPr>
          <a:xfrm rot="18089757">
            <a:off x="5615504" y="1628564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Mar, 2012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78041-2A06-462D-A8B1-1CF7F437D0A4}"/>
              </a:ext>
            </a:extLst>
          </p:cNvPr>
          <p:cNvSpPr txBox="1"/>
          <p:nvPr/>
        </p:nvSpPr>
        <p:spPr>
          <a:xfrm rot="17593224">
            <a:off x="4760584" y="3788167"/>
            <a:ext cx="2164640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/PMI1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v1.5.5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B044A80-C4F0-4323-B1A0-5C6466D3B846}"/>
              </a:ext>
            </a:extLst>
          </p:cNvPr>
          <p:cNvSpPr/>
          <p:nvPr/>
        </p:nvSpPr>
        <p:spPr bwMode="auto">
          <a:xfrm>
            <a:off x="7698034" y="2725566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7005D9-84C0-43D4-8630-0217FC2395E7}"/>
              </a:ext>
            </a:extLst>
          </p:cNvPr>
          <p:cNvSpPr txBox="1"/>
          <p:nvPr/>
        </p:nvSpPr>
        <p:spPr>
          <a:xfrm rot="18089757">
            <a:off x="7323923" y="1645169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Oct, 2013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B9D6B-DC03-42A0-B9EB-F8A31D6D4876}"/>
              </a:ext>
            </a:extLst>
          </p:cNvPr>
          <p:cNvSpPr txBox="1"/>
          <p:nvPr/>
        </p:nvSpPr>
        <p:spPr>
          <a:xfrm rot="17593224">
            <a:off x="6459941" y="3800387"/>
            <a:ext cx="2191234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/PMI2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v1.7.3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A5DFC42-EF67-4DCE-AD8B-416C634C3FDA}"/>
              </a:ext>
            </a:extLst>
          </p:cNvPr>
          <p:cNvSpPr/>
          <p:nvPr/>
        </p:nvSpPr>
        <p:spPr bwMode="auto">
          <a:xfrm>
            <a:off x="8555385" y="2725566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62A15B-D466-40BF-BEA8-69803F5F6F6E}"/>
              </a:ext>
            </a:extLst>
          </p:cNvPr>
          <p:cNvSpPr txBox="1"/>
          <p:nvPr/>
        </p:nvSpPr>
        <p:spPr>
          <a:xfrm rot="18089757">
            <a:off x="8181274" y="1645169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21B948-38BE-4EBA-AA2F-8FA9E1E51BE4}"/>
              </a:ext>
            </a:extLst>
          </p:cNvPr>
          <p:cNvSpPr txBox="1"/>
          <p:nvPr/>
        </p:nvSpPr>
        <p:spPr>
          <a:xfrm rot="17593224">
            <a:off x="7486970" y="3680326"/>
            <a:ext cx="1735074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>
                <a:solidFill>
                  <a:srgbClr val="E67708"/>
                </a:solidFill>
              </a:rPr>
              <a:t>PRI v1.0.0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271D4EBD-9448-43CF-A34E-97A7C69E575B}"/>
              </a:ext>
            </a:extLst>
          </p:cNvPr>
          <p:cNvSpPr/>
          <p:nvPr/>
        </p:nvSpPr>
        <p:spPr bwMode="auto">
          <a:xfrm>
            <a:off x="9339515" y="2718500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A90D2-E4A7-4A8A-8B45-A9A27F7C0E4C}"/>
              </a:ext>
            </a:extLst>
          </p:cNvPr>
          <p:cNvSpPr txBox="1"/>
          <p:nvPr/>
        </p:nvSpPr>
        <p:spPr>
          <a:xfrm rot="18089757">
            <a:off x="8965404" y="163810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May, 2016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75E39D-A0BC-4838-98D4-7F3F820D46A5}"/>
              </a:ext>
            </a:extLst>
          </p:cNvPr>
          <p:cNvSpPr txBox="1"/>
          <p:nvPr/>
        </p:nvSpPr>
        <p:spPr>
          <a:xfrm rot="17593224">
            <a:off x="8034864" y="3827616"/>
            <a:ext cx="2241576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</a:t>
            </a:r>
            <a:r>
              <a:rPr lang="en-US" sz="2400" b="1" dirty="0" err="1">
                <a:solidFill>
                  <a:schemeClr val="accent2"/>
                </a:solidFill>
              </a:rPr>
              <a:t>PMIx</a:t>
            </a:r>
            <a:r>
              <a:rPr lang="en-US" sz="2400" b="1" dirty="0">
                <a:solidFill>
                  <a:schemeClr val="accent2"/>
                </a:solidFill>
              </a:rPr>
              <a:t> v1.x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v16.05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55B5B61F-C6FF-4ABB-B3CC-059A297FFBF3}"/>
              </a:ext>
            </a:extLst>
          </p:cNvPr>
          <p:cNvSpPr/>
          <p:nvPr/>
        </p:nvSpPr>
        <p:spPr bwMode="auto">
          <a:xfrm>
            <a:off x="5250392" y="2725209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EA276-08EB-4335-B200-6461E8C34A32}"/>
              </a:ext>
            </a:extLst>
          </p:cNvPr>
          <p:cNvSpPr txBox="1"/>
          <p:nvPr/>
        </p:nvSpPr>
        <p:spPr>
          <a:xfrm rot="18089757">
            <a:off x="4876281" y="164481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A73E85-EB8C-4741-A777-C6B455E0227A}"/>
              </a:ext>
            </a:extLst>
          </p:cNvPr>
          <p:cNvSpPr txBox="1"/>
          <p:nvPr/>
        </p:nvSpPr>
        <p:spPr>
          <a:xfrm rot="17593224">
            <a:off x="4316034" y="3565851"/>
            <a:ext cx="1671899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/>
              <a:t>PMI1/PMI2</a:t>
            </a:r>
          </a:p>
          <a:p>
            <a:r>
              <a:rPr lang="en-US" sz="2400" b="1" dirty="0"/>
              <a:t>Paper [2]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193156B-7E15-4736-B5D1-B693D44A681E}"/>
              </a:ext>
            </a:extLst>
          </p:cNvPr>
          <p:cNvSpPr/>
          <p:nvPr/>
        </p:nvSpPr>
        <p:spPr bwMode="auto">
          <a:xfrm>
            <a:off x="10196679" y="2726398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225B54-BED5-4758-8021-D4DF120FB16B}"/>
              </a:ext>
            </a:extLst>
          </p:cNvPr>
          <p:cNvSpPr txBox="1"/>
          <p:nvPr/>
        </p:nvSpPr>
        <p:spPr>
          <a:xfrm rot="18089757">
            <a:off x="9822568" y="1646001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Jul, 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3BB64D-501E-4A2E-A940-19ED871E3E93}"/>
              </a:ext>
            </a:extLst>
          </p:cNvPr>
          <p:cNvSpPr txBox="1"/>
          <p:nvPr/>
        </p:nvSpPr>
        <p:spPr>
          <a:xfrm rot="17593224">
            <a:off x="8863703" y="3842968"/>
            <a:ext cx="2274987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 v2.0.0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 err="1">
                <a:solidFill>
                  <a:srgbClr val="C00000"/>
                </a:solidFill>
              </a:rPr>
              <a:t>PMIx</a:t>
            </a:r>
            <a:r>
              <a:rPr lang="en-US" sz="2400" b="1" dirty="0">
                <a:solidFill>
                  <a:srgbClr val="C00000"/>
                </a:solidFill>
              </a:rPr>
              <a:t> v1.x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A74339DE-061C-49D4-AC81-216AA613CE9E}"/>
              </a:ext>
            </a:extLst>
          </p:cNvPr>
          <p:cNvSpPr/>
          <p:nvPr/>
        </p:nvSpPr>
        <p:spPr bwMode="auto">
          <a:xfrm>
            <a:off x="11158334" y="2719930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304982-9603-4C8C-B1ED-97EDCB42428E}"/>
              </a:ext>
            </a:extLst>
          </p:cNvPr>
          <p:cNvSpPr txBox="1"/>
          <p:nvPr/>
        </p:nvSpPr>
        <p:spPr>
          <a:xfrm rot="18089757">
            <a:off x="10784223" y="163953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F70A9-688E-4B44-BE3D-517A3B29D24D}"/>
              </a:ext>
            </a:extLst>
          </p:cNvPr>
          <p:cNvSpPr txBox="1"/>
          <p:nvPr/>
        </p:nvSpPr>
        <p:spPr>
          <a:xfrm rot="17593224">
            <a:off x="9833575" y="3856684"/>
            <a:ext cx="2118879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/>
              <a:t>PMIx</a:t>
            </a:r>
            <a:r>
              <a:rPr lang="en-US" sz="2400" b="1" dirty="0"/>
              <a:t> paper [3]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35621253-32A7-4E1A-9E65-3D94536DCDF7}"/>
              </a:ext>
            </a:extLst>
          </p:cNvPr>
          <p:cNvSpPr/>
          <p:nvPr/>
        </p:nvSpPr>
        <p:spPr bwMode="auto">
          <a:xfrm>
            <a:off x="12031904" y="2726398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677F3E-12C5-4DA5-99DE-EAE67D903B83}"/>
              </a:ext>
            </a:extLst>
          </p:cNvPr>
          <p:cNvSpPr txBox="1"/>
          <p:nvPr/>
        </p:nvSpPr>
        <p:spPr>
          <a:xfrm rot="18089757">
            <a:off x="11657793" y="1646001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Nov, 2018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129C2F-B84B-47E1-8ED2-5F6D2A64C16D}"/>
              </a:ext>
            </a:extLst>
          </p:cNvPr>
          <p:cNvSpPr txBox="1"/>
          <p:nvPr/>
        </p:nvSpPr>
        <p:spPr>
          <a:xfrm rot="17593224">
            <a:off x="11181823" y="3508331"/>
            <a:ext cx="1549554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>
                <a:solidFill>
                  <a:srgbClr val="C00000"/>
                </a:solidFill>
              </a:rPr>
              <a:t>MPICH v3.3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 err="1">
                <a:solidFill>
                  <a:srgbClr val="C00000"/>
                </a:solidFill>
              </a:rPr>
              <a:t>PMIx</a:t>
            </a:r>
            <a:r>
              <a:rPr lang="en-US" sz="2400" b="1" dirty="0">
                <a:solidFill>
                  <a:srgbClr val="C00000"/>
                </a:solidFill>
              </a:rPr>
              <a:t> v1.x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C8ED5AFB-E482-4618-90C7-17F250FBA43E}"/>
              </a:ext>
            </a:extLst>
          </p:cNvPr>
          <p:cNvSpPr/>
          <p:nvPr/>
        </p:nvSpPr>
        <p:spPr bwMode="auto">
          <a:xfrm>
            <a:off x="12936751" y="2720069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55EE43-BA0D-4893-895B-ACCDB9C9C2D4}"/>
              </a:ext>
            </a:extLst>
          </p:cNvPr>
          <p:cNvSpPr txBox="1"/>
          <p:nvPr/>
        </p:nvSpPr>
        <p:spPr>
          <a:xfrm rot="18089757">
            <a:off x="12562640" y="163967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Mar, 2019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A59636-FC59-4346-8D36-72D077824DB0}"/>
              </a:ext>
            </a:extLst>
          </p:cNvPr>
          <p:cNvSpPr txBox="1"/>
          <p:nvPr/>
        </p:nvSpPr>
        <p:spPr>
          <a:xfrm rot="17593224">
            <a:off x="11828148" y="3694458"/>
            <a:ext cx="1951786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400" b="1">
                <a:solidFill>
                  <a:srgbClr val="E67708"/>
                </a:solidFill>
              </a:defRPr>
            </a:lvl1pPr>
          </a:lstStyle>
          <a:p>
            <a:r>
              <a:rPr lang="en-US" dirty="0" err="1"/>
              <a:t>PMIx</a:t>
            </a:r>
            <a:r>
              <a:rPr lang="en-US" dirty="0"/>
              <a:t> standard effort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42BA8D-4A98-4AAC-B31D-C35F83FB89E9}"/>
              </a:ext>
            </a:extLst>
          </p:cNvPr>
          <p:cNvSpPr/>
          <p:nvPr/>
        </p:nvSpPr>
        <p:spPr>
          <a:xfrm>
            <a:off x="369534" y="7053552"/>
            <a:ext cx="1395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B. </a:t>
            </a:r>
            <a:r>
              <a:rPr lang="en-US" sz="1800" dirty="0" err="1"/>
              <a:t>Toonen</a:t>
            </a:r>
            <a:r>
              <a:rPr lang="en-US" sz="1800" dirty="0"/>
              <a:t>, et al. Interfacing parallel jobs to process managers, 10th IEEE HPDC, 2001, San Francisco, USA</a:t>
            </a:r>
          </a:p>
          <a:p>
            <a:r>
              <a:rPr lang="en-US" sz="1800" dirty="0"/>
              <a:t>[2] Pavan Balaji, et al. PMI: A Scalable Parallel Process management Interface for Extreme-scale Systems. EuroMPI’10, Stuttgart, Germany.</a:t>
            </a:r>
          </a:p>
          <a:p>
            <a:r>
              <a:rPr lang="en-US" sz="1800" dirty="0"/>
              <a:t>[3] R.H. Castain, et al. </a:t>
            </a:r>
            <a:r>
              <a:rPr lang="en-US" sz="1800" dirty="0" err="1"/>
              <a:t>PMIx</a:t>
            </a:r>
            <a:r>
              <a:rPr lang="en-US" sz="1800" dirty="0"/>
              <a:t>: Process Management for </a:t>
            </a:r>
            <a:r>
              <a:rPr lang="en-US" sz="1800" dirty="0" err="1"/>
              <a:t>Exascale</a:t>
            </a:r>
            <a:r>
              <a:rPr lang="en-US" sz="1800" dirty="0"/>
              <a:t> Environments, </a:t>
            </a:r>
            <a:r>
              <a:rPr lang="en-US" sz="1800" dirty="0" err="1"/>
              <a:t>EuroMPI</a:t>
            </a:r>
            <a:r>
              <a:rPr lang="en-US" sz="1800" dirty="0"/>
              <a:t> 2017, Chicago, USA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5307BA-3073-4AA9-935B-AF4F3E4BA0AF}"/>
              </a:ext>
            </a:extLst>
          </p:cNvPr>
          <p:cNvSpPr txBox="1"/>
          <p:nvPr/>
        </p:nvSpPr>
        <p:spPr>
          <a:xfrm>
            <a:off x="560553" y="4899734"/>
            <a:ext cx="13774231" cy="22159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Extend predefined environment.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New scopes: </a:t>
            </a:r>
            <a:r>
              <a:rPr lang="en-US" sz="2400" b="1" dirty="0"/>
              <a:t>process-local</a:t>
            </a:r>
            <a:r>
              <a:rPr lang="en-US" sz="2400" dirty="0"/>
              <a:t>, node-local, </a:t>
            </a:r>
            <a:r>
              <a:rPr lang="en-US" sz="2400" b="1" dirty="0"/>
              <a:t>remote-only</a:t>
            </a:r>
            <a:r>
              <a:rPr lang="en-US" sz="2400" dirty="0"/>
              <a:t> and global.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1" dirty="0"/>
              <a:t>Datatypes </a:t>
            </a:r>
            <a:r>
              <a:rPr lang="en-US" sz="2400" dirty="0"/>
              <a:t>for key values (string-only values in PMI-1 and PMI-2)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1" dirty="0"/>
              <a:t>Non-blocking</a:t>
            </a:r>
            <a:r>
              <a:rPr lang="en-US" sz="2400" dirty="0"/>
              <a:t> primitives: Fence and Get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1" dirty="0"/>
              <a:t>On-demand data exchange </a:t>
            </a:r>
            <a:r>
              <a:rPr lang="en-US" sz="2400" dirty="0"/>
              <a:t>(aka direct-</a:t>
            </a:r>
            <a:r>
              <a:rPr lang="en-US" sz="2400" dirty="0" err="1"/>
              <a:t>modex</a:t>
            </a:r>
            <a:r>
              <a:rPr lang="en-US" sz="2400" dirty="0"/>
              <a:t>) optimizing sparse communications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b="1" dirty="0"/>
              <a:t>Server-side interface </a:t>
            </a:r>
            <a:r>
              <a:rPr lang="en-US" sz="2400" dirty="0"/>
              <a:t>(helps adoption by Resource Managers)</a:t>
            </a:r>
          </a:p>
        </p:txBody>
      </p:sp>
    </p:spTree>
    <p:extLst>
      <p:ext uri="{BB962C8B-B14F-4D97-AF65-F5344CB8AC3E}">
        <p14:creationId xmlns:p14="http://schemas.microsoft.com/office/powerpoint/2010/main" val="3115379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/>
              <a:t>Adaptation of the Bruck algorithm for the </a:t>
            </a:r>
            <a:r>
              <a:rPr lang="en-US" b="0" dirty="0" err="1"/>
              <a:t>PMIx</a:t>
            </a:r>
            <a:r>
              <a:rPr lang="en-US" b="0" dirty="0"/>
              <a:t> use-case</a:t>
            </a:r>
            <a:endParaRPr lang="en-US" sz="40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9DF2D8-E3A0-445D-B691-249CAF41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8" y="1146412"/>
            <a:ext cx="9846622" cy="665771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53F711-1D5D-4676-915A-F4378CE81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12852"/>
              </p:ext>
            </p:extLst>
          </p:nvPr>
        </p:nvGraphicFramePr>
        <p:xfrm>
          <a:off x="7522522" y="1313453"/>
          <a:ext cx="6079178" cy="975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26678">
                  <a:extLst>
                    <a:ext uri="{9D8B030D-6E8A-4147-A177-3AD203B41FA5}">
                      <a16:colId xmlns:a16="http://schemas.microsoft.com/office/drawing/2014/main" val="31472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3091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Number of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Elements on the last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009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FCC2A9E-A1DF-492D-A27C-A43E4F47B255}"/>
              </a:ext>
            </a:extLst>
          </p:cNvPr>
          <p:cNvSpPr/>
          <p:nvPr/>
        </p:nvSpPr>
        <p:spPr bwMode="auto">
          <a:xfrm rot="950108">
            <a:off x="7590081" y="3419474"/>
            <a:ext cx="6438900" cy="1390650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274320" tIns="274320" rIns="274320" bIns="2743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Unroll of the rank 0 buffer on the 6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903882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/>
              <a:t>Performance evaluation (</a:t>
            </a:r>
            <a:r>
              <a:rPr lang="en-US" b="0" dirty="0" err="1"/>
              <a:t>Slurm</a:t>
            </a:r>
            <a:r>
              <a:rPr lang="en-US" b="0" dirty="0"/>
              <a:t>-based RTE)</a:t>
            </a:r>
            <a:endParaRPr lang="en-US" sz="40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1B4A0-C9BD-48FD-AB46-335375E8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4" y="1146412"/>
            <a:ext cx="7408334" cy="5556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BA0C6-D48D-4A3A-B5E8-7DCD187E26C6}"/>
              </a:ext>
            </a:extLst>
          </p:cNvPr>
          <p:cNvSpPr txBox="1"/>
          <p:nvPr/>
        </p:nvSpPr>
        <p:spPr>
          <a:xfrm>
            <a:off x="3742783" y="6702663"/>
            <a:ext cx="7144833" cy="1415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91440" rIns="91440" bIns="91440" rtlCol="0" anchor="ctr" anchorCtr="0">
            <a:spAutoFit/>
          </a:bodyPr>
          <a:lstStyle/>
          <a:p>
            <a:pPr algn="ctr"/>
            <a:r>
              <a:rPr lang="en-US" sz="2000" b="1" dirty="0"/>
              <a:t>Intel 64 system (108 nodes)</a:t>
            </a:r>
          </a:p>
          <a:p>
            <a:r>
              <a:rPr lang="en-US" sz="2000" b="1" dirty="0"/>
              <a:t>SW stack: </a:t>
            </a:r>
            <a:r>
              <a:rPr lang="en-US" sz="2000" dirty="0" err="1"/>
              <a:t>Slurm</a:t>
            </a:r>
            <a:r>
              <a:rPr lang="en-US" sz="2000" dirty="0"/>
              <a:t>, UCX-based OOB</a:t>
            </a:r>
          </a:p>
          <a:p>
            <a:r>
              <a:rPr lang="en-US" sz="2000" b="1" dirty="0"/>
              <a:t>Node: </a:t>
            </a:r>
            <a:r>
              <a:rPr lang="en-US" sz="2000" dirty="0"/>
              <a:t>2 Intel CPUs, 128 GB RAM</a:t>
            </a:r>
          </a:p>
          <a:p>
            <a:r>
              <a:rPr lang="en-US" sz="2000" b="1" dirty="0"/>
              <a:t>CPU: </a:t>
            </a:r>
            <a:r>
              <a:rPr lang="en-US" sz="2000" dirty="0"/>
              <a:t>  16-core</a:t>
            </a:r>
            <a:r>
              <a:rPr lang="en-US" sz="2000" b="1" dirty="0"/>
              <a:t> </a:t>
            </a:r>
            <a:r>
              <a:rPr lang="en-US" sz="2000" dirty="0"/>
              <a:t>Intel Broadwell (2.6 GHz), 1 HW threads / core</a:t>
            </a:r>
            <a:endParaRPr lang="en-US" sz="2000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1F87E-4CF0-4498-B400-982335D774D0}"/>
              </a:ext>
            </a:extLst>
          </p:cNvPr>
          <p:cNvSpPr/>
          <p:nvPr/>
        </p:nvSpPr>
        <p:spPr bwMode="auto">
          <a:xfrm rot="533358">
            <a:off x="2971310" y="3548137"/>
            <a:ext cx="2077481" cy="576150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274320" tIns="274320" rIns="274320" bIns="2743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108 nodes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1A688-3B1D-4356-9FC7-1CADA0518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1245225"/>
            <a:ext cx="7144832" cy="5358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85F8FB-B5AE-4544-A31A-E158F3B6D2F3}"/>
              </a:ext>
            </a:extLst>
          </p:cNvPr>
          <p:cNvSpPr/>
          <p:nvPr/>
        </p:nvSpPr>
        <p:spPr bwMode="auto">
          <a:xfrm rot="681801">
            <a:off x="10887553" y="3839249"/>
            <a:ext cx="2560686" cy="65510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274320" tIns="274320" rIns="274320" bIns="2743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1K messages</a:t>
            </a:r>
          </a:p>
        </p:txBody>
      </p:sp>
    </p:spTree>
    <p:extLst>
      <p:ext uri="{BB962C8B-B14F-4D97-AF65-F5344CB8AC3E}">
        <p14:creationId xmlns:p14="http://schemas.microsoft.com/office/powerpoint/2010/main" val="173293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/>
              <a:t>Performance evaluation (</a:t>
            </a:r>
            <a:r>
              <a:rPr lang="en-US" b="0" dirty="0" err="1"/>
              <a:t>Slurm</a:t>
            </a:r>
            <a:r>
              <a:rPr lang="en-US" b="0" dirty="0"/>
              <a:t>-based RTE)</a:t>
            </a:r>
            <a:endParaRPr lang="en-US" sz="4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20F59-26C9-4FF9-8E53-61D3BD1C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" y="1146412"/>
            <a:ext cx="8322622" cy="69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65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/>
              <a:t>Performance evaluation (</a:t>
            </a:r>
            <a:r>
              <a:rPr lang="en-US" b="0" dirty="0" err="1"/>
              <a:t>Slurm</a:t>
            </a:r>
            <a:r>
              <a:rPr lang="en-US" b="0" dirty="0"/>
              <a:t>-based RTE)</a:t>
            </a:r>
            <a:endParaRPr lang="en-US" sz="4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20F59-26C9-4FF9-8E53-61D3BD1C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" y="1146412"/>
            <a:ext cx="8322622" cy="69627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7F184C-654B-4AF0-8AB5-8B133966E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88092" y="5943602"/>
            <a:ext cx="1689208" cy="53339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5F1D5-360E-459D-B8AC-0E76BEB18994}"/>
              </a:ext>
            </a:extLst>
          </p:cNvPr>
          <p:cNvCxnSpPr>
            <a:cxnSpLocks/>
          </p:cNvCxnSpPr>
          <p:nvPr/>
        </p:nvCxnSpPr>
        <p:spPr bwMode="auto">
          <a:xfrm flipH="1">
            <a:off x="5600700" y="6838950"/>
            <a:ext cx="3276600" cy="18741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D735DE-A016-428A-B578-87B749A43063}"/>
              </a:ext>
            </a:extLst>
          </p:cNvPr>
          <p:cNvSpPr txBox="1"/>
          <p:nvPr/>
        </p:nvSpPr>
        <p:spPr>
          <a:xfrm>
            <a:off x="8648700" y="6198513"/>
            <a:ext cx="4953000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With and without aggregated message unpack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E0875DDB-BB02-4C73-AC8B-F20FAD0E5CC0}"/>
              </a:ext>
            </a:extLst>
          </p:cNvPr>
          <p:cNvSpPr/>
          <p:nvPr/>
        </p:nvSpPr>
        <p:spPr bwMode="auto">
          <a:xfrm>
            <a:off x="8877300" y="4705350"/>
            <a:ext cx="5198422" cy="1238251"/>
          </a:xfrm>
          <a:prstGeom prst="wedgeRectCallou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077173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4B012-4894-4CCF-ACC5-A15D831E9AA1}"/>
              </a:ext>
            </a:extLst>
          </p:cNvPr>
          <p:cNvSpPr/>
          <p:nvPr/>
        </p:nvSpPr>
        <p:spPr>
          <a:xfrm>
            <a:off x="435682" y="1146412"/>
            <a:ext cx="13776783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A complex analysis of the </a:t>
            </a: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PMIx</a:t>
            </a:r>
            <a:r>
              <a:rPr lang="en-US" sz="2800" dirty="0">
                <a:solidFill>
                  <a:srgbClr val="000000"/>
                </a:solidFill>
                <a:latin typeface="LinLibertineT"/>
              </a:rPr>
              <a:t>-based HPC SW stacks.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Several bottlenecks identified and addressed in PRI:</a:t>
            </a:r>
          </a:p>
          <a:p>
            <a:pPr marL="1108357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PMIx</a:t>
            </a:r>
            <a:r>
              <a:rPr lang="en-US" sz="2800" dirty="0">
                <a:solidFill>
                  <a:srgbClr val="000000"/>
                </a:solidFill>
                <a:latin typeface="LinLibertineT"/>
              </a:rPr>
              <a:t> Get latency</a:t>
            </a:r>
          </a:p>
          <a:p>
            <a:pPr marL="1108357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PMIx</a:t>
            </a:r>
            <a:r>
              <a:rPr lang="en-US" sz="2800" dirty="0">
                <a:solidFill>
                  <a:srgbClr val="000000"/>
                </a:solidFill>
                <a:latin typeface="LinLibertineT"/>
              </a:rPr>
              <a:t> Fence latency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As the result of this work</a:t>
            </a:r>
          </a:p>
          <a:p>
            <a:pPr marL="1108357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Most of the optimizations were accepted upstream </a:t>
            </a:r>
          </a:p>
          <a:p>
            <a:pPr marL="1759521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locking and thread-safety schemes</a:t>
            </a:r>
          </a:p>
          <a:p>
            <a:pPr marL="1759521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PRI synchronization protocol optimizations</a:t>
            </a:r>
          </a:p>
          <a:p>
            <a:pPr marL="1108357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We proposed an adaptation of the Bruck algorithm (Work In Progress) that can be used in any </a:t>
            </a: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PMIx</a:t>
            </a:r>
            <a:r>
              <a:rPr lang="en-US" sz="2800" dirty="0">
                <a:solidFill>
                  <a:srgbClr val="000000"/>
                </a:solidFill>
                <a:latin typeface="LinLibertineT"/>
              </a:rPr>
              <a:t>-enabled job manager.</a:t>
            </a:r>
          </a:p>
          <a:p>
            <a:pPr marL="1108357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LinLibertineT"/>
              </a:rPr>
              <a:t>UCX API was extended to allow better integration with </a:t>
            </a: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PMIx</a:t>
            </a:r>
            <a:endParaRPr lang="en-US" sz="2800" dirty="0">
              <a:solidFill>
                <a:srgbClr val="000000"/>
              </a:solidFill>
              <a:latin typeface="LinLibertineT"/>
            </a:endParaRPr>
          </a:p>
          <a:p>
            <a:pPr marL="1108357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PMIx</a:t>
            </a:r>
            <a:r>
              <a:rPr lang="en-US" sz="2800" dirty="0">
                <a:solidFill>
                  <a:srgbClr val="000000"/>
                </a:solidFill>
                <a:latin typeface="LinLibertineT"/>
              </a:rPr>
              <a:t> Get API is currently being extended with additional flags to avoid identified overhead</a:t>
            </a:r>
          </a:p>
          <a:p>
            <a:pPr marL="1108357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Slurm</a:t>
            </a:r>
            <a:r>
              <a:rPr lang="en-US" sz="2800" dirty="0">
                <a:solidFill>
                  <a:srgbClr val="000000"/>
                </a:solidFill>
                <a:latin typeface="LinLibertine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inLibertineT"/>
              </a:rPr>
              <a:t>PMIx</a:t>
            </a:r>
            <a:r>
              <a:rPr lang="en-US" sz="2800" dirty="0">
                <a:solidFill>
                  <a:srgbClr val="000000"/>
                </a:solidFill>
                <a:latin typeface="LinLibertineT"/>
              </a:rPr>
              <a:t> plugin was extended with IB support</a:t>
            </a:r>
          </a:p>
        </p:txBody>
      </p:sp>
    </p:spTree>
    <p:extLst>
      <p:ext uri="{BB962C8B-B14F-4D97-AF65-F5344CB8AC3E}">
        <p14:creationId xmlns:p14="http://schemas.microsoft.com/office/powerpoint/2010/main" val="104124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59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/>
              <a:t>Adaptation of the Bruck algorithm for the </a:t>
            </a:r>
            <a:r>
              <a:rPr lang="en-US" b="0" dirty="0" err="1"/>
              <a:t>PMIx</a:t>
            </a:r>
            <a:r>
              <a:rPr lang="en-US" b="0" dirty="0"/>
              <a:t> use-case</a:t>
            </a:r>
            <a:endParaRPr lang="en-US" sz="4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B72BB-1417-49A5-A0BA-C9132644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8" y="1146412"/>
            <a:ext cx="4624388" cy="67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678" y="491691"/>
            <a:ext cx="13266829" cy="654721"/>
          </a:xfrm>
        </p:spPr>
        <p:txBody>
          <a:bodyPr/>
          <a:lstStyle/>
          <a:p>
            <a:r>
              <a:rPr lang="en-US" b="0" dirty="0"/>
              <a:t>Performance evaluation (</a:t>
            </a:r>
            <a:r>
              <a:rPr lang="en-US" b="0" dirty="0" err="1"/>
              <a:t>Slurm</a:t>
            </a:r>
            <a:r>
              <a:rPr lang="en-US" b="0" dirty="0"/>
              <a:t>-based RTE)</a:t>
            </a:r>
            <a:endParaRPr lang="en-US" sz="4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20F59-26C9-4FF9-8E53-61D3BD1C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" y="1146412"/>
            <a:ext cx="8322622" cy="69627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7F184C-654B-4AF0-8AB5-8B133966E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88092" y="5943601"/>
            <a:ext cx="1460608" cy="51434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5F1D5-360E-459D-B8AC-0E76BEB18994}"/>
              </a:ext>
            </a:extLst>
          </p:cNvPr>
          <p:cNvCxnSpPr>
            <a:cxnSpLocks/>
          </p:cNvCxnSpPr>
          <p:nvPr/>
        </p:nvCxnSpPr>
        <p:spPr bwMode="auto">
          <a:xfrm flipH="1">
            <a:off x="5600700" y="6838950"/>
            <a:ext cx="3276600" cy="18741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D735DE-A016-428A-B578-87B749A43063}"/>
              </a:ext>
            </a:extLst>
          </p:cNvPr>
          <p:cNvSpPr txBox="1"/>
          <p:nvPr/>
        </p:nvSpPr>
        <p:spPr>
          <a:xfrm>
            <a:off x="8648700" y="6198513"/>
            <a:ext cx="4953000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With and without aggregated message unpack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129B03-A528-49A9-B1B5-9EE5F2A8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0" y="1786848"/>
            <a:ext cx="5351661" cy="35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PMI evolution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7C40D5-5B2D-4BE2-AEF2-9A4B651A8AEE}"/>
              </a:ext>
            </a:extLst>
          </p:cNvPr>
          <p:cNvCxnSpPr/>
          <p:nvPr/>
        </p:nvCxnSpPr>
        <p:spPr bwMode="auto">
          <a:xfrm>
            <a:off x="554679" y="2845191"/>
            <a:ext cx="133723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87F7649-68BC-4CDE-A2DA-9813FCB85D88}"/>
              </a:ext>
            </a:extLst>
          </p:cNvPr>
          <p:cNvSpPr/>
          <p:nvPr/>
        </p:nvSpPr>
        <p:spPr bwMode="auto">
          <a:xfrm>
            <a:off x="810127" y="2730891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9A052-3073-400A-AD6E-25FE5C034148}"/>
              </a:ext>
            </a:extLst>
          </p:cNvPr>
          <p:cNvSpPr txBox="1"/>
          <p:nvPr/>
        </p:nvSpPr>
        <p:spPr>
          <a:xfrm rot="18089757">
            <a:off x="479760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Aug,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FBE66-6D29-4BBE-A300-76FB9153EFAE}"/>
              </a:ext>
            </a:extLst>
          </p:cNvPr>
          <p:cNvSpPr txBox="1"/>
          <p:nvPr/>
        </p:nvSpPr>
        <p:spPr>
          <a:xfrm rot="17593224">
            <a:off x="244554" y="3388716"/>
            <a:ext cx="1295319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/>
              <a:t>BNR </a:t>
            </a:r>
          </a:p>
          <a:p>
            <a:pPr algn="ctr">
              <a:lnSpc>
                <a:spcPts val="2200"/>
              </a:lnSpc>
            </a:pPr>
            <a:r>
              <a:rPr lang="en-US" sz="2400" b="1" dirty="0"/>
              <a:t>paper [1]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08BF6A-97EA-4599-A4CD-A1A833A60FEC}"/>
              </a:ext>
            </a:extLst>
          </p:cNvPr>
          <p:cNvSpPr/>
          <p:nvPr/>
        </p:nvSpPr>
        <p:spPr bwMode="auto">
          <a:xfrm>
            <a:off x="1556298" y="2730892"/>
            <a:ext cx="228600" cy="228600"/>
          </a:xfrm>
          <a:prstGeom prst="flowChartConnector">
            <a:avLst/>
          </a:prstGeom>
          <a:solidFill>
            <a:schemeClr val="accent2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8BB84-FC32-484F-BC76-F2A26E30C4AD}"/>
              </a:ext>
            </a:extLst>
          </p:cNvPr>
          <p:cNvSpPr txBox="1"/>
          <p:nvPr/>
        </p:nvSpPr>
        <p:spPr>
          <a:xfrm rot="18089757">
            <a:off x="1225929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Dec, 2003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29E3643-6D6E-42C8-B488-D4D83F1245BC}"/>
              </a:ext>
            </a:extLst>
          </p:cNvPr>
          <p:cNvSpPr/>
          <p:nvPr/>
        </p:nvSpPr>
        <p:spPr bwMode="auto">
          <a:xfrm>
            <a:off x="2505042" y="2730889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B066E-B33D-4747-908F-0506637AD15B}"/>
              </a:ext>
            </a:extLst>
          </p:cNvPr>
          <p:cNvSpPr txBox="1"/>
          <p:nvPr/>
        </p:nvSpPr>
        <p:spPr>
          <a:xfrm rot="18089757">
            <a:off x="2133833" y="165049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2004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9EC3C79-CF15-4E7B-9E78-8CBCFED53D58}"/>
              </a:ext>
            </a:extLst>
          </p:cNvPr>
          <p:cNvSpPr/>
          <p:nvPr/>
        </p:nvSpPr>
        <p:spPr bwMode="auto">
          <a:xfrm>
            <a:off x="3286383" y="2730890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285850-46EC-4828-B79E-2DFB55A8B8DE}"/>
              </a:ext>
            </a:extLst>
          </p:cNvPr>
          <p:cNvSpPr txBox="1"/>
          <p:nvPr/>
        </p:nvSpPr>
        <p:spPr>
          <a:xfrm rot="18089757">
            <a:off x="2912272" y="165049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Jan, 2006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426DA15-28EB-4FE8-9FEC-8477F404726E}"/>
              </a:ext>
            </a:extLst>
          </p:cNvPr>
          <p:cNvSpPr/>
          <p:nvPr/>
        </p:nvSpPr>
        <p:spPr bwMode="auto">
          <a:xfrm>
            <a:off x="4476271" y="2730888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6FACE-C430-4C91-AC63-558DC4AAB759}"/>
              </a:ext>
            </a:extLst>
          </p:cNvPr>
          <p:cNvSpPr txBox="1"/>
          <p:nvPr/>
        </p:nvSpPr>
        <p:spPr>
          <a:xfrm rot="18089757">
            <a:off x="4105062" y="1650491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2009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B2821AF-4745-4B3D-9B04-15BB3435F1B8}"/>
              </a:ext>
            </a:extLst>
          </p:cNvPr>
          <p:cNvSpPr/>
          <p:nvPr/>
        </p:nvSpPr>
        <p:spPr bwMode="auto">
          <a:xfrm>
            <a:off x="6875396" y="2730889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8A65F-8AD9-4B05-9DA4-2F811D9643FB}"/>
              </a:ext>
            </a:extLst>
          </p:cNvPr>
          <p:cNvSpPr txBox="1"/>
          <p:nvPr/>
        </p:nvSpPr>
        <p:spPr>
          <a:xfrm rot="18089757">
            <a:off x="6501285" y="165049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63F87-C4B2-4B7E-9ADA-C62BD0EB3122}"/>
              </a:ext>
            </a:extLst>
          </p:cNvPr>
          <p:cNvSpPr txBox="1"/>
          <p:nvPr/>
        </p:nvSpPr>
        <p:spPr>
          <a:xfrm rot="17593224">
            <a:off x="719855" y="3646461"/>
            <a:ext cx="1661372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/BNR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2D141A-D731-4813-84CB-ED53989A9946}"/>
              </a:ext>
            </a:extLst>
          </p:cNvPr>
          <p:cNvSpPr txBox="1"/>
          <p:nvPr/>
        </p:nvSpPr>
        <p:spPr>
          <a:xfrm rot="17593224">
            <a:off x="1526621" y="3602762"/>
            <a:ext cx="1761146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MPICH/PMI1</a:t>
            </a:r>
          </a:p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C00000"/>
                </a:solidFill>
              </a:rPr>
              <a:t>v0.971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0C93D-EBBC-4C3B-A837-70D10AA7E5D4}"/>
              </a:ext>
            </a:extLst>
          </p:cNvPr>
          <p:cNvSpPr txBox="1"/>
          <p:nvPr/>
        </p:nvSpPr>
        <p:spPr>
          <a:xfrm rot="17593224">
            <a:off x="2378539" y="3564682"/>
            <a:ext cx="1678272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/PMI1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v1.0.0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460E2-3A4A-4330-B065-F7BA3AC6D33A}"/>
              </a:ext>
            </a:extLst>
          </p:cNvPr>
          <p:cNvSpPr txBox="1"/>
          <p:nvPr/>
        </p:nvSpPr>
        <p:spPr>
          <a:xfrm rot="17593224">
            <a:off x="3441124" y="3635239"/>
            <a:ext cx="1831826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>
                <a:solidFill>
                  <a:srgbClr val="C00000"/>
                </a:solidFill>
              </a:rPr>
              <a:t>MPICH/PMI2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EF2C8D-6819-4059-8D08-9A0ED030198B}"/>
              </a:ext>
            </a:extLst>
          </p:cNvPr>
          <p:cNvSpPr txBox="1"/>
          <p:nvPr/>
        </p:nvSpPr>
        <p:spPr>
          <a:xfrm rot="17593224">
            <a:off x="5918828" y="3622980"/>
            <a:ext cx="1805145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/PMI2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v2.4.0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4B4214F-4660-43D0-A3A2-653D947F1DB8}"/>
              </a:ext>
            </a:extLst>
          </p:cNvPr>
          <p:cNvSpPr/>
          <p:nvPr/>
        </p:nvSpPr>
        <p:spPr bwMode="auto">
          <a:xfrm>
            <a:off x="5989615" y="2708961"/>
            <a:ext cx="228600" cy="228600"/>
          </a:xfrm>
          <a:prstGeom prst="flowChartConnector">
            <a:avLst/>
          </a:prstGeom>
          <a:solidFill>
            <a:srgbClr val="FFFF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5DABF3-CFD8-40EF-9AAA-D1B6C8D39F43}"/>
              </a:ext>
            </a:extLst>
          </p:cNvPr>
          <p:cNvSpPr txBox="1"/>
          <p:nvPr/>
        </p:nvSpPr>
        <p:spPr>
          <a:xfrm rot="18089757">
            <a:off x="5615504" y="1628564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Mar, 2012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78041-2A06-462D-A8B1-1CF7F437D0A4}"/>
              </a:ext>
            </a:extLst>
          </p:cNvPr>
          <p:cNvSpPr txBox="1"/>
          <p:nvPr/>
        </p:nvSpPr>
        <p:spPr>
          <a:xfrm rot="17593224">
            <a:off x="4760584" y="3788167"/>
            <a:ext cx="2164640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/PMI1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v1.5.5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B044A80-C4F0-4323-B1A0-5C6466D3B846}"/>
              </a:ext>
            </a:extLst>
          </p:cNvPr>
          <p:cNvSpPr/>
          <p:nvPr/>
        </p:nvSpPr>
        <p:spPr bwMode="auto">
          <a:xfrm>
            <a:off x="7698034" y="2725566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7005D9-84C0-43D4-8630-0217FC2395E7}"/>
              </a:ext>
            </a:extLst>
          </p:cNvPr>
          <p:cNvSpPr txBox="1"/>
          <p:nvPr/>
        </p:nvSpPr>
        <p:spPr>
          <a:xfrm rot="18089757">
            <a:off x="7323923" y="1645169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Oct, 2013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B9D6B-DC03-42A0-B9EB-F8A31D6D4876}"/>
              </a:ext>
            </a:extLst>
          </p:cNvPr>
          <p:cNvSpPr txBox="1"/>
          <p:nvPr/>
        </p:nvSpPr>
        <p:spPr>
          <a:xfrm rot="17593224">
            <a:off x="6459941" y="3800387"/>
            <a:ext cx="2191234" cy="5884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/PMI2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v1.7.3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A5DFC42-EF67-4DCE-AD8B-416C634C3FDA}"/>
              </a:ext>
            </a:extLst>
          </p:cNvPr>
          <p:cNvSpPr/>
          <p:nvPr/>
        </p:nvSpPr>
        <p:spPr bwMode="auto">
          <a:xfrm>
            <a:off x="8555385" y="2725566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62A15B-D466-40BF-BEA8-69803F5F6F6E}"/>
              </a:ext>
            </a:extLst>
          </p:cNvPr>
          <p:cNvSpPr txBox="1"/>
          <p:nvPr/>
        </p:nvSpPr>
        <p:spPr>
          <a:xfrm rot="18089757">
            <a:off x="8181274" y="1645169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Jun, 2015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21B948-38BE-4EBA-AA2F-8FA9E1E51BE4}"/>
              </a:ext>
            </a:extLst>
          </p:cNvPr>
          <p:cNvSpPr txBox="1"/>
          <p:nvPr/>
        </p:nvSpPr>
        <p:spPr>
          <a:xfrm rot="17593224">
            <a:off x="7486970" y="3680326"/>
            <a:ext cx="1735074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>
                <a:solidFill>
                  <a:srgbClr val="E67708"/>
                </a:solidFill>
              </a:rPr>
              <a:t>PRI v1.0.0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271D4EBD-9448-43CF-A34E-97A7C69E575B}"/>
              </a:ext>
            </a:extLst>
          </p:cNvPr>
          <p:cNvSpPr/>
          <p:nvPr/>
        </p:nvSpPr>
        <p:spPr bwMode="auto">
          <a:xfrm>
            <a:off x="9339515" y="2718500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A90D2-E4A7-4A8A-8B45-A9A27F7C0E4C}"/>
              </a:ext>
            </a:extLst>
          </p:cNvPr>
          <p:cNvSpPr txBox="1"/>
          <p:nvPr/>
        </p:nvSpPr>
        <p:spPr>
          <a:xfrm rot="18089757">
            <a:off x="8965404" y="163810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May, 2016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75E39D-A0BC-4838-98D4-7F3F820D46A5}"/>
              </a:ext>
            </a:extLst>
          </p:cNvPr>
          <p:cNvSpPr txBox="1"/>
          <p:nvPr/>
        </p:nvSpPr>
        <p:spPr>
          <a:xfrm rot="17593224">
            <a:off x="8034864" y="3827616"/>
            <a:ext cx="2241576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chemeClr val="accent2"/>
                </a:solidFill>
              </a:rPr>
              <a:t>Slurm</a:t>
            </a:r>
            <a:r>
              <a:rPr lang="en-US" sz="2400" b="1" dirty="0">
                <a:solidFill>
                  <a:schemeClr val="accent2"/>
                </a:solidFill>
              </a:rPr>
              <a:t>/</a:t>
            </a:r>
            <a:r>
              <a:rPr lang="en-US" sz="2400" b="1" dirty="0" err="1">
                <a:solidFill>
                  <a:schemeClr val="accent2"/>
                </a:solidFill>
              </a:rPr>
              <a:t>PMIx</a:t>
            </a:r>
            <a:r>
              <a:rPr lang="en-US" sz="2400" b="1" dirty="0">
                <a:solidFill>
                  <a:schemeClr val="accent2"/>
                </a:solidFill>
              </a:rPr>
              <a:t> v1.x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v16.05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55B5B61F-C6FF-4ABB-B3CC-059A297FFBF3}"/>
              </a:ext>
            </a:extLst>
          </p:cNvPr>
          <p:cNvSpPr/>
          <p:nvPr/>
        </p:nvSpPr>
        <p:spPr bwMode="auto">
          <a:xfrm>
            <a:off x="5250392" y="2725209"/>
            <a:ext cx="228600" cy="228600"/>
          </a:xfrm>
          <a:prstGeom prst="flowChartConnector">
            <a:avLst/>
          </a:prstGeom>
          <a:solidFill>
            <a:srgbClr val="C00000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EA276-08EB-4335-B200-6461E8C34A32}"/>
              </a:ext>
            </a:extLst>
          </p:cNvPr>
          <p:cNvSpPr txBox="1"/>
          <p:nvPr/>
        </p:nvSpPr>
        <p:spPr>
          <a:xfrm rot="18089757">
            <a:off x="4876281" y="164481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A73E85-EB8C-4741-A777-C6B455E0227A}"/>
              </a:ext>
            </a:extLst>
          </p:cNvPr>
          <p:cNvSpPr txBox="1"/>
          <p:nvPr/>
        </p:nvSpPr>
        <p:spPr>
          <a:xfrm rot="17593224">
            <a:off x="4316034" y="3565851"/>
            <a:ext cx="1671899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/>
              <a:t>PMI1/PMI2</a:t>
            </a:r>
          </a:p>
          <a:p>
            <a:r>
              <a:rPr lang="en-US" sz="2400" b="1" dirty="0"/>
              <a:t>Paper [2]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193156B-7E15-4736-B5D1-B693D44A681E}"/>
              </a:ext>
            </a:extLst>
          </p:cNvPr>
          <p:cNvSpPr/>
          <p:nvPr/>
        </p:nvSpPr>
        <p:spPr bwMode="auto">
          <a:xfrm>
            <a:off x="10196679" y="2726398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225B54-BED5-4758-8021-D4DF120FB16B}"/>
              </a:ext>
            </a:extLst>
          </p:cNvPr>
          <p:cNvSpPr txBox="1"/>
          <p:nvPr/>
        </p:nvSpPr>
        <p:spPr>
          <a:xfrm rot="18089757">
            <a:off x="9822568" y="1646001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Jul, 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3BB64D-501E-4A2E-A940-19ED871E3E93}"/>
              </a:ext>
            </a:extLst>
          </p:cNvPr>
          <p:cNvSpPr txBox="1"/>
          <p:nvPr/>
        </p:nvSpPr>
        <p:spPr>
          <a:xfrm rot="17593224">
            <a:off x="8863703" y="3842968"/>
            <a:ext cx="2274987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>
                <a:solidFill>
                  <a:srgbClr val="C00000"/>
                </a:solidFill>
              </a:rPr>
              <a:t>OpenMPI</a:t>
            </a:r>
            <a:r>
              <a:rPr lang="en-US" sz="2400" b="1" dirty="0">
                <a:solidFill>
                  <a:srgbClr val="C00000"/>
                </a:solidFill>
              </a:rPr>
              <a:t> v2.0.0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 err="1">
                <a:solidFill>
                  <a:srgbClr val="C00000"/>
                </a:solidFill>
              </a:rPr>
              <a:t>PMIx</a:t>
            </a:r>
            <a:r>
              <a:rPr lang="en-US" sz="2400" b="1" dirty="0">
                <a:solidFill>
                  <a:srgbClr val="C00000"/>
                </a:solidFill>
              </a:rPr>
              <a:t> v1.x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A74339DE-061C-49D4-AC81-216AA613CE9E}"/>
              </a:ext>
            </a:extLst>
          </p:cNvPr>
          <p:cNvSpPr/>
          <p:nvPr/>
        </p:nvSpPr>
        <p:spPr bwMode="auto">
          <a:xfrm>
            <a:off x="11158334" y="2719930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304982-9603-4C8C-B1ED-97EDCB42428E}"/>
              </a:ext>
            </a:extLst>
          </p:cNvPr>
          <p:cNvSpPr txBox="1"/>
          <p:nvPr/>
        </p:nvSpPr>
        <p:spPr>
          <a:xfrm rot="18089757">
            <a:off x="10784223" y="1639533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Sep, 2017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F70A9-688E-4B44-BE3D-517A3B29D24D}"/>
              </a:ext>
            </a:extLst>
          </p:cNvPr>
          <p:cNvSpPr txBox="1"/>
          <p:nvPr/>
        </p:nvSpPr>
        <p:spPr>
          <a:xfrm rot="17593224">
            <a:off x="9833575" y="3856684"/>
            <a:ext cx="2118879" cy="2928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 err="1"/>
              <a:t>PMIx</a:t>
            </a:r>
            <a:r>
              <a:rPr lang="en-US" sz="2400" b="1" dirty="0"/>
              <a:t> paper [3]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35621253-32A7-4E1A-9E65-3D94536DCDF7}"/>
              </a:ext>
            </a:extLst>
          </p:cNvPr>
          <p:cNvSpPr/>
          <p:nvPr/>
        </p:nvSpPr>
        <p:spPr bwMode="auto">
          <a:xfrm>
            <a:off x="12031904" y="2726398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677F3E-12C5-4DA5-99DE-EAE67D903B83}"/>
              </a:ext>
            </a:extLst>
          </p:cNvPr>
          <p:cNvSpPr txBox="1"/>
          <p:nvPr/>
        </p:nvSpPr>
        <p:spPr>
          <a:xfrm rot="18089757">
            <a:off x="11657793" y="1646001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Nov, 2018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129C2F-B84B-47E1-8ED2-5F6D2A64C16D}"/>
              </a:ext>
            </a:extLst>
          </p:cNvPr>
          <p:cNvSpPr txBox="1"/>
          <p:nvPr/>
        </p:nvSpPr>
        <p:spPr>
          <a:xfrm rot="17593224">
            <a:off x="11181823" y="3508331"/>
            <a:ext cx="1549554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800"/>
            </a:lvl1pPr>
          </a:lstStyle>
          <a:p>
            <a:r>
              <a:rPr lang="en-US" sz="2400" b="1" dirty="0">
                <a:solidFill>
                  <a:srgbClr val="C00000"/>
                </a:solidFill>
              </a:rPr>
              <a:t>MPICH v3.3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 err="1">
                <a:solidFill>
                  <a:srgbClr val="C00000"/>
                </a:solidFill>
              </a:rPr>
              <a:t>PMIx</a:t>
            </a:r>
            <a:r>
              <a:rPr lang="en-US" sz="2400" b="1" dirty="0">
                <a:solidFill>
                  <a:srgbClr val="C00000"/>
                </a:solidFill>
              </a:rPr>
              <a:t> v1.x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C8ED5AFB-E482-4618-90C7-17F250FBA43E}"/>
              </a:ext>
            </a:extLst>
          </p:cNvPr>
          <p:cNvSpPr/>
          <p:nvPr/>
        </p:nvSpPr>
        <p:spPr bwMode="auto">
          <a:xfrm>
            <a:off x="12936751" y="2720069"/>
            <a:ext cx="228600" cy="228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55EE43-BA0D-4893-895B-ACCDB9C9C2D4}"/>
              </a:ext>
            </a:extLst>
          </p:cNvPr>
          <p:cNvSpPr txBox="1"/>
          <p:nvPr/>
        </p:nvSpPr>
        <p:spPr>
          <a:xfrm rot="18089757">
            <a:off x="12562640" y="1639672"/>
            <a:ext cx="1684421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00" b="0" dirty="0"/>
              <a:t>Mar, 2019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A59636-FC59-4346-8D36-72D077824DB0}"/>
              </a:ext>
            </a:extLst>
          </p:cNvPr>
          <p:cNvSpPr txBox="1"/>
          <p:nvPr/>
        </p:nvSpPr>
        <p:spPr>
          <a:xfrm rot="17593224">
            <a:off x="11828148" y="3694458"/>
            <a:ext cx="1951786" cy="5749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lnSpc>
                <a:spcPts val="2200"/>
              </a:lnSpc>
              <a:defRPr sz="2400" b="1">
                <a:solidFill>
                  <a:srgbClr val="E67708"/>
                </a:solidFill>
              </a:defRPr>
            </a:lvl1pPr>
          </a:lstStyle>
          <a:p>
            <a:r>
              <a:rPr lang="en-US" dirty="0" err="1"/>
              <a:t>PMIx</a:t>
            </a:r>
            <a:r>
              <a:rPr lang="en-US" dirty="0"/>
              <a:t> standard effort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42BA8D-4A98-4AAC-B31D-C35F83FB89E9}"/>
              </a:ext>
            </a:extLst>
          </p:cNvPr>
          <p:cNvSpPr/>
          <p:nvPr/>
        </p:nvSpPr>
        <p:spPr>
          <a:xfrm>
            <a:off x="369534" y="7053552"/>
            <a:ext cx="1395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[1] B. </a:t>
            </a:r>
            <a:r>
              <a:rPr lang="en-US" sz="1800" dirty="0" err="1"/>
              <a:t>Toonen</a:t>
            </a:r>
            <a:r>
              <a:rPr lang="en-US" sz="1800" dirty="0"/>
              <a:t>, et al. Interfacing parallel jobs to process managers, 10th IEEE HPDC, 2001, San Francisco, USA</a:t>
            </a:r>
          </a:p>
          <a:p>
            <a:r>
              <a:rPr lang="en-US" sz="1800" dirty="0"/>
              <a:t>[2] Pavan Balaji, et al. PMI: A Scalable Parallel Process management Interface for Extreme-scale Systems. EuroMPI’10, Stuttgart, Germany.</a:t>
            </a:r>
          </a:p>
          <a:p>
            <a:r>
              <a:rPr lang="en-US" sz="1800" dirty="0"/>
              <a:t>[3] R.H. Castain, et al. </a:t>
            </a:r>
            <a:r>
              <a:rPr lang="en-US" sz="1800" dirty="0" err="1"/>
              <a:t>PMIx</a:t>
            </a:r>
            <a:r>
              <a:rPr lang="en-US" sz="1800" dirty="0"/>
              <a:t>: Process Management for </a:t>
            </a:r>
            <a:r>
              <a:rPr lang="en-US" sz="1800" dirty="0" err="1"/>
              <a:t>Exascale</a:t>
            </a:r>
            <a:r>
              <a:rPr lang="en-US" sz="1800" dirty="0"/>
              <a:t> Environments, </a:t>
            </a:r>
            <a:r>
              <a:rPr lang="en-US" sz="1800" dirty="0" err="1"/>
              <a:t>EuroMPI</a:t>
            </a:r>
            <a:r>
              <a:rPr lang="en-US" sz="1800" dirty="0"/>
              <a:t> 2017, Chicago, USA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5307BA-3073-4AA9-935B-AF4F3E4BA0AF}"/>
              </a:ext>
            </a:extLst>
          </p:cNvPr>
          <p:cNvSpPr txBox="1"/>
          <p:nvPr/>
        </p:nvSpPr>
        <p:spPr>
          <a:xfrm>
            <a:off x="560553" y="4981200"/>
            <a:ext cx="13774231" cy="20774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Currently PMI becomes critical for the data analytics applications 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relatively short time-to-solution at the full system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Process Management Interface (PMI)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In some configurations, PMI is on the critical path now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00FF00"/>
                </a:highlight>
                <a:latin typeface="LinLibertineT"/>
              </a:rPr>
              <a:t>March 4, 2019: PMI standardization effort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E7D9E8-AA24-4D50-9BF5-D454A9B8E77F}"/>
              </a:ext>
            </a:extLst>
          </p:cNvPr>
          <p:cNvSpPr txBox="1"/>
          <p:nvPr/>
        </p:nvSpPr>
        <p:spPr>
          <a:xfrm rot="21191218">
            <a:off x="11374409" y="5041746"/>
            <a:ext cx="2476015" cy="20045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274320" tIns="182880" rIns="274320" bIns="274320" rtlCol="0" anchor="t" anchorCtr="0">
            <a:noAutofit/>
          </a:bodyPr>
          <a:lstStyle/>
          <a:p>
            <a:r>
              <a:rPr lang="en-US" sz="2800" b="1" dirty="0"/>
              <a:t>Put</a:t>
            </a:r>
          </a:p>
          <a:p>
            <a:r>
              <a:rPr lang="en-US" sz="2800" b="1" dirty="0"/>
              <a:t>Commit</a:t>
            </a:r>
          </a:p>
          <a:p>
            <a:r>
              <a:rPr lang="en-US" sz="2800" b="1" dirty="0"/>
              <a:t>Fence</a:t>
            </a:r>
          </a:p>
          <a:p>
            <a:r>
              <a:rPr lang="en-US" sz="2800" b="1" dirty="0"/>
              <a:t>Get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3353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Motivation and goals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4B012-4894-4CCF-ACC5-A15D831E9AA1}"/>
              </a:ext>
            </a:extLst>
          </p:cNvPr>
          <p:cNvSpPr/>
          <p:nvPr/>
        </p:nvSpPr>
        <p:spPr>
          <a:xfrm>
            <a:off x="435682" y="1146412"/>
            <a:ext cx="13776783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000000"/>
                </a:solidFill>
                <a:latin typeface="LinLibertineT"/>
              </a:rPr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The importance of efficient Process management raise along with the systems scale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This is especially critical for data analytics applications 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data-driven communication patterns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relatively short time-to-solution at the full system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Process Management Interface (PMI)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Used to be completely transparent to the end users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Currently, for some configurations, PMI is on the critical path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Modern PMI requirements resembles a subset of MPI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00FF00"/>
                </a:highlight>
                <a:latin typeface="LinLibertineT"/>
              </a:rPr>
              <a:t>March 4, 2019: PMI standardization effort</a:t>
            </a:r>
          </a:p>
          <a:p>
            <a:r>
              <a:rPr lang="en-US" sz="2700" b="1" dirty="0">
                <a:solidFill>
                  <a:srgbClr val="000000"/>
                </a:solidFill>
                <a:latin typeface="LinLibertineT"/>
              </a:rPr>
              <a:t>Goals</a:t>
            </a:r>
            <a:endParaRPr lang="en-US" sz="2700" dirty="0">
              <a:solidFill>
                <a:srgbClr val="000000"/>
              </a:solidFill>
              <a:latin typeface="LinLibertine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Driving vehicle: </a:t>
            </a:r>
            <a:r>
              <a:rPr lang="en-US" b="1" dirty="0"/>
              <a:t>PMI </a:t>
            </a:r>
            <a:r>
              <a:rPr lang="en-US" b="1" dirty="0" err="1"/>
              <a:t>Exascale</a:t>
            </a:r>
            <a:r>
              <a:rPr lang="en-US" b="1" dirty="0"/>
              <a:t> (</a:t>
            </a:r>
            <a:r>
              <a:rPr lang="en-US" b="1" dirty="0" err="1"/>
              <a:t>PMIx</a:t>
            </a:r>
            <a:r>
              <a:rPr lang="en-US" b="1" dirty="0"/>
              <a:t>) and PRI – </a:t>
            </a:r>
            <a:r>
              <a:rPr lang="en-US" b="1" dirty="0" err="1"/>
              <a:t>PMIx</a:t>
            </a:r>
            <a:r>
              <a:rPr lang="en-US" b="1" dirty="0"/>
              <a:t> Reference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complex analysis of the existing HPC SW stacks relying on </a:t>
            </a:r>
            <a:r>
              <a:rPr lang="en-US" dirty="0" err="1"/>
              <a:t>PMIx</a:t>
            </a:r>
            <a:r>
              <a:rPr lang="en-US" dirty="0"/>
              <a:t> 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Identify the bottlenecks of PRI and surrounding SW components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LinLibertineT"/>
              </a:rPr>
              <a:t>Propose the solutions to overcome them</a:t>
            </a:r>
          </a:p>
          <a:p>
            <a:pPr marL="1108357" lvl="1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000000"/>
              </a:solidFill>
              <a:latin typeface="LinLibertineT"/>
            </a:endParaRPr>
          </a:p>
        </p:txBody>
      </p:sp>
    </p:spTree>
    <p:extLst>
      <p:ext uri="{BB962C8B-B14F-4D97-AF65-F5344CB8AC3E}">
        <p14:creationId xmlns:p14="http://schemas.microsoft.com/office/powerpoint/2010/main" val="350484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E1B5-4132-4AF5-B8CB-9EA2962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PMI</a:t>
            </a:r>
          </a:p>
        </p:txBody>
      </p:sp>
    </p:spTree>
    <p:extLst>
      <p:ext uri="{BB962C8B-B14F-4D97-AF65-F5344CB8AC3E}">
        <p14:creationId xmlns:p14="http://schemas.microsoft.com/office/powerpoint/2010/main" val="328075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Process Management Interface - PMI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7FDC04-C6AD-4D53-ADBC-3B5CD6804846}"/>
              </a:ext>
            </a:extLst>
          </p:cNvPr>
          <p:cNvGrpSpPr/>
          <p:nvPr/>
        </p:nvGrpSpPr>
        <p:grpSpPr>
          <a:xfrm>
            <a:off x="756139" y="4963908"/>
            <a:ext cx="6559061" cy="2774001"/>
            <a:chOff x="756138" y="5103904"/>
            <a:chExt cx="6559061" cy="2774001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1098B78-8BBF-4FEB-9572-483357DFE8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8" y="5291198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6A69B7-EE43-4811-A54E-E7658B0DD31D}"/>
                </a:ext>
              </a:extLst>
            </p:cNvPr>
            <p:cNvSpPr txBox="1"/>
            <p:nvPr/>
          </p:nvSpPr>
          <p:spPr>
            <a:xfrm>
              <a:off x="1635369" y="5103904"/>
              <a:ext cx="399756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Put operation 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CE5C44D-247C-439C-8960-04FD0B7176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8" y="5959415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381D16B-CA03-48A0-92DD-4D98533B4348}"/>
                </a:ext>
              </a:extLst>
            </p:cNvPr>
            <p:cNvSpPr txBox="1"/>
            <p:nvPr/>
          </p:nvSpPr>
          <p:spPr>
            <a:xfrm>
              <a:off x="1635369" y="5772121"/>
              <a:ext cx="399756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800" b="0" dirty="0"/>
                <a:t>PMI  Get operation 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EA4E09D-7E09-46A7-80B3-A37FF249A1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6138" y="6627632"/>
              <a:ext cx="674079" cy="0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FC58F8-74E3-410B-B7EA-37E4EE266306}"/>
                </a:ext>
              </a:extLst>
            </p:cNvPr>
            <p:cNvSpPr txBox="1"/>
            <p:nvPr/>
          </p:nvSpPr>
          <p:spPr>
            <a:xfrm>
              <a:off x="1635368" y="6440338"/>
              <a:ext cx="5679831" cy="143756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sz="2800" b="0" dirty="0"/>
                <a:t>PMI </a:t>
              </a:r>
              <a:r>
                <a:rPr lang="en-US" sz="2800" b="0" dirty="0" err="1"/>
                <a:t>KVDb</a:t>
              </a:r>
              <a:r>
                <a:rPr lang="en-US" sz="2800" b="0" dirty="0"/>
                <a:t> Synchronization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0" dirty="0"/>
                <a:t>local: PMI Commit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Inter-process: PMI Fence/Barrier </a:t>
              </a:r>
              <a:endParaRPr lang="en-US" sz="2800" b="0" dirty="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A797C956-0A1A-4FC6-B010-B0C1D179540B}"/>
              </a:ext>
            </a:extLst>
          </p:cNvPr>
          <p:cNvSpPr txBox="1"/>
          <p:nvPr/>
        </p:nvSpPr>
        <p:spPr>
          <a:xfrm>
            <a:off x="9633436" y="1601967"/>
            <a:ext cx="4715598" cy="61359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lIns="91440" tIns="91440" rIns="91440" bIns="91440" rtlCol="0" anchor="t" anchorCtr="0">
            <a:noAutofit/>
          </a:bodyPr>
          <a:lstStyle/>
          <a:p>
            <a:r>
              <a:rPr lang="en-US" sz="2400" b="1" dirty="0"/>
              <a:t>Typical PMI usage scenario: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Environment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(“rank”)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(“size”)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Connectivity info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comm_addr_get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(key[rank], address)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Push keys to server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Inter-node exchange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Connect application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0 … (size-1) do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ep[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comm_cnct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/>
          </a:p>
          <a:p>
            <a:endParaRPr lang="en-US" sz="2200" b="0" dirty="0"/>
          </a:p>
          <a:p>
            <a:endParaRPr lang="en-US" sz="2200" b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B7FA85-9866-4EE1-96ED-441068107CC4}"/>
              </a:ext>
            </a:extLst>
          </p:cNvPr>
          <p:cNvGrpSpPr/>
          <p:nvPr/>
        </p:nvGrpSpPr>
        <p:grpSpPr>
          <a:xfrm>
            <a:off x="756138" y="1698219"/>
            <a:ext cx="8194430" cy="2804746"/>
            <a:chOff x="756138" y="1846384"/>
            <a:chExt cx="8194430" cy="280474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CBA30F0-BCE8-426D-BCC8-36278BB0EED9}"/>
                </a:ext>
              </a:extLst>
            </p:cNvPr>
            <p:cNvSpPr/>
            <p:nvPr/>
          </p:nvSpPr>
          <p:spPr bwMode="auto">
            <a:xfrm>
              <a:off x="756138" y="1846384"/>
              <a:ext cx="1389185" cy="6547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AB29FE3-8240-4799-A57B-354382CF6EFF}"/>
                </a:ext>
              </a:extLst>
            </p:cNvPr>
            <p:cNvSpPr/>
            <p:nvPr/>
          </p:nvSpPr>
          <p:spPr bwMode="auto">
            <a:xfrm>
              <a:off x="2499945" y="1846384"/>
              <a:ext cx="1389185" cy="6547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4FC4D49-7074-46D6-9A04-39E3A1F3714D}"/>
                </a:ext>
              </a:extLst>
            </p:cNvPr>
            <p:cNvSpPr/>
            <p:nvPr/>
          </p:nvSpPr>
          <p:spPr bwMode="auto">
            <a:xfrm>
              <a:off x="4243752" y="1846384"/>
              <a:ext cx="1389185" cy="6547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3D9F38E-C0F4-4006-9660-FD0C611C77A1}"/>
                </a:ext>
              </a:extLst>
            </p:cNvPr>
            <p:cNvSpPr/>
            <p:nvPr/>
          </p:nvSpPr>
          <p:spPr bwMode="auto">
            <a:xfrm>
              <a:off x="7561383" y="1846384"/>
              <a:ext cx="1389185" cy="6547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APP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E0FD9C-4CCE-4825-B3D5-925ADC4ADF53}"/>
                </a:ext>
              </a:extLst>
            </p:cNvPr>
            <p:cNvSpPr txBox="1"/>
            <p:nvPr/>
          </p:nvSpPr>
          <p:spPr>
            <a:xfrm>
              <a:off x="5908431" y="1927524"/>
              <a:ext cx="1652952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b="1" dirty="0"/>
                <a:t>. . 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FAB1F1-A146-4B5B-B573-E67ED5C31BF2}"/>
                </a:ext>
              </a:extLst>
            </p:cNvPr>
            <p:cNvSpPr/>
            <p:nvPr/>
          </p:nvSpPr>
          <p:spPr bwMode="auto">
            <a:xfrm>
              <a:off x="756138" y="3578469"/>
              <a:ext cx="8194430" cy="1072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Key-Value Database (</a:t>
              </a:r>
              <a:r>
                <a:rPr kumimoji="0" lang="en-US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KVDb</a:t>
              </a: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43CEF0-6A3E-4193-BFF0-107BA3C1CB27}"/>
                </a:ext>
              </a:extLst>
            </p:cNvPr>
            <p:cNvCxnSpPr/>
            <p:nvPr/>
          </p:nvCxnSpPr>
          <p:spPr bwMode="auto">
            <a:xfrm>
              <a:off x="1072660" y="2501105"/>
              <a:ext cx="0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4B3C1B-FB67-49F2-9831-A20F861343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93932" y="2501105"/>
              <a:ext cx="1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CDD4DEA-0D21-4F34-AB91-818B32D7A051}"/>
                </a:ext>
              </a:extLst>
            </p:cNvPr>
            <p:cNvCxnSpPr/>
            <p:nvPr/>
          </p:nvCxnSpPr>
          <p:spPr bwMode="auto">
            <a:xfrm>
              <a:off x="756138" y="3180464"/>
              <a:ext cx="819443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C35F7A-E9A3-4881-8361-307BF064404D}"/>
                </a:ext>
              </a:extLst>
            </p:cNvPr>
            <p:cNvCxnSpPr/>
            <p:nvPr/>
          </p:nvCxnSpPr>
          <p:spPr bwMode="auto">
            <a:xfrm>
              <a:off x="1881556" y="2501105"/>
              <a:ext cx="0" cy="681710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593BF7-A7D8-40EA-897B-2A190D4DB9AC}"/>
                </a:ext>
              </a:extLst>
            </p:cNvPr>
            <p:cNvCxnSpPr/>
            <p:nvPr/>
          </p:nvCxnSpPr>
          <p:spPr bwMode="auto">
            <a:xfrm>
              <a:off x="2779834" y="2501105"/>
              <a:ext cx="0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F5FA5E-0637-44C8-B4EC-8E0B1C3805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1106" y="2501105"/>
              <a:ext cx="1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7DE78C0-7326-4861-A5FF-61A873A207AE}"/>
                </a:ext>
              </a:extLst>
            </p:cNvPr>
            <p:cNvCxnSpPr/>
            <p:nvPr/>
          </p:nvCxnSpPr>
          <p:spPr bwMode="auto">
            <a:xfrm>
              <a:off x="3588730" y="2501105"/>
              <a:ext cx="0" cy="681710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850FBB-FE90-4EB5-A033-59147F0F376C}"/>
                </a:ext>
              </a:extLst>
            </p:cNvPr>
            <p:cNvCxnSpPr/>
            <p:nvPr/>
          </p:nvCxnSpPr>
          <p:spPr bwMode="auto">
            <a:xfrm>
              <a:off x="4529496" y="2516338"/>
              <a:ext cx="0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E02F16-122C-407C-BAEC-F98E744132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50768" y="2516338"/>
              <a:ext cx="1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A4E2127-9244-4940-BA5E-384981E1B396}"/>
                </a:ext>
              </a:extLst>
            </p:cNvPr>
            <p:cNvCxnSpPr/>
            <p:nvPr/>
          </p:nvCxnSpPr>
          <p:spPr bwMode="auto">
            <a:xfrm>
              <a:off x="5338392" y="2516338"/>
              <a:ext cx="0" cy="681710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568119-2802-40E7-A9DA-71CE29E7A04E}"/>
                </a:ext>
              </a:extLst>
            </p:cNvPr>
            <p:cNvCxnSpPr/>
            <p:nvPr/>
          </p:nvCxnSpPr>
          <p:spPr bwMode="auto">
            <a:xfrm>
              <a:off x="7889629" y="2498754"/>
              <a:ext cx="0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F51DF1-63E9-4918-9580-1FDC297384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10901" y="2498754"/>
              <a:ext cx="1" cy="10773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55A73F0-1BDC-430E-A41E-1DA212EC72AC}"/>
                </a:ext>
              </a:extLst>
            </p:cNvPr>
            <p:cNvCxnSpPr/>
            <p:nvPr/>
          </p:nvCxnSpPr>
          <p:spPr bwMode="auto">
            <a:xfrm>
              <a:off x="8698525" y="2498754"/>
              <a:ext cx="0" cy="681710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7247560"/>
      </p:ext>
    </p:extLst>
  </p:cSld>
  <p:clrMapOvr>
    <a:masterClrMapping/>
  </p:clrMapOvr>
</p:sld>
</file>

<file path=ppt/theme/theme1.xml><?xml version="1.0" encoding="utf-8"?>
<a:theme xmlns:a="http://schemas.openxmlformats.org/drawingml/2006/main" name="MellanoxTheme">
  <a:themeElements>
    <a:clrScheme name="mellanox2018_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B7BF35"/>
      </a:accent1>
      <a:accent2>
        <a:srgbClr val="0059AB"/>
      </a:accent2>
      <a:accent3>
        <a:srgbClr val="3282AA"/>
      </a:accent3>
      <a:accent4>
        <a:srgbClr val="D8D8D8"/>
      </a:accent4>
      <a:accent5>
        <a:srgbClr val="F8921F"/>
      </a:accent5>
      <a:accent6>
        <a:srgbClr val="5F80C2"/>
      </a:accent6>
      <a:hlink>
        <a:srgbClr val="2D68B4"/>
      </a:hlink>
      <a:folHlink>
        <a:srgbClr val="005AA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ellanox Template JAN2018 (004)" id="{2C78E2E4-B16E-4044-AE9F-393874944357}" vid="{17C8F753-5DA9-44BD-AC67-F68F5D42F9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5B390A62EC2419F5C70006FA59A35" ma:contentTypeVersion="11" ma:contentTypeDescription="Create a new document." ma:contentTypeScope="" ma:versionID="8576a5fa1ef36dc3971fe771cefce291">
  <xsd:schema xmlns:xsd="http://www.w3.org/2001/XMLSchema" xmlns:xs="http://www.w3.org/2001/XMLSchema" xmlns:p="http://schemas.microsoft.com/office/2006/metadata/properties" xmlns:ns3="f7edb6c1-8c7b-4dde-94fa-84f97b83da9a" xmlns:ns4="f43c0cad-ed06-46d7-a405-126016b3aabb" targetNamespace="http://schemas.microsoft.com/office/2006/metadata/properties" ma:root="true" ma:fieldsID="40cc951dce3f5b10ab70b1e694606630" ns3:_="" ns4:_="">
    <xsd:import namespace="f7edb6c1-8c7b-4dde-94fa-84f97b83da9a"/>
    <xsd:import namespace="f43c0cad-ed06-46d7-a405-126016b3aab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db6c1-8c7b-4dde-94fa-84f97b83da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c0cad-ed06-46d7-a405-126016b3aa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DA09B2-F123-413D-A331-6DF060460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6DB132-C097-49C5-9A27-7FB5D713CD07}">
  <ds:schemaRefs>
    <ds:schemaRef ds:uri="http://schemas.openxmlformats.org/package/2006/metadata/core-properties"/>
    <ds:schemaRef ds:uri="f7edb6c1-8c7b-4dde-94fa-84f97b83da9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43c0cad-ed06-46d7-a405-126016b3aabb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EDD65A-1457-4E66-B857-6BD4D3807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edb6c1-8c7b-4dde-94fa-84f97b83da9a"/>
    <ds:schemaRef ds:uri="f43c0cad-ed06-46d7-a405-126016b3a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180101 Mellanox Template Confidential</Template>
  <TotalTime>5727</TotalTime>
  <Words>6360</Words>
  <Application>Microsoft Office PowerPoint</Application>
  <PresentationFormat>Custom</PresentationFormat>
  <Paragraphs>1521</Paragraphs>
  <Slides>57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Narrow Bold</vt:lpstr>
      <vt:lpstr>Calibri</vt:lpstr>
      <vt:lpstr>Calibri Light</vt:lpstr>
      <vt:lpstr>Courier New</vt:lpstr>
      <vt:lpstr>Inconsolatazi4-Bold</vt:lpstr>
      <vt:lpstr>LinLibertineT</vt:lpstr>
      <vt:lpstr>LinLibertineTI</vt:lpstr>
      <vt:lpstr>Lucida Grande</vt:lpstr>
      <vt:lpstr>SFMono-Regular</vt:lpstr>
      <vt:lpstr>Wingdings</vt:lpstr>
      <vt:lpstr>MellanoxTheme</vt:lpstr>
      <vt:lpstr>A Performance Analysis And Optimization Of PMIx-based HPC Software Stacks</vt:lpstr>
      <vt:lpstr>PMI evolution (BNR)</vt:lpstr>
      <vt:lpstr>PMI evolution (PMI, aka PMI-1)</vt:lpstr>
      <vt:lpstr>PMI evolution (PMI-2)</vt:lpstr>
      <vt:lpstr>PMI evolution (PMIx v1.x)</vt:lpstr>
      <vt:lpstr>PMI evolution</vt:lpstr>
      <vt:lpstr>Motivation and goals</vt:lpstr>
      <vt:lpstr>What is PMI</vt:lpstr>
      <vt:lpstr>Process Management Interface - PMI</vt:lpstr>
      <vt:lpstr>PMI data flow</vt:lpstr>
      <vt:lpstr>PMI data flow</vt:lpstr>
      <vt:lpstr>PMI data flow</vt:lpstr>
      <vt:lpstr>PMI data flow</vt:lpstr>
      <vt:lpstr>PMI data flow</vt:lpstr>
      <vt:lpstr>PMI data flow</vt:lpstr>
      <vt:lpstr>Overview</vt:lpstr>
      <vt:lpstr>PMIx-based HPC software stack layout</vt:lpstr>
      <vt:lpstr>PMIx-based HPC software stack layout</vt:lpstr>
      <vt:lpstr>PMIx-based HPC software stack layout</vt:lpstr>
      <vt:lpstr>PMIx-based HPC software stack layout</vt:lpstr>
      <vt:lpstr> PRI: PMIx Get latency optimization</vt:lpstr>
      <vt:lpstr>PRI KVDb access diagram</vt:lpstr>
      <vt:lpstr>PRI KVDb access diagram</vt:lpstr>
      <vt:lpstr>Considered KVDb locking schemes</vt:lpstr>
      <vt:lpstr>Considered KVDb locking schemes (2)</vt:lpstr>
      <vt:lpstr>Considered KVDb locking schemes (3)</vt:lpstr>
      <vt:lpstr>Considered KVDb locking schemes (4)</vt:lpstr>
      <vt:lpstr>Locking schemes comparison (micro-benchmark [1])</vt:lpstr>
      <vt:lpstr>Thread-safety scheme optimization (fastpath)</vt:lpstr>
      <vt:lpstr>PRI/PMIx_Get optimization evaluation</vt:lpstr>
      <vt:lpstr>PRI/PMIx_Get optimization evaluation</vt:lpstr>
      <vt:lpstr>PRI/Protocol optimizations</vt:lpstr>
      <vt:lpstr>PRI/UCX bootstrap protocol efficiency</vt:lpstr>
      <vt:lpstr>UCX worker address optimization</vt:lpstr>
      <vt:lpstr>PRI KVDb synchronization protocol optimization (1)</vt:lpstr>
      <vt:lpstr>PRI KVDb access protocol optimization (2)</vt:lpstr>
      <vt:lpstr>PRI KVDb access protocol optimization (3)</vt:lpstr>
      <vt:lpstr>Evaluation</vt:lpstr>
      <vt:lpstr>PRI/Protocol optimizations</vt:lpstr>
      <vt:lpstr>PMI data flow</vt:lpstr>
      <vt:lpstr>Out-of-band channel implementation (Slurm)</vt:lpstr>
      <vt:lpstr>PMIx Fence implementation</vt:lpstr>
      <vt:lpstr>PMIx Fence implementation</vt:lpstr>
      <vt:lpstr>PMIx Fence implementation</vt:lpstr>
      <vt:lpstr>PMIx Fence implementation</vt:lpstr>
      <vt:lpstr>PMIx Fence vs MPI Allgatherv</vt:lpstr>
      <vt:lpstr>Bruck algorithm for the non-power of 2 ranks</vt:lpstr>
      <vt:lpstr>Bruck algorithm for the non-power of 2 ranks</vt:lpstr>
      <vt:lpstr>Bruck algorithm for the non-power of 2 ranks</vt:lpstr>
      <vt:lpstr>Adaptation of the Bruck algorithm for the PMIx use-case</vt:lpstr>
      <vt:lpstr>Performance evaluation (Slurm-based RTE)</vt:lpstr>
      <vt:lpstr>Performance evaluation (Slurm-based RTE)</vt:lpstr>
      <vt:lpstr>Performance evaluation (Slurm-based RTE)</vt:lpstr>
      <vt:lpstr>Conclusions</vt:lpstr>
      <vt:lpstr>PowerPoint Presentation</vt:lpstr>
      <vt:lpstr>Adaptation of the Bruck algorithm for the PMIx use-case</vt:lpstr>
      <vt:lpstr>Performance evaluation (Slurm-based RTE)</vt:lpstr>
    </vt:vector>
  </TitlesOfParts>
  <Company>Mellanox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Shainer</dc:creator>
  <cp:lastModifiedBy>Artem Polyakov</cp:lastModifiedBy>
  <cp:revision>28</cp:revision>
  <cp:lastPrinted>2019-09-12T06:44:53Z</cp:lastPrinted>
  <dcterms:created xsi:type="dcterms:W3CDTF">2018-01-01T14:39:35Z</dcterms:created>
  <dcterms:modified xsi:type="dcterms:W3CDTF">2019-09-30T13:59:10Z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cf54f5d3-2bb2-4e59-a2bf-ca559c45d02c</vt:lpwstr>
  </property>
  <property fmtid="{D5CDD505-2E9C-101B-9397-08002B2CF9AE}" pid="3" name="ContentTypeId">
    <vt:lpwstr>0x01010003F5B390A62EC2419F5C70006FA59A35</vt:lpwstr>
  </property>
</Properties>
</file>