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CSI 758 Project</a:t>
            </a:r>
            <a:br>
              <a:rPr lang="en-US" sz="4400" dirty="0"/>
            </a:br>
            <a:r>
              <a:rPr lang="en-US" sz="4400" dirty="0"/>
              <a:t>Kaggle Data Science Bowl 2017</a:t>
            </a:r>
            <a:br>
              <a:rPr lang="en-US" sz="4400" dirty="0"/>
            </a:br>
            <a:r>
              <a:rPr lang="en-US" sz="4400" dirty="0"/>
              <a:t>Lung Cancer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Bruce Goldfeder</a:t>
            </a:r>
          </a:p>
          <a:p>
            <a:r>
              <a:rPr lang="en-US" dirty="0"/>
              <a:t>May 4, 2017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744" y="877271"/>
            <a:ext cx="405821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9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459" y="2704387"/>
            <a:ext cx="6699742" cy="3416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Anonymized, high-resolution lung scans from hundreds of patients low-dose CT technology scans.</a:t>
            </a:r>
          </a:p>
          <a:p>
            <a:r>
              <a:rPr lang="en-US" dirty="0"/>
              <a:t>Three Data Sets of DICOM images</a:t>
            </a:r>
          </a:p>
          <a:p>
            <a:pPr lvl="1"/>
            <a:r>
              <a:rPr lang="en-US" dirty="0"/>
              <a:t>Sample set of 20 </a:t>
            </a:r>
            <a:r>
              <a:rPr lang="en-US" dirty="0" err="1"/>
              <a:t>Dicom</a:t>
            </a:r>
            <a:r>
              <a:rPr lang="en-US" dirty="0"/>
              <a:t>, Stage1(70GB), Stage2(40GB)</a:t>
            </a:r>
          </a:p>
          <a:p>
            <a:pPr lvl="1"/>
            <a:r>
              <a:rPr lang="en-US" dirty="0"/>
              <a:t>Each DICOM image had approximately 100 - 200 sub-images</a:t>
            </a:r>
          </a:p>
          <a:p>
            <a:pPr lvl="2"/>
            <a:r>
              <a:rPr lang="en-US" dirty="0"/>
              <a:t>2D layer of the scan – each of size [512,512] in color</a:t>
            </a:r>
          </a:p>
          <a:p>
            <a:pPr lvl="2"/>
            <a:r>
              <a:rPr lang="en-US" dirty="0"/>
              <a:t>Aggregated makes a 3D image</a:t>
            </a:r>
          </a:p>
          <a:p>
            <a:r>
              <a:rPr lang="en-US" dirty="0"/>
              <a:t>Label File with Binary of Has Cancer = 1, No Cancer = 0</a:t>
            </a:r>
          </a:p>
          <a:p>
            <a:pPr lvl="1"/>
            <a:r>
              <a:rPr lang="en-US" dirty="0"/>
              <a:t>Subset of patients identified to be used as training set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510977"/>
              </p:ext>
            </p:extLst>
          </p:nvPr>
        </p:nvGraphicFramePr>
        <p:xfrm>
          <a:off x="8513064" y="4712462"/>
          <a:ext cx="3113976" cy="2026920"/>
        </p:xfrm>
        <a:graphic>
          <a:graphicData uri="http://schemas.openxmlformats.org/drawingml/2006/table">
            <a:tbl>
              <a:tblPr/>
              <a:tblGrid>
                <a:gridCol w="1556988">
                  <a:extLst>
                    <a:ext uri="{9D8B030D-6E8A-4147-A177-3AD203B41FA5}">
                      <a16:colId xmlns:a16="http://schemas.microsoft.com/office/drawing/2014/main" val="3328714152"/>
                    </a:ext>
                  </a:extLst>
                </a:gridCol>
                <a:gridCol w="1556988">
                  <a:extLst>
                    <a:ext uri="{9D8B030D-6E8A-4147-A177-3AD203B41FA5}">
                      <a16:colId xmlns:a16="http://schemas.microsoft.com/office/drawing/2014/main" val="2061798104"/>
                    </a:ext>
                  </a:extLst>
                </a:gridCol>
              </a:tblGrid>
              <a:tr h="2085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id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cancer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670747"/>
                  </a:ext>
                </a:extLst>
              </a:tr>
              <a:tr h="35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0015ceb851d7251b8f399e39779d1e7d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081074"/>
                  </a:ext>
                </a:extLst>
              </a:tr>
              <a:tr h="35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0030a160d58723ff36d73f41b170ec21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217677"/>
                  </a:ext>
                </a:extLst>
              </a:tr>
              <a:tr h="35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003f41c78e6acfa92430a057ac0b306e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820340"/>
                  </a:ext>
                </a:extLst>
              </a:tr>
              <a:tr h="35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006b96310a37b36cccb2ab48d10b49a3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08264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80960" y="2704387"/>
            <a:ext cx="4187953" cy="1723549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Number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Sub-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Images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Cancer?	Image Size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134 		0 	(512, 512)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128 		0 	(512, 512)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133 		0 	(512, 512)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110 		0 	(512, 512)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203 		1 	(512, 512)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4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and Conditioning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602" y="3980056"/>
            <a:ext cx="2070782" cy="2685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Original 2D Slices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4248596"/>
            <a:ext cx="2562225" cy="24765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11826" y="2523162"/>
            <a:ext cx="11210781" cy="1344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Convolutional Neural Nets (CNN) use small image sizes typically 64x64 or smaller and the same number of inputs</a:t>
            </a:r>
          </a:p>
          <a:p>
            <a:r>
              <a:rPr lang="en-US" dirty="0"/>
              <a:t>This presents a conditioning problem in how to get [512,512] x ~200 layers into that format!!!</a:t>
            </a:r>
          </a:p>
          <a:p>
            <a:r>
              <a:rPr lang="en-US" dirty="0"/>
              <a:t>Techniques – Resize, Chunk Layers together to same number per </a:t>
            </a:r>
            <a:r>
              <a:rPr lang="en-US" dirty="0" err="1"/>
              <a:t>Dicom</a:t>
            </a:r>
            <a:r>
              <a:rPr lang="en-US" dirty="0"/>
              <a:t> using an averaging function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829" y="4248596"/>
            <a:ext cx="3533775" cy="241935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302325" y="3979582"/>
            <a:ext cx="2070782" cy="2685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Resized 2D Slices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100" y="4248122"/>
            <a:ext cx="3590925" cy="2409825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8348206" y="3979582"/>
            <a:ext cx="2566711" cy="2685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 “Chunks” per </a:t>
            </a:r>
            <a:r>
              <a:rPr lang="en-US" dirty="0" err="1"/>
              <a:t>Dicom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6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 Data for 3D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US" dirty="0"/>
              <a:t>Needed to accommodate variance in number of images per </a:t>
            </a:r>
            <a:r>
              <a:rPr lang="en-US" dirty="0" err="1"/>
              <a:t>Dicom</a:t>
            </a:r>
            <a:endParaRPr lang="en-US" dirty="0"/>
          </a:p>
          <a:p>
            <a:r>
              <a:rPr lang="en-US" dirty="0"/>
              <a:t>Used chunking function with adjustments</a:t>
            </a:r>
          </a:p>
          <a:p>
            <a:pPr lvl="1"/>
            <a:r>
              <a:rPr lang="en-US" dirty="0"/>
              <a:t>Approximated the number of images to get 20 groups of adjacent images</a:t>
            </a:r>
          </a:p>
          <a:p>
            <a:pPr lvl="1"/>
            <a:r>
              <a:rPr lang="en-US" dirty="0"/>
              <a:t>Averaged the pixel values over the range of adjacent images to normalize for each group</a:t>
            </a:r>
          </a:p>
          <a:p>
            <a:pPr lvl="2"/>
            <a:r>
              <a:rPr lang="en-US" dirty="0"/>
              <a:t>Some data fidelity loss – estimate that tumor size that could be observed moved from millimeters to about a centimeter in size due to averaging.</a:t>
            </a:r>
          </a:p>
          <a:p>
            <a:r>
              <a:rPr lang="en-US" dirty="0"/>
              <a:t>Result was approximately 1500 images each with 50 pixels by 50 pixels by 20 images – this is the basis for the common 3D model to be input to the CNN</a:t>
            </a:r>
          </a:p>
        </p:txBody>
      </p:sp>
    </p:spTree>
    <p:extLst>
      <p:ext uri="{BB962C8B-B14F-4D97-AF65-F5344CB8AC3E}">
        <p14:creationId xmlns:p14="http://schemas.microsoft.com/office/powerpoint/2010/main" val="45554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CNN Using Tensor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6146598" cy="3933778"/>
          </a:xfrm>
        </p:spPr>
        <p:txBody>
          <a:bodyPr>
            <a:normAutofit/>
          </a:bodyPr>
          <a:lstStyle/>
          <a:p>
            <a:r>
              <a:rPr lang="en-US" dirty="0"/>
              <a:t>Difficult to install – both hardware and software dependencies</a:t>
            </a:r>
          </a:p>
          <a:p>
            <a:pPr lvl="1"/>
            <a:r>
              <a:rPr lang="en-US" dirty="0"/>
              <a:t>In future will use pre-built AWS Data Science AMI on Ubuntu</a:t>
            </a:r>
          </a:p>
          <a:p>
            <a:pPr lvl="1"/>
            <a:r>
              <a:rPr lang="en-US" dirty="0"/>
              <a:t>Not Instance Type transportable</a:t>
            </a:r>
          </a:p>
          <a:p>
            <a:r>
              <a:rPr lang="en-US" dirty="0"/>
              <a:t>Data was reduced dramatically</a:t>
            </a:r>
          </a:p>
          <a:p>
            <a:pPr lvl="1"/>
            <a:r>
              <a:rPr lang="en-US" dirty="0"/>
              <a:t>512x512x200 = 52MB to 50x50x20 = 50K;  99.9% loss</a:t>
            </a:r>
          </a:p>
          <a:p>
            <a:pPr lvl="1"/>
            <a:r>
              <a:rPr lang="en-US" dirty="0"/>
              <a:t>Still this was a large amount of data for a CNN</a:t>
            </a:r>
          </a:p>
          <a:p>
            <a:pPr lvl="2"/>
            <a:r>
              <a:rPr lang="en-US" dirty="0"/>
              <a:t>Works great on 2D kitten images of 64x64 = 4K</a:t>
            </a:r>
          </a:p>
          <a:p>
            <a:r>
              <a:rPr lang="en-US" dirty="0"/>
              <a:t>Not enough data samples</a:t>
            </a:r>
          </a:p>
          <a:p>
            <a:pPr lvl="1"/>
            <a:r>
              <a:rPr lang="en-US" dirty="0"/>
              <a:t>CNN wants 100K or more sample size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15284" y="2400564"/>
            <a:ext cx="4021540" cy="43396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Epoch 1 completed out of 10 loss: 238734260925.0</a:t>
            </a:r>
          </a:p>
          <a:p>
            <a:r>
              <a:rPr lang="en-US" sz="1200" dirty="0"/>
              <a:t>Accuracy: 0.6</a:t>
            </a:r>
          </a:p>
          <a:p>
            <a:r>
              <a:rPr lang="en-US" sz="1200" dirty="0"/>
              <a:t>Epoch 2 completed out of 10 loss: 18683134593.9</a:t>
            </a:r>
          </a:p>
          <a:p>
            <a:r>
              <a:rPr lang="en-US" sz="1200" dirty="0"/>
              <a:t>Accuracy: 0.7</a:t>
            </a:r>
          </a:p>
          <a:p>
            <a:r>
              <a:rPr lang="en-US" sz="1200" dirty="0"/>
              <a:t>Epoch 3 completed out of 10 loss: 7478595325.29</a:t>
            </a:r>
          </a:p>
          <a:p>
            <a:r>
              <a:rPr lang="en-US" sz="1200" dirty="0"/>
              <a:t>Accuracy: 0.7</a:t>
            </a:r>
          </a:p>
          <a:p>
            <a:r>
              <a:rPr lang="en-US" sz="1200" dirty="0"/>
              <a:t>Epoch 4 completed out of 10 loss: 3809845549.84</a:t>
            </a:r>
          </a:p>
          <a:p>
            <a:r>
              <a:rPr lang="en-US" sz="1200" dirty="0"/>
              <a:t>Accuracy: 0.9</a:t>
            </a:r>
          </a:p>
          <a:p>
            <a:r>
              <a:rPr lang="en-US" sz="1200" dirty="0"/>
              <a:t>Epoch 5 completed out of 10 loss: 2490083642.7</a:t>
            </a:r>
          </a:p>
          <a:p>
            <a:r>
              <a:rPr lang="en-US" sz="1200" dirty="0"/>
              <a:t>Accuracy: 0.4</a:t>
            </a:r>
          </a:p>
          <a:p>
            <a:r>
              <a:rPr lang="en-US" sz="1200" dirty="0"/>
              <a:t>Epoch 6 completed out of 10 loss: 1678082050.97</a:t>
            </a:r>
          </a:p>
          <a:p>
            <a:r>
              <a:rPr lang="en-US" sz="1200" dirty="0"/>
              <a:t>Accuracy: 0.5</a:t>
            </a:r>
          </a:p>
          <a:p>
            <a:r>
              <a:rPr lang="en-US" sz="1200" dirty="0"/>
              <a:t>Epoch 7 completed out of 10 loss: 1223602945.69</a:t>
            </a:r>
          </a:p>
          <a:p>
            <a:r>
              <a:rPr lang="en-US" sz="1200" dirty="0"/>
              <a:t>Accuracy: 0.6</a:t>
            </a:r>
          </a:p>
          <a:p>
            <a:r>
              <a:rPr lang="en-US" sz="1200" dirty="0"/>
              <a:t>Epoch 8 completed out of 10 loss: 760098937.574</a:t>
            </a:r>
          </a:p>
          <a:p>
            <a:r>
              <a:rPr lang="en-US" sz="1200" dirty="0"/>
              <a:t>Accuracy: 0.8</a:t>
            </a:r>
          </a:p>
          <a:p>
            <a:r>
              <a:rPr lang="en-US" sz="1200" dirty="0"/>
              <a:t>Epoch 9 completed out of 10 loss: 433012339.411</a:t>
            </a:r>
          </a:p>
          <a:p>
            <a:r>
              <a:rPr lang="en-US" sz="1200" dirty="0"/>
              <a:t>Accuracy: 0.9</a:t>
            </a:r>
          </a:p>
          <a:p>
            <a:r>
              <a:rPr lang="en-US" sz="1200" dirty="0"/>
              <a:t>Epoch 10 completed out of 10 loss: 242587365.832</a:t>
            </a:r>
          </a:p>
          <a:p>
            <a:r>
              <a:rPr lang="en-US" sz="1200" dirty="0"/>
              <a:t>Accuracy: 0.6</a:t>
            </a:r>
          </a:p>
          <a:p>
            <a:r>
              <a:rPr lang="en-US" sz="1200" dirty="0"/>
              <a:t>Done. Finishing accuracy:</a:t>
            </a:r>
          </a:p>
          <a:p>
            <a:r>
              <a:rPr lang="en-US" sz="1200" dirty="0"/>
              <a:t>Accuracy: 0.7</a:t>
            </a:r>
          </a:p>
          <a:p>
            <a:r>
              <a:rPr lang="en-US" sz="1200" dirty="0"/>
              <a:t>fitment percent: 0.9992790194664743</a:t>
            </a:r>
          </a:p>
        </p:txBody>
      </p:sp>
    </p:spTree>
    <p:extLst>
      <p:ext uri="{BB962C8B-B14F-4D97-AF65-F5344CB8AC3E}">
        <p14:creationId xmlns:p14="http://schemas.microsoft.com/office/powerpoint/2010/main" val="25313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Domain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101" y="2555374"/>
            <a:ext cx="7571951" cy="38133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Hooray, a successful data ingestion, transformation, and CNN run!</a:t>
            </a:r>
          </a:p>
          <a:p>
            <a:r>
              <a:rPr lang="en-US" dirty="0"/>
              <a:t>Now for the hard part </a:t>
            </a:r>
            <a:r>
              <a:rPr lang="en-US" dirty="0">
                <a:sym typeface="Wingdings" panose="05000000000000000000" pitchFamily="2" charset="2"/>
              </a:rPr>
              <a:t> Apply Domain Knowledge, Semantics, Ontology</a:t>
            </a:r>
          </a:p>
          <a:p>
            <a:r>
              <a:rPr lang="en-US" dirty="0">
                <a:sym typeface="Wingdings" panose="05000000000000000000" pitchFamily="2" charset="2"/>
              </a:rPr>
              <a:t>Also apply further normalization and conditioning of the data</a:t>
            </a:r>
          </a:p>
          <a:p>
            <a:r>
              <a:rPr lang="en-US" dirty="0">
                <a:sym typeface="Wingdings" panose="05000000000000000000" pitchFamily="2" charset="2"/>
              </a:rPr>
              <a:t>Apply the following set of steps (thanks to Guido </a:t>
            </a:r>
            <a:r>
              <a:rPr lang="en-US" dirty="0" err="1">
                <a:sym typeface="Wingdings" panose="05000000000000000000" pitchFamily="2" charset="2"/>
              </a:rPr>
              <a:t>Zhuidhoff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b="1" dirty="0"/>
              <a:t>Loading the DICOM files</a:t>
            </a:r>
            <a:r>
              <a:rPr lang="en-US" dirty="0"/>
              <a:t>, and adding missing metadata</a:t>
            </a:r>
          </a:p>
          <a:p>
            <a:pPr lvl="1"/>
            <a:r>
              <a:rPr lang="en-US" b="1" dirty="0"/>
              <a:t>Converting the pixel values to </a:t>
            </a:r>
            <a:r>
              <a:rPr lang="en-US" b="1" i="1" dirty="0"/>
              <a:t>Hounsfield Units (HU)</a:t>
            </a:r>
            <a:r>
              <a:rPr lang="en-US" dirty="0"/>
              <a:t>, and what tissue these unit values correspond to</a:t>
            </a:r>
          </a:p>
          <a:p>
            <a:pPr lvl="1"/>
            <a:r>
              <a:rPr lang="en-US" b="1" dirty="0"/>
              <a:t>Resampling</a:t>
            </a:r>
            <a:r>
              <a:rPr lang="en-US" dirty="0"/>
              <a:t> to an isomorphic resolution to remove variance in scanner resolution.</a:t>
            </a:r>
          </a:p>
          <a:p>
            <a:pPr lvl="1"/>
            <a:r>
              <a:rPr lang="en-US" b="1" dirty="0"/>
              <a:t>3D plotting</a:t>
            </a:r>
            <a:r>
              <a:rPr lang="en-US" dirty="0"/>
              <a:t>, visualization is very useful to see what we are doing.</a:t>
            </a:r>
          </a:p>
          <a:p>
            <a:pPr lvl="1"/>
            <a:r>
              <a:rPr lang="en-US" b="1" dirty="0"/>
              <a:t>Lung segmentation</a:t>
            </a:r>
            <a:endParaRPr lang="en-US" dirty="0"/>
          </a:p>
          <a:p>
            <a:pPr lvl="1"/>
            <a:r>
              <a:rPr lang="en-US" b="1" dirty="0"/>
              <a:t>Normalization</a:t>
            </a:r>
            <a:r>
              <a:rPr lang="en-US" dirty="0"/>
              <a:t> that makes sense.</a:t>
            </a:r>
          </a:p>
          <a:p>
            <a:pPr lvl="1"/>
            <a:r>
              <a:rPr lang="en-US" b="1" dirty="0"/>
              <a:t>Zero centering</a:t>
            </a:r>
            <a:r>
              <a:rPr lang="en-US" dirty="0"/>
              <a:t> the scans.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52" y="2709779"/>
            <a:ext cx="3972370" cy="350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9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Lung Segmentation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70" y="2983831"/>
            <a:ext cx="2979323" cy="30186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97893" y="2383666"/>
            <a:ext cx="3202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Segmented Lung Mask</a:t>
            </a:r>
          </a:p>
          <a:p>
            <a:pPr algn="ctr"/>
            <a:r>
              <a:rPr lang="en-US" dirty="0"/>
              <a:t>Threshold at -320 including structures in the lungs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159" y="2542129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bones ~400HU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129" y="3306996"/>
            <a:ext cx="2832434" cy="28756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63392" y="2983830"/>
            <a:ext cx="50917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Apply morphological function to expand mask in all directions</a:t>
            </a:r>
          </a:p>
          <a:p>
            <a:r>
              <a:rPr lang="en-US" dirty="0"/>
              <a:t>2. Multiply  binary segmented lung mask time the full resampled image</a:t>
            </a:r>
          </a:p>
          <a:p>
            <a:r>
              <a:rPr lang="en-US" dirty="0"/>
              <a:t>3. This leaves you just the lungs!</a:t>
            </a:r>
          </a:p>
          <a:p>
            <a:endParaRPr lang="en-US" dirty="0"/>
          </a:p>
          <a:p>
            <a:r>
              <a:rPr lang="en-US" dirty="0"/>
              <a:t>Then run this new data set with just the lungs through the original process.  Rinse and Repeat with new data, new choices, new experiments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Last step, submit work, get paid, drink beer 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95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402</TotalTime>
  <Words>649</Words>
  <Application>Microsoft Office PowerPoint</Application>
  <PresentationFormat>Widescreen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Courier New</vt:lpstr>
      <vt:lpstr>Wingdings</vt:lpstr>
      <vt:lpstr>Wingdings 3</vt:lpstr>
      <vt:lpstr>Ion Boardroom</vt:lpstr>
      <vt:lpstr>CSI 758 Project Kaggle Data Science Bowl 2017 Lung Cancer Detection</vt:lpstr>
      <vt:lpstr>Understanding the Data</vt:lpstr>
      <vt:lpstr>Visualizing and Conditioning the Data</vt:lpstr>
      <vt:lpstr>Pre-Process Data for 3D CNN</vt:lpstr>
      <vt:lpstr>3D CNN Using Tensor Flow</vt:lpstr>
      <vt:lpstr>Apply Domain Knowledge</vt:lpstr>
      <vt:lpstr>Lung Segmentation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 758 Project Kaggle Data Science Bowl 2017 Lung Cancer Detection</dc:title>
  <dc:creator>Bruce Goldfeder</dc:creator>
  <cp:lastModifiedBy>bgoldfeder2</cp:lastModifiedBy>
  <cp:revision>21</cp:revision>
  <dcterms:created xsi:type="dcterms:W3CDTF">2017-05-03T03:05:35Z</dcterms:created>
  <dcterms:modified xsi:type="dcterms:W3CDTF">2017-05-04T19:08:50Z</dcterms:modified>
</cp:coreProperties>
</file>