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90" r:id="rId3"/>
    <p:sldId id="305" r:id="rId4"/>
    <p:sldId id="300" r:id="rId5"/>
    <p:sldId id="303" r:id="rId6"/>
    <p:sldId id="304" r:id="rId7"/>
    <p:sldId id="288" r:id="rId8"/>
    <p:sldId id="293" r:id="rId9"/>
    <p:sldId id="306" r:id="rId10"/>
    <p:sldId id="307" r:id="rId11"/>
    <p:sldId id="308" r:id="rId12"/>
    <p:sldId id="309" r:id="rId13"/>
    <p:sldId id="310" r:id="rId1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18EE1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344-7F0F-4BA7-996D-1BE7D9C5D0A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9ADD-720B-4A31-A428-2B5E30EECCD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9558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344-7F0F-4BA7-996D-1BE7D9C5D0A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9ADD-720B-4A31-A428-2B5E30EECCD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29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344-7F0F-4BA7-996D-1BE7D9C5D0A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9ADD-720B-4A31-A428-2B5E30EECCD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587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344-7F0F-4BA7-996D-1BE7D9C5D0A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9ADD-720B-4A31-A428-2B5E30EECCD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2423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344-7F0F-4BA7-996D-1BE7D9C5D0A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9ADD-720B-4A31-A428-2B5E30EECCD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344-7F0F-4BA7-996D-1BE7D9C5D0A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9ADD-720B-4A31-A428-2B5E30EECCD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084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344-7F0F-4BA7-996D-1BE7D9C5D0A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9ADD-720B-4A31-A428-2B5E30EECCD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9892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344-7F0F-4BA7-996D-1BE7D9C5D0A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9ADD-720B-4A31-A428-2B5E30EECCD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6896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344-7F0F-4BA7-996D-1BE7D9C5D0A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9ADD-720B-4A31-A428-2B5E30EECCD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5448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344-7F0F-4BA7-996D-1BE7D9C5D0A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9ADD-720B-4A31-A428-2B5E30EECCD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368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5344-7F0F-4BA7-996D-1BE7D9C5D0A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19/08/2014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9ADD-720B-4A31-A428-2B5E30EECCD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091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000">
              <a:schemeClr val="accent3">
                <a:lumMod val="20000"/>
                <a:lumOff val="80000"/>
              </a:schemeClr>
            </a:gs>
            <a:gs pos="90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0E85344-7F0F-4BA7-996D-1BE7D9C5D0A5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19/08/2014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1F59ADD-720B-4A31-A428-2B5E30EECCD0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514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0" y="2090936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4400" dirty="0"/>
              <a:t>SBML Level 3 </a:t>
            </a:r>
            <a:r>
              <a:rPr lang="en-US" sz="4400" dirty="0" smtClean="0"/>
              <a:t>Math Packages</a:t>
            </a:r>
            <a:endParaRPr lang="en-GB" sz="4400" dirty="0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0" y="342900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3600" dirty="0" smtClean="0"/>
              <a:t>Sarah Keating</a:t>
            </a:r>
            <a:endParaRPr lang="en-GB" sz="3600" dirty="0"/>
          </a:p>
        </p:txBody>
      </p:sp>
    </p:spTree>
    <p:extLst>
      <p:ext uri="{BB962C8B-B14F-4D97-AF65-F5344CB8AC3E}">
        <p14:creationId xmlns="" xmlns:p14="http://schemas.microsoft.com/office/powerpoint/2010/main" val="2737914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404813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4400" dirty="0" smtClean="0"/>
              <a:t>Way forward …</a:t>
            </a:r>
            <a:endParaRPr lang="en-GB" sz="4400" dirty="0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0" y="1844824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3600" dirty="0" smtClean="0"/>
              <a:t> Allow any </a:t>
            </a:r>
            <a:r>
              <a:rPr lang="en-US" sz="3600" dirty="0" err="1" smtClean="0"/>
              <a:t>MathML</a:t>
            </a:r>
            <a:endParaRPr lang="en-GB" sz="3600" dirty="0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0" y="2924944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3600" dirty="0" smtClean="0"/>
              <a:t> Put useful functions into L3V2 core</a:t>
            </a:r>
            <a:endParaRPr lang="en-GB" sz="3600" dirty="0"/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123728" y="3892125"/>
            <a:ext cx="33843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GB" sz="3600" dirty="0" smtClean="0"/>
              <a:t>Discussed at HARMONY</a:t>
            </a:r>
            <a:endParaRPr lang="en-GB" sz="3600" dirty="0"/>
          </a:p>
        </p:txBody>
      </p:sp>
      <p:pic>
        <p:nvPicPr>
          <p:cNvPr id="13" name="Picture 12" descr="calvin-yelling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6056" y="3717033"/>
            <a:ext cx="1944216" cy="15505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3791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-1620688" y="404664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4400" dirty="0" smtClean="0"/>
              <a:t>Radical thought …</a:t>
            </a:r>
            <a:endParaRPr lang="en-GB" sz="4400" dirty="0"/>
          </a:p>
        </p:txBody>
      </p:sp>
      <p:pic>
        <p:nvPicPr>
          <p:cNvPr id="10" name="Picture 9" descr="ideaguy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09648" y="0"/>
            <a:ext cx="2934352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3791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0" y="1844824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3600" dirty="0" smtClean="0"/>
              <a:t> Group similar </a:t>
            </a:r>
            <a:r>
              <a:rPr lang="en-US" sz="3600" dirty="0" err="1" smtClean="0"/>
              <a:t>MathML</a:t>
            </a:r>
            <a:r>
              <a:rPr lang="en-US" sz="3600" dirty="0" smtClean="0"/>
              <a:t> constructs into</a:t>
            </a:r>
          </a:p>
          <a:p>
            <a:pPr eaLnBrk="1" hangingPunct="1"/>
            <a:r>
              <a:rPr lang="en-US" sz="3600" dirty="0" smtClean="0"/>
              <a:t>            small math package </a:t>
            </a:r>
          </a:p>
          <a:p>
            <a:pPr eaLnBrk="1" hangingPunct="1"/>
            <a:r>
              <a:rPr lang="en-US" sz="3600" dirty="0" smtClean="0"/>
              <a:t>    – e.g. vectors/stats</a:t>
            </a:r>
            <a:endParaRPr lang="en-GB" sz="3600" dirty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0" y="3978930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3600" dirty="0" smtClean="0"/>
              <a:t> Core/Packages do not extend </a:t>
            </a:r>
            <a:r>
              <a:rPr lang="en-US" sz="3600" dirty="0" err="1" smtClean="0"/>
              <a:t>MathML</a:t>
            </a:r>
            <a:endParaRPr lang="en-US" sz="3600" dirty="0" smtClean="0"/>
          </a:p>
          <a:p>
            <a:pPr eaLnBrk="1" hangingPunct="1"/>
            <a:r>
              <a:rPr lang="en-US" sz="3600" dirty="0" smtClean="0"/>
              <a:t>    – depend on necessary math package</a:t>
            </a:r>
          </a:p>
          <a:p>
            <a:pPr eaLnBrk="1" hangingPunct="1"/>
            <a:r>
              <a:rPr lang="en-US" sz="3600" dirty="0" smtClean="0"/>
              <a:t>    - e.g. arrays would depend on ‘vectors’</a:t>
            </a:r>
            <a:endParaRPr lang="en-GB" sz="3600" dirty="0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-1620688" y="404664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4400" dirty="0" smtClean="0"/>
              <a:t>Radical thought …</a:t>
            </a:r>
            <a:endParaRPr lang="en-GB" sz="4400" dirty="0"/>
          </a:p>
        </p:txBody>
      </p:sp>
    </p:spTree>
    <p:extLst>
      <p:ext uri="{BB962C8B-B14F-4D97-AF65-F5344CB8AC3E}">
        <p14:creationId xmlns="" xmlns:p14="http://schemas.microsoft.com/office/powerpoint/2010/main" val="273791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0" y="1535958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3600" dirty="0" smtClean="0"/>
              <a:t> Any math construct is only defined once but can be used by any package that requires it</a:t>
            </a:r>
            <a:endParaRPr lang="en-GB" sz="3600" dirty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0" y="3659578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3600" dirty="0" smtClean="0"/>
              <a:t> Additional math in packages would be usable with L3V1</a:t>
            </a:r>
            <a:endParaRPr lang="en-GB" sz="3600" dirty="0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0" y="404664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4400" dirty="0" smtClean="0"/>
              <a:t>Advantages</a:t>
            </a:r>
            <a:endParaRPr lang="en-GB" sz="4400" dirty="0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0" y="522920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3600" dirty="0" smtClean="0"/>
              <a:t> Developers will have smaller targets to support</a:t>
            </a:r>
            <a:endParaRPr lang="en-GB" sz="3600" dirty="0"/>
          </a:p>
        </p:txBody>
      </p:sp>
    </p:spTree>
    <p:extLst>
      <p:ext uri="{BB962C8B-B14F-4D97-AF65-F5344CB8AC3E}">
        <p14:creationId xmlns="" xmlns:p14="http://schemas.microsoft.com/office/powerpoint/2010/main" val="273791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0" y="1844824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3600" dirty="0" smtClean="0"/>
              <a:t> Limited subset of </a:t>
            </a:r>
            <a:r>
              <a:rPr lang="en-US" sz="3600" dirty="0" err="1" smtClean="0"/>
              <a:t>MathML</a:t>
            </a:r>
            <a:endParaRPr lang="en-GB" sz="3600" dirty="0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3032956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3600" dirty="0" smtClean="0"/>
              <a:t> L3V2 core may add further constructs</a:t>
            </a:r>
            <a:endParaRPr lang="en-GB" sz="3600" dirty="0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0" y="422108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3600" dirty="0" smtClean="0"/>
              <a:t> Packages can add </a:t>
            </a:r>
            <a:r>
              <a:rPr lang="en-US" sz="3600" dirty="0" err="1" smtClean="0"/>
              <a:t>MathML</a:t>
            </a:r>
            <a:r>
              <a:rPr lang="en-US" sz="3600" dirty="0" smtClean="0"/>
              <a:t> as needed</a:t>
            </a:r>
            <a:endParaRPr lang="en-GB" sz="3600" dirty="0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0" y="404813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4400" dirty="0" smtClean="0"/>
              <a:t>Math in SBML</a:t>
            </a:r>
            <a:endParaRPr lang="en-GB" sz="4400" dirty="0"/>
          </a:p>
        </p:txBody>
      </p:sp>
      <p:pic>
        <p:nvPicPr>
          <p:cNvPr id="7" name="Picture 6" descr="statusu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9792" y="5090711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3791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0" y="404813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4400" dirty="0" smtClean="0"/>
              <a:t>Need to use a math construct</a:t>
            </a:r>
            <a:endParaRPr lang="en-GB" sz="4400" dirty="0"/>
          </a:p>
        </p:txBody>
      </p:sp>
      <p:sp>
        <p:nvSpPr>
          <p:cNvPr id="9" name="Oval 8"/>
          <p:cNvSpPr/>
          <p:nvPr/>
        </p:nvSpPr>
        <p:spPr>
          <a:xfrm>
            <a:off x="2915816" y="1556792"/>
            <a:ext cx="3528392" cy="15121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</a:rPr>
              <a:t>mean</a:t>
            </a:r>
            <a:endParaRPr lang="en-GB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914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2915816" y="1556792"/>
            <a:ext cx="3528392" cy="15121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</a:rPr>
              <a:t>mean</a:t>
            </a:r>
            <a:endParaRPr lang="en-GB" sz="3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195736" y="2708920"/>
            <a:ext cx="1224136" cy="1512168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19672" y="4077072"/>
            <a:ext cx="50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GB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755576" y="5013176"/>
            <a:ext cx="2232248" cy="136815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</a:rPr>
              <a:t>L3V1 Core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59632" y="4941168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</a:rPr>
              <a:t>X</a:t>
            </a:r>
            <a:endParaRPr lang="en-GB" sz="96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27984" y="4077072"/>
            <a:ext cx="50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GB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716016" y="2996952"/>
            <a:ext cx="0" cy="1152128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/>
          <p:cNvSpPr/>
          <p:nvPr/>
        </p:nvSpPr>
        <p:spPr>
          <a:xfrm>
            <a:off x="3563888" y="5013176"/>
            <a:ext cx="2232248" cy="136815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</a:rPr>
              <a:t>L3V2 Core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39952" y="4941168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</a:rPr>
              <a:t>X</a:t>
            </a:r>
            <a:endParaRPr lang="en-GB" sz="96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36296" y="4077072"/>
            <a:ext cx="50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GB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940152" y="2636912"/>
            <a:ext cx="1440160" cy="1584176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Alternate Process 40"/>
          <p:cNvSpPr/>
          <p:nvPr/>
        </p:nvSpPr>
        <p:spPr>
          <a:xfrm>
            <a:off x="6372200" y="5013176"/>
            <a:ext cx="2232248" cy="136815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</a:rPr>
              <a:t>L3V1 Arrays V1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228184" y="4869160"/>
            <a:ext cx="2520280" cy="1656184"/>
          </a:xfrm>
          <a:prstGeom prst="roundRect">
            <a:avLst/>
          </a:prstGeom>
          <a:noFill/>
          <a:ln w="127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0" y="692696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3600" dirty="0" smtClean="0"/>
              <a:t>Where is it specified ?</a:t>
            </a:r>
            <a:endParaRPr lang="en-GB" sz="3600" dirty="0"/>
          </a:p>
        </p:txBody>
      </p:sp>
    </p:spTree>
    <p:extLst>
      <p:ext uri="{BB962C8B-B14F-4D97-AF65-F5344CB8AC3E}">
        <p14:creationId xmlns="" xmlns:p14="http://schemas.microsoft.com/office/powerpoint/2010/main" val="273791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3" grpId="0" animBg="1"/>
      <p:bldP spid="34" grpId="0"/>
      <p:bldP spid="35" grpId="0"/>
      <p:bldP spid="35" grpId="1"/>
      <p:bldP spid="37" grpId="0" animBg="1"/>
      <p:bldP spid="38" grpId="0"/>
      <p:bldP spid="39" grpId="0"/>
      <p:bldP spid="39" grpId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2915816" y="1556792"/>
            <a:ext cx="3528392" cy="15121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</a:rPr>
              <a:t>mean</a:t>
            </a:r>
            <a:endParaRPr lang="en-GB" sz="3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195736" y="2708920"/>
            <a:ext cx="1224136" cy="1512168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19672" y="4077072"/>
            <a:ext cx="50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GB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755576" y="5013176"/>
            <a:ext cx="2232248" cy="136815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</a:rPr>
              <a:t>L3V1 Core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27984" y="4077072"/>
            <a:ext cx="50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GB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716016" y="2996952"/>
            <a:ext cx="0" cy="1152128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36296" y="4077072"/>
            <a:ext cx="50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GB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940152" y="2636912"/>
            <a:ext cx="1440160" cy="1584176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Alternate Process 40"/>
          <p:cNvSpPr/>
          <p:nvPr/>
        </p:nvSpPr>
        <p:spPr>
          <a:xfrm>
            <a:off x="6372200" y="5013176"/>
            <a:ext cx="2232248" cy="136815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</a:rPr>
              <a:t>mean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0" y="692696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3600" dirty="0" smtClean="0"/>
              <a:t>Software supporting it ?</a:t>
            </a:r>
            <a:endParaRPr lang="en-GB" sz="3600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251520" y="1340768"/>
            <a:ext cx="2232248" cy="136815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</a:rPr>
              <a:t>L3V1 Arrays V1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3563888" y="5013176"/>
            <a:ext cx="2232248" cy="136815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</a:rPr>
              <a:t>L3V1 Arrays V1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28184" y="4869160"/>
            <a:ext cx="2520280" cy="1656184"/>
          </a:xfrm>
          <a:prstGeom prst="roundRect">
            <a:avLst/>
          </a:prstGeom>
          <a:noFill/>
          <a:ln w="127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/>
          <p:cNvSpPr/>
          <p:nvPr/>
        </p:nvSpPr>
        <p:spPr>
          <a:xfrm>
            <a:off x="3419872" y="4869160"/>
            <a:ext cx="2520280" cy="1656184"/>
          </a:xfrm>
          <a:prstGeom prst="roundRect">
            <a:avLst/>
          </a:prstGeom>
          <a:noFill/>
          <a:ln w="127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611560" y="4869160"/>
            <a:ext cx="2520280" cy="1656184"/>
          </a:xfrm>
          <a:prstGeom prst="roundRect">
            <a:avLst/>
          </a:prstGeom>
          <a:noFill/>
          <a:ln w="127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3791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3" grpId="0" animBg="1"/>
      <p:bldP spid="35" grpId="0"/>
      <p:bldP spid="35" grpId="1"/>
      <p:bldP spid="39" grpId="0"/>
      <p:bldP spid="39" grpId="1"/>
      <p:bldP spid="41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0" y="692696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3600" dirty="0" smtClean="0"/>
              <a:t>Software wanting to support it ?</a:t>
            </a:r>
            <a:endParaRPr lang="en-GB" sz="3600" dirty="0"/>
          </a:p>
        </p:txBody>
      </p:sp>
      <p:pic>
        <p:nvPicPr>
          <p:cNvPr id="6" name="Picture 5" descr="scales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3102" y="1320426"/>
            <a:ext cx="6257796" cy="5389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37914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9"/>
          <p:cNvSpPr>
            <a:spLocks noChangeArrowheads="1"/>
          </p:cNvSpPr>
          <p:nvPr/>
        </p:nvSpPr>
        <p:spPr bwMode="auto">
          <a:xfrm>
            <a:off x="0" y="404813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4400" dirty="0"/>
              <a:t>SBML Level 3 Packages</a:t>
            </a:r>
            <a:endParaRPr lang="en-GB" sz="4400" dirty="0"/>
          </a:p>
        </p:txBody>
      </p:sp>
      <p:pic>
        <p:nvPicPr>
          <p:cNvPr id="4" name="Picture 3" descr="pack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857" y="1265177"/>
            <a:ext cx="7114286" cy="5476191"/>
          </a:xfrm>
          <a:prstGeom prst="rect">
            <a:avLst/>
          </a:prstGeom>
        </p:spPr>
      </p:pic>
    </p:spTree>
  </p:cSld>
  <p:clrMapOvr>
    <a:masterClrMapping/>
  </p:clrMapOvr>
  <p:transition advTm="36301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etwork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5840" y="1877933"/>
            <a:ext cx="7452320" cy="4647411"/>
          </a:xfrm>
          <a:prstGeom prst="rect">
            <a:avLst/>
          </a:prstGeom>
        </p:spPr>
      </p:pic>
      <p:pic>
        <p:nvPicPr>
          <p:cNvPr id="6" name="Picture 5" descr="deadend1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1741" y="2060848"/>
            <a:ext cx="4680519" cy="4680519"/>
          </a:xfrm>
          <a:prstGeom prst="rect">
            <a:avLst/>
          </a:prstGeom>
        </p:spPr>
      </p:pic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0" y="692696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3600" dirty="0" smtClean="0"/>
              <a:t>Limited subset of </a:t>
            </a:r>
            <a:r>
              <a:rPr lang="en-US" sz="3600" dirty="0" err="1" smtClean="0"/>
              <a:t>MathML</a:t>
            </a:r>
            <a:endParaRPr lang="en-GB" sz="3600" dirty="0"/>
          </a:p>
        </p:txBody>
      </p:sp>
    </p:spTree>
    <p:extLst>
      <p:ext uri="{BB962C8B-B14F-4D97-AF65-F5344CB8AC3E}">
        <p14:creationId xmlns="" xmlns:p14="http://schemas.microsoft.com/office/powerpoint/2010/main" val="273791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404813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4400" dirty="0" smtClean="0"/>
              <a:t>Way forward …</a:t>
            </a:r>
            <a:endParaRPr lang="en-GB" sz="4400" dirty="0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0" y="1844824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3600" dirty="0" smtClean="0"/>
              <a:t> Allow any </a:t>
            </a:r>
            <a:r>
              <a:rPr lang="en-US" sz="3600" dirty="0" err="1" smtClean="0"/>
              <a:t>MathML</a:t>
            </a:r>
            <a:endParaRPr lang="en-GB" sz="3600" dirty="0"/>
          </a:p>
        </p:txBody>
      </p:sp>
      <p:pic>
        <p:nvPicPr>
          <p:cNvPr id="6" name="Picture 5" descr="heavy-bur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708920"/>
            <a:ext cx="1872208" cy="1847246"/>
          </a:xfrm>
          <a:prstGeom prst="rect">
            <a:avLst/>
          </a:prstGeom>
        </p:spPr>
      </p:pic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123728" y="3032379"/>
            <a:ext cx="64807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GB" sz="3600" dirty="0" smtClean="0"/>
              <a:t>Huge burden on software development</a:t>
            </a:r>
            <a:endParaRPr lang="en-GB" sz="3600" dirty="0"/>
          </a:p>
        </p:txBody>
      </p:sp>
      <p:pic>
        <p:nvPicPr>
          <p:cNvPr id="11" name="Picture 10" descr="mismatch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0272" y="4581128"/>
            <a:ext cx="1853558" cy="2045593"/>
          </a:xfrm>
          <a:prstGeom prst="rect">
            <a:avLst/>
          </a:prstGeom>
        </p:spPr>
      </p:pic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23528" y="5003760"/>
            <a:ext cx="74888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GB" sz="3600" dirty="0" smtClean="0"/>
              <a:t>Mismatch between specification and implementation</a:t>
            </a:r>
            <a:endParaRPr lang="en-GB" sz="3600" dirty="0"/>
          </a:p>
        </p:txBody>
      </p:sp>
    </p:spTree>
    <p:extLst>
      <p:ext uri="{BB962C8B-B14F-4D97-AF65-F5344CB8AC3E}">
        <p14:creationId xmlns="" xmlns:p14="http://schemas.microsoft.com/office/powerpoint/2010/main" val="273791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Frank_SBM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1303</TotalTime>
  <Words>201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Frank_SBML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Sarah</dc:creator>
  <cp:lastModifiedBy>Sarah</cp:lastModifiedBy>
  <cp:revision>102</cp:revision>
  <dcterms:created xsi:type="dcterms:W3CDTF">2014-07-10T13:51:40Z</dcterms:created>
  <dcterms:modified xsi:type="dcterms:W3CDTF">2014-08-19T18:27:44Z</dcterms:modified>
</cp:coreProperties>
</file>