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66" r:id="rId4"/>
    <p:sldId id="267" r:id="rId5"/>
    <p:sldId id="268" r:id="rId6"/>
    <p:sldId id="299" r:id="rId7"/>
    <p:sldId id="300" r:id="rId8"/>
    <p:sldId id="301" r:id="rId9"/>
    <p:sldId id="302" r:id="rId10"/>
    <p:sldId id="303" r:id="rId11"/>
    <p:sldId id="304" r:id="rId12"/>
    <p:sldId id="298" r:id="rId13"/>
    <p:sldId id="289" r:id="rId14"/>
    <p:sldId id="262" r:id="rId15"/>
    <p:sldId id="263" r:id="rId16"/>
    <p:sldId id="269" r:id="rId17"/>
    <p:sldId id="272" r:id="rId18"/>
    <p:sldId id="271" r:id="rId19"/>
    <p:sldId id="273" r:id="rId20"/>
    <p:sldId id="270" r:id="rId21"/>
    <p:sldId id="274" r:id="rId22"/>
    <p:sldId id="275" r:id="rId23"/>
    <p:sldId id="276" r:id="rId24"/>
    <p:sldId id="285" r:id="rId25"/>
    <p:sldId id="286" r:id="rId26"/>
    <p:sldId id="288" r:id="rId27"/>
    <p:sldId id="29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67"/>
    <p:restoredTop sz="94694"/>
  </p:normalViewPr>
  <p:slideViewPr>
    <p:cSldViewPr>
      <p:cViewPr varScale="1">
        <p:scale>
          <a:sx n="126" d="100"/>
          <a:sy n="126" d="100"/>
        </p:scale>
        <p:origin x="280"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BF148AC7-4A93-4A2E-8B3E-09E2177CF3CC}" type="datetimeFigureOut">
              <a:rPr lang="en-US" smtClean="0"/>
              <a:t>10/28/19</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0E134553-479B-4A54-AAAB-4D9228C357ED}"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148AC7-4A93-4A2E-8B3E-09E2177CF3CC}" type="datetimeFigureOut">
              <a:rPr lang="en-US" smtClean="0"/>
              <a:t>10/28/19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34553-479B-4A54-AAAB-4D9228C357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48AC7-4A93-4A2E-8B3E-09E2177CF3CC}" type="datetimeFigureOut">
              <a:rPr lang="en-US" smtClean="0"/>
              <a:t>10/28/19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0E134553-479B-4A54-AAAB-4D9228C357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48AC7-4A93-4A2E-8B3E-09E2177CF3CC}" type="datetimeFigureOut">
              <a:rPr lang="en-US" smtClean="0"/>
              <a:t>10/28/19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34553-479B-4A54-AAAB-4D9228C357ED}"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BF148AC7-4A93-4A2E-8B3E-09E2177CF3CC}" type="datetimeFigureOut">
              <a:rPr lang="en-US" smtClean="0"/>
              <a:t>10/28/19</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0E134553-479B-4A54-AAAB-4D9228C357ED}"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148AC7-4A93-4A2E-8B3E-09E2177CF3CC}" type="datetimeFigureOut">
              <a:rPr lang="en-US" smtClean="0"/>
              <a:t>10/28/19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34553-479B-4A54-AAAB-4D9228C357ED}"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148AC7-4A93-4A2E-8B3E-09E2177CF3CC}" type="datetimeFigureOut">
              <a:rPr lang="en-US" smtClean="0"/>
              <a:t>10/28/19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134553-479B-4A54-AAAB-4D9228C357E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148AC7-4A93-4A2E-8B3E-09E2177CF3CC}" type="datetimeFigureOut">
              <a:rPr lang="en-US" smtClean="0"/>
              <a:t>10/28/19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134553-479B-4A54-AAAB-4D9228C357ED}"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BF148AC7-4A93-4A2E-8B3E-09E2177CF3CC}" type="datetimeFigureOut">
              <a:rPr lang="en-US" smtClean="0"/>
              <a:t>10/28/19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134553-479B-4A54-AAAB-4D9228C357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148AC7-4A93-4A2E-8B3E-09E2177CF3CC}" type="datetimeFigureOut">
              <a:rPr lang="en-US" smtClean="0"/>
              <a:t>10/28/19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0E134553-479B-4A54-AAAB-4D9228C357ED}"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148AC7-4A93-4A2E-8B3E-09E2177CF3CC}" type="datetimeFigureOut">
              <a:rPr lang="en-US" smtClean="0"/>
              <a:t>10/28/19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34553-479B-4A54-AAAB-4D9228C357ED}"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BF148AC7-4A93-4A2E-8B3E-09E2177CF3CC}" type="datetimeFigureOut">
              <a:rPr lang="en-US" smtClean="0"/>
              <a:t>10/28/19</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0E134553-479B-4A54-AAAB-4D9228C357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Unit 10</a:t>
            </a:r>
          </a:p>
        </p:txBody>
      </p:sp>
      <p:sp>
        <p:nvSpPr>
          <p:cNvPr id="2" name="Title 1"/>
          <p:cNvSpPr>
            <a:spLocks noGrp="1"/>
          </p:cNvSpPr>
          <p:nvPr>
            <p:ph type="title"/>
          </p:nvPr>
        </p:nvSpPr>
        <p:spPr/>
        <p:txBody>
          <a:bodyPr/>
          <a:lstStyle/>
          <a:p>
            <a:br>
              <a:rPr lang="en-US" dirty="0"/>
            </a:br>
            <a:r>
              <a:rPr lang="en-US" dirty="0"/>
              <a:t>Proportions and ODDS Ratios</a:t>
            </a:r>
          </a:p>
        </p:txBody>
      </p:sp>
    </p:spTree>
    <p:extLst>
      <p:ext uri="{BB962C8B-B14F-4D97-AF65-F5344CB8AC3E}">
        <p14:creationId xmlns:p14="http://schemas.microsoft.com/office/powerpoint/2010/main" val="2751225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a:t>
            </a:r>
          </a:p>
        </p:txBody>
      </p:sp>
      <p:sp>
        <p:nvSpPr>
          <p:cNvPr id="5" name="TextBox 4"/>
          <p:cNvSpPr txBox="1"/>
          <p:nvPr/>
        </p:nvSpPr>
        <p:spPr>
          <a:xfrm>
            <a:off x="228600" y="1752600"/>
            <a:ext cx="8382000" cy="646331"/>
          </a:xfrm>
          <a:prstGeom prst="rect">
            <a:avLst/>
          </a:prstGeom>
          <a:noFill/>
        </p:spPr>
        <p:txBody>
          <a:bodyPr wrap="square" rtlCol="0">
            <a:spAutoFit/>
          </a:bodyPr>
          <a:lstStyle/>
          <a:p>
            <a:r>
              <a:rPr lang="en-US" dirty="0"/>
              <a:t>Suppose now we did a retrospective study and filled in the expected counts based on what we know from the truth</a:t>
            </a:r>
          </a:p>
        </p:txBody>
      </p:sp>
      <p:pic>
        <p:nvPicPr>
          <p:cNvPr id="6" name="Picture 5"/>
          <p:cNvPicPr>
            <a:picLocks noChangeAspect="1"/>
          </p:cNvPicPr>
          <p:nvPr/>
        </p:nvPicPr>
        <p:blipFill>
          <a:blip r:embed="rId2"/>
          <a:stretch>
            <a:fillRect/>
          </a:stretch>
        </p:blipFill>
        <p:spPr>
          <a:xfrm>
            <a:off x="316760" y="2819400"/>
            <a:ext cx="8445500" cy="1612900"/>
          </a:xfrm>
          <a:prstGeom prst="rect">
            <a:avLst/>
          </a:prstGeom>
        </p:spPr>
      </p:pic>
    </p:spTree>
    <p:extLst>
      <p:ext uri="{BB962C8B-B14F-4D97-AF65-F5344CB8AC3E}">
        <p14:creationId xmlns:p14="http://schemas.microsoft.com/office/powerpoint/2010/main" val="61606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a:t>
            </a:r>
          </a:p>
        </p:txBody>
      </p:sp>
      <p:sp>
        <p:nvSpPr>
          <p:cNvPr id="5" name="TextBox 4"/>
          <p:cNvSpPr txBox="1"/>
          <p:nvPr/>
        </p:nvSpPr>
        <p:spPr>
          <a:xfrm>
            <a:off x="228600" y="1752600"/>
            <a:ext cx="8382000" cy="646331"/>
          </a:xfrm>
          <a:prstGeom prst="rect">
            <a:avLst/>
          </a:prstGeom>
          <a:noFill/>
        </p:spPr>
        <p:txBody>
          <a:bodyPr wrap="square" rtlCol="0">
            <a:spAutoFit/>
          </a:bodyPr>
          <a:lstStyle/>
          <a:p>
            <a:r>
              <a:rPr lang="en-US" dirty="0"/>
              <a:t>Suppose now we did a retrospective study and filled in the expected counts based on what we know from the truth</a:t>
            </a:r>
          </a:p>
        </p:txBody>
      </p:sp>
      <p:sp>
        <p:nvSpPr>
          <p:cNvPr id="6" name="TextBox 5"/>
          <p:cNvSpPr txBox="1"/>
          <p:nvPr/>
        </p:nvSpPr>
        <p:spPr>
          <a:xfrm>
            <a:off x="228600" y="4800600"/>
            <a:ext cx="8458200" cy="1477328"/>
          </a:xfrm>
          <a:prstGeom prst="rect">
            <a:avLst/>
          </a:prstGeom>
          <a:noFill/>
        </p:spPr>
        <p:txBody>
          <a:bodyPr wrap="square" rtlCol="0">
            <a:spAutoFit/>
          </a:bodyPr>
          <a:lstStyle/>
          <a:p>
            <a:r>
              <a:rPr lang="en-US" dirty="0"/>
              <a:t>Proportion of Arrested if they went to school  =  16/37 = .43  </a:t>
            </a:r>
          </a:p>
          <a:p>
            <a:r>
              <a:rPr lang="en-US" dirty="0"/>
              <a:t>                    We know the truth is 50/200 = .25  not even close</a:t>
            </a:r>
          </a:p>
          <a:p>
            <a:endParaRPr lang="en-US" dirty="0"/>
          </a:p>
          <a:p>
            <a:endParaRPr lang="en-US" dirty="0"/>
          </a:p>
          <a:p>
            <a:r>
              <a:rPr lang="en-US" dirty="0"/>
              <a:t>The ODDS ratio is still sitting close to 1.36   (off because of rounding)</a:t>
            </a:r>
          </a:p>
        </p:txBody>
      </p:sp>
      <p:pic>
        <p:nvPicPr>
          <p:cNvPr id="7" name="Picture 6"/>
          <p:cNvPicPr>
            <a:picLocks noChangeAspect="1"/>
          </p:cNvPicPr>
          <p:nvPr/>
        </p:nvPicPr>
        <p:blipFill>
          <a:blip r:embed="rId2"/>
          <a:stretch>
            <a:fillRect/>
          </a:stretch>
        </p:blipFill>
        <p:spPr>
          <a:xfrm>
            <a:off x="349250" y="2622550"/>
            <a:ext cx="8445500" cy="1612900"/>
          </a:xfrm>
          <a:prstGeom prst="rect">
            <a:avLst/>
          </a:prstGeom>
        </p:spPr>
      </p:pic>
    </p:spTree>
    <p:extLst>
      <p:ext uri="{BB962C8B-B14F-4D97-AF65-F5344CB8AC3E}">
        <p14:creationId xmlns:p14="http://schemas.microsoft.com/office/powerpoint/2010/main" val="147080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89546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382001" cy="4834129"/>
          </a:xfrm>
        </p:spPr>
        <p:txBody>
          <a:bodyPr/>
          <a:lstStyle/>
          <a:p>
            <a:r>
              <a:rPr lang="en-US" dirty="0"/>
              <a:t>2x2 tables with two dichotomous variables</a:t>
            </a:r>
          </a:p>
          <a:p>
            <a:endParaRPr lang="en-US" dirty="0"/>
          </a:p>
          <a:p>
            <a:r>
              <a:rPr lang="en-US" dirty="0"/>
              <a:t>Difference in proportions and ODDS ratios are both measures trying to get at the same thing:</a:t>
            </a:r>
          </a:p>
          <a:p>
            <a:endParaRPr lang="en-US" dirty="0"/>
          </a:p>
          <a:p>
            <a:r>
              <a:rPr lang="en-US" dirty="0"/>
              <a:t>Does  the chance of my response occurring depend on what group I’m in.</a:t>
            </a:r>
          </a:p>
          <a:p>
            <a:pPr lvl="1"/>
            <a:r>
              <a:rPr lang="en-US" dirty="0"/>
              <a:t>Obviously if the proportions are the same for each group then it doesn’t matter which group I’m in, the chance is the same regardless</a:t>
            </a:r>
          </a:p>
          <a:p>
            <a:pPr lvl="1"/>
            <a:r>
              <a:rPr lang="en-US" dirty="0"/>
              <a:t>(Works as intended in prospective settings)</a:t>
            </a:r>
          </a:p>
          <a:p>
            <a:pPr lvl="1"/>
            <a:endParaRPr lang="en-US" dirty="0"/>
          </a:p>
          <a:p>
            <a:pPr lvl="1"/>
            <a:r>
              <a:rPr lang="en-US" dirty="0"/>
              <a:t>Same logic holds for Odds Ratio:   if the proportions are the same then the ODDS Ratio is equal to 1.  </a:t>
            </a:r>
          </a:p>
          <a:p>
            <a:pPr lvl="1"/>
            <a:r>
              <a:rPr lang="en-US" dirty="0"/>
              <a:t>(Works in prospective as well as retrospective settings) </a:t>
            </a:r>
          </a:p>
        </p:txBody>
      </p:sp>
      <p:sp>
        <p:nvSpPr>
          <p:cNvPr id="3" name="Title 2"/>
          <p:cNvSpPr>
            <a:spLocks noGrp="1"/>
          </p:cNvSpPr>
          <p:nvPr>
            <p:ph type="title"/>
          </p:nvPr>
        </p:nvSpPr>
        <p:spPr/>
        <p:txBody>
          <a:bodyPr/>
          <a:lstStyle/>
          <a:p>
            <a:r>
              <a:rPr lang="en-US" dirty="0"/>
              <a:t>General Comments</a:t>
            </a:r>
          </a:p>
        </p:txBody>
      </p:sp>
    </p:spTree>
    <p:extLst>
      <p:ext uri="{BB962C8B-B14F-4D97-AF65-F5344CB8AC3E}">
        <p14:creationId xmlns:p14="http://schemas.microsoft.com/office/powerpoint/2010/main" val="3215608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Higher Level View</a:t>
            </a:r>
          </a:p>
        </p:txBody>
      </p:sp>
      <p:pic>
        <p:nvPicPr>
          <p:cNvPr id="5" name="Picture 4"/>
          <p:cNvPicPr>
            <a:picLocks noChangeAspect="1"/>
          </p:cNvPicPr>
          <p:nvPr/>
        </p:nvPicPr>
        <p:blipFill>
          <a:blip r:embed="rId2"/>
          <a:stretch>
            <a:fillRect/>
          </a:stretch>
        </p:blipFill>
        <p:spPr>
          <a:xfrm>
            <a:off x="304800" y="228600"/>
            <a:ext cx="6337300" cy="5638800"/>
          </a:xfrm>
          <a:prstGeom prst="rect">
            <a:avLst/>
          </a:prstGeom>
        </p:spPr>
      </p:pic>
    </p:spTree>
    <p:extLst>
      <p:ext uri="{BB962C8B-B14F-4D97-AF65-F5344CB8AC3E}">
        <p14:creationId xmlns:p14="http://schemas.microsoft.com/office/powerpoint/2010/main" val="2500262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p:txBody>
          <a:bodyPr/>
          <a:lstStyle/>
          <a:p>
            <a:endParaRPr lang="en-US"/>
          </a:p>
        </p:txBody>
      </p:sp>
      <p:sp>
        <p:nvSpPr>
          <p:cNvPr id="4" name="Title 3"/>
          <p:cNvSpPr>
            <a:spLocks noGrp="1"/>
          </p:cNvSpPr>
          <p:nvPr>
            <p:ph type="title"/>
          </p:nvPr>
        </p:nvSpPr>
        <p:spPr/>
        <p:txBody>
          <a:bodyPr/>
          <a:lstStyle/>
          <a:p>
            <a:r>
              <a:rPr lang="en-US" dirty="0"/>
              <a:t>A high Level View</a:t>
            </a:r>
          </a:p>
        </p:txBody>
      </p:sp>
      <p:pic>
        <p:nvPicPr>
          <p:cNvPr id="7" name="Picture 6"/>
          <p:cNvPicPr>
            <a:picLocks noChangeAspect="1"/>
          </p:cNvPicPr>
          <p:nvPr/>
        </p:nvPicPr>
        <p:blipFill>
          <a:blip r:embed="rId2"/>
          <a:stretch>
            <a:fillRect/>
          </a:stretch>
        </p:blipFill>
        <p:spPr>
          <a:xfrm>
            <a:off x="228600" y="177800"/>
            <a:ext cx="6705600" cy="6680200"/>
          </a:xfrm>
          <a:prstGeom prst="rect">
            <a:avLst/>
          </a:prstGeom>
        </p:spPr>
      </p:pic>
    </p:spTree>
    <p:extLst>
      <p:ext uri="{BB962C8B-B14F-4D97-AF65-F5344CB8AC3E}">
        <p14:creationId xmlns:p14="http://schemas.microsoft.com/office/powerpoint/2010/main" val="1803608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2X2 Contingency tables</a:t>
            </a:r>
          </a:p>
        </p:txBody>
      </p:sp>
      <p:sp>
        <p:nvSpPr>
          <p:cNvPr id="4" name="TextBox 3"/>
          <p:cNvSpPr txBox="1"/>
          <p:nvPr/>
        </p:nvSpPr>
        <p:spPr>
          <a:xfrm>
            <a:off x="4648200" y="2286000"/>
            <a:ext cx="2819400" cy="369332"/>
          </a:xfrm>
          <a:prstGeom prst="rect">
            <a:avLst/>
          </a:prstGeom>
          <a:noFill/>
        </p:spPr>
        <p:txBody>
          <a:bodyPr wrap="square" rtlCol="0">
            <a:spAutoFit/>
          </a:bodyPr>
          <a:lstStyle/>
          <a:p>
            <a:r>
              <a:rPr lang="en-US" dirty="0"/>
              <a:t>Response / Outcome</a:t>
            </a:r>
          </a:p>
        </p:txBody>
      </p:sp>
      <p:sp>
        <p:nvSpPr>
          <p:cNvPr id="6" name="TextBox 5"/>
          <p:cNvSpPr txBox="1"/>
          <p:nvPr/>
        </p:nvSpPr>
        <p:spPr>
          <a:xfrm>
            <a:off x="228600" y="3172691"/>
            <a:ext cx="1409700" cy="923330"/>
          </a:xfrm>
          <a:prstGeom prst="rect">
            <a:avLst/>
          </a:prstGeom>
          <a:noFill/>
        </p:spPr>
        <p:txBody>
          <a:bodyPr wrap="square" rtlCol="0">
            <a:spAutoFit/>
          </a:bodyPr>
          <a:lstStyle/>
          <a:p>
            <a:r>
              <a:rPr lang="en-US" dirty="0"/>
              <a:t>Explanatory/</a:t>
            </a:r>
          </a:p>
          <a:p>
            <a:r>
              <a:rPr lang="en-US" dirty="0"/>
              <a:t> Exposure</a:t>
            </a:r>
          </a:p>
        </p:txBody>
      </p:sp>
      <p:sp>
        <p:nvSpPr>
          <p:cNvPr id="5" name="TextBox 4"/>
          <p:cNvSpPr txBox="1"/>
          <p:nvPr/>
        </p:nvSpPr>
        <p:spPr>
          <a:xfrm>
            <a:off x="304800" y="5257800"/>
            <a:ext cx="8534400" cy="646331"/>
          </a:xfrm>
          <a:prstGeom prst="rect">
            <a:avLst/>
          </a:prstGeom>
          <a:noFill/>
        </p:spPr>
        <p:txBody>
          <a:bodyPr wrap="square" rtlCol="0">
            <a:spAutoFit/>
          </a:bodyPr>
          <a:lstStyle/>
          <a:p>
            <a:r>
              <a:rPr lang="en-US" dirty="0"/>
              <a:t>Try to remain consistent,  as it will help keep your thoughts straight.  I put response on top (columns) and Explanatory in rows.</a:t>
            </a:r>
          </a:p>
        </p:txBody>
      </p:sp>
      <p:pic>
        <p:nvPicPr>
          <p:cNvPr id="7" name="Picture 6"/>
          <p:cNvPicPr>
            <a:picLocks noChangeAspect="1"/>
          </p:cNvPicPr>
          <p:nvPr/>
        </p:nvPicPr>
        <p:blipFill>
          <a:blip r:embed="rId2"/>
          <a:stretch>
            <a:fillRect/>
          </a:stretch>
        </p:blipFill>
        <p:spPr>
          <a:xfrm>
            <a:off x="1643062" y="2978911"/>
            <a:ext cx="6731000" cy="1676400"/>
          </a:xfrm>
          <a:prstGeom prst="rect">
            <a:avLst/>
          </a:prstGeom>
        </p:spPr>
      </p:pic>
    </p:spTree>
    <p:extLst>
      <p:ext uri="{BB962C8B-B14F-4D97-AF65-F5344CB8AC3E}">
        <p14:creationId xmlns:p14="http://schemas.microsoft.com/office/powerpoint/2010/main" val="922148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04566" y="2813566"/>
            <a:ext cx="6731000" cy="1676400"/>
          </a:xfrm>
          <a:prstGeom prst="rect">
            <a:avLst/>
          </a:prstGeom>
        </p:spPr>
      </p:pic>
      <p:sp>
        <p:nvSpPr>
          <p:cNvPr id="3" name="Title 2"/>
          <p:cNvSpPr>
            <a:spLocks noGrp="1"/>
          </p:cNvSpPr>
          <p:nvPr>
            <p:ph type="title"/>
          </p:nvPr>
        </p:nvSpPr>
        <p:spPr/>
        <p:txBody>
          <a:bodyPr/>
          <a:lstStyle/>
          <a:p>
            <a:r>
              <a:rPr lang="en-US" dirty="0"/>
              <a:t>Identify the study design  </a:t>
            </a:r>
            <a:br>
              <a:rPr lang="en-US" dirty="0"/>
            </a:br>
            <a:r>
              <a:rPr lang="en-US" sz="1200" dirty="0"/>
              <a:t>How the Observations were sampled</a:t>
            </a:r>
          </a:p>
        </p:txBody>
      </p:sp>
      <p:sp>
        <p:nvSpPr>
          <p:cNvPr id="4" name="TextBox 3"/>
          <p:cNvSpPr txBox="1"/>
          <p:nvPr/>
        </p:nvSpPr>
        <p:spPr>
          <a:xfrm>
            <a:off x="4648200" y="2286000"/>
            <a:ext cx="2819400" cy="369332"/>
          </a:xfrm>
          <a:prstGeom prst="rect">
            <a:avLst/>
          </a:prstGeom>
          <a:noFill/>
        </p:spPr>
        <p:txBody>
          <a:bodyPr wrap="square" rtlCol="0">
            <a:spAutoFit/>
          </a:bodyPr>
          <a:lstStyle/>
          <a:p>
            <a:r>
              <a:rPr lang="en-US" dirty="0"/>
              <a:t>Response / Outcome</a:t>
            </a:r>
          </a:p>
        </p:txBody>
      </p:sp>
      <p:sp>
        <p:nvSpPr>
          <p:cNvPr id="6" name="TextBox 5"/>
          <p:cNvSpPr txBox="1"/>
          <p:nvPr/>
        </p:nvSpPr>
        <p:spPr>
          <a:xfrm>
            <a:off x="228600" y="3172691"/>
            <a:ext cx="1409700" cy="923330"/>
          </a:xfrm>
          <a:prstGeom prst="rect">
            <a:avLst/>
          </a:prstGeom>
          <a:noFill/>
        </p:spPr>
        <p:txBody>
          <a:bodyPr wrap="square" rtlCol="0">
            <a:spAutoFit/>
          </a:bodyPr>
          <a:lstStyle/>
          <a:p>
            <a:r>
              <a:rPr lang="en-US" dirty="0"/>
              <a:t>Explanatory/</a:t>
            </a:r>
          </a:p>
          <a:p>
            <a:r>
              <a:rPr lang="en-US" dirty="0"/>
              <a:t> Exposure</a:t>
            </a:r>
          </a:p>
        </p:txBody>
      </p:sp>
      <p:sp>
        <p:nvSpPr>
          <p:cNvPr id="7" name="Rectangle 6"/>
          <p:cNvSpPr/>
          <p:nvPr/>
        </p:nvSpPr>
        <p:spPr>
          <a:xfrm>
            <a:off x="7521166" y="3184762"/>
            <a:ext cx="914400" cy="853838"/>
          </a:xfrm>
          <a:prstGeom prst="rect">
            <a:avLst/>
          </a:prstGeom>
          <a:no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2400" y="4648200"/>
            <a:ext cx="8534400" cy="1754326"/>
          </a:xfrm>
          <a:prstGeom prst="rect">
            <a:avLst/>
          </a:prstGeom>
          <a:noFill/>
        </p:spPr>
        <p:txBody>
          <a:bodyPr wrap="square" rtlCol="0">
            <a:spAutoFit/>
          </a:bodyPr>
          <a:lstStyle/>
          <a:p>
            <a:r>
              <a:rPr lang="en-US" dirty="0"/>
              <a:t>PROSPECTIVE Experimental/Observations</a:t>
            </a:r>
          </a:p>
          <a:p>
            <a:endParaRPr lang="en-US" dirty="0"/>
          </a:p>
          <a:p>
            <a:r>
              <a:rPr lang="en-US" dirty="0"/>
              <a:t>Children were randomly placed into (or selected from) the explanatory groups.  Row totals are fixed ahead of time.</a:t>
            </a:r>
          </a:p>
          <a:p>
            <a:endParaRPr lang="en-US" dirty="0"/>
          </a:p>
          <a:p>
            <a:endParaRPr lang="en-US" dirty="0"/>
          </a:p>
        </p:txBody>
      </p:sp>
    </p:spTree>
    <p:extLst>
      <p:ext uri="{BB962C8B-B14F-4D97-AF65-F5344CB8AC3E}">
        <p14:creationId xmlns:p14="http://schemas.microsoft.com/office/powerpoint/2010/main" val="144716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Identify the study design  </a:t>
            </a:r>
            <a:br>
              <a:rPr lang="en-US" dirty="0"/>
            </a:br>
            <a:r>
              <a:rPr lang="en-US" sz="1200" dirty="0"/>
              <a:t>How the Observations were sampled</a:t>
            </a:r>
          </a:p>
        </p:txBody>
      </p:sp>
      <p:graphicFrame>
        <p:nvGraphicFramePr>
          <p:cNvPr id="2" name="Table 1"/>
          <p:cNvGraphicFramePr>
            <a:graphicFrameLocks noGrp="1"/>
          </p:cNvGraphicFramePr>
          <p:nvPr>
            <p:extLst>
              <p:ext uri="{D42A27DB-BD31-4B8C-83A1-F6EECF244321}">
                <p14:modId xmlns:p14="http://schemas.microsoft.com/office/powerpoint/2010/main" val="3692820987"/>
              </p:ext>
            </p:extLst>
          </p:nvPr>
        </p:nvGraphicFramePr>
        <p:xfrm>
          <a:off x="1752600" y="2133600"/>
          <a:ext cx="6705599" cy="1640680"/>
        </p:xfrm>
        <a:graphic>
          <a:graphicData uri="http://schemas.openxmlformats.org/drawingml/2006/table">
            <a:tbl>
              <a:tblPr/>
              <a:tblGrid>
                <a:gridCol w="2519117">
                  <a:extLst>
                    <a:ext uri="{9D8B030D-6E8A-4147-A177-3AD203B41FA5}">
                      <a16:colId xmlns:a16="http://schemas.microsoft.com/office/drawing/2014/main" val="20000"/>
                    </a:ext>
                  </a:extLst>
                </a:gridCol>
                <a:gridCol w="2023552">
                  <a:extLst>
                    <a:ext uri="{9D8B030D-6E8A-4147-A177-3AD203B41FA5}">
                      <a16:colId xmlns:a16="http://schemas.microsoft.com/office/drawing/2014/main" val="20001"/>
                    </a:ext>
                  </a:extLst>
                </a:gridCol>
                <a:gridCol w="1263430">
                  <a:extLst>
                    <a:ext uri="{9D8B030D-6E8A-4147-A177-3AD203B41FA5}">
                      <a16:colId xmlns:a16="http://schemas.microsoft.com/office/drawing/2014/main" val="20002"/>
                    </a:ext>
                  </a:extLst>
                </a:gridCol>
                <a:gridCol w="899500">
                  <a:extLst>
                    <a:ext uri="{9D8B030D-6E8A-4147-A177-3AD203B41FA5}">
                      <a16:colId xmlns:a16="http://schemas.microsoft.com/office/drawing/2014/main" val="20003"/>
                    </a:ext>
                  </a:extLst>
                </a:gridCol>
              </a:tblGrid>
              <a:tr h="410170">
                <a:tc>
                  <a:txBody>
                    <a:bodyPr/>
                    <a:lstStyle/>
                    <a:p>
                      <a:pPr marL="0" marR="0" fontAlgn="t">
                        <a:spcBef>
                          <a:spcPts val="0"/>
                        </a:spcBef>
                        <a:spcAft>
                          <a:spcPts val="0"/>
                        </a:spcAft>
                      </a:pPr>
                      <a:r>
                        <a:rPr lang="en-US" sz="1100" dirty="0">
                          <a:effectLst/>
                          <a:latin typeface="Calibri"/>
                        </a:rPr>
                        <a:t> </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b="1" dirty="0">
                          <a:effectLst/>
                          <a:latin typeface="Calibri"/>
                        </a:rPr>
                        <a:t>Died</a:t>
                      </a:r>
                      <a:endParaRPr lang="en-US" sz="1100" dirty="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b="1" dirty="0">
                          <a:effectLst/>
                          <a:latin typeface="Calibri"/>
                        </a:rPr>
                        <a:t>Alive</a:t>
                      </a:r>
                      <a:endParaRPr lang="en-US" sz="1100" dirty="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b="1">
                          <a:effectLst/>
                          <a:latin typeface="Calibri"/>
                        </a:rPr>
                        <a:t>Total</a:t>
                      </a:r>
                      <a:endParaRPr lang="en-US" sz="110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0170">
                <a:tc>
                  <a:txBody>
                    <a:bodyPr/>
                    <a:lstStyle/>
                    <a:p>
                      <a:pPr marL="0" marR="0" algn="ctr" fontAlgn="t">
                        <a:spcBef>
                          <a:spcPts val="0"/>
                        </a:spcBef>
                        <a:spcAft>
                          <a:spcPts val="0"/>
                        </a:spcAft>
                      </a:pPr>
                      <a:r>
                        <a:rPr lang="en-US" sz="1100" b="1" dirty="0">
                          <a:effectLst/>
                          <a:latin typeface="Calibri"/>
                        </a:rPr>
                        <a:t>OBESE</a:t>
                      </a:r>
                      <a:endParaRPr lang="en-US" sz="1100" dirty="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dirty="0">
                          <a:effectLst/>
                          <a:latin typeface="Calibri"/>
                        </a:rPr>
                        <a:t>16</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dirty="0">
                          <a:effectLst/>
                          <a:latin typeface="Calibri"/>
                        </a:rPr>
                        <a:t>2045</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dirty="0">
                          <a:effectLst/>
                          <a:latin typeface="Calibri"/>
                        </a:rPr>
                        <a:t>2061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0170">
                <a:tc>
                  <a:txBody>
                    <a:bodyPr/>
                    <a:lstStyle/>
                    <a:p>
                      <a:pPr marL="0" marR="0" algn="ctr" fontAlgn="t">
                        <a:spcBef>
                          <a:spcPts val="0"/>
                        </a:spcBef>
                        <a:spcAft>
                          <a:spcPts val="0"/>
                        </a:spcAft>
                      </a:pPr>
                      <a:r>
                        <a:rPr lang="en-US" sz="1100" b="1" dirty="0">
                          <a:effectLst/>
                          <a:latin typeface="Calibri"/>
                        </a:rPr>
                        <a:t>NOT OBESE</a:t>
                      </a:r>
                      <a:endParaRPr lang="en-US" sz="1100" dirty="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dirty="0">
                          <a:effectLst/>
                          <a:latin typeface="Calibri"/>
                        </a:rPr>
                        <a:t>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dirty="0">
                          <a:effectLst/>
                          <a:latin typeface="Calibri"/>
                        </a:rPr>
                        <a:t>1044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dirty="0">
                          <a:effectLst/>
                          <a:latin typeface="Calibri"/>
                        </a:rPr>
                        <a:t>1051</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0170">
                <a:tc>
                  <a:txBody>
                    <a:bodyPr/>
                    <a:lstStyle/>
                    <a:p>
                      <a:pPr marL="0" marR="0" algn="ctr" fontAlgn="t">
                        <a:spcBef>
                          <a:spcPts val="0"/>
                        </a:spcBef>
                        <a:spcAft>
                          <a:spcPts val="0"/>
                        </a:spcAft>
                      </a:pPr>
                      <a:r>
                        <a:rPr lang="en-US" sz="1100" b="1">
                          <a:effectLst/>
                          <a:latin typeface="Calibri"/>
                        </a:rPr>
                        <a:t>Total </a:t>
                      </a:r>
                      <a:endParaRPr lang="en-US" sz="1100">
                        <a:effectLst/>
                        <a:latin typeface="Calibri"/>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dirty="0">
                          <a:effectLst/>
                          <a:latin typeface="Calibri"/>
                        </a:rPr>
                        <a:t>23</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dirty="0">
                          <a:effectLst/>
                          <a:latin typeface="Calibri"/>
                        </a:rPr>
                        <a:t>3089</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algn="ctr" fontAlgn="t">
                        <a:spcBef>
                          <a:spcPts val="0"/>
                        </a:spcBef>
                        <a:spcAft>
                          <a:spcPts val="0"/>
                        </a:spcAft>
                      </a:pPr>
                      <a:r>
                        <a:rPr lang="en-US" sz="1100" dirty="0">
                          <a:effectLst/>
                          <a:latin typeface="Calibri"/>
                        </a:rPr>
                        <a:t>3112</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4" name="TextBox 3"/>
          <p:cNvSpPr txBox="1"/>
          <p:nvPr/>
        </p:nvSpPr>
        <p:spPr>
          <a:xfrm>
            <a:off x="4648200" y="1600200"/>
            <a:ext cx="2819400" cy="369332"/>
          </a:xfrm>
          <a:prstGeom prst="rect">
            <a:avLst/>
          </a:prstGeom>
          <a:noFill/>
        </p:spPr>
        <p:txBody>
          <a:bodyPr wrap="square" rtlCol="0">
            <a:spAutoFit/>
          </a:bodyPr>
          <a:lstStyle/>
          <a:p>
            <a:r>
              <a:rPr lang="en-US" dirty="0"/>
              <a:t>Response / Outcome</a:t>
            </a:r>
          </a:p>
        </p:txBody>
      </p:sp>
      <p:sp>
        <p:nvSpPr>
          <p:cNvPr id="6" name="TextBox 5"/>
          <p:cNvSpPr txBox="1"/>
          <p:nvPr/>
        </p:nvSpPr>
        <p:spPr>
          <a:xfrm>
            <a:off x="228600" y="2486891"/>
            <a:ext cx="1409700" cy="923330"/>
          </a:xfrm>
          <a:prstGeom prst="rect">
            <a:avLst/>
          </a:prstGeom>
          <a:noFill/>
        </p:spPr>
        <p:txBody>
          <a:bodyPr wrap="square" rtlCol="0">
            <a:spAutoFit/>
          </a:bodyPr>
          <a:lstStyle/>
          <a:p>
            <a:r>
              <a:rPr lang="en-US" dirty="0"/>
              <a:t>Explanatory/</a:t>
            </a:r>
          </a:p>
          <a:p>
            <a:r>
              <a:rPr lang="en-US" dirty="0"/>
              <a:t> Exposure</a:t>
            </a:r>
          </a:p>
        </p:txBody>
      </p:sp>
      <p:sp>
        <p:nvSpPr>
          <p:cNvPr id="5" name="Rectangle 4"/>
          <p:cNvSpPr/>
          <p:nvPr/>
        </p:nvSpPr>
        <p:spPr>
          <a:xfrm>
            <a:off x="7543800" y="3352800"/>
            <a:ext cx="914400" cy="461665"/>
          </a:xfrm>
          <a:prstGeom prst="rect">
            <a:avLst/>
          </a:prstGeom>
          <a:no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8600" y="3842380"/>
            <a:ext cx="8534400" cy="3139321"/>
          </a:xfrm>
          <a:prstGeom prst="rect">
            <a:avLst/>
          </a:prstGeom>
          <a:noFill/>
        </p:spPr>
        <p:txBody>
          <a:bodyPr wrap="square" rtlCol="0">
            <a:spAutoFit/>
          </a:bodyPr>
          <a:lstStyle/>
          <a:p>
            <a:r>
              <a:rPr lang="en-US" dirty="0"/>
              <a:t>Completely OBSERVATIONAL</a:t>
            </a:r>
          </a:p>
          <a:p>
            <a:endParaRPr lang="en-US" dirty="0"/>
          </a:p>
          <a:p>
            <a:r>
              <a:rPr lang="en-US" dirty="0"/>
              <a:t>The only number that was fixed in advanced was the total sample size.  In these situations it is sometimes more open to what is the response and what is the explanatory.  </a:t>
            </a:r>
          </a:p>
          <a:p>
            <a:endParaRPr lang="en-US" dirty="0"/>
          </a:p>
          <a:p>
            <a:pPr marL="285750" indent="-285750">
              <a:buFont typeface="Arial" panose="020B0604020202020204" pitchFamily="34" charset="0"/>
              <a:buChar char="•"/>
            </a:pPr>
            <a:r>
              <a:rPr lang="en-US" dirty="0"/>
              <a:t>Here the two observed quantities had an order (obese definition in 1976, and then observed if the died in the window (1976 to 1982).  </a:t>
            </a:r>
          </a:p>
          <a:p>
            <a:pPr marL="285750" indent="-285750">
              <a:buFont typeface="Arial" panose="020B0604020202020204" pitchFamily="34" charset="0"/>
              <a:buChar char="•"/>
            </a:pPr>
            <a:r>
              <a:rPr lang="en-US" dirty="0"/>
              <a:t>Sometimes there is no order, here we have a more general type of hypothesis that will be discussed next session</a:t>
            </a:r>
          </a:p>
          <a:p>
            <a:endParaRPr lang="en-US" dirty="0"/>
          </a:p>
        </p:txBody>
      </p:sp>
    </p:spTree>
    <p:extLst>
      <p:ext uri="{BB962C8B-B14F-4D97-AF65-F5344CB8AC3E}">
        <p14:creationId xmlns:p14="http://schemas.microsoft.com/office/powerpoint/2010/main" val="463443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52600" y="2298700"/>
            <a:ext cx="6731000" cy="1663700"/>
          </a:xfrm>
          <a:prstGeom prst="rect">
            <a:avLst/>
          </a:prstGeom>
        </p:spPr>
      </p:pic>
      <p:sp>
        <p:nvSpPr>
          <p:cNvPr id="3" name="Title 2"/>
          <p:cNvSpPr>
            <a:spLocks noGrp="1"/>
          </p:cNvSpPr>
          <p:nvPr>
            <p:ph type="title"/>
          </p:nvPr>
        </p:nvSpPr>
        <p:spPr/>
        <p:txBody>
          <a:bodyPr/>
          <a:lstStyle/>
          <a:p>
            <a:r>
              <a:rPr lang="en-US" dirty="0"/>
              <a:t>Identify the study design  </a:t>
            </a:r>
            <a:br>
              <a:rPr lang="en-US" dirty="0"/>
            </a:br>
            <a:r>
              <a:rPr lang="en-US" sz="1200" dirty="0"/>
              <a:t>How the Observations were sampled</a:t>
            </a:r>
          </a:p>
        </p:txBody>
      </p:sp>
      <p:sp>
        <p:nvSpPr>
          <p:cNvPr id="4" name="TextBox 3"/>
          <p:cNvSpPr txBox="1"/>
          <p:nvPr/>
        </p:nvSpPr>
        <p:spPr>
          <a:xfrm>
            <a:off x="4648200" y="1737479"/>
            <a:ext cx="2819400" cy="369332"/>
          </a:xfrm>
          <a:prstGeom prst="rect">
            <a:avLst/>
          </a:prstGeom>
          <a:noFill/>
        </p:spPr>
        <p:txBody>
          <a:bodyPr wrap="square" rtlCol="0">
            <a:spAutoFit/>
          </a:bodyPr>
          <a:lstStyle/>
          <a:p>
            <a:r>
              <a:rPr lang="en-US" dirty="0"/>
              <a:t>Response / Outcome</a:t>
            </a:r>
          </a:p>
        </p:txBody>
      </p:sp>
      <p:sp>
        <p:nvSpPr>
          <p:cNvPr id="6" name="TextBox 5"/>
          <p:cNvSpPr txBox="1"/>
          <p:nvPr/>
        </p:nvSpPr>
        <p:spPr>
          <a:xfrm>
            <a:off x="228600" y="2624170"/>
            <a:ext cx="1409700" cy="923330"/>
          </a:xfrm>
          <a:prstGeom prst="rect">
            <a:avLst/>
          </a:prstGeom>
          <a:noFill/>
        </p:spPr>
        <p:txBody>
          <a:bodyPr wrap="square" rtlCol="0">
            <a:spAutoFit/>
          </a:bodyPr>
          <a:lstStyle/>
          <a:p>
            <a:r>
              <a:rPr lang="en-US" dirty="0"/>
              <a:t>Explanatory/</a:t>
            </a:r>
          </a:p>
          <a:p>
            <a:r>
              <a:rPr lang="en-US" dirty="0"/>
              <a:t> Exposure</a:t>
            </a:r>
          </a:p>
        </p:txBody>
      </p:sp>
      <p:sp>
        <p:nvSpPr>
          <p:cNvPr id="7" name="Rectangle 6"/>
          <p:cNvSpPr/>
          <p:nvPr/>
        </p:nvSpPr>
        <p:spPr>
          <a:xfrm>
            <a:off x="4267200" y="3547500"/>
            <a:ext cx="3276600" cy="414900"/>
          </a:xfrm>
          <a:prstGeom prst="rect">
            <a:avLst/>
          </a:prstGeom>
          <a:no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3909" y="4099679"/>
            <a:ext cx="8534400" cy="3139321"/>
          </a:xfrm>
          <a:prstGeom prst="rect">
            <a:avLst/>
          </a:prstGeom>
          <a:noFill/>
        </p:spPr>
        <p:txBody>
          <a:bodyPr wrap="square" rtlCol="0">
            <a:spAutoFit/>
          </a:bodyPr>
          <a:lstStyle/>
          <a:p>
            <a:r>
              <a:rPr lang="en-US" dirty="0"/>
              <a:t>RETROSPECTIVE Observational</a:t>
            </a:r>
          </a:p>
          <a:p>
            <a:endParaRPr lang="en-US" dirty="0"/>
          </a:p>
          <a:p>
            <a:r>
              <a:rPr lang="en-US" dirty="0"/>
              <a:t>Subjects were selected based on their Response outcome and then the explanatory outcome was then observed.</a:t>
            </a:r>
          </a:p>
          <a:p>
            <a:endParaRPr lang="en-US" dirty="0"/>
          </a:p>
          <a:p>
            <a:r>
              <a:rPr lang="en-US" dirty="0"/>
              <a:t>The problem with this is that technically we just flipped the experiment around where Response is really the Explanatory and the Explanatory is really the Response.  </a:t>
            </a:r>
          </a:p>
          <a:p>
            <a:r>
              <a:rPr lang="en-US" dirty="0"/>
              <a:t>But we still want to make conclusions and talk about the Arrested/Not Arrested as the response</a:t>
            </a:r>
          </a:p>
          <a:p>
            <a:endParaRPr lang="en-US" dirty="0"/>
          </a:p>
          <a:p>
            <a:endParaRPr lang="en-US" dirty="0"/>
          </a:p>
        </p:txBody>
      </p:sp>
    </p:spTree>
    <p:extLst>
      <p:ext uri="{BB962C8B-B14F-4D97-AF65-F5344CB8AC3E}">
        <p14:creationId xmlns:p14="http://schemas.microsoft.com/office/powerpoint/2010/main" val="1999104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CLASS Exercises</a:t>
            </a:r>
          </a:p>
        </p:txBody>
      </p:sp>
      <p:pic>
        <p:nvPicPr>
          <p:cNvPr id="2" name="Picture 1"/>
          <p:cNvPicPr>
            <a:picLocks noChangeAspect="1"/>
          </p:cNvPicPr>
          <p:nvPr/>
        </p:nvPicPr>
        <p:blipFill>
          <a:blip r:embed="rId2"/>
          <a:stretch>
            <a:fillRect/>
          </a:stretch>
        </p:blipFill>
        <p:spPr>
          <a:xfrm>
            <a:off x="685800" y="1828800"/>
            <a:ext cx="7264400" cy="3365500"/>
          </a:xfrm>
          <a:prstGeom prst="rect">
            <a:avLst/>
          </a:prstGeom>
        </p:spPr>
      </p:pic>
    </p:spTree>
    <p:extLst>
      <p:ext uri="{BB962C8B-B14F-4D97-AF65-F5344CB8AC3E}">
        <p14:creationId xmlns:p14="http://schemas.microsoft.com/office/powerpoint/2010/main" val="3181355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Just like in other topics we can summarize the 2x2 table using percentage breakdowns</a:t>
            </a:r>
          </a:p>
        </p:txBody>
      </p:sp>
      <p:sp>
        <p:nvSpPr>
          <p:cNvPr id="3" name="Title 2"/>
          <p:cNvSpPr>
            <a:spLocks noGrp="1"/>
          </p:cNvSpPr>
          <p:nvPr>
            <p:ph type="title"/>
          </p:nvPr>
        </p:nvSpPr>
        <p:spPr/>
        <p:txBody>
          <a:bodyPr/>
          <a:lstStyle/>
          <a:p>
            <a:r>
              <a:rPr lang="en-US" dirty="0"/>
              <a:t>Summary statistics</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743200"/>
            <a:ext cx="6051550" cy="3568700"/>
          </a:xfrm>
          <a:prstGeom prst="rect">
            <a:avLst/>
          </a:prstGeom>
          <a:solidFill>
            <a:schemeClr val="bg1"/>
          </a:solidFill>
          <a:ln>
            <a:noFill/>
          </a:ln>
          <a:effectLst/>
        </p:spPr>
      </p:pic>
      <p:sp>
        <p:nvSpPr>
          <p:cNvPr id="4" name="Rectangle 3"/>
          <p:cNvSpPr/>
          <p:nvPr/>
        </p:nvSpPr>
        <p:spPr>
          <a:xfrm>
            <a:off x="3657600" y="3505200"/>
            <a:ext cx="1447800"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693437" y="4572000"/>
            <a:ext cx="1447800"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7200" y="3657600"/>
            <a:ext cx="2133600" cy="923330"/>
          </a:xfrm>
          <a:prstGeom prst="rect">
            <a:avLst/>
          </a:prstGeom>
          <a:solidFill>
            <a:schemeClr val="bg1"/>
          </a:solidFill>
        </p:spPr>
        <p:txBody>
          <a:bodyPr wrap="square" rtlCol="0">
            <a:spAutoFit/>
          </a:bodyPr>
          <a:lstStyle/>
          <a:p>
            <a:r>
              <a:rPr lang="en-US" dirty="0"/>
              <a:t>Percentages With Respect to Total Sample Size</a:t>
            </a:r>
          </a:p>
        </p:txBody>
      </p:sp>
    </p:spTree>
    <p:extLst>
      <p:ext uri="{BB962C8B-B14F-4D97-AF65-F5344CB8AC3E}">
        <p14:creationId xmlns:p14="http://schemas.microsoft.com/office/powerpoint/2010/main" val="2420053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Just like in other topics we can summarize the 2x2 table using percentage breakdowns</a:t>
            </a:r>
          </a:p>
        </p:txBody>
      </p:sp>
      <p:sp>
        <p:nvSpPr>
          <p:cNvPr id="3" name="Title 2"/>
          <p:cNvSpPr>
            <a:spLocks noGrp="1"/>
          </p:cNvSpPr>
          <p:nvPr>
            <p:ph type="title"/>
          </p:nvPr>
        </p:nvSpPr>
        <p:spPr/>
        <p:txBody>
          <a:bodyPr/>
          <a:lstStyle/>
          <a:p>
            <a:r>
              <a:rPr lang="en-US" dirty="0"/>
              <a:t>Summary statistics</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743200"/>
            <a:ext cx="6051550" cy="3568700"/>
          </a:xfrm>
          <a:prstGeom prst="rect">
            <a:avLst/>
          </a:prstGeom>
          <a:solidFill>
            <a:schemeClr val="bg1"/>
          </a:solidFill>
          <a:ln>
            <a:noFill/>
          </a:ln>
          <a:effectLst/>
        </p:spPr>
      </p:pic>
      <p:sp>
        <p:nvSpPr>
          <p:cNvPr id="4" name="Rectangle 3"/>
          <p:cNvSpPr/>
          <p:nvPr/>
        </p:nvSpPr>
        <p:spPr>
          <a:xfrm>
            <a:off x="3693437" y="3733800"/>
            <a:ext cx="1447800"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725124" y="4800600"/>
            <a:ext cx="1447800"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7200" y="3604220"/>
            <a:ext cx="2133600" cy="369332"/>
          </a:xfrm>
          <a:prstGeom prst="rect">
            <a:avLst/>
          </a:prstGeom>
          <a:solidFill>
            <a:schemeClr val="bg1"/>
          </a:solidFill>
        </p:spPr>
        <p:txBody>
          <a:bodyPr wrap="square" rtlCol="0">
            <a:spAutoFit/>
          </a:bodyPr>
          <a:lstStyle/>
          <a:p>
            <a:r>
              <a:rPr lang="en-US" dirty="0"/>
              <a:t>Row Percent's</a:t>
            </a:r>
          </a:p>
        </p:txBody>
      </p:sp>
      <p:sp>
        <p:nvSpPr>
          <p:cNvPr id="8" name="TextBox 7"/>
          <p:cNvSpPr txBox="1"/>
          <p:nvPr/>
        </p:nvSpPr>
        <p:spPr>
          <a:xfrm>
            <a:off x="685800" y="6127234"/>
            <a:ext cx="6934200" cy="646331"/>
          </a:xfrm>
          <a:prstGeom prst="rect">
            <a:avLst/>
          </a:prstGeom>
          <a:solidFill>
            <a:schemeClr val="bg1"/>
          </a:solidFill>
        </p:spPr>
        <p:txBody>
          <a:bodyPr wrap="square" rtlCol="0">
            <a:spAutoFit/>
          </a:bodyPr>
          <a:lstStyle/>
          <a:p>
            <a:r>
              <a:rPr lang="en-US" dirty="0"/>
              <a:t>Ex.  Percentage of Arrested individuals who did not attend school is 51.61</a:t>
            </a:r>
          </a:p>
        </p:txBody>
      </p:sp>
    </p:spTree>
    <p:extLst>
      <p:ext uri="{BB962C8B-B14F-4D97-AF65-F5344CB8AC3E}">
        <p14:creationId xmlns:p14="http://schemas.microsoft.com/office/powerpoint/2010/main" val="91423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Just like in other topics we can summarize the 2x2 table using percentage breakdowns</a:t>
            </a:r>
          </a:p>
        </p:txBody>
      </p:sp>
      <p:sp>
        <p:nvSpPr>
          <p:cNvPr id="3" name="Title 2"/>
          <p:cNvSpPr>
            <a:spLocks noGrp="1"/>
          </p:cNvSpPr>
          <p:nvPr>
            <p:ph type="title"/>
          </p:nvPr>
        </p:nvSpPr>
        <p:spPr/>
        <p:txBody>
          <a:bodyPr/>
          <a:lstStyle/>
          <a:p>
            <a:r>
              <a:rPr lang="en-US" dirty="0"/>
              <a:t>Summary statistics</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2374900"/>
            <a:ext cx="6051550" cy="3568700"/>
          </a:xfrm>
          <a:prstGeom prst="rect">
            <a:avLst/>
          </a:prstGeom>
          <a:solidFill>
            <a:schemeClr val="bg1"/>
          </a:solidFill>
          <a:ln>
            <a:noFill/>
          </a:ln>
          <a:effectLst/>
        </p:spPr>
      </p:pic>
      <p:sp>
        <p:nvSpPr>
          <p:cNvPr id="4" name="Rectangle 3"/>
          <p:cNvSpPr/>
          <p:nvPr/>
        </p:nvSpPr>
        <p:spPr>
          <a:xfrm>
            <a:off x="3727010" y="3657600"/>
            <a:ext cx="517965"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733800" y="4724400"/>
            <a:ext cx="519851"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7200" y="3124200"/>
            <a:ext cx="2133600" cy="369332"/>
          </a:xfrm>
          <a:prstGeom prst="rect">
            <a:avLst/>
          </a:prstGeom>
          <a:solidFill>
            <a:schemeClr val="bg1"/>
          </a:solidFill>
        </p:spPr>
        <p:txBody>
          <a:bodyPr wrap="square" rtlCol="0">
            <a:spAutoFit/>
          </a:bodyPr>
          <a:lstStyle/>
          <a:p>
            <a:r>
              <a:rPr lang="en-US" dirty="0"/>
              <a:t>Column Percent's</a:t>
            </a:r>
          </a:p>
        </p:txBody>
      </p:sp>
      <p:sp>
        <p:nvSpPr>
          <p:cNvPr id="8" name="TextBox 7"/>
          <p:cNvSpPr txBox="1"/>
          <p:nvPr/>
        </p:nvSpPr>
        <p:spPr>
          <a:xfrm>
            <a:off x="685800" y="5638800"/>
            <a:ext cx="6934200" cy="1200329"/>
          </a:xfrm>
          <a:prstGeom prst="rect">
            <a:avLst/>
          </a:prstGeom>
          <a:solidFill>
            <a:schemeClr val="bg1"/>
          </a:solidFill>
        </p:spPr>
        <p:txBody>
          <a:bodyPr wrap="square" rtlCol="0">
            <a:spAutoFit/>
          </a:bodyPr>
          <a:lstStyle/>
          <a:p>
            <a:r>
              <a:rPr lang="en-US" dirty="0"/>
              <a:t>Ex.  Percentage of Folks Attending Preschool who were arrested is 37.25  *  Note:  This estimate is not accurate because we forced there to be equal number of control and preschool groups.  It doesn’t really tell us anything.  </a:t>
            </a:r>
          </a:p>
        </p:txBody>
      </p:sp>
    </p:spTree>
    <p:extLst>
      <p:ext uri="{BB962C8B-B14F-4D97-AF65-F5344CB8AC3E}">
        <p14:creationId xmlns:p14="http://schemas.microsoft.com/office/powerpoint/2010/main" val="2174513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When you get comfortable you just let SAS print off all of the summary percent's and you can pluck off the ones you need.</a:t>
            </a:r>
          </a:p>
          <a:p>
            <a:endParaRPr lang="en-US" dirty="0"/>
          </a:p>
          <a:p>
            <a:r>
              <a:rPr lang="en-US" dirty="0"/>
              <a:t>Perhaps a better exercise is to ask yourself what type of sampling was conducted.</a:t>
            </a:r>
          </a:p>
          <a:p>
            <a:endParaRPr lang="en-US" dirty="0"/>
          </a:p>
          <a:p>
            <a:pPr lvl="1"/>
            <a:r>
              <a:rPr lang="en-US" dirty="0"/>
              <a:t>If the Rows were fixed ahead of time, then column percent's are not informative</a:t>
            </a:r>
          </a:p>
          <a:p>
            <a:pPr lvl="1"/>
            <a:endParaRPr lang="en-US" dirty="0"/>
          </a:p>
          <a:p>
            <a:pPr lvl="1"/>
            <a:r>
              <a:rPr lang="en-US" dirty="0"/>
              <a:t>If cols are fixed, the row percent's are not informative</a:t>
            </a:r>
          </a:p>
          <a:p>
            <a:pPr lvl="1"/>
            <a:endParaRPr lang="en-US" dirty="0"/>
          </a:p>
          <a:p>
            <a:pPr lvl="1"/>
            <a:r>
              <a:rPr lang="en-US" dirty="0"/>
              <a:t>If only the total sample size was fixed, you can use everything</a:t>
            </a:r>
          </a:p>
          <a:p>
            <a:pPr lvl="1"/>
            <a:endParaRPr lang="en-US" dirty="0"/>
          </a:p>
          <a:p>
            <a:pPr marL="365760" lvl="1" indent="0">
              <a:buNone/>
            </a:pPr>
            <a:r>
              <a:rPr lang="en-US" dirty="0"/>
              <a:t>Tell SAS to only include the ones that are informative</a:t>
            </a:r>
          </a:p>
        </p:txBody>
      </p:sp>
      <p:sp>
        <p:nvSpPr>
          <p:cNvPr id="3" name="Title 2"/>
          <p:cNvSpPr>
            <a:spLocks noGrp="1"/>
          </p:cNvSpPr>
          <p:nvPr>
            <p:ph type="title"/>
          </p:nvPr>
        </p:nvSpPr>
        <p:spPr/>
        <p:txBody>
          <a:bodyPr/>
          <a:lstStyle/>
          <a:p>
            <a:r>
              <a:rPr lang="en-US" dirty="0"/>
              <a:t>Summarizing percentages/Probabilities</a:t>
            </a:r>
          </a:p>
        </p:txBody>
      </p:sp>
    </p:spTree>
    <p:extLst>
      <p:ext uri="{BB962C8B-B14F-4D97-AF65-F5344CB8AC3E}">
        <p14:creationId xmlns:p14="http://schemas.microsoft.com/office/powerpoint/2010/main" val="393855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58201" cy="4910329"/>
          </a:xfrm>
        </p:spPr>
        <p:txBody>
          <a:bodyPr>
            <a:normAutofit/>
          </a:bodyPr>
          <a:lstStyle/>
          <a:p>
            <a:r>
              <a:rPr lang="en-US" dirty="0"/>
              <a:t>Determine how the data is sampled and what proportions are actually useable</a:t>
            </a:r>
          </a:p>
          <a:p>
            <a:endParaRPr lang="en-US" dirty="0"/>
          </a:p>
          <a:p>
            <a:r>
              <a:rPr lang="en-US" dirty="0"/>
              <a:t>In general, we have a more global tests that works regardless of being in retrospective or prospective cases.  This is covered in the next unit (ANALYSIS PLAN IS COMING NEXT TIME)</a:t>
            </a:r>
          </a:p>
          <a:p>
            <a:pPr lvl="1"/>
            <a:r>
              <a:rPr lang="en-US" dirty="0"/>
              <a:t>Fishers Exact test (no sample size rules to remember)</a:t>
            </a:r>
          </a:p>
          <a:p>
            <a:pPr lvl="1"/>
            <a:r>
              <a:rPr lang="en-US" dirty="0"/>
              <a:t>We will use this in practice to conduct hypothesis tests versus conducting the hypothesis tests in this section.</a:t>
            </a:r>
          </a:p>
          <a:p>
            <a:pPr lvl="1"/>
            <a:endParaRPr lang="en-US" dirty="0"/>
          </a:p>
          <a:p>
            <a:pPr lvl="1"/>
            <a:r>
              <a:rPr lang="en-US" dirty="0"/>
              <a:t>What you will want to use is the confidence intervals.  Once the hypothesis test is conducted, you would then report the appropriate measure either differences in proportions or an odds ratio value and its confidence interval.</a:t>
            </a:r>
          </a:p>
          <a:p>
            <a:endParaRPr lang="en-US" dirty="0"/>
          </a:p>
        </p:txBody>
      </p:sp>
      <p:sp>
        <p:nvSpPr>
          <p:cNvPr id="3" name="Title 2"/>
          <p:cNvSpPr>
            <a:spLocks noGrp="1"/>
          </p:cNvSpPr>
          <p:nvPr>
            <p:ph type="title"/>
          </p:nvPr>
        </p:nvSpPr>
        <p:spPr/>
        <p:txBody>
          <a:bodyPr/>
          <a:lstStyle/>
          <a:p>
            <a:r>
              <a:rPr lang="en-US" sz="2400" dirty="0"/>
              <a:t>General Guidance when dealing with tests for differences of proportions and ODDS ratios</a:t>
            </a:r>
          </a:p>
        </p:txBody>
      </p:sp>
    </p:spTree>
    <p:extLst>
      <p:ext uri="{BB962C8B-B14F-4D97-AF65-F5344CB8AC3E}">
        <p14:creationId xmlns:p14="http://schemas.microsoft.com/office/powerpoint/2010/main" val="2633794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407893" cy="4681729"/>
          </a:xfrm>
        </p:spPr>
        <p:txBody>
          <a:bodyPr>
            <a:normAutofit fontScale="92500" lnSpcReduction="10000"/>
          </a:bodyPr>
          <a:lstStyle/>
          <a:p>
            <a:r>
              <a:rPr lang="en-US" dirty="0"/>
              <a:t>#1    OR=3     The odds for getting arrested given you did not go to the pre school </a:t>
            </a:r>
            <a:r>
              <a:rPr lang="en-US"/>
              <a:t>is 3 times </a:t>
            </a:r>
            <a:r>
              <a:rPr lang="en-US" dirty="0"/>
              <a:t>the odds for those not attending the pre school</a:t>
            </a:r>
          </a:p>
          <a:p>
            <a:endParaRPr lang="en-US" dirty="0"/>
          </a:p>
          <a:p>
            <a:endParaRPr lang="en-US" dirty="0"/>
          </a:p>
          <a:p>
            <a:r>
              <a:rPr lang="en-US" dirty="0"/>
              <a:t>We have to make sure we are saying “ODDS of this is 3 times ODDS of that”</a:t>
            </a:r>
          </a:p>
          <a:p>
            <a:endParaRPr lang="en-US" dirty="0"/>
          </a:p>
          <a:p>
            <a:r>
              <a:rPr lang="en-US" dirty="0"/>
              <a:t>#2 What we’d like to say and some times misspeak is “We are 3 times more likely to be arrested if we don’t attend pre-school”</a:t>
            </a:r>
          </a:p>
          <a:p>
            <a:endParaRPr lang="en-US" dirty="0"/>
          </a:p>
          <a:p>
            <a:pPr marL="45720" indent="0">
              <a:buNone/>
            </a:pPr>
            <a:r>
              <a:rPr lang="en-US" dirty="0"/>
              <a:t>There is actually an estimate for this its just not the OR.  In certain situations the OR can be used with that interpretation but not in general.  To be able to say the comment above we need to know the RELATIVE RISK</a:t>
            </a:r>
          </a:p>
          <a:p>
            <a:pPr marL="45720" indent="0">
              <a:buNone/>
            </a:pPr>
            <a:endParaRPr lang="en-US" dirty="0"/>
          </a:p>
          <a:p>
            <a:pPr marL="45720" indent="0">
              <a:buNone/>
            </a:pPr>
            <a:endParaRPr lang="en-US" dirty="0"/>
          </a:p>
          <a:p>
            <a:endParaRPr lang="en-US" dirty="0"/>
          </a:p>
        </p:txBody>
      </p:sp>
      <p:sp>
        <p:nvSpPr>
          <p:cNvPr id="3" name="Title 2"/>
          <p:cNvSpPr>
            <a:spLocks noGrp="1"/>
          </p:cNvSpPr>
          <p:nvPr>
            <p:ph type="title"/>
          </p:nvPr>
        </p:nvSpPr>
        <p:spPr/>
        <p:txBody>
          <a:bodyPr/>
          <a:lstStyle/>
          <a:p>
            <a:r>
              <a:rPr lang="en-US" dirty="0"/>
              <a:t>Interpreting AN ODDS RATIO and Something called (Relative Risk)</a:t>
            </a:r>
          </a:p>
        </p:txBody>
      </p:sp>
    </p:spTree>
    <p:extLst>
      <p:ext uri="{BB962C8B-B14F-4D97-AF65-F5344CB8AC3E}">
        <p14:creationId xmlns:p14="http://schemas.microsoft.com/office/powerpoint/2010/main" val="58430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80999" y="1719070"/>
                <a:ext cx="8534401" cy="5138930"/>
              </a:xfrm>
            </p:spPr>
            <p:txBody>
              <a:bodyPr>
                <a:normAutofit fontScale="70000" lnSpcReduction="20000"/>
              </a:bodyPr>
              <a:lstStyle/>
              <a:p>
                <a14:m>
                  <m:oMath xmlns:m="http://schemas.openxmlformats.org/officeDocument/2006/math">
                    <m:sSub>
                      <m:sSubPr>
                        <m:ctrlPr>
                          <a:rPr lang="en-US" i="1" smtClean="0">
                            <a:latin typeface="Cambria Math" panose="02040503050406030204" pitchFamily="18" charset="0"/>
                            <a:ea typeface="Cambria Math"/>
                          </a:rPr>
                        </m:ctrlPr>
                      </m:sSubPr>
                      <m:e>
                        <m:r>
                          <a:rPr lang="en-US" i="1">
                            <a:latin typeface="Cambria Math"/>
                            <a:ea typeface="Cambria Math"/>
                          </a:rPr>
                          <m:t>𝜋</m:t>
                        </m:r>
                      </m:e>
                      <m:sub>
                        <m:r>
                          <a:rPr lang="en-US" i="1">
                            <a:latin typeface="Cambria Math"/>
                            <a:ea typeface="Cambria Math"/>
                          </a:rPr>
                          <m:t>𝑃𝑟𝑒</m:t>
                        </m:r>
                      </m:sub>
                    </m:sSub>
                  </m:oMath>
                </a14:m>
                <a:r>
                  <a:rPr lang="en-US" dirty="0"/>
                  <a:t>= proportion of arrests among preschool attendees</a:t>
                </a:r>
              </a:p>
              <a:p>
                <a14:m>
                  <m:oMath xmlns:m="http://schemas.openxmlformats.org/officeDocument/2006/math">
                    <m:sSub>
                      <m:sSubPr>
                        <m:ctrlPr>
                          <a:rPr lang="en-US" i="1">
                            <a:latin typeface="Cambria Math" panose="02040503050406030204" pitchFamily="18" charset="0"/>
                            <a:ea typeface="Cambria Math"/>
                          </a:rPr>
                        </m:ctrlPr>
                      </m:sSubPr>
                      <m:e>
                        <m:r>
                          <a:rPr lang="en-US" i="1">
                            <a:latin typeface="Cambria Math"/>
                            <a:ea typeface="Cambria Math"/>
                          </a:rPr>
                          <m:t>𝜋</m:t>
                        </m:r>
                      </m:e>
                      <m:sub>
                        <m:r>
                          <a:rPr lang="en-US" b="0" i="1" smtClean="0">
                            <a:latin typeface="Cambria Math"/>
                            <a:ea typeface="Cambria Math"/>
                          </a:rPr>
                          <m:t>𝐶𝑜𝑛𝑡𝑟𝑜𝑙</m:t>
                        </m:r>
                      </m:sub>
                    </m:sSub>
                  </m:oMath>
                </a14:m>
                <a:r>
                  <a:rPr lang="en-US" dirty="0"/>
                  <a:t>=proportion of arrests among non attendees</a:t>
                </a:r>
              </a:p>
              <a:p>
                <a:endParaRPr lang="en-US" dirty="0"/>
              </a:p>
              <a:p>
                <a:endParaRPr lang="en-US" dirty="0"/>
              </a:p>
              <a:p>
                <a:r>
                  <a:rPr lang="en-US" dirty="0"/>
                  <a:t>ODDS RATIO</a:t>
                </a:r>
              </a:p>
              <a:p>
                <a:pPr marL="365760" lvl="1" indent="0">
                  <a:buNone/>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f>
                            <m:fPr>
                              <m:type m:val="skw"/>
                              <m:ctrlPr>
                                <a:rPr lang="en-US" sz="2000" i="1" smtClean="0">
                                  <a:latin typeface="Cambria Math" panose="02040503050406030204" pitchFamily="18" charset="0"/>
                                </a:rPr>
                              </m:ctrlPr>
                            </m:fPr>
                            <m:num>
                              <m:sSub>
                                <m:sSubPr>
                                  <m:ctrlPr>
                                    <a:rPr lang="en-US" sz="2000" i="1" smtClean="0">
                                      <a:latin typeface="Cambria Math" panose="02040503050406030204" pitchFamily="18" charset="0"/>
                                      <a:ea typeface="Cambria Math"/>
                                    </a:rPr>
                                  </m:ctrlPr>
                                </m:sSubPr>
                                <m:e>
                                  <m:r>
                                    <a:rPr lang="en-US" sz="2000" i="1" smtClean="0">
                                      <a:latin typeface="Cambria Math"/>
                                      <a:ea typeface="Cambria Math"/>
                                    </a:rPr>
                                    <m:t>𝜋</m:t>
                                  </m:r>
                                </m:e>
                                <m:sub>
                                  <m:r>
                                    <a:rPr lang="en-US" sz="2000" b="0" i="1" smtClean="0">
                                      <a:latin typeface="Cambria Math"/>
                                      <a:ea typeface="Cambria Math"/>
                                    </a:rPr>
                                    <m:t>𝐶𝑜𝑛𝑡𝑟𝑜𝑙</m:t>
                                  </m:r>
                                </m:sub>
                              </m:sSub>
                            </m:num>
                            <m:den>
                              <m:r>
                                <a:rPr lang="en-US" sz="2000" b="0" i="1" smtClean="0">
                                  <a:latin typeface="Cambria Math"/>
                                </a:rPr>
                                <m:t>(1−</m:t>
                              </m:r>
                              <m:sSub>
                                <m:sSubPr>
                                  <m:ctrlPr>
                                    <a:rPr lang="en-US" sz="2000" i="1">
                                      <a:latin typeface="Cambria Math" panose="02040503050406030204" pitchFamily="18" charset="0"/>
                                      <a:ea typeface="Cambria Math"/>
                                    </a:rPr>
                                  </m:ctrlPr>
                                </m:sSubPr>
                                <m:e>
                                  <m:r>
                                    <a:rPr lang="en-US" sz="2000" i="1">
                                      <a:latin typeface="Cambria Math"/>
                                      <a:ea typeface="Cambria Math"/>
                                    </a:rPr>
                                    <m:t>𝜋</m:t>
                                  </m:r>
                                </m:e>
                                <m:sub>
                                  <m:r>
                                    <a:rPr lang="en-US" sz="2000" b="0" i="1" smtClean="0">
                                      <a:latin typeface="Cambria Math"/>
                                      <a:ea typeface="Cambria Math"/>
                                    </a:rPr>
                                    <m:t>𝐶𝑜𝑛𝑡𝑟𝑜𝑙</m:t>
                                  </m:r>
                                </m:sub>
                              </m:sSub>
                              <m:r>
                                <a:rPr lang="en-US" sz="2000" b="0" i="1" smtClean="0">
                                  <a:latin typeface="Cambria Math"/>
                                  <a:ea typeface="Cambria Math"/>
                                </a:rPr>
                                <m:t>)</m:t>
                              </m:r>
                            </m:den>
                          </m:f>
                        </m:num>
                        <m:den>
                          <m:f>
                            <m:fPr>
                              <m:type m:val="skw"/>
                              <m:ctrlPr>
                                <a:rPr lang="en-US" sz="2000" i="1">
                                  <a:latin typeface="Cambria Math" panose="02040503050406030204" pitchFamily="18" charset="0"/>
                                </a:rPr>
                              </m:ctrlPr>
                            </m:fPr>
                            <m:num>
                              <m:sSub>
                                <m:sSubPr>
                                  <m:ctrlPr>
                                    <a:rPr lang="en-US" sz="2000" i="1">
                                      <a:latin typeface="Cambria Math" panose="02040503050406030204" pitchFamily="18" charset="0"/>
                                      <a:ea typeface="Cambria Math"/>
                                    </a:rPr>
                                  </m:ctrlPr>
                                </m:sSubPr>
                                <m:e>
                                  <m:r>
                                    <a:rPr lang="en-US" sz="2000" i="1">
                                      <a:latin typeface="Cambria Math"/>
                                      <a:ea typeface="Cambria Math"/>
                                    </a:rPr>
                                    <m:t>𝜋</m:t>
                                  </m:r>
                                </m:e>
                                <m:sub>
                                  <m:r>
                                    <a:rPr lang="en-US" sz="2000" b="0" i="1" smtClean="0">
                                      <a:latin typeface="Cambria Math"/>
                                      <a:ea typeface="Cambria Math"/>
                                    </a:rPr>
                                    <m:t>𝑃𝑟𝑒</m:t>
                                  </m:r>
                                </m:sub>
                              </m:sSub>
                            </m:num>
                            <m:den>
                              <m:r>
                                <a:rPr lang="en-US" sz="2000" i="1">
                                  <a:latin typeface="Cambria Math"/>
                                </a:rPr>
                                <m:t>(1−</m:t>
                              </m:r>
                              <m:sSub>
                                <m:sSubPr>
                                  <m:ctrlPr>
                                    <a:rPr lang="en-US" sz="2000" i="1">
                                      <a:latin typeface="Cambria Math" panose="02040503050406030204" pitchFamily="18" charset="0"/>
                                      <a:ea typeface="Cambria Math"/>
                                    </a:rPr>
                                  </m:ctrlPr>
                                </m:sSubPr>
                                <m:e>
                                  <m:r>
                                    <a:rPr lang="en-US" sz="2000" i="1">
                                      <a:latin typeface="Cambria Math"/>
                                      <a:ea typeface="Cambria Math"/>
                                    </a:rPr>
                                    <m:t>𝜋</m:t>
                                  </m:r>
                                </m:e>
                                <m:sub>
                                  <m:r>
                                    <a:rPr lang="en-US" sz="2000" b="0" i="1" smtClean="0">
                                      <a:latin typeface="Cambria Math"/>
                                      <a:ea typeface="Cambria Math"/>
                                    </a:rPr>
                                    <m:t>𝑃𝑟𝑒</m:t>
                                  </m:r>
                                </m:sub>
                              </m:sSub>
                              <m:r>
                                <a:rPr lang="en-US" sz="2000" i="1">
                                  <a:latin typeface="Cambria Math"/>
                                  <a:ea typeface="Cambria Math"/>
                                </a:rPr>
                                <m:t>)</m:t>
                              </m:r>
                            </m:den>
                          </m:f>
                        </m:den>
                      </m:f>
                    </m:oMath>
                  </m:oMathPara>
                </a14:m>
                <a:endParaRPr lang="en-US" sz="2000" dirty="0"/>
              </a:p>
              <a:p>
                <a:pPr marL="45720" indent="0">
                  <a:buNone/>
                </a:pPr>
                <a:endParaRPr lang="en-US" dirty="0"/>
              </a:p>
              <a:p>
                <a:pPr marL="45720" indent="0">
                  <a:buNone/>
                </a:pPr>
                <a:endParaRPr lang="en-US" dirty="0"/>
              </a:p>
              <a:p>
                <a:r>
                  <a:rPr lang="en-US" dirty="0"/>
                  <a:t>Relative Risk</a:t>
                </a:r>
              </a:p>
              <a:p>
                <a:endParaRPr lang="en-US" dirty="0"/>
              </a:p>
              <a:p>
                <a:pPr marL="45720" indent="0">
                  <a:buNone/>
                </a:pPr>
                <a14:m>
                  <m:oMathPara xmlns:m="http://schemas.openxmlformats.org/officeDocument/2006/math">
                    <m:oMathParaPr>
                      <m:jc m:val="centerGroup"/>
                    </m:oMathParaPr>
                    <m:oMath xmlns:m="http://schemas.openxmlformats.org/officeDocument/2006/math">
                      <m:f>
                        <m:fPr>
                          <m:ctrlPr>
                            <a:rPr lang="en-US" sz="2600" i="1">
                              <a:latin typeface="Cambria Math" panose="02040503050406030204" pitchFamily="18" charset="0"/>
                            </a:rPr>
                          </m:ctrlPr>
                        </m:fPr>
                        <m:num>
                          <m:sSub>
                            <m:sSubPr>
                              <m:ctrlPr>
                                <a:rPr lang="en-US" sz="2600" i="1">
                                  <a:latin typeface="Cambria Math" panose="02040503050406030204" pitchFamily="18" charset="0"/>
                                  <a:ea typeface="Cambria Math"/>
                                </a:rPr>
                              </m:ctrlPr>
                            </m:sSubPr>
                            <m:e>
                              <m:r>
                                <a:rPr lang="en-US" sz="2600" i="1">
                                  <a:latin typeface="Cambria Math"/>
                                  <a:ea typeface="Cambria Math"/>
                                </a:rPr>
                                <m:t>𝜋</m:t>
                              </m:r>
                            </m:e>
                            <m:sub>
                              <m:r>
                                <a:rPr lang="en-US" sz="2600" i="1">
                                  <a:latin typeface="Cambria Math"/>
                                  <a:ea typeface="Cambria Math"/>
                                </a:rPr>
                                <m:t>𝐶𝑜𝑛𝑡𝑟𝑜𝑙</m:t>
                              </m:r>
                            </m:sub>
                          </m:sSub>
                        </m:num>
                        <m:den>
                          <m:sSub>
                            <m:sSubPr>
                              <m:ctrlPr>
                                <a:rPr lang="en-US" sz="2600" i="1">
                                  <a:latin typeface="Cambria Math" panose="02040503050406030204" pitchFamily="18" charset="0"/>
                                  <a:ea typeface="Cambria Math"/>
                                </a:rPr>
                              </m:ctrlPr>
                            </m:sSubPr>
                            <m:e>
                              <m:r>
                                <a:rPr lang="en-US" sz="2600" i="1">
                                  <a:latin typeface="Cambria Math"/>
                                  <a:ea typeface="Cambria Math"/>
                                </a:rPr>
                                <m:t>𝜋</m:t>
                              </m:r>
                            </m:e>
                            <m:sub>
                              <m:r>
                                <a:rPr lang="en-US" sz="2600" i="1">
                                  <a:latin typeface="Cambria Math"/>
                                  <a:ea typeface="Cambria Math"/>
                                </a:rPr>
                                <m:t>𝑃𝑟𝑒</m:t>
                              </m:r>
                            </m:sub>
                          </m:sSub>
                        </m:den>
                      </m:f>
                    </m:oMath>
                  </m:oMathPara>
                </a14:m>
                <a:endParaRPr lang="en-US" sz="2600" dirty="0"/>
              </a:p>
              <a:p>
                <a:pPr marL="45720" indent="0">
                  <a:buNone/>
                </a:pPr>
                <a:endParaRPr lang="en-US" dirty="0"/>
              </a:p>
              <a:p>
                <a:pPr marL="45720" indent="0">
                  <a:buNone/>
                </a:pPr>
                <a:endParaRPr lang="en-US" dirty="0"/>
              </a:p>
              <a:p>
                <a:pPr marL="45720" indent="0">
                  <a:buNone/>
                </a:pPr>
                <a:r>
                  <a:rPr lang="en-US" dirty="0"/>
                  <a:t>The relative risk value allows you to say what you more naturally might want to say.</a:t>
                </a:r>
              </a:p>
              <a:p>
                <a:pPr marL="45720" indent="0">
                  <a:buNone/>
                </a:pPr>
                <a:r>
                  <a:rPr lang="en-US" dirty="0"/>
                  <a:t>Note: Relative Risks involve proportion estimates so we still have to make sure we talk about relative risks only when the proportion estimates are valid</a:t>
                </a:r>
              </a:p>
              <a:p>
                <a:pPr marL="45720" indent="0">
                  <a:buNone/>
                </a:pPr>
                <a:endParaRPr lang="en-US" dirty="0"/>
              </a:p>
              <a:p>
                <a:pPr marL="45720" indent="0">
                  <a:buNone/>
                </a:pPr>
                <a:r>
                  <a:rPr lang="en-US" dirty="0"/>
                  <a:t>So a RR=3 in our scenario above allows us to say “Getting arrested as a non pre school attendee is 3 times more likely than that of someone who attended preschool.</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80999" y="1719070"/>
                <a:ext cx="8534401" cy="5138930"/>
              </a:xfrm>
              <a:blipFill rotWithShape="1">
                <a:blip r:embed="rId2"/>
                <a:stretch>
                  <a:fillRect t="-1068"/>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Relative Risk (SAS option RISK DIFF)</a:t>
            </a:r>
          </a:p>
        </p:txBody>
      </p:sp>
    </p:spTree>
    <p:extLst>
      <p:ext uri="{BB962C8B-B14F-4D97-AF65-F5344CB8AC3E}">
        <p14:creationId xmlns:p14="http://schemas.microsoft.com/office/powerpoint/2010/main" val="677549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19070"/>
            <a:ext cx="8382001" cy="5062729"/>
          </a:xfrm>
        </p:spPr>
        <p:txBody>
          <a:bodyPr>
            <a:normAutofit fontScale="25000" lnSpcReduction="20000"/>
          </a:bodyPr>
          <a:lstStyle/>
          <a:p>
            <a:pPr marL="45720" indent="0">
              <a:buNone/>
            </a:pPr>
            <a:r>
              <a:rPr lang="en-US" dirty="0">
                <a:latin typeface="SAS Monospace"/>
              </a:rPr>
              <a:t> </a:t>
            </a:r>
          </a:p>
          <a:p>
            <a:pPr marL="45720" indent="0">
              <a:buNone/>
            </a:pPr>
            <a:r>
              <a:rPr lang="en-US" sz="4400" dirty="0" err="1">
                <a:latin typeface="SAS Monospace"/>
              </a:rPr>
              <a:t>proc</a:t>
            </a:r>
            <a:r>
              <a:rPr lang="en-US" sz="4400" dirty="0">
                <a:latin typeface="SAS Monospace"/>
              </a:rPr>
              <a:t> format;                                                                                                                            </a:t>
            </a:r>
          </a:p>
          <a:p>
            <a:pPr marL="45720" indent="0">
              <a:buNone/>
            </a:pPr>
            <a:r>
              <a:rPr lang="en-US" sz="4400" dirty="0">
                <a:latin typeface="SAS Monospace"/>
              </a:rPr>
              <a:t>   value </a:t>
            </a:r>
            <a:r>
              <a:rPr lang="en-US" sz="4400" dirty="0" err="1">
                <a:latin typeface="SAS Monospace"/>
              </a:rPr>
              <a:t>ExpFmt</a:t>
            </a:r>
            <a:r>
              <a:rPr lang="en-US" sz="4400" dirty="0">
                <a:latin typeface="SAS Monospace"/>
              </a:rPr>
              <a:t> 1='Control'                                                                                                             </a:t>
            </a:r>
          </a:p>
          <a:p>
            <a:pPr marL="45720" indent="0">
              <a:buNone/>
            </a:pPr>
            <a:r>
              <a:rPr lang="en-US" sz="4400" dirty="0">
                <a:latin typeface="SAS Monospace"/>
              </a:rPr>
              <a:t>                0='Pre School';                                                                                                         </a:t>
            </a:r>
          </a:p>
          <a:p>
            <a:pPr marL="45720" indent="0">
              <a:buNone/>
            </a:pPr>
            <a:r>
              <a:rPr lang="en-US" sz="4400" dirty="0">
                <a:latin typeface="SAS Monospace"/>
              </a:rPr>
              <a:t>   value </a:t>
            </a:r>
            <a:r>
              <a:rPr lang="en-US" sz="4400" dirty="0" err="1">
                <a:latin typeface="SAS Monospace"/>
              </a:rPr>
              <a:t>RspFmt</a:t>
            </a:r>
            <a:r>
              <a:rPr lang="en-US" sz="4400" dirty="0">
                <a:latin typeface="SAS Monospace"/>
              </a:rPr>
              <a:t> 1='Arrested'                                                                                                            </a:t>
            </a:r>
          </a:p>
          <a:p>
            <a:pPr marL="45720" indent="0">
              <a:buNone/>
            </a:pPr>
            <a:r>
              <a:rPr lang="en-US" sz="4400" dirty="0">
                <a:latin typeface="SAS Monospace"/>
              </a:rPr>
              <a:t>                0='Not Arrested';                                                                                                       </a:t>
            </a:r>
          </a:p>
          <a:p>
            <a:pPr marL="45720" indent="0">
              <a:buNone/>
            </a:pPr>
            <a:r>
              <a:rPr lang="en-US" sz="4400" dirty="0">
                <a:latin typeface="SAS Monospace"/>
              </a:rPr>
              <a:t>run;                                                                                                                                    </a:t>
            </a:r>
          </a:p>
          <a:p>
            <a:pPr marL="45720" indent="0">
              <a:buNone/>
            </a:pPr>
            <a:r>
              <a:rPr lang="en-US" sz="4400" dirty="0">
                <a:latin typeface="SAS Monospace"/>
              </a:rPr>
              <a:t>data </a:t>
            </a:r>
            <a:r>
              <a:rPr lang="en-US" sz="4400" dirty="0" err="1">
                <a:latin typeface="SAS Monospace"/>
              </a:rPr>
              <a:t>GoToSchool</a:t>
            </a:r>
            <a:r>
              <a:rPr lang="en-US" sz="4400" dirty="0">
                <a:latin typeface="SAS Monospace"/>
              </a:rPr>
              <a:t>;                                                                                                                        </a:t>
            </a:r>
          </a:p>
          <a:p>
            <a:pPr marL="45720" indent="0">
              <a:buNone/>
            </a:pPr>
            <a:r>
              <a:rPr lang="en-US" sz="4400" dirty="0">
                <a:latin typeface="SAS Monospace"/>
              </a:rPr>
              <a:t>   input Exposure Response Count;                                                                                                       </a:t>
            </a:r>
          </a:p>
          <a:p>
            <a:pPr marL="45720" indent="0">
              <a:buNone/>
            </a:pPr>
            <a:r>
              <a:rPr lang="en-US" sz="4400" dirty="0">
                <a:latin typeface="SAS Monospace"/>
              </a:rPr>
              <a:t>   label Response='Arrest Status';                                                                                                      </a:t>
            </a:r>
          </a:p>
          <a:p>
            <a:pPr marL="45720" indent="0">
              <a:buNone/>
            </a:pPr>
            <a:r>
              <a:rPr lang="en-US" sz="4400" dirty="0">
                <a:latin typeface="SAS Monospace"/>
              </a:rPr>
              <a:t>   </a:t>
            </a:r>
            <a:r>
              <a:rPr lang="en-US" sz="4400" dirty="0" err="1">
                <a:latin typeface="SAS Monospace"/>
              </a:rPr>
              <a:t>datalines</a:t>
            </a:r>
            <a:r>
              <a:rPr lang="en-US" sz="4400" dirty="0">
                <a:latin typeface="SAS Monospace"/>
              </a:rPr>
              <a:t>;                                                                                                                           </a:t>
            </a:r>
          </a:p>
          <a:p>
            <a:pPr marL="45720" indent="0">
              <a:buNone/>
            </a:pPr>
            <a:r>
              <a:rPr lang="en-US" sz="4400" dirty="0">
                <a:latin typeface="SAS Monospace"/>
              </a:rPr>
              <a:t>0 0  42                                                                                                                                 </a:t>
            </a:r>
          </a:p>
          <a:p>
            <a:pPr marL="45720" indent="0">
              <a:buNone/>
            </a:pPr>
            <a:r>
              <a:rPr lang="en-US" sz="4400" dirty="0">
                <a:latin typeface="SAS Monospace"/>
              </a:rPr>
              <a:t>0 1  19                                                                                                                                 </a:t>
            </a:r>
          </a:p>
          <a:p>
            <a:pPr marL="45720" indent="0">
              <a:buNone/>
            </a:pPr>
            <a:r>
              <a:rPr lang="en-US" sz="4400" dirty="0">
                <a:latin typeface="SAS Monospace"/>
              </a:rPr>
              <a:t>1 0  30                                                                                                                                 </a:t>
            </a:r>
          </a:p>
          <a:p>
            <a:pPr marL="45720" indent="0">
              <a:buNone/>
            </a:pPr>
            <a:r>
              <a:rPr lang="en-US" sz="4400" dirty="0">
                <a:latin typeface="SAS Monospace"/>
              </a:rPr>
              <a:t>1 1  32                                                                                                                                 </a:t>
            </a:r>
          </a:p>
          <a:p>
            <a:pPr marL="45720" indent="0">
              <a:buNone/>
            </a:pPr>
            <a:r>
              <a:rPr lang="en-US" sz="4400" dirty="0">
                <a:latin typeface="SAS Monospace"/>
              </a:rPr>
              <a:t>;                                                                                                                                       </a:t>
            </a:r>
          </a:p>
          <a:p>
            <a:pPr marL="45720" indent="0">
              <a:buNone/>
            </a:pPr>
            <a:r>
              <a:rPr lang="en-US" sz="4400" dirty="0">
                <a:latin typeface="SAS Monospace"/>
              </a:rPr>
              <a:t>                                                                                                                                        </a:t>
            </a:r>
          </a:p>
          <a:p>
            <a:pPr marL="45720" indent="0">
              <a:buNone/>
            </a:pPr>
            <a:r>
              <a:rPr lang="en-US" sz="4400" dirty="0" err="1">
                <a:latin typeface="SAS Monospace"/>
              </a:rPr>
              <a:t>proc</a:t>
            </a:r>
            <a:r>
              <a:rPr lang="en-US" sz="4400" dirty="0">
                <a:latin typeface="SAS Monospace"/>
              </a:rPr>
              <a:t> sort data=</a:t>
            </a:r>
            <a:r>
              <a:rPr lang="en-US" sz="4400" dirty="0" err="1">
                <a:latin typeface="SAS Monospace"/>
              </a:rPr>
              <a:t>GoToSchool</a:t>
            </a:r>
            <a:r>
              <a:rPr lang="en-US" sz="4400" dirty="0">
                <a:latin typeface="SAS Monospace"/>
              </a:rPr>
              <a:t>;                                                                                                              </a:t>
            </a:r>
          </a:p>
          <a:p>
            <a:pPr marL="45720" indent="0">
              <a:buNone/>
            </a:pPr>
            <a:r>
              <a:rPr lang="en-US" sz="4400" dirty="0">
                <a:latin typeface="SAS Monospace"/>
              </a:rPr>
              <a:t>   by descending Exposure descending Response;                                                                                          </a:t>
            </a:r>
          </a:p>
          <a:p>
            <a:pPr marL="45720" indent="0">
              <a:buNone/>
            </a:pPr>
            <a:r>
              <a:rPr lang="en-US" sz="4400" dirty="0">
                <a:latin typeface="SAS Monospace"/>
              </a:rPr>
              <a:t>run;                                                                                                                                    </a:t>
            </a:r>
          </a:p>
          <a:p>
            <a:pPr marL="45720" indent="0">
              <a:buNone/>
            </a:pPr>
            <a:r>
              <a:rPr lang="en-US" sz="4400" dirty="0">
                <a:latin typeface="SAS Monospace"/>
              </a:rPr>
              <a:t>                                                                                                                                        </a:t>
            </a:r>
          </a:p>
          <a:p>
            <a:pPr marL="45720" indent="0">
              <a:buNone/>
            </a:pPr>
            <a:r>
              <a:rPr lang="en-US" sz="4400" dirty="0">
                <a:latin typeface="SAS Monospace"/>
              </a:rPr>
              <a:t>                                                                                                                                        </a:t>
            </a:r>
          </a:p>
          <a:p>
            <a:pPr marL="45720" indent="0">
              <a:buNone/>
            </a:pPr>
            <a:r>
              <a:rPr lang="en-US" sz="4400" dirty="0" err="1">
                <a:latin typeface="SAS Monospace"/>
              </a:rPr>
              <a:t>proc</a:t>
            </a:r>
            <a:r>
              <a:rPr lang="en-US" sz="4400" dirty="0">
                <a:latin typeface="SAS Monospace"/>
              </a:rPr>
              <a:t> </a:t>
            </a:r>
            <a:r>
              <a:rPr lang="en-US" sz="4400" dirty="0" err="1">
                <a:latin typeface="SAS Monospace"/>
              </a:rPr>
              <a:t>freq</a:t>
            </a:r>
            <a:r>
              <a:rPr lang="en-US" sz="4400" dirty="0">
                <a:latin typeface="SAS Monospace"/>
              </a:rPr>
              <a:t> data=</a:t>
            </a:r>
            <a:r>
              <a:rPr lang="en-US" sz="4400" dirty="0" err="1">
                <a:latin typeface="SAS Monospace"/>
              </a:rPr>
              <a:t>GoToSchool</a:t>
            </a:r>
            <a:r>
              <a:rPr lang="en-US" sz="4400" dirty="0">
                <a:latin typeface="SAS Monospace"/>
              </a:rPr>
              <a:t> order=data;                                                                                                   </a:t>
            </a:r>
          </a:p>
          <a:p>
            <a:pPr marL="45720" indent="0">
              <a:buNone/>
            </a:pPr>
            <a:r>
              <a:rPr lang="fr-FR" sz="4400" dirty="0">
                <a:latin typeface="SAS Monospace"/>
              </a:rPr>
              <a:t>   format </a:t>
            </a:r>
            <a:r>
              <a:rPr lang="fr-FR" sz="4400" dirty="0" err="1">
                <a:latin typeface="SAS Monospace"/>
              </a:rPr>
              <a:t>Exposure</a:t>
            </a:r>
            <a:r>
              <a:rPr lang="fr-FR" sz="4400" dirty="0">
                <a:latin typeface="SAS Monospace"/>
              </a:rPr>
              <a:t> </a:t>
            </a:r>
            <a:r>
              <a:rPr lang="fr-FR" sz="4400" dirty="0" err="1">
                <a:latin typeface="SAS Monospace"/>
              </a:rPr>
              <a:t>ExpFmt</a:t>
            </a:r>
            <a:r>
              <a:rPr lang="fr-FR" sz="4400" dirty="0">
                <a:latin typeface="SAS Monospace"/>
              </a:rPr>
              <a:t>. </a:t>
            </a:r>
            <a:r>
              <a:rPr lang="fr-FR" sz="4400" dirty="0" err="1">
                <a:latin typeface="SAS Monospace"/>
              </a:rPr>
              <a:t>Response</a:t>
            </a:r>
            <a:r>
              <a:rPr lang="fr-FR" sz="4400" dirty="0">
                <a:latin typeface="SAS Monospace"/>
              </a:rPr>
              <a:t> </a:t>
            </a:r>
            <a:r>
              <a:rPr lang="fr-FR" sz="4400" dirty="0" err="1">
                <a:latin typeface="SAS Monospace"/>
              </a:rPr>
              <a:t>RspFmt</a:t>
            </a:r>
            <a:r>
              <a:rPr lang="fr-FR" sz="4400" dirty="0">
                <a:latin typeface="SAS Monospace"/>
              </a:rPr>
              <a:t>.;                                                                                            </a:t>
            </a:r>
          </a:p>
          <a:p>
            <a:pPr marL="45720" indent="0">
              <a:buNone/>
            </a:pPr>
            <a:r>
              <a:rPr lang="en-US" sz="4400" dirty="0">
                <a:latin typeface="SAS Monospace"/>
              </a:rPr>
              <a:t>   tables Exposure*Response / </a:t>
            </a:r>
            <a:r>
              <a:rPr lang="en-US" sz="4400" dirty="0" err="1">
                <a:latin typeface="SAS Monospace"/>
              </a:rPr>
              <a:t>chisq</a:t>
            </a:r>
            <a:r>
              <a:rPr lang="en-US" sz="4400" dirty="0">
                <a:latin typeface="SAS Monospace"/>
              </a:rPr>
              <a:t>  </a:t>
            </a:r>
            <a:r>
              <a:rPr lang="en-US" sz="4400" dirty="0" err="1">
                <a:latin typeface="SAS Monospace"/>
              </a:rPr>
              <a:t>riskdiff</a:t>
            </a:r>
            <a:r>
              <a:rPr lang="en-US" sz="4400" dirty="0">
                <a:latin typeface="SAS Monospace"/>
              </a:rPr>
              <a:t>(equal </a:t>
            </a:r>
            <a:r>
              <a:rPr lang="en-US" sz="4400" dirty="0" err="1">
                <a:latin typeface="SAS Monospace"/>
              </a:rPr>
              <a:t>var</a:t>
            </a:r>
            <a:r>
              <a:rPr lang="en-US" sz="4400" dirty="0">
                <a:latin typeface="SAS Monospace"/>
              </a:rPr>
              <a:t>=null) </a:t>
            </a:r>
            <a:r>
              <a:rPr lang="en-US" sz="4400" dirty="0" err="1">
                <a:latin typeface="SAS Monospace"/>
              </a:rPr>
              <a:t>relrisk</a:t>
            </a:r>
            <a:r>
              <a:rPr lang="en-US" sz="4400" dirty="0">
                <a:latin typeface="SAS Monospace"/>
              </a:rPr>
              <a:t>;                                              </a:t>
            </a:r>
          </a:p>
          <a:p>
            <a:pPr marL="45720" indent="0">
              <a:buNone/>
            </a:pPr>
            <a:r>
              <a:rPr lang="en-US" sz="4400" dirty="0">
                <a:latin typeface="SAS Monospace"/>
              </a:rPr>
              <a:t>   exact </a:t>
            </a:r>
            <a:r>
              <a:rPr lang="en-US" sz="4400" dirty="0" err="1">
                <a:latin typeface="SAS Monospace"/>
              </a:rPr>
              <a:t>pchi</a:t>
            </a:r>
            <a:r>
              <a:rPr lang="en-US" sz="4400" dirty="0">
                <a:latin typeface="SAS Monospace"/>
              </a:rPr>
              <a:t> or fisher;                                                                                                                </a:t>
            </a:r>
          </a:p>
          <a:p>
            <a:pPr marL="45720" indent="0">
              <a:buNone/>
            </a:pPr>
            <a:r>
              <a:rPr lang="en-US" sz="4400" dirty="0">
                <a:latin typeface="SAS Monospace"/>
              </a:rPr>
              <a:t>   weight Count;                                                                                                                        </a:t>
            </a:r>
          </a:p>
          <a:p>
            <a:pPr marL="45720" indent="0">
              <a:buNone/>
            </a:pPr>
            <a:r>
              <a:rPr lang="en-US" sz="4400" dirty="0">
                <a:latin typeface="SAS Monospace"/>
              </a:rPr>
              <a:t>   title ' Prospective Study ';                                                                                                         </a:t>
            </a:r>
          </a:p>
          <a:p>
            <a:pPr marL="45720" indent="0">
              <a:buNone/>
            </a:pPr>
            <a:r>
              <a:rPr lang="en-US" sz="4400" dirty="0">
                <a:latin typeface="SAS Monospace"/>
              </a:rPr>
              <a:t>run;                                                                                                                                    </a:t>
            </a:r>
          </a:p>
          <a:p>
            <a:pPr marL="45720" indent="0">
              <a:buNone/>
            </a:pPr>
            <a:r>
              <a:rPr lang="en-US" dirty="0">
                <a:latin typeface="SAS Monospace"/>
              </a:rPr>
              <a:t> </a:t>
            </a:r>
            <a:endParaRPr lang="en-US" dirty="0"/>
          </a:p>
        </p:txBody>
      </p:sp>
      <p:sp>
        <p:nvSpPr>
          <p:cNvPr id="3" name="Title 2"/>
          <p:cNvSpPr>
            <a:spLocks noGrp="1"/>
          </p:cNvSpPr>
          <p:nvPr>
            <p:ph type="title"/>
          </p:nvPr>
        </p:nvSpPr>
        <p:spPr/>
        <p:txBody>
          <a:bodyPr/>
          <a:lstStyle/>
          <a:p>
            <a:r>
              <a:rPr lang="en-US" dirty="0"/>
              <a:t>SOME SAS to play around with</a:t>
            </a:r>
          </a:p>
        </p:txBody>
      </p:sp>
    </p:spTree>
    <p:extLst>
      <p:ext uri="{BB962C8B-B14F-4D97-AF65-F5344CB8AC3E}">
        <p14:creationId xmlns:p14="http://schemas.microsoft.com/office/powerpoint/2010/main" val="4283088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80999" y="1719070"/>
                <a:ext cx="8382001" cy="4910329"/>
              </a:xfrm>
            </p:spPr>
            <p:txBody>
              <a:bodyPr>
                <a:normAutofit/>
              </a:bodyPr>
              <a:lstStyle/>
              <a:p>
                <a:r>
                  <a:rPr lang="en-US" dirty="0"/>
                  <a:t>Prop of Arrests for Preschool is 19/61= .31148</a:t>
                </a:r>
              </a:p>
              <a:p>
                <a:r>
                  <a:rPr lang="en-US" dirty="0"/>
                  <a:t>Prop of Arrests for Control is   32/62 = .51613</a:t>
                </a:r>
              </a:p>
              <a:p>
                <a:pPr marL="45720" indent="0">
                  <a:buNone/>
                </a:pPr>
                <a:endParaRPr lang="en-US" dirty="0"/>
              </a:p>
              <a:p>
                <a:endParaRPr lang="en-US" dirty="0"/>
              </a:p>
              <a:p>
                <a:r>
                  <a:rPr lang="en-US" dirty="0"/>
                  <a:t>CI for the Difference in proportions (Preschool vs Control) is </a:t>
                </a:r>
              </a:p>
              <a:p>
                <a:pPr lvl="1"/>
                <a:r>
                  <a:rPr lang="en-US" dirty="0"/>
                  <a:t>Difference=  19/61  -  32/62  =  -.2046536</a:t>
                </a:r>
              </a:p>
              <a:p>
                <a:pPr lvl="1"/>
                <a:r>
                  <a:rPr lang="en-US" dirty="0"/>
                  <a:t>SE = </a:t>
                </a:r>
                <a14:m>
                  <m:oMath xmlns:m="http://schemas.openxmlformats.org/officeDocument/2006/math">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a:rPr>
                              <m:t>(.311)(1−.311)</m:t>
                            </m:r>
                          </m:num>
                          <m:den>
                            <m:r>
                              <a:rPr lang="en-US" b="0" i="1" smtClean="0">
                                <a:latin typeface="Cambria Math"/>
                              </a:rPr>
                              <m:t>61</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(.516)(1−.516)</m:t>
                            </m:r>
                          </m:num>
                          <m:den>
                            <m:r>
                              <a:rPr lang="en-US" b="0" i="1" smtClean="0">
                                <a:latin typeface="Cambria Math"/>
                              </a:rPr>
                              <m:t>62</m:t>
                            </m:r>
                          </m:den>
                        </m:f>
                      </m:e>
                    </m:rad>
                  </m:oMath>
                </a14:m>
                <a:r>
                  <a:rPr lang="en-US" dirty="0"/>
                  <a:t> = .0869</a:t>
                </a:r>
              </a:p>
              <a:p>
                <a:pPr lvl="1"/>
                <a:endParaRPr lang="en-US" dirty="0"/>
              </a:p>
              <a:p>
                <a:pPr lvl="1"/>
                <a:r>
                  <a:rPr lang="en-US" dirty="0"/>
                  <a:t>95%CI is   </a:t>
                </a:r>
                <a:r>
                  <a:rPr lang="en-US" dirty="0" err="1"/>
                  <a:t>dif</a:t>
                </a:r>
                <a:r>
                  <a:rPr lang="en-US" dirty="0"/>
                  <a:t>  +/ </a:t>
                </a:r>
                <a:r>
                  <a:rPr lang="en-US" dirty="0" err="1"/>
                  <a:t>zvalue</a:t>
                </a:r>
                <a:r>
                  <a:rPr lang="en-US" dirty="0"/>
                  <a:t>*SE</a:t>
                </a:r>
              </a:p>
              <a:p>
                <a:pPr lvl="1"/>
                <a:r>
                  <a:rPr lang="en-US" dirty="0"/>
                  <a:t>95%CI is  -.2047+/- 1.96*.0869        ( -0.3748   ,  -0.0344)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80999" y="1719070"/>
                <a:ext cx="8382001" cy="4910329"/>
              </a:xfrm>
              <a:blipFill rotWithShape="1">
                <a:blip r:embed="rId2"/>
                <a:stretch>
                  <a:fillRect t="-621"/>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Proportions</a:t>
            </a:r>
          </a:p>
        </p:txBody>
      </p:sp>
    </p:spTree>
    <p:extLst>
      <p:ext uri="{BB962C8B-B14F-4D97-AF65-F5344CB8AC3E}">
        <p14:creationId xmlns:p14="http://schemas.microsoft.com/office/powerpoint/2010/main" val="4141734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80999" y="1719070"/>
                <a:ext cx="8458201" cy="4910329"/>
              </a:xfrm>
            </p:spPr>
            <p:txBody>
              <a:bodyPr>
                <a:normAutofit fontScale="92500" lnSpcReduction="20000"/>
              </a:bodyPr>
              <a:lstStyle/>
              <a:p>
                <a:r>
                  <a:rPr lang="en-US" dirty="0"/>
                  <a:t>Odds Arrested: Not Arrested  for Control is 32/30=1.07 </a:t>
                </a:r>
              </a:p>
              <a:p>
                <a:pPr lvl="1"/>
                <a:r>
                  <a:rPr lang="en-US" dirty="0" err="1"/>
                  <a:t>prAr</a:t>
                </a:r>
                <a:r>
                  <a:rPr lang="en-US" dirty="0"/>
                  <a:t>/</a:t>
                </a:r>
                <a:r>
                  <a:rPr lang="en-US" dirty="0" err="1"/>
                  <a:t>prNot</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a:rPr>
                          <m:t>.51613</m:t>
                        </m:r>
                      </m:num>
                      <m:den>
                        <m:r>
                          <a:rPr lang="en-US" b="0" i="1" smtClean="0">
                            <a:latin typeface="Cambria Math"/>
                          </a:rPr>
                          <m:t>1−.51613</m:t>
                        </m:r>
                      </m:den>
                    </m:f>
                  </m:oMath>
                </a14:m>
                <a:endParaRPr lang="en-US" dirty="0"/>
              </a:p>
              <a:p>
                <a:pPr marL="45720" indent="0">
                  <a:buNone/>
                </a:pPr>
                <a:r>
                  <a:rPr lang="en-US" sz="1600" dirty="0"/>
                  <a:t>Interpretation: Among controls, for every 1 person not arrested there are 1.07 arrested</a:t>
                </a:r>
              </a:p>
              <a:p>
                <a:pPr marL="45720" indent="0">
                  <a:buNone/>
                </a:pPr>
                <a:endParaRPr lang="en-US" dirty="0"/>
              </a:p>
              <a:p>
                <a:r>
                  <a:rPr lang="en-US" dirty="0"/>
                  <a:t>Odds </a:t>
                </a:r>
                <a:r>
                  <a:rPr lang="en-US" dirty="0" err="1"/>
                  <a:t>Arrested:Not</a:t>
                </a:r>
                <a:r>
                  <a:rPr lang="en-US" dirty="0"/>
                  <a:t> Arrested for </a:t>
                </a:r>
                <a:r>
                  <a:rPr lang="en-US" dirty="0" err="1"/>
                  <a:t>PreSchool</a:t>
                </a:r>
                <a:r>
                  <a:rPr lang="en-US" dirty="0"/>
                  <a:t> is 19/42=.452 </a:t>
                </a:r>
              </a:p>
              <a:p>
                <a:pPr marL="45720" indent="0">
                  <a:buNone/>
                </a:pPr>
                <a:r>
                  <a:rPr lang="en-US" sz="1600" dirty="0"/>
                  <a:t>Interpretation: Among </a:t>
                </a:r>
                <a:r>
                  <a:rPr lang="en-US" sz="1600" dirty="0" err="1"/>
                  <a:t>PreSchool</a:t>
                </a:r>
                <a:r>
                  <a:rPr lang="en-US" sz="1600" dirty="0"/>
                  <a:t> group, for every 1 person not arrested there are .452 arrested</a:t>
                </a:r>
              </a:p>
              <a:p>
                <a:endParaRPr lang="en-US" dirty="0"/>
              </a:p>
              <a:p>
                <a:r>
                  <a:rPr lang="en-US" dirty="0"/>
                  <a:t>I’m going to put the bigger of the odds on top as its easier to work with than a fraction</a:t>
                </a:r>
              </a:p>
              <a:p>
                <a:endParaRPr lang="en-US" dirty="0"/>
              </a:p>
              <a:p>
                <a:pPr marL="45720" indent="0">
                  <a:buNone/>
                </a:pPr>
                <a:r>
                  <a:rPr lang="en-US" dirty="0"/>
                  <a:t>Odds ratio (Odds for Control/Odds School) = 1.07/.452 = 2.3579</a:t>
                </a:r>
              </a:p>
              <a:p>
                <a:pPr marL="45720" indent="0">
                  <a:buNone/>
                </a:pPr>
                <a:endParaRPr lang="en-US" dirty="0"/>
              </a:p>
              <a:p>
                <a:pPr marL="45720" indent="0">
                  <a:buNone/>
                </a:pPr>
                <a:r>
                  <a:rPr lang="en-US" u="sng" dirty="0"/>
                  <a:t>Interpretation: The Odds of being arrested for children who did not attend the preschool is 2.35 times higher than the odds for children who did attend the preschool.</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80999" y="1719070"/>
                <a:ext cx="8458201" cy="4910329"/>
              </a:xfrm>
              <a:blipFill rotWithShape="1">
                <a:blip r:embed="rId2"/>
                <a:stretch>
                  <a:fillRect l="-72" t="-1863"/>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ODDS</a:t>
            </a:r>
          </a:p>
        </p:txBody>
      </p:sp>
    </p:spTree>
    <p:extLst>
      <p:ext uri="{BB962C8B-B14F-4D97-AF65-F5344CB8AC3E}">
        <p14:creationId xmlns:p14="http://schemas.microsoft.com/office/powerpoint/2010/main" val="711041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80999" y="1719070"/>
                <a:ext cx="8534401" cy="4910329"/>
              </a:xfrm>
            </p:spPr>
            <p:txBody>
              <a:bodyPr>
                <a:normAutofit lnSpcReduction="10000"/>
              </a:bodyPr>
              <a:lstStyle/>
              <a:p>
                <a:pPr marL="45720" indent="0">
                  <a:buNone/>
                </a:pPr>
                <a:r>
                  <a:rPr lang="en-US" dirty="0"/>
                  <a:t>Odds ratio (Odds for Control/Odds School) = 1.07/.452 = 2.3579</a:t>
                </a:r>
              </a:p>
              <a:p>
                <a:pPr marL="45720" indent="0">
                  <a:buNone/>
                </a:pPr>
                <a:endParaRPr lang="en-US" dirty="0"/>
              </a:p>
              <a:p>
                <a:r>
                  <a:rPr lang="en-US" dirty="0"/>
                  <a:t>Using formulas from the text for confidence interval</a:t>
                </a:r>
              </a:p>
              <a:p>
                <a:endParaRPr lang="en-US" dirty="0"/>
              </a:p>
              <a:p>
                <a:r>
                  <a:rPr lang="en-US" dirty="0"/>
                  <a:t>95 % CI for the log ODDS ratio</a:t>
                </a:r>
              </a:p>
              <a:p>
                <a:pPr lvl="1"/>
                <a:r>
                  <a:rPr lang="en-US" dirty="0"/>
                  <a:t>Log(odds) = log(2.3579) = .8577714</a:t>
                </a:r>
              </a:p>
              <a:p>
                <a:pPr lvl="1"/>
                <a:r>
                  <a:rPr lang="en-US" dirty="0"/>
                  <a:t>SE = </a:t>
                </a:r>
                <a14:m>
                  <m:oMath xmlns:m="http://schemas.openxmlformats.org/officeDocument/2006/math">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a:rPr>
                              <m:t>1</m:t>
                            </m:r>
                          </m:num>
                          <m:den>
                            <m:r>
                              <a:rPr lang="en-US" b="0" i="1" smtClean="0">
                                <a:latin typeface="Cambria Math"/>
                              </a:rPr>
                              <m:t>19</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42</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32</m:t>
                            </m:r>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30</m:t>
                            </m:r>
                          </m:den>
                        </m:f>
                      </m:e>
                    </m:rad>
                  </m:oMath>
                </a14:m>
                <a:r>
                  <a:rPr lang="en-US" dirty="0"/>
                  <a:t> = .3755322</a:t>
                </a:r>
              </a:p>
              <a:p>
                <a:pPr lvl="1"/>
                <a:r>
                  <a:rPr lang="en-US" dirty="0"/>
                  <a:t> log(odds) +/- 1.96*SE</a:t>
                </a:r>
              </a:p>
              <a:p>
                <a:pPr lvl="1"/>
                <a:r>
                  <a:rPr lang="en-US" dirty="0"/>
                  <a:t>   .8577714 +/- 1.96*(.3755322)</a:t>
                </a:r>
              </a:p>
              <a:p>
                <a:pPr marL="45720" indent="0">
                  <a:buNone/>
                </a:pPr>
                <a:r>
                  <a:rPr lang="en-US" dirty="0"/>
                  <a:t>	(.1217262, 1.593812)</a:t>
                </a:r>
              </a:p>
              <a:p>
                <a:pPr marL="45720" indent="0">
                  <a:buNone/>
                </a:pPr>
                <a:endParaRPr lang="en-US" dirty="0"/>
              </a:p>
              <a:p>
                <a:pPr marL="45720" indent="0">
                  <a:buNone/>
                </a:pPr>
                <a:r>
                  <a:rPr lang="en-US" dirty="0"/>
                  <a:t>95 % CI for the ODDS ratio is then </a:t>
                </a:r>
              </a:p>
              <a:p>
                <a:pPr marL="45720" indent="0">
                  <a:buNone/>
                </a:pPr>
                <a:r>
                  <a:rPr lang="en-US" dirty="0"/>
                  <a:t>	(1.129445, 4.92248)</a:t>
                </a:r>
              </a:p>
              <a:p>
                <a:pPr marL="45720" indent="0">
                  <a:buNone/>
                </a:pP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80999" y="1719070"/>
                <a:ext cx="8534401" cy="4910329"/>
              </a:xfrm>
              <a:blipFill rotWithShape="1">
                <a:blip r:embed="rId2"/>
                <a:stretch>
                  <a:fillRect l="-143" t="-1242" r="-71"/>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ODDS</a:t>
            </a:r>
          </a:p>
        </p:txBody>
      </p:sp>
    </p:spTree>
    <p:extLst>
      <p:ext uri="{BB962C8B-B14F-4D97-AF65-F5344CB8AC3E}">
        <p14:creationId xmlns:p14="http://schemas.microsoft.com/office/powerpoint/2010/main" val="71719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88001374"/>
              </p:ext>
            </p:extLst>
          </p:nvPr>
        </p:nvGraphicFramePr>
        <p:xfrm>
          <a:off x="228600" y="2895600"/>
          <a:ext cx="8407400" cy="1483360"/>
        </p:xfrm>
        <a:graphic>
          <a:graphicData uri="http://schemas.openxmlformats.org/drawingml/2006/table">
            <a:tbl>
              <a:tblPr firstRow="1" bandRow="1">
                <a:tableStyleId>{5C22544A-7EE6-4342-B048-85BDC9FD1C3A}</a:tableStyleId>
              </a:tblPr>
              <a:tblGrid>
                <a:gridCol w="2101850">
                  <a:extLst>
                    <a:ext uri="{9D8B030D-6E8A-4147-A177-3AD203B41FA5}">
                      <a16:colId xmlns:a16="http://schemas.microsoft.com/office/drawing/2014/main" val="20000"/>
                    </a:ext>
                  </a:extLst>
                </a:gridCol>
                <a:gridCol w="2101850">
                  <a:extLst>
                    <a:ext uri="{9D8B030D-6E8A-4147-A177-3AD203B41FA5}">
                      <a16:colId xmlns:a16="http://schemas.microsoft.com/office/drawing/2014/main" val="20001"/>
                    </a:ext>
                  </a:extLst>
                </a:gridCol>
                <a:gridCol w="2101850">
                  <a:extLst>
                    <a:ext uri="{9D8B030D-6E8A-4147-A177-3AD203B41FA5}">
                      <a16:colId xmlns:a16="http://schemas.microsoft.com/office/drawing/2014/main" val="20002"/>
                    </a:ext>
                  </a:extLst>
                </a:gridCol>
                <a:gridCol w="210185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t>Arrested</a:t>
                      </a:r>
                    </a:p>
                  </a:txBody>
                  <a:tcPr>
                    <a:lnB w="12700" cap="flat" cmpd="sng" algn="ctr">
                      <a:solidFill>
                        <a:schemeClr val="tx1"/>
                      </a:solidFill>
                      <a:prstDash val="solid"/>
                      <a:round/>
                      <a:headEnd type="none" w="med" len="med"/>
                      <a:tailEnd type="none" w="med" len="med"/>
                    </a:lnB>
                  </a:tcPr>
                </a:tc>
                <a:tc>
                  <a:txBody>
                    <a:bodyPr/>
                    <a:lstStyle/>
                    <a:p>
                      <a:r>
                        <a:rPr lang="en-US" dirty="0"/>
                        <a:t>Not Arrested</a:t>
                      </a:r>
                    </a:p>
                  </a:txBody>
                  <a:tcPr>
                    <a:lnB w="12700" cap="flat" cmpd="sng" algn="ctr">
                      <a:solidFill>
                        <a:schemeClr val="tx1"/>
                      </a:solidFill>
                      <a:prstDash val="solid"/>
                      <a:round/>
                      <a:headEnd type="none" w="med" len="med"/>
                      <a:tailEnd type="none" w="med" len="med"/>
                    </a:lnB>
                  </a:tcPr>
                </a:tc>
                <a:tc>
                  <a:txBody>
                    <a:bodyPr/>
                    <a:lstStyle/>
                    <a:p>
                      <a:r>
                        <a:rPr lang="en-US" dirty="0"/>
                        <a:t>Total</a:t>
                      </a:r>
                    </a:p>
                  </a:txBody>
                  <a:tcPr/>
                </a:tc>
                <a:extLst>
                  <a:ext uri="{0D108BD9-81ED-4DB2-BD59-A6C34878D82A}">
                    <a16:rowId xmlns:a16="http://schemas.microsoft.com/office/drawing/2014/main" val="10000"/>
                  </a:ext>
                </a:extLst>
              </a:tr>
              <a:tr h="370840">
                <a:tc>
                  <a:txBody>
                    <a:bodyPr/>
                    <a:lstStyle/>
                    <a:p>
                      <a:r>
                        <a:rPr lang="en-US" dirty="0"/>
                        <a:t>No Pre School</a:t>
                      </a:r>
                    </a:p>
                  </a:txBody>
                  <a:tcPr>
                    <a:lnR w="12700" cap="flat" cmpd="sng" algn="ctr">
                      <a:solidFill>
                        <a:schemeClr val="tx1"/>
                      </a:solidFill>
                      <a:prstDash val="solid"/>
                      <a:round/>
                      <a:headEnd type="none" w="med" len="med"/>
                      <a:tailEnd type="none" w="med" len="med"/>
                    </a:lnR>
                  </a:tcPr>
                </a:tc>
                <a:tc>
                  <a:txBody>
                    <a:bodyPr/>
                    <a:lstStyle/>
                    <a:p>
                      <a:r>
                        <a:rPr lang="en-US" dirty="0"/>
                        <a:t>250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dirty="0"/>
                        <a:t>550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a:t>800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370840">
                <a:tc>
                  <a:txBody>
                    <a:bodyPr/>
                    <a:lstStyle/>
                    <a:p>
                      <a:r>
                        <a:rPr lang="en-US" dirty="0"/>
                        <a:t>Pre School</a:t>
                      </a:r>
                    </a:p>
                  </a:txBody>
                  <a:tcPr>
                    <a:lnR w="12700" cap="flat" cmpd="sng" algn="ctr">
                      <a:solidFill>
                        <a:schemeClr val="tx1"/>
                      </a:solidFill>
                      <a:prstDash val="solid"/>
                      <a:round/>
                      <a:headEnd type="none" w="med" len="med"/>
                      <a:tailEnd type="none" w="med" len="med"/>
                    </a:lnR>
                  </a:tcPr>
                </a:tc>
                <a:tc>
                  <a:txBody>
                    <a:bodyPr/>
                    <a:lstStyle/>
                    <a:p>
                      <a:r>
                        <a:rPr lang="en-US" dirty="0"/>
                        <a:t>50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dirty="0"/>
                        <a:t>150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a:t>200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dirty="0"/>
                        <a:t>300</a:t>
                      </a:r>
                    </a:p>
                  </a:txBody>
                  <a:tcPr>
                    <a:lnT w="12700" cap="flat" cmpd="sng" algn="ctr">
                      <a:solidFill>
                        <a:schemeClr val="tx1"/>
                      </a:solidFill>
                      <a:prstDash val="solid"/>
                      <a:round/>
                      <a:headEnd type="none" w="med" len="med"/>
                      <a:tailEnd type="none" w="med" len="med"/>
                    </a:lnT>
                  </a:tcPr>
                </a:tc>
                <a:tc>
                  <a:txBody>
                    <a:bodyPr/>
                    <a:lstStyle/>
                    <a:p>
                      <a:r>
                        <a:rPr lang="en-US" dirty="0"/>
                        <a:t>700</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Exercise</a:t>
            </a:r>
          </a:p>
        </p:txBody>
      </p:sp>
      <p:sp>
        <p:nvSpPr>
          <p:cNvPr id="5" name="TextBox 4"/>
          <p:cNvSpPr txBox="1"/>
          <p:nvPr/>
        </p:nvSpPr>
        <p:spPr>
          <a:xfrm>
            <a:off x="228600" y="1752600"/>
            <a:ext cx="8382000" cy="369332"/>
          </a:xfrm>
          <a:prstGeom prst="rect">
            <a:avLst/>
          </a:prstGeom>
          <a:noFill/>
        </p:spPr>
        <p:txBody>
          <a:bodyPr wrap="square" rtlCol="0">
            <a:spAutoFit/>
          </a:bodyPr>
          <a:lstStyle/>
          <a:p>
            <a:r>
              <a:rPr lang="en-US" dirty="0"/>
              <a:t>Suppose this is the whole population  (THE TRUTH)</a:t>
            </a:r>
          </a:p>
        </p:txBody>
      </p:sp>
      <p:sp>
        <p:nvSpPr>
          <p:cNvPr id="6" name="TextBox 5"/>
          <p:cNvSpPr txBox="1"/>
          <p:nvPr/>
        </p:nvSpPr>
        <p:spPr>
          <a:xfrm>
            <a:off x="228600" y="4876800"/>
            <a:ext cx="8686800" cy="2031325"/>
          </a:xfrm>
          <a:prstGeom prst="rect">
            <a:avLst/>
          </a:prstGeom>
          <a:noFill/>
        </p:spPr>
        <p:txBody>
          <a:bodyPr wrap="square" rtlCol="0">
            <a:spAutoFit/>
          </a:bodyPr>
          <a:lstStyle/>
          <a:p>
            <a:r>
              <a:rPr lang="en-US" dirty="0"/>
              <a:t>Proportion of Arrested if they went to school  =  50/200 = .25</a:t>
            </a:r>
          </a:p>
          <a:p>
            <a:endParaRPr lang="en-US" dirty="0"/>
          </a:p>
          <a:p>
            <a:r>
              <a:rPr lang="en-US" dirty="0"/>
              <a:t>Similarly for no preschool = 250/800 = .3125 </a:t>
            </a:r>
          </a:p>
          <a:p>
            <a:endParaRPr lang="en-US" dirty="0"/>
          </a:p>
          <a:p>
            <a:r>
              <a:rPr lang="en-US" dirty="0"/>
              <a:t>Proportion of </a:t>
            </a:r>
            <a:r>
              <a:rPr lang="en-US" dirty="0" err="1"/>
              <a:t>PreSchool</a:t>
            </a:r>
            <a:r>
              <a:rPr lang="en-US" dirty="0"/>
              <a:t> if you were arrested is 50/300 = 1/6=.1666</a:t>
            </a:r>
          </a:p>
          <a:p>
            <a:endParaRPr lang="en-US" dirty="0"/>
          </a:p>
          <a:p>
            <a:r>
              <a:rPr lang="en-US" dirty="0"/>
              <a:t>ODDS Ratio = 1.36 </a:t>
            </a:r>
          </a:p>
        </p:txBody>
      </p:sp>
    </p:spTree>
    <p:extLst>
      <p:ext uri="{BB962C8B-B14F-4D97-AF65-F5344CB8AC3E}">
        <p14:creationId xmlns:p14="http://schemas.microsoft.com/office/powerpoint/2010/main" val="2913371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a:t>
            </a:r>
          </a:p>
        </p:txBody>
      </p:sp>
      <p:sp>
        <p:nvSpPr>
          <p:cNvPr id="5" name="TextBox 4"/>
          <p:cNvSpPr txBox="1"/>
          <p:nvPr/>
        </p:nvSpPr>
        <p:spPr>
          <a:xfrm>
            <a:off x="228600" y="1752600"/>
            <a:ext cx="8382000" cy="646331"/>
          </a:xfrm>
          <a:prstGeom prst="rect">
            <a:avLst/>
          </a:prstGeom>
          <a:noFill/>
        </p:spPr>
        <p:txBody>
          <a:bodyPr wrap="square" rtlCol="0">
            <a:spAutoFit/>
          </a:bodyPr>
          <a:lstStyle/>
          <a:p>
            <a:r>
              <a:rPr lang="en-US" dirty="0"/>
              <a:t>Suppose now we did a retrospective study and filled in the expected counts based on what we know from the truth</a:t>
            </a:r>
          </a:p>
        </p:txBody>
      </p:sp>
      <p:sp>
        <p:nvSpPr>
          <p:cNvPr id="6" name="TextBox 5"/>
          <p:cNvSpPr txBox="1"/>
          <p:nvPr/>
        </p:nvSpPr>
        <p:spPr>
          <a:xfrm>
            <a:off x="228600" y="4826675"/>
            <a:ext cx="8686800" cy="2031325"/>
          </a:xfrm>
          <a:prstGeom prst="rect">
            <a:avLst/>
          </a:prstGeom>
          <a:noFill/>
        </p:spPr>
        <p:txBody>
          <a:bodyPr wrap="square" rtlCol="0">
            <a:spAutoFit/>
          </a:bodyPr>
          <a:lstStyle/>
          <a:p>
            <a:r>
              <a:rPr lang="en-US" dirty="0"/>
              <a:t>Proportion of Arrested if they went to school  =  50/200 = .25</a:t>
            </a:r>
          </a:p>
          <a:p>
            <a:endParaRPr lang="en-US" dirty="0"/>
          </a:p>
          <a:p>
            <a:r>
              <a:rPr lang="en-US" dirty="0"/>
              <a:t>Similarly for no preschool = 250/800 = .3125 </a:t>
            </a:r>
          </a:p>
          <a:p>
            <a:endParaRPr lang="en-US" dirty="0"/>
          </a:p>
          <a:p>
            <a:r>
              <a:rPr lang="en-US" dirty="0"/>
              <a:t>Proportion of </a:t>
            </a:r>
            <a:r>
              <a:rPr lang="en-US" dirty="0" err="1"/>
              <a:t>PreSchool</a:t>
            </a:r>
            <a:r>
              <a:rPr lang="en-US" dirty="0"/>
              <a:t> if you were arrested is 50/300 = 1/6=.1666</a:t>
            </a:r>
          </a:p>
          <a:p>
            <a:endParaRPr lang="en-US" dirty="0"/>
          </a:p>
          <a:p>
            <a:r>
              <a:rPr lang="en-US" dirty="0"/>
              <a:t>ODDS Ratio = 1.36 </a:t>
            </a:r>
          </a:p>
        </p:txBody>
      </p:sp>
      <p:pic>
        <p:nvPicPr>
          <p:cNvPr id="7" name="Picture 6"/>
          <p:cNvPicPr>
            <a:picLocks noChangeAspect="1"/>
          </p:cNvPicPr>
          <p:nvPr/>
        </p:nvPicPr>
        <p:blipFill>
          <a:blip r:embed="rId2"/>
          <a:stretch>
            <a:fillRect/>
          </a:stretch>
        </p:blipFill>
        <p:spPr>
          <a:xfrm>
            <a:off x="348880" y="2741290"/>
            <a:ext cx="8445500" cy="1612900"/>
          </a:xfrm>
          <a:prstGeom prst="rect">
            <a:avLst/>
          </a:prstGeom>
        </p:spPr>
      </p:pic>
    </p:spTree>
    <p:extLst>
      <p:ext uri="{BB962C8B-B14F-4D97-AF65-F5344CB8AC3E}">
        <p14:creationId xmlns:p14="http://schemas.microsoft.com/office/powerpoint/2010/main" val="31764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a:t>
            </a:r>
          </a:p>
        </p:txBody>
      </p:sp>
      <p:sp>
        <p:nvSpPr>
          <p:cNvPr id="5" name="TextBox 4"/>
          <p:cNvSpPr txBox="1"/>
          <p:nvPr/>
        </p:nvSpPr>
        <p:spPr>
          <a:xfrm>
            <a:off x="228600" y="1752600"/>
            <a:ext cx="8382000" cy="646331"/>
          </a:xfrm>
          <a:prstGeom prst="rect">
            <a:avLst/>
          </a:prstGeom>
          <a:noFill/>
        </p:spPr>
        <p:txBody>
          <a:bodyPr wrap="square" rtlCol="0">
            <a:spAutoFit/>
          </a:bodyPr>
          <a:lstStyle/>
          <a:p>
            <a:r>
              <a:rPr lang="en-US" dirty="0"/>
              <a:t>Suppose now we did a retrospective study and filled in the expected counts based on what we know from the truth</a:t>
            </a:r>
          </a:p>
        </p:txBody>
      </p:sp>
      <p:sp>
        <p:nvSpPr>
          <p:cNvPr id="6" name="TextBox 5"/>
          <p:cNvSpPr txBox="1"/>
          <p:nvPr/>
        </p:nvSpPr>
        <p:spPr>
          <a:xfrm>
            <a:off x="228600" y="4876800"/>
            <a:ext cx="8686800" cy="2031325"/>
          </a:xfrm>
          <a:prstGeom prst="rect">
            <a:avLst/>
          </a:prstGeom>
          <a:noFill/>
        </p:spPr>
        <p:txBody>
          <a:bodyPr wrap="square" rtlCol="0">
            <a:spAutoFit/>
          </a:bodyPr>
          <a:lstStyle/>
          <a:p>
            <a:r>
              <a:rPr lang="en-US" dirty="0"/>
              <a:t>Proportion of Arrested if they went to school  =  50/200 = .25</a:t>
            </a:r>
          </a:p>
          <a:p>
            <a:endParaRPr lang="en-US" dirty="0"/>
          </a:p>
          <a:p>
            <a:r>
              <a:rPr lang="en-US" dirty="0"/>
              <a:t>Similarly for no preschool = 250/800 = .3125 </a:t>
            </a:r>
          </a:p>
          <a:p>
            <a:endParaRPr lang="en-US" dirty="0"/>
          </a:p>
          <a:p>
            <a:r>
              <a:rPr lang="en-US" dirty="0"/>
              <a:t>Proportion of </a:t>
            </a:r>
            <a:r>
              <a:rPr lang="en-US" dirty="0" err="1"/>
              <a:t>PreSchool</a:t>
            </a:r>
            <a:r>
              <a:rPr lang="en-US" dirty="0"/>
              <a:t> if you were arrested is 50/300 = 1/6=.1666</a:t>
            </a:r>
          </a:p>
          <a:p>
            <a:endParaRPr lang="en-US" dirty="0"/>
          </a:p>
          <a:p>
            <a:r>
              <a:rPr lang="en-US" dirty="0"/>
              <a:t>ODDS Ratio = 1.36 </a:t>
            </a:r>
          </a:p>
        </p:txBody>
      </p:sp>
      <p:sp>
        <p:nvSpPr>
          <p:cNvPr id="2" name="Content Placeholder 1"/>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349250" y="2622550"/>
            <a:ext cx="8445500" cy="1612900"/>
          </a:xfrm>
          <a:prstGeom prst="rect">
            <a:avLst/>
          </a:prstGeom>
        </p:spPr>
      </p:pic>
    </p:spTree>
    <p:extLst>
      <p:ext uri="{BB962C8B-B14F-4D97-AF65-F5344CB8AC3E}">
        <p14:creationId xmlns:p14="http://schemas.microsoft.com/office/powerpoint/2010/main" val="31324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a:t>
            </a:r>
          </a:p>
        </p:txBody>
      </p:sp>
      <p:sp>
        <p:nvSpPr>
          <p:cNvPr id="5" name="TextBox 4"/>
          <p:cNvSpPr txBox="1"/>
          <p:nvPr/>
        </p:nvSpPr>
        <p:spPr>
          <a:xfrm>
            <a:off x="228600" y="1752600"/>
            <a:ext cx="8382000" cy="646331"/>
          </a:xfrm>
          <a:prstGeom prst="rect">
            <a:avLst/>
          </a:prstGeom>
          <a:noFill/>
        </p:spPr>
        <p:txBody>
          <a:bodyPr wrap="square" rtlCol="0">
            <a:spAutoFit/>
          </a:bodyPr>
          <a:lstStyle/>
          <a:p>
            <a:r>
              <a:rPr lang="en-US" dirty="0"/>
              <a:t>Suppose now we did a retrospective study and filled in the expected counts based on what we know from the truth</a:t>
            </a:r>
          </a:p>
        </p:txBody>
      </p:sp>
      <p:sp>
        <p:nvSpPr>
          <p:cNvPr id="6" name="TextBox 5"/>
          <p:cNvSpPr txBox="1"/>
          <p:nvPr/>
        </p:nvSpPr>
        <p:spPr>
          <a:xfrm>
            <a:off x="228600" y="4876800"/>
            <a:ext cx="8686800" cy="2031325"/>
          </a:xfrm>
          <a:prstGeom prst="rect">
            <a:avLst/>
          </a:prstGeom>
          <a:noFill/>
        </p:spPr>
        <p:txBody>
          <a:bodyPr wrap="square" rtlCol="0">
            <a:spAutoFit/>
          </a:bodyPr>
          <a:lstStyle/>
          <a:p>
            <a:r>
              <a:rPr lang="en-US" dirty="0"/>
              <a:t>Proportion of Arrested if they went to school  =  50/200 = .25</a:t>
            </a:r>
          </a:p>
          <a:p>
            <a:endParaRPr lang="en-US" dirty="0"/>
          </a:p>
          <a:p>
            <a:r>
              <a:rPr lang="en-US" dirty="0"/>
              <a:t>Similarly for no preschool = 250/800 = .3125 </a:t>
            </a:r>
          </a:p>
          <a:p>
            <a:endParaRPr lang="en-US" dirty="0"/>
          </a:p>
          <a:p>
            <a:r>
              <a:rPr lang="en-US" dirty="0"/>
              <a:t>Proportion of </a:t>
            </a:r>
            <a:r>
              <a:rPr lang="en-US" dirty="0" err="1"/>
              <a:t>PreSchool</a:t>
            </a:r>
            <a:r>
              <a:rPr lang="en-US" dirty="0"/>
              <a:t> if you were arrested is 50/300 = 1/6=.1666</a:t>
            </a:r>
          </a:p>
          <a:p>
            <a:endParaRPr lang="en-US" dirty="0"/>
          </a:p>
          <a:p>
            <a:r>
              <a:rPr lang="en-US" dirty="0"/>
              <a:t>ODDS Ratio = 1.36 </a:t>
            </a:r>
          </a:p>
        </p:txBody>
      </p:sp>
      <p:sp>
        <p:nvSpPr>
          <p:cNvPr id="2" name="Content Placeholder 1"/>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349250" y="2622550"/>
            <a:ext cx="8445500" cy="1612900"/>
          </a:xfrm>
          <a:prstGeom prst="rect">
            <a:avLst/>
          </a:prstGeom>
        </p:spPr>
      </p:pic>
    </p:spTree>
    <p:extLst>
      <p:ext uri="{BB962C8B-B14F-4D97-AF65-F5344CB8AC3E}">
        <p14:creationId xmlns:p14="http://schemas.microsoft.com/office/powerpoint/2010/main" val="394945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1818</TotalTime>
  <Words>1738</Words>
  <Application>Microsoft Macintosh PowerPoint</Application>
  <PresentationFormat>On-screen Show (4:3)</PresentationFormat>
  <Paragraphs>252</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Cambria Math</vt:lpstr>
      <vt:lpstr>Franklin Gothic Medium</vt:lpstr>
      <vt:lpstr>SAS Monospace</vt:lpstr>
      <vt:lpstr>Wingdings</vt:lpstr>
      <vt:lpstr>Wingdings 2</vt:lpstr>
      <vt:lpstr>Grid</vt:lpstr>
      <vt:lpstr> Proportions and ODDS Ratios</vt:lpstr>
      <vt:lpstr>CLASS Exercises</vt:lpstr>
      <vt:lpstr>Proportions</vt:lpstr>
      <vt:lpstr>ODDS</vt:lpstr>
      <vt:lpstr>ODDS</vt:lpstr>
      <vt:lpstr>Exercise</vt:lpstr>
      <vt:lpstr>Exercise</vt:lpstr>
      <vt:lpstr>Exercise</vt:lpstr>
      <vt:lpstr>Exercise</vt:lpstr>
      <vt:lpstr>Exercise</vt:lpstr>
      <vt:lpstr>Exercise</vt:lpstr>
      <vt:lpstr>PowerPoint Presentation</vt:lpstr>
      <vt:lpstr>General Comments</vt:lpstr>
      <vt:lpstr>A Higher Level View</vt:lpstr>
      <vt:lpstr>A high Level View</vt:lpstr>
      <vt:lpstr>2X2 Contingency tables</vt:lpstr>
      <vt:lpstr>Identify the study design   How the Observations were sampled</vt:lpstr>
      <vt:lpstr>Identify the study design   How the Observations were sampled</vt:lpstr>
      <vt:lpstr>Identify the study design   How the Observations were sampled</vt:lpstr>
      <vt:lpstr>Summary statistics</vt:lpstr>
      <vt:lpstr>Summary statistics</vt:lpstr>
      <vt:lpstr>Summary statistics</vt:lpstr>
      <vt:lpstr>Summarizing percentages/Probabilities</vt:lpstr>
      <vt:lpstr>General Guidance when dealing with tests for differences of proportions and ODDS ratios</vt:lpstr>
      <vt:lpstr>Interpreting AN ODDS RATIO and Something called (Relative Risk)</vt:lpstr>
      <vt:lpstr>Relative Risk (SAS option RISK DIFF)</vt:lpstr>
      <vt:lpstr>SOME SAS to play around with</vt:lpstr>
    </vt:vector>
  </TitlesOfParts>
  <Company>Baylor Health Care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session 9 Proportions and ODDS Ratios</dc:title>
  <dc:creator>Turner, Jacob</dc:creator>
  <cp:lastModifiedBy>Jacob Turner</cp:lastModifiedBy>
  <cp:revision>50</cp:revision>
  <dcterms:created xsi:type="dcterms:W3CDTF">2015-07-07T20:30:00Z</dcterms:created>
  <dcterms:modified xsi:type="dcterms:W3CDTF">2019-10-29T02:33:38Z</dcterms:modified>
</cp:coreProperties>
</file>