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9" r:id="rId4"/>
    <p:sldId id="270" r:id="rId5"/>
    <p:sldId id="273" r:id="rId6"/>
    <p:sldId id="272" r:id="rId7"/>
    <p:sldId id="268" r:id="rId8"/>
    <p:sldId id="267"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1"/>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9DE4A6-BBDC-6C4A-A918-DCD9272F7E93}" type="datetimeFigureOut">
              <a:rPr lang="en-US" smtClean="0"/>
              <a:t>2/15/21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210AE2-78B2-E149-8A35-EC02144F22F2}" type="slidenum">
              <a:rPr lang="en-US" smtClean="0"/>
              <a:t>‹#›</a:t>
            </a:fld>
            <a:endParaRPr lang="en-US"/>
          </a:p>
        </p:txBody>
      </p:sp>
    </p:spTree>
    <p:extLst>
      <p:ext uri="{BB962C8B-B14F-4D97-AF65-F5344CB8AC3E}">
        <p14:creationId xmlns:p14="http://schemas.microsoft.com/office/powerpoint/2010/main" val="1672396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25FAF-8B87-464E-AFEA-FA0CCE2DA9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215E81-7247-9D45-9848-201C44ABE5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E08082-4198-4444-B8CF-D3D57DF1EA73}"/>
              </a:ext>
            </a:extLst>
          </p:cNvPr>
          <p:cNvSpPr>
            <a:spLocks noGrp="1"/>
          </p:cNvSpPr>
          <p:nvPr>
            <p:ph type="dt" sz="half" idx="10"/>
          </p:nvPr>
        </p:nvSpPr>
        <p:spPr/>
        <p:txBody>
          <a:bodyPr/>
          <a:lstStyle/>
          <a:p>
            <a:fld id="{DEF3BFF6-C97E-B548-B568-C0D3B4ECAA02}" type="datetimeFigureOut">
              <a:rPr lang="en-US" smtClean="0"/>
              <a:t>2/15/21</a:t>
            </a:fld>
            <a:endParaRPr lang="en-US"/>
          </a:p>
        </p:txBody>
      </p:sp>
      <p:sp>
        <p:nvSpPr>
          <p:cNvPr id="5" name="Footer Placeholder 4">
            <a:extLst>
              <a:ext uri="{FF2B5EF4-FFF2-40B4-BE49-F238E27FC236}">
                <a16:creationId xmlns:a16="http://schemas.microsoft.com/office/drawing/2014/main" id="{D231D2D2-A3BA-4E4F-B984-3ADA4B3A0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8C0EA6-08CA-6A48-B3F1-3AB85440C30E}"/>
              </a:ext>
            </a:extLst>
          </p:cNvPr>
          <p:cNvSpPr>
            <a:spLocks noGrp="1"/>
          </p:cNvSpPr>
          <p:nvPr>
            <p:ph type="sldNum" sz="quarter" idx="12"/>
          </p:nvPr>
        </p:nvSpPr>
        <p:spPr/>
        <p:txBody>
          <a:bodyPr/>
          <a:lstStyle/>
          <a:p>
            <a:fld id="{E6B28222-DAF8-1D4C-B328-442C9DA11C1A}" type="slidenum">
              <a:rPr lang="en-US" smtClean="0"/>
              <a:t>‹#›</a:t>
            </a:fld>
            <a:endParaRPr lang="en-US"/>
          </a:p>
        </p:txBody>
      </p:sp>
    </p:spTree>
    <p:extLst>
      <p:ext uri="{BB962C8B-B14F-4D97-AF65-F5344CB8AC3E}">
        <p14:creationId xmlns:p14="http://schemas.microsoft.com/office/powerpoint/2010/main" val="2545634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D9EE2-B7DE-1243-98BF-531AC9097A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D94BA7-FB88-0649-A369-7B86A86D8E7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87BD8E-6215-CB44-B6E3-0A559B327A8E}"/>
              </a:ext>
            </a:extLst>
          </p:cNvPr>
          <p:cNvSpPr>
            <a:spLocks noGrp="1"/>
          </p:cNvSpPr>
          <p:nvPr>
            <p:ph type="dt" sz="half" idx="10"/>
          </p:nvPr>
        </p:nvSpPr>
        <p:spPr/>
        <p:txBody>
          <a:bodyPr/>
          <a:lstStyle/>
          <a:p>
            <a:fld id="{DEF3BFF6-C97E-B548-B568-C0D3B4ECAA02}" type="datetimeFigureOut">
              <a:rPr lang="en-US" smtClean="0"/>
              <a:t>2/15/21</a:t>
            </a:fld>
            <a:endParaRPr lang="en-US"/>
          </a:p>
        </p:txBody>
      </p:sp>
      <p:sp>
        <p:nvSpPr>
          <p:cNvPr id="5" name="Footer Placeholder 4">
            <a:extLst>
              <a:ext uri="{FF2B5EF4-FFF2-40B4-BE49-F238E27FC236}">
                <a16:creationId xmlns:a16="http://schemas.microsoft.com/office/drawing/2014/main" id="{1A682C0D-8964-1540-B616-69F187261F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F16310-CDCE-1549-9C90-01C8F6F56262}"/>
              </a:ext>
            </a:extLst>
          </p:cNvPr>
          <p:cNvSpPr>
            <a:spLocks noGrp="1"/>
          </p:cNvSpPr>
          <p:nvPr>
            <p:ph type="sldNum" sz="quarter" idx="12"/>
          </p:nvPr>
        </p:nvSpPr>
        <p:spPr/>
        <p:txBody>
          <a:bodyPr/>
          <a:lstStyle/>
          <a:p>
            <a:fld id="{E6B28222-DAF8-1D4C-B328-442C9DA11C1A}" type="slidenum">
              <a:rPr lang="en-US" smtClean="0"/>
              <a:t>‹#›</a:t>
            </a:fld>
            <a:endParaRPr lang="en-US"/>
          </a:p>
        </p:txBody>
      </p:sp>
    </p:spTree>
    <p:extLst>
      <p:ext uri="{BB962C8B-B14F-4D97-AF65-F5344CB8AC3E}">
        <p14:creationId xmlns:p14="http://schemas.microsoft.com/office/powerpoint/2010/main" val="2968433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F5A5B9-1FA7-AD44-A4EE-AA20BE902D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4F35A2-2212-8547-9518-54B7DE17CA4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1E20B2-231C-5941-B2CD-551914B95FE4}"/>
              </a:ext>
            </a:extLst>
          </p:cNvPr>
          <p:cNvSpPr>
            <a:spLocks noGrp="1"/>
          </p:cNvSpPr>
          <p:nvPr>
            <p:ph type="dt" sz="half" idx="10"/>
          </p:nvPr>
        </p:nvSpPr>
        <p:spPr/>
        <p:txBody>
          <a:bodyPr/>
          <a:lstStyle/>
          <a:p>
            <a:fld id="{DEF3BFF6-C97E-B548-B568-C0D3B4ECAA02}" type="datetimeFigureOut">
              <a:rPr lang="en-US" smtClean="0"/>
              <a:t>2/15/21</a:t>
            </a:fld>
            <a:endParaRPr lang="en-US"/>
          </a:p>
        </p:txBody>
      </p:sp>
      <p:sp>
        <p:nvSpPr>
          <p:cNvPr id="5" name="Footer Placeholder 4">
            <a:extLst>
              <a:ext uri="{FF2B5EF4-FFF2-40B4-BE49-F238E27FC236}">
                <a16:creationId xmlns:a16="http://schemas.microsoft.com/office/drawing/2014/main" id="{36769456-84EA-8243-B679-5BE23AD297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E8830C-E852-1D45-8FE8-B9C21941454C}"/>
              </a:ext>
            </a:extLst>
          </p:cNvPr>
          <p:cNvSpPr>
            <a:spLocks noGrp="1"/>
          </p:cNvSpPr>
          <p:nvPr>
            <p:ph type="sldNum" sz="quarter" idx="12"/>
          </p:nvPr>
        </p:nvSpPr>
        <p:spPr/>
        <p:txBody>
          <a:bodyPr/>
          <a:lstStyle/>
          <a:p>
            <a:fld id="{E6B28222-DAF8-1D4C-B328-442C9DA11C1A}" type="slidenum">
              <a:rPr lang="en-US" smtClean="0"/>
              <a:t>‹#›</a:t>
            </a:fld>
            <a:endParaRPr lang="en-US"/>
          </a:p>
        </p:txBody>
      </p:sp>
    </p:spTree>
    <p:extLst>
      <p:ext uri="{BB962C8B-B14F-4D97-AF65-F5344CB8AC3E}">
        <p14:creationId xmlns:p14="http://schemas.microsoft.com/office/powerpoint/2010/main" val="2643028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2F36C-A092-B24B-BEB8-9611E83FC7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83ACB3-9C86-BC4A-8149-7D830A3831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A5C010-D979-E040-BD86-4EA2DD6A67EE}"/>
              </a:ext>
            </a:extLst>
          </p:cNvPr>
          <p:cNvSpPr>
            <a:spLocks noGrp="1"/>
          </p:cNvSpPr>
          <p:nvPr>
            <p:ph type="dt" sz="half" idx="10"/>
          </p:nvPr>
        </p:nvSpPr>
        <p:spPr/>
        <p:txBody>
          <a:bodyPr/>
          <a:lstStyle/>
          <a:p>
            <a:fld id="{DEF3BFF6-C97E-B548-B568-C0D3B4ECAA02}" type="datetimeFigureOut">
              <a:rPr lang="en-US" smtClean="0"/>
              <a:t>2/15/21</a:t>
            </a:fld>
            <a:endParaRPr lang="en-US"/>
          </a:p>
        </p:txBody>
      </p:sp>
      <p:sp>
        <p:nvSpPr>
          <p:cNvPr id="5" name="Footer Placeholder 4">
            <a:extLst>
              <a:ext uri="{FF2B5EF4-FFF2-40B4-BE49-F238E27FC236}">
                <a16:creationId xmlns:a16="http://schemas.microsoft.com/office/drawing/2014/main" id="{404F72E2-C5C2-B948-B13D-230FBC724F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1014FD-7D37-E343-BBD6-B732D5013669}"/>
              </a:ext>
            </a:extLst>
          </p:cNvPr>
          <p:cNvSpPr>
            <a:spLocks noGrp="1"/>
          </p:cNvSpPr>
          <p:nvPr>
            <p:ph type="sldNum" sz="quarter" idx="12"/>
          </p:nvPr>
        </p:nvSpPr>
        <p:spPr/>
        <p:txBody>
          <a:bodyPr/>
          <a:lstStyle/>
          <a:p>
            <a:fld id="{E6B28222-DAF8-1D4C-B328-442C9DA11C1A}" type="slidenum">
              <a:rPr lang="en-US" smtClean="0"/>
              <a:t>‹#›</a:t>
            </a:fld>
            <a:endParaRPr lang="en-US"/>
          </a:p>
        </p:txBody>
      </p:sp>
    </p:spTree>
    <p:extLst>
      <p:ext uri="{BB962C8B-B14F-4D97-AF65-F5344CB8AC3E}">
        <p14:creationId xmlns:p14="http://schemas.microsoft.com/office/powerpoint/2010/main" val="1950956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2E5AC-51D6-514F-B4B5-3258E33D17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A449F0-E372-884B-AAA4-B41BEF0CFE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B1B33BD-B565-3A4A-8CF7-A4A0E322754F}"/>
              </a:ext>
            </a:extLst>
          </p:cNvPr>
          <p:cNvSpPr>
            <a:spLocks noGrp="1"/>
          </p:cNvSpPr>
          <p:nvPr>
            <p:ph type="dt" sz="half" idx="10"/>
          </p:nvPr>
        </p:nvSpPr>
        <p:spPr/>
        <p:txBody>
          <a:bodyPr/>
          <a:lstStyle/>
          <a:p>
            <a:fld id="{DEF3BFF6-C97E-B548-B568-C0D3B4ECAA02}" type="datetimeFigureOut">
              <a:rPr lang="en-US" smtClean="0"/>
              <a:t>2/15/21</a:t>
            </a:fld>
            <a:endParaRPr lang="en-US"/>
          </a:p>
        </p:txBody>
      </p:sp>
      <p:sp>
        <p:nvSpPr>
          <p:cNvPr id="5" name="Footer Placeholder 4">
            <a:extLst>
              <a:ext uri="{FF2B5EF4-FFF2-40B4-BE49-F238E27FC236}">
                <a16:creationId xmlns:a16="http://schemas.microsoft.com/office/drawing/2014/main" id="{30B39AEA-84CA-2049-8002-8533DA080A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AB0E0D-E859-EA46-89AC-78438DA44212}"/>
              </a:ext>
            </a:extLst>
          </p:cNvPr>
          <p:cNvSpPr>
            <a:spLocks noGrp="1"/>
          </p:cNvSpPr>
          <p:nvPr>
            <p:ph type="sldNum" sz="quarter" idx="12"/>
          </p:nvPr>
        </p:nvSpPr>
        <p:spPr/>
        <p:txBody>
          <a:bodyPr/>
          <a:lstStyle/>
          <a:p>
            <a:fld id="{E6B28222-DAF8-1D4C-B328-442C9DA11C1A}" type="slidenum">
              <a:rPr lang="en-US" smtClean="0"/>
              <a:t>‹#›</a:t>
            </a:fld>
            <a:endParaRPr lang="en-US"/>
          </a:p>
        </p:txBody>
      </p:sp>
    </p:spTree>
    <p:extLst>
      <p:ext uri="{BB962C8B-B14F-4D97-AF65-F5344CB8AC3E}">
        <p14:creationId xmlns:p14="http://schemas.microsoft.com/office/powerpoint/2010/main" val="413129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04B0C-F7E2-8848-9095-6103184B7F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C91BAD-5824-EF46-98BC-5DD90BCDF65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05B794-7B64-A445-9D6C-42941B0CD9F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312948-7361-5A4D-8AEA-897CEDC8B994}"/>
              </a:ext>
            </a:extLst>
          </p:cNvPr>
          <p:cNvSpPr>
            <a:spLocks noGrp="1"/>
          </p:cNvSpPr>
          <p:nvPr>
            <p:ph type="dt" sz="half" idx="10"/>
          </p:nvPr>
        </p:nvSpPr>
        <p:spPr/>
        <p:txBody>
          <a:bodyPr/>
          <a:lstStyle/>
          <a:p>
            <a:fld id="{DEF3BFF6-C97E-B548-B568-C0D3B4ECAA02}" type="datetimeFigureOut">
              <a:rPr lang="en-US" smtClean="0"/>
              <a:t>2/15/21</a:t>
            </a:fld>
            <a:endParaRPr lang="en-US"/>
          </a:p>
        </p:txBody>
      </p:sp>
      <p:sp>
        <p:nvSpPr>
          <p:cNvPr id="6" name="Footer Placeholder 5">
            <a:extLst>
              <a:ext uri="{FF2B5EF4-FFF2-40B4-BE49-F238E27FC236}">
                <a16:creationId xmlns:a16="http://schemas.microsoft.com/office/drawing/2014/main" id="{F7826426-9AC8-9744-9C36-2359844945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860AD2-A5C0-5148-B3A1-6532368AF6BD}"/>
              </a:ext>
            </a:extLst>
          </p:cNvPr>
          <p:cNvSpPr>
            <a:spLocks noGrp="1"/>
          </p:cNvSpPr>
          <p:nvPr>
            <p:ph type="sldNum" sz="quarter" idx="12"/>
          </p:nvPr>
        </p:nvSpPr>
        <p:spPr/>
        <p:txBody>
          <a:bodyPr/>
          <a:lstStyle/>
          <a:p>
            <a:fld id="{E6B28222-DAF8-1D4C-B328-442C9DA11C1A}" type="slidenum">
              <a:rPr lang="en-US" smtClean="0"/>
              <a:t>‹#›</a:t>
            </a:fld>
            <a:endParaRPr lang="en-US"/>
          </a:p>
        </p:txBody>
      </p:sp>
    </p:spTree>
    <p:extLst>
      <p:ext uri="{BB962C8B-B14F-4D97-AF65-F5344CB8AC3E}">
        <p14:creationId xmlns:p14="http://schemas.microsoft.com/office/powerpoint/2010/main" val="3094729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051F4-E858-3A4A-AC24-45772990ED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F5FD2B-A9E7-384B-8A05-FDB2C5ED9D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861F423-87E9-124B-8CD7-36F4BD1E346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8A1385-5BE0-C746-BAF0-4BDAFA4941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55FC2CF-784C-8547-88F8-FA70E649465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A9ACBD-25EB-C04D-9320-7B41834C0C8F}"/>
              </a:ext>
            </a:extLst>
          </p:cNvPr>
          <p:cNvSpPr>
            <a:spLocks noGrp="1"/>
          </p:cNvSpPr>
          <p:nvPr>
            <p:ph type="dt" sz="half" idx="10"/>
          </p:nvPr>
        </p:nvSpPr>
        <p:spPr/>
        <p:txBody>
          <a:bodyPr/>
          <a:lstStyle/>
          <a:p>
            <a:fld id="{DEF3BFF6-C97E-B548-B568-C0D3B4ECAA02}" type="datetimeFigureOut">
              <a:rPr lang="en-US" smtClean="0"/>
              <a:t>2/15/21</a:t>
            </a:fld>
            <a:endParaRPr lang="en-US"/>
          </a:p>
        </p:txBody>
      </p:sp>
      <p:sp>
        <p:nvSpPr>
          <p:cNvPr id="8" name="Footer Placeholder 7">
            <a:extLst>
              <a:ext uri="{FF2B5EF4-FFF2-40B4-BE49-F238E27FC236}">
                <a16:creationId xmlns:a16="http://schemas.microsoft.com/office/drawing/2014/main" id="{D07E044D-D23E-EC4B-9A99-BACD96FD40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993F20-6AF9-0F4F-8EDE-D1248B88A67B}"/>
              </a:ext>
            </a:extLst>
          </p:cNvPr>
          <p:cNvSpPr>
            <a:spLocks noGrp="1"/>
          </p:cNvSpPr>
          <p:nvPr>
            <p:ph type="sldNum" sz="quarter" idx="12"/>
          </p:nvPr>
        </p:nvSpPr>
        <p:spPr/>
        <p:txBody>
          <a:bodyPr/>
          <a:lstStyle/>
          <a:p>
            <a:fld id="{E6B28222-DAF8-1D4C-B328-442C9DA11C1A}" type="slidenum">
              <a:rPr lang="en-US" smtClean="0"/>
              <a:t>‹#›</a:t>
            </a:fld>
            <a:endParaRPr lang="en-US"/>
          </a:p>
        </p:txBody>
      </p:sp>
    </p:spTree>
    <p:extLst>
      <p:ext uri="{BB962C8B-B14F-4D97-AF65-F5344CB8AC3E}">
        <p14:creationId xmlns:p14="http://schemas.microsoft.com/office/powerpoint/2010/main" val="1118057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3FE7-4F77-BF42-8EA2-9AF2B1755C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3A1981-6520-974C-8F6F-87B7256FDC75}"/>
              </a:ext>
            </a:extLst>
          </p:cNvPr>
          <p:cNvSpPr>
            <a:spLocks noGrp="1"/>
          </p:cNvSpPr>
          <p:nvPr>
            <p:ph type="dt" sz="half" idx="10"/>
          </p:nvPr>
        </p:nvSpPr>
        <p:spPr/>
        <p:txBody>
          <a:bodyPr/>
          <a:lstStyle/>
          <a:p>
            <a:fld id="{DEF3BFF6-C97E-B548-B568-C0D3B4ECAA02}" type="datetimeFigureOut">
              <a:rPr lang="en-US" smtClean="0"/>
              <a:t>2/15/21</a:t>
            </a:fld>
            <a:endParaRPr lang="en-US"/>
          </a:p>
        </p:txBody>
      </p:sp>
      <p:sp>
        <p:nvSpPr>
          <p:cNvPr id="4" name="Footer Placeholder 3">
            <a:extLst>
              <a:ext uri="{FF2B5EF4-FFF2-40B4-BE49-F238E27FC236}">
                <a16:creationId xmlns:a16="http://schemas.microsoft.com/office/drawing/2014/main" id="{D74406C7-20FA-5040-8DF9-0239A0B078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B2E615-76C5-CC4E-81D2-4FFB3B217FD2}"/>
              </a:ext>
            </a:extLst>
          </p:cNvPr>
          <p:cNvSpPr>
            <a:spLocks noGrp="1"/>
          </p:cNvSpPr>
          <p:nvPr>
            <p:ph type="sldNum" sz="quarter" idx="12"/>
          </p:nvPr>
        </p:nvSpPr>
        <p:spPr/>
        <p:txBody>
          <a:bodyPr/>
          <a:lstStyle/>
          <a:p>
            <a:fld id="{E6B28222-DAF8-1D4C-B328-442C9DA11C1A}" type="slidenum">
              <a:rPr lang="en-US" smtClean="0"/>
              <a:t>‹#›</a:t>
            </a:fld>
            <a:endParaRPr lang="en-US"/>
          </a:p>
        </p:txBody>
      </p:sp>
    </p:spTree>
    <p:extLst>
      <p:ext uri="{BB962C8B-B14F-4D97-AF65-F5344CB8AC3E}">
        <p14:creationId xmlns:p14="http://schemas.microsoft.com/office/powerpoint/2010/main" val="1351214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27C3AC-1E1F-104C-9102-6F2F2171E740}"/>
              </a:ext>
            </a:extLst>
          </p:cNvPr>
          <p:cNvSpPr>
            <a:spLocks noGrp="1"/>
          </p:cNvSpPr>
          <p:nvPr>
            <p:ph type="dt" sz="half" idx="10"/>
          </p:nvPr>
        </p:nvSpPr>
        <p:spPr/>
        <p:txBody>
          <a:bodyPr/>
          <a:lstStyle/>
          <a:p>
            <a:fld id="{DEF3BFF6-C97E-B548-B568-C0D3B4ECAA02}" type="datetimeFigureOut">
              <a:rPr lang="en-US" smtClean="0"/>
              <a:t>2/15/21</a:t>
            </a:fld>
            <a:endParaRPr lang="en-US"/>
          </a:p>
        </p:txBody>
      </p:sp>
      <p:sp>
        <p:nvSpPr>
          <p:cNvPr id="3" name="Footer Placeholder 2">
            <a:extLst>
              <a:ext uri="{FF2B5EF4-FFF2-40B4-BE49-F238E27FC236}">
                <a16:creationId xmlns:a16="http://schemas.microsoft.com/office/drawing/2014/main" id="{68226007-47AF-FB41-A02F-3D4281B394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143293-BD31-ED43-8407-C40D7AE885D1}"/>
              </a:ext>
            </a:extLst>
          </p:cNvPr>
          <p:cNvSpPr>
            <a:spLocks noGrp="1"/>
          </p:cNvSpPr>
          <p:nvPr>
            <p:ph type="sldNum" sz="quarter" idx="12"/>
          </p:nvPr>
        </p:nvSpPr>
        <p:spPr/>
        <p:txBody>
          <a:bodyPr/>
          <a:lstStyle/>
          <a:p>
            <a:fld id="{E6B28222-DAF8-1D4C-B328-442C9DA11C1A}" type="slidenum">
              <a:rPr lang="en-US" smtClean="0"/>
              <a:t>‹#›</a:t>
            </a:fld>
            <a:endParaRPr lang="en-US"/>
          </a:p>
        </p:txBody>
      </p:sp>
    </p:spTree>
    <p:extLst>
      <p:ext uri="{BB962C8B-B14F-4D97-AF65-F5344CB8AC3E}">
        <p14:creationId xmlns:p14="http://schemas.microsoft.com/office/powerpoint/2010/main" val="433386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CAD48-AD0B-F042-9BC3-AE575C7F15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2743F0-6D84-134C-B68C-09DA0A100F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B3EFAA-C64D-2947-AB31-8E146F2E65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2356B0-C313-3041-A50F-DD8EB2FBD8F7}"/>
              </a:ext>
            </a:extLst>
          </p:cNvPr>
          <p:cNvSpPr>
            <a:spLocks noGrp="1"/>
          </p:cNvSpPr>
          <p:nvPr>
            <p:ph type="dt" sz="half" idx="10"/>
          </p:nvPr>
        </p:nvSpPr>
        <p:spPr/>
        <p:txBody>
          <a:bodyPr/>
          <a:lstStyle/>
          <a:p>
            <a:fld id="{DEF3BFF6-C97E-B548-B568-C0D3B4ECAA02}" type="datetimeFigureOut">
              <a:rPr lang="en-US" smtClean="0"/>
              <a:t>2/15/21</a:t>
            </a:fld>
            <a:endParaRPr lang="en-US"/>
          </a:p>
        </p:txBody>
      </p:sp>
      <p:sp>
        <p:nvSpPr>
          <p:cNvPr id="6" name="Footer Placeholder 5">
            <a:extLst>
              <a:ext uri="{FF2B5EF4-FFF2-40B4-BE49-F238E27FC236}">
                <a16:creationId xmlns:a16="http://schemas.microsoft.com/office/drawing/2014/main" id="{B8AC157B-B3A4-7A44-8368-E0BB76D17B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C612C5-A6A8-0341-907E-37EC502F3C8E}"/>
              </a:ext>
            </a:extLst>
          </p:cNvPr>
          <p:cNvSpPr>
            <a:spLocks noGrp="1"/>
          </p:cNvSpPr>
          <p:nvPr>
            <p:ph type="sldNum" sz="quarter" idx="12"/>
          </p:nvPr>
        </p:nvSpPr>
        <p:spPr/>
        <p:txBody>
          <a:bodyPr/>
          <a:lstStyle/>
          <a:p>
            <a:fld id="{E6B28222-DAF8-1D4C-B328-442C9DA11C1A}" type="slidenum">
              <a:rPr lang="en-US" smtClean="0"/>
              <a:t>‹#›</a:t>
            </a:fld>
            <a:endParaRPr lang="en-US"/>
          </a:p>
        </p:txBody>
      </p:sp>
    </p:spTree>
    <p:extLst>
      <p:ext uri="{BB962C8B-B14F-4D97-AF65-F5344CB8AC3E}">
        <p14:creationId xmlns:p14="http://schemas.microsoft.com/office/powerpoint/2010/main" val="3232720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E2590-2C19-3048-911C-4349155856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E62ECC-DECE-894C-9657-8F228F993F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015E42-DE29-8A42-B821-66A9D7854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64EEBAD-F9D5-F74C-9443-A34BDCB8FD29}"/>
              </a:ext>
            </a:extLst>
          </p:cNvPr>
          <p:cNvSpPr>
            <a:spLocks noGrp="1"/>
          </p:cNvSpPr>
          <p:nvPr>
            <p:ph type="dt" sz="half" idx="10"/>
          </p:nvPr>
        </p:nvSpPr>
        <p:spPr/>
        <p:txBody>
          <a:bodyPr/>
          <a:lstStyle/>
          <a:p>
            <a:fld id="{DEF3BFF6-C97E-B548-B568-C0D3B4ECAA02}" type="datetimeFigureOut">
              <a:rPr lang="en-US" smtClean="0"/>
              <a:t>2/15/21</a:t>
            </a:fld>
            <a:endParaRPr lang="en-US"/>
          </a:p>
        </p:txBody>
      </p:sp>
      <p:sp>
        <p:nvSpPr>
          <p:cNvPr id="6" name="Footer Placeholder 5">
            <a:extLst>
              <a:ext uri="{FF2B5EF4-FFF2-40B4-BE49-F238E27FC236}">
                <a16:creationId xmlns:a16="http://schemas.microsoft.com/office/drawing/2014/main" id="{92F3299E-A82F-D246-9DB5-E0E884D437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86CFB5-538D-8649-965C-EF697E296B9E}"/>
              </a:ext>
            </a:extLst>
          </p:cNvPr>
          <p:cNvSpPr>
            <a:spLocks noGrp="1"/>
          </p:cNvSpPr>
          <p:nvPr>
            <p:ph type="sldNum" sz="quarter" idx="12"/>
          </p:nvPr>
        </p:nvSpPr>
        <p:spPr/>
        <p:txBody>
          <a:bodyPr/>
          <a:lstStyle/>
          <a:p>
            <a:fld id="{E6B28222-DAF8-1D4C-B328-442C9DA11C1A}" type="slidenum">
              <a:rPr lang="en-US" smtClean="0"/>
              <a:t>‹#›</a:t>
            </a:fld>
            <a:endParaRPr lang="en-US"/>
          </a:p>
        </p:txBody>
      </p:sp>
    </p:spTree>
    <p:extLst>
      <p:ext uri="{BB962C8B-B14F-4D97-AF65-F5344CB8AC3E}">
        <p14:creationId xmlns:p14="http://schemas.microsoft.com/office/powerpoint/2010/main" val="460729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92EAFD-5C36-0A4B-BF41-4175D233E0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452F3E-B2A7-0D40-8149-9B5A142927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DA5C9D-63C2-A140-BC31-F2522ADFD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F3BFF6-C97E-B548-B568-C0D3B4ECAA02}" type="datetimeFigureOut">
              <a:rPr lang="en-US" smtClean="0"/>
              <a:t>2/15/21</a:t>
            </a:fld>
            <a:endParaRPr lang="en-US"/>
          </a:p>
        </p:txBody>
      </p:sp>
      <p:sp>
        <p:nvSpPr>
          <p:cNvPr id="5" name="Footer Placeholder 4">
            <a:extLst>
              <a:ext uri="{FF2B5EF4-FFF2-40B4-BE49-F238E27FC236}">
                <a16:creationId xmlns:a16="http://schemas.microsoft.com/office/drawing/2014/main" id="{4688DEB1-86C1-D448-8812-74A3607DDA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C781DD-4E4F-824C-9603-8C8C7776EF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B28222-DAF8-1D4C-B328-442C9DA11C1A}" type="slidenum">
              <a:rPr lang="en-US" smtClean="0"/>
              <a:t>‹#›</a:t>
            </a:fld>
            <a:endParaRPr lang="en-US"/>
          </a:p>
        </p:txBody>
      </p:sp>
    </p:spTree>
    <p:extLst>
      <p:ext uri="{BB962C8B-B14F-4D97-AF65-F5344CB8AC3E}">
        <p14:creationId xmlns:p14="http://schemas.microsoft.com/office/powerpoint/2010/main" val="1499128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7E662-6AC6-FF4C-A82C-6CA01C5999E6}"/>
              </a:ext>
            </a:extLst>
          </p:cNvPr>
          <p:cNvSpPr>
            <a:spLocks noGrp="1"/>
          </p:cNvSpPr>
          <p:nvPr>
            <p:ph type="ctrTitle"/>
          </p:nvPr>
        </p:nvSpPr>
        <p:spPr/>
        <p:txBody>
          <a:bodyPr/>
          <a:lstStyle/>
          <a:p>
            <a:r>
              <a:rPr lang="en-US" dirty="0"/>
              <a:t>6372 Midterm Study Guide</a:t>
            </a:r>
          </a:p>
        </p:txBody>
      </p:sp>
      <p:sp>
        <p:nvSpPr>
          <p:cNvPr id="3" name="Subtitle 2">
            <a:extLst>
              <a:ext uri="{FF2B5EF4-FFF2-40B4-BE49-F238E27FC236}">
                <a16:creationId xmlns:a16="http://schemas.microsoft.com/office/drawing/2014/main" id="{25445BCC-363E-9D4F-839E-FEC2AB8D6B2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34701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Questions</a:t>
            </a:r>
          </a:p>
        </p:txBody>
      </p:sp>
      <p:sp>
        <p:nvSpPr>
          <p:cNvPr id="3" name="Content Placeholder 2"/>
          <p:cNvSpPr>
            <a:spLocks noGrp="1"/>
          </p:cNvSpPr>
          <p:nvPr>
            <p:ph idx="1"/>
          </p:nvPr>
        </p:nvSpPr>
        <p:spPr/>
        <p:txBody>
          <a:bodyPr/>
          <a:lstStyle/>
          <a:p>
            <a:r>
              <a:rPr lang="en-US" dirty="0"/>
              <a:t>Be comfortable with the general workflow of the analysis for each of the 3 previous methods.</a:t>
            </a:r>
          </a:p>
          <a:p>
            <a:endParaRPr lang="en-US" dirty="0"/>
          </a:p>
          <a:p>
            <a:r>
              <a:rPr lang="en-US" dirty="0"/>
              <a:t>You can expect to see analysis output provided (perhaps even multiple outputs with different models).  It will be up to you to determine the most appropriate one and provide information on model assumptions, hypothesis testing, confidence intervals, and interpretation.</a:t>
            </a:r>
          </a:p>
        </p:txBody>
      </p:sp>
    </p:spTree>
    <p:extLst>
      <p:ext uri="{BB962C8B-B14F-4D97-AF65-F5344CB8AC3E}">
        <p14:creationId xmlns:p14="http://schemas.microsoft.com/office/powerpoint/2010/main" val="136175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15190-C9B0-454B-8B9B-8BF8EF9C50EF}"/>
              </a:ext>
            </a:extLst>
          </p:cNvPr>
          <p:cNvSpPr>
            <a:spLocks noGrp="1"/>
          </p:cNvSpPr>
          <p:nvPr>
            <p:ph type="title"/>
          </p:nvPr>
        </p:nvSpPr>
        <p:spPr>
          <a:xfrm>
            <a:off x="838200" y="365125"/>
            <a:ext cx="10515600" cy="954009"/>
          </a:xfrm>
        </p:spPr>
        <p:txBody>
          <a:bodyPr/>
          <a:lstStyle/>
          <a:p>
            <a:r>
              <a:rPr lang="en-US" dirty="0"/>
              <a:t>MSDS 6372 Midterm1</a:t>
            </a:r>
          </a:p>
        </p:txBody>
      </p:sp>
      <p:sp>
        <p:nvSpPr>
          <p:cNvPr id="3" name="Content Placeholder 2">
            <a:extLst>
              <a:ext uri="{FF2B5EF4-FFF2-40B4-BE49-F238E27FC236}">
                <a16:creationId xmlns:a16="http://schemas.microsoft.com/office/drawing/2014/main" id="{BD81A5FB-6712-C148-BD1C-9C8EF8894462}"/>
              </a:ext>
            </a:extLst>
          </p:cNvPr>
          <p:cNvSpPr>
            <a:spLocks noGrp="1"/>
          </p:cNvSpPr>
          <p:nvPr>
            <p:ph idx="1"/>
          </p:nvPr>
        </p:nvSpPr>
        <p:spPr>
          <a:xfrm>
            <a:off x="838200" y="1199214"/>
            <a:ext cx="10515600" cy="5538866"/>
          </a:xfrm>
        </p:spPr>
        <p:txBody>
          <a:bodyPr>
            <a:normAutofit/>
          </a:bodyPr>
          <a:lstStyle/>
          <a:p>
            <a:pPr marL="0" indent="0">
              <a:buNone/>
            </a:pPr>
            <a:r>
              <a:rPr lang="en-US" dirty="0"/>
              <a:t>Date: Saturday </a:t>
            </a:r>
            <a:r>
              <a:rPr lang="en-US"/>
              <a:t>February 20th </a:t>
            </a:r>
            <a:r>
              <a:rPr lang="en-US" dirty="0"/>
              <a:t>11am – 2pm Central Time</a:t>
            </a:r>
          </a:p>
          <a:p>
            <a:pPr marL="0" indent="0">
              <a:buNone/>
            </a:pPr>
            <a:endParaRPr lang="en-US" dirty="0"/>
          </a:p>
          <a:p>
            <a:pPr marL="0" indent="0">
              <a:buNone/>
            </a:pPr>
            <a:r>
              <a:rPr lang="en-US" dirty="0"/>
              <a:t>Format:  Mixture of conceptual questions (Multiple choice, short answer) and small analysis questions (short answer.  Code and output will be given.  The focus will be on communicating what the output is saying).</a:t>
            </a:r>
          </a:p>
          <a:p>
            <a:pPr marL="0" indent="0">
              <a:buNone/>
            </a:pPr>
            <a:endParaRPr lang="en-US" dirty="0"/>
          </a:p>
          <a:p>
            <a:pPr marL="0" indent="0">
              <a:buNone/>
            </a:pPr>
            <a:r>
              <a:rPr lang="en-US" dirty="0"/>
              <a:t>Unit Methods</a:t>
            </a:r>
          </a:p>
          <a:p>
            <a:pPr marL="971550" lvl="1" indent="-514350">
              <a:buAutoNum type="arabicPeriod"/>
            </a:pPr>
            <a:r>
              <a:rPr lang="en-US" dirty="0"/>
              <a:t>Multiple Linear Regression</a:t>
            </a:r>
          </a:p>
          <a:p>
            <a:pPr marL="971550" lvl="1" indent="-514350">
              <a:buAutoNum type="arabicPeriod"/>
            </a:pPr>
            <a:r>
              <a:rPr lang="en-US" dirty="0"/>
              <a:t>Two Way </a:t>
            </a:r>
            <a:r>
              <a:rPr lang="en-US" dirty="0" err="1"/>
              <a:t>Anova</a:t>
            </a:r>
            <a:endParaRPr lang="en-US" dirty="0"/>
          </a:p>
          <a:p>
            <a:pPr marL="971550" lvl="1" indent="-514350">
              <a:buAutoNum type="arabicPeriod"/>
            </a:pPr>
            <a:r>
              <a:rPr lang="en-US" dirty="0"/>
              <a:t>Time Series</a:t>
            </a:r>
          </a:p>
          <a:p>
            <a:pPr marL="971550" lvl="1" indent="-514350">
              <a:buAutoNum type="arabicPeriod"/>
            </a:pPr>
            <a:r>
              <a:rPr lang="en-US" dirty="0"/>
              <a:t>Unit 5 discussion on cross validation importance</a:t>
            </a:r>
          </a:p>
        </p:txBody>
      </p:sp>
    </p:spTree>
    <p:extLst>
      <p:ext uri="{BB962C8B-B14F-4D97-AF65-F5344CB8AC3E}">
        <p14:creationId xmlns:p14="http://schemas.microsoft.com/office/powerpoint/2010/main" val="3662529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B36AC-8F8B-5148-B315-5416CC81DAB6}"/>
              </a:ext>
            </a:extLst>
          </p:cNvPr>
          <p:cNvSpPr>
            <a:spLocks noGrp="1"/>
          </p:cNvSpPr>
          <p:nvPr>
            <p:ph type="title"/>
          </p:nvPr>
        </p:nvSpPr>
        <p:spPr/>
        <p:txBody>
          <a:bodyPr/>
          <a:lstStyle/>
          <a:p>
            <a:r>
              <a:rPr lang="en-US" dirty="0"/>
              <a:t>Key Conceptual Ideas</a:t>
            </a:r>
          </a:p>
        </p:txBody>
      </p:sp>
      <p:sp>
        <p:nvSpPr>
          <p:cNvPr id="3" name="Content Placeholder 2">
            <a:extLst>
              <a:ext uri="{FF2B5EF4-FFF2-40B4-BE49-F238E27FC236}">
                <a16:creationId xmlns:a16="http://schemas.microsoft.com/office/drawing/2014/main" id="{69BA5CA5-9743-8546-B6FC-B79395003185}"/>
              </a:ext>
            </a:extLst>
          </p:cNvPr>
          <p:cNvSpPr>
            <a:spLocks noGrp="1"/>
          </p:cNvSpPr>
          <p:nvPr>
            <p:ph idx="1"/>
          </p:nvPr>
        </p:nvSpPr>
        <p:spPr/>
        <p:txBody>
          <a:bodyPr>
            <a:normAutofit fontScale="92500" lnSpcReduction="10000"/>
          </a:bodyPr>
          <a:lstStyle/>
          <a:p>
            <a:r>
              <a:rPr lang="en-US" dirty="0"/>
              <a:t>The two statistical goals (to explain or to predict)</a:t>
            </a:r>
          </a:p>
          <a:p>
            <a:pPr lvl="1"/>
            <a:r>
              <a:rPr lang="en-US" dirty="0"/>
              <a:t>What are the goals of each method? </a:t>
            </a:r>
          </a:p>
          <a:p>
            <a:pPr marL="457200" lvl="1" indent="0">
              <a:buNone/>
            </a:pPr>
            <a:endParaRPr lang="en-US" dirty="0"/>
          </a:p>
          <a:p>
            <a:r>
              <a:rPr lang="en-US" dirty="0"/>
              <a:t>The Bias Variance Trade Off</a:t>
            </a:r>
          </a:p>
          <a:p>
            <a:pPr lvl="1"/>
            <a:r>
              <a:rPr lang="en-US" dirty="0"/>
              <a:t>Can you explain what the ASE outputs in SAS and R are telling us in regards to bias variance trade off?</a:t>
            </a:r>
          </a:p>
          <a:p>
            <a:pPr lvl="1"/>
            <a:r>
              <a:rPr lang="en-US" dirty="0"/>
              <a:t>What does it mean for a model to suffer from bias?   Variance?</a:t>
            </a:r>
          </a:p>
          <a:p>
            <a:pPr lvl="1"/>
            <a:r>
              <a:rPr lang="en-US" dirty="0"/>
              <a:t>What sort of metrics and methods allow us to assess the bias-variance trade off when building models in the regression setting?</a:t>
            </a:r>
          </a:p>
          <a:p>
            <a:pPr lvl="1"/>
            <a:r>
              <a:rPr lang="en-US" dirty="0"/>
              <a:t>Be ready to potentially sketch some graphics to explain</a:t>
            </a:r>
          </a:p>
          <a:p>
            <a:pPr lvl="1"/>
            <a:r>
              <a:rPr lang="en-US" dirty="0"/>
              <a:t>How are training and testing error metrics affected by this tradeoff.</a:t>
            </a:r>
          </a:p>
          <a:p>
            <a:pPr lvl="1"/>
            <a:r>
              <a:rPr lang="en-US" dirty="0"/>
              <a:t>Advantages of CV over Train/Test splitting (see unit 5 discussion)</a:t>
            </a:r>
          </a:p>
        </p:txBody>
      </p:sp>
    </p:spTree>
    <p:extLst>
      <p:ext uri="{BB962C8B-B14F-4D97-AF65-F5344CB8AC3E}">
        <p14:creationId xmlns:p14="http://schemas.microsoft.com/office/powerpoint/2010/main" val="1854485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B36AC-8F8B-5148-B315-5416CC81DAB6}"/>
              </a:ext>
            </a:extLst>
          </p:cNvPr>
          <p:cNvSpPr>
            <a:spLocks noGrp="1"/>
          </p:cNvSpPr>
          <p:nvPr>
            <p:ph type="title"/>
          </p:nvPr>
        </p:nvSpPr>
        <p:spPr/>
        <p:txBody>
          <a:bodyPr/>
          <a:lstStyle/>
          <a:p>
            <a:r>
              <a:rPr lang="en-US" dirty="0"/>
              <a:t>Key Conceptual Ideas</a:t>
            </a:r>
          </a:p>
        </p:txBody>
      </p:sp>
      <p:sp>
        <p:nvSpPr>
          <p:cNvPr id="3" name="Content Placeholder 2">
            <a:extLst>
              <a:ext uri="{FF2B5EF4-FFF2-40B4-BE49-F238E27FC236}">
                <a16:creationId xmlns:a16="http://schemas.microsoft.com/office/drawing/2014/main" id="{69BA5CA5-9743-8546-B6FC-B79395003185}"/>
              </a:ext>
            </a:extLst>
          </p:cNvPr>
          <p:cNvSpPr>
            <a:spLocks noGrp="1"/>
          </p:cNvSpPr>
          <p:nvPr>
            <p:ph idx="1"/>
          </p:nvPr>
        </p:nvSpPr>
        <p:spPr/>
        <p:txBody>
          <a:bodyPr>
            <a:normAutofit lnSpcReduction="10000"/>
          </a:bodyPr>
          <a:lstStyle/>
          <a:p>
            <a:r>
              <a:rPr lang="en-US" dirty="0"/>
              <a:t>Cross Validation?  What is its purpose?  Can you explain, like your teaching it, how K-fold CV works?  What are some advantages k-fold has over a train/test set split approach.</a:t>
            </a:r>
          </a:p>
          <a:p>
            <a:pPr lvl="1"/>
            <a:endParaRPr lang="en-US" dirty="0"/>
          </a:p>
          <a:p>
            <a:r>
              <a:rPr lang="en-US" dirty="0"/>
              <a:t>Identifying which tool (MLR, 2way </a:t>
            </a:r>
            <a:r>
              <a:rPr lang="en-US" dirty="0" err="1"/>
              <a:t>anova</a:t>
            </a:r>
            <a:r>
              <a:rPr lang="en-US" dirty="0"/>
              <a:t>, Time Series, none) is more appropriate</a:t>
            </a:r>
          </a:p>
          <a:p>
            <a:pPr lvl="1"/>
            <a:r>
              <a:rPr lang="en-US" dirty="0"/>
              <a:t>I will give scenarios as if you are consulting for a new project.  It will be your job to identify which of the methods (or none of them) are appropriate for the task at hand.</a:t>
            </a:r>
          </a:p>
          <a:p>
            <a:pPr lvl="1"/>
            <a:endParaRPr lang="en-US" dirty="0"/>
          </a:p>
          <a:p>
            <a:pPr lvl="1"/>
            <a:r>
              <a:rPr lang="en-US" dirty="0"/>
              <a:t>I’ll also give scenarios to ask you to criticize if what the statistician is doing is a good idea or not and to justify your answer</a:t>
            </a:r>
          </a:p>
        </p:txBody>
      </p:sp>
    </p:spTree>
    <p:extLst>
      <p:ext uri="{BB962C8B-B14F-4D97-AF65-F5344CB8AC3E}">
        <p14:creationId xmlns:p14="http://schemas.microsoft.com/office/powerpoint/2010/main" val="24817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1D21D-722A-8D4E-83B6-499862B7CD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880CFE-13E2-C94A-9911-1874CF71B937}"/>
              </a:ext>
            </a:extLst>
          </p:cNvPr>
          <p:cNvSpPr>
            <a:spLocks noGrp="1"/>
          </p:cNvSpPr>
          <p:nvPr>
            <p:ph idx="1"/>
          </p:nvPr>
        </p:nvSpPr>
        <p:spPr/>
        <p:txBody>
          <a:bodyPr>
            <a:normAutofit lnSpcReduction="10000"/>
          </a:bodyPr>
          <a:lstStyle/>
          <a:p>
            <a:pPr marL="0" indent="0">
              <a:buNone/>
            </a:pPr>
            <a:r>
              <a:rPr lang="en-US" i="1" dirty="0"/>
              <a:t>Scenario 2</a:t>
            </a:r>
            <a:r>
              <a:rPr lang="en-US" dirty="0"/>
              <a:t>:   Suppose we collect a set of data on the top 500 firms in the US. For each firm we record profit, number of employees, industry and the CEO salary. We are interested in understanding which factors affect CEO salary. </a:t>
            </a:r>
          </a:p>
          <a:p>
            <a:pPr marL="0" indent="0">
              <a:buNone/>
            </a:pPr>
            <a:r>
              <a:rPr lang="en-US" b="1" dirty="0"/>
              <a:t> </a:t>
            </a:r>
            <a:endParaRPr lang="en-US" dirty="0"/>
          </a:p>
          <a:p>
            <a:pPr marL="0" lvl="0" indent="0">
              <a:buNone/>
            </a:pPr>
            <a:r>
              <a:rPr lang="en-US" dirty="0"/>
              <a:t>a) Multiple Linear Regression</a:t>
            </a:r>
          </a:p>
          <a:p>
            <a:pPr marL="0" lvl="0" indent="0">
              <a:buNone/>
            </a:pPr>
            <a:r>
              <a:rPr lang="en-US" dirty="0"/>
              <a:t>b) Two Way ANOVA</a:t>
            </a:r>
          </a:p>
          <a:p>
            <a:pPr marL="0" lvl="0" indent="0">
              <a:buNone/>
            </a:pPr>
            <a:r>
              <a:rPr lang="en-US" dirty="0"/>
              <a:t>c) Time Series</a:t>
            </a:r>
          </a:p>
          <a:p>
            <a:pPr marL="0" lvl="0" indent="0">
              <a:buNone/>
            </a:pPr>
            <a:r>
              <a:rPr lang="en-US" dirty="0"/>
              <a:t>d) Repeated measures</a:t>
            </a:r>
          </a:p>
          <a:p>
            <a:pPr marL="0" lvl="0" indent="0">
              <a:buNone/>
            </a:pPr>
            <a:r>
              <a:rPr lang="en-US" dirty="0"/>
              <a:t>e) Something we haven’t covered yet.  </a:t>
            </a:r>
          </a:p>
          <a:p>
            <a:endParaRPr lang="en-US" dirty="0"/>
          </a:p>
        </p:txBody>
      </p:sp>
    </p:spTree>
    <p:extLst>
      <p:ext uri="{BB962C8B-B14F-4D97-AF65-F5344CB8AC3E}">
        <p14:creationId xmlns:p14="http://schemas.microsoft.com/office/powerpoint/2010/main" val="2137476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1B489-D960-5841-B01F-9B883EB7B05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0CAA9F1-EDBD-EB42-A92D-88905DF5BF40}"/>
              </a:ext>
            </a:extLst>
          </p:cNvPr>
          <p:cNvSpPr>
            <a:spLocks noGrp="1"/>
          </p:cNvSpPr>
          <p:nvPr>
            <p:ph idx="1"/>
          </p:nvPr>
        </p:nvSpPr>
        <p:spPr/>
        <p:txBody>
          <a:bodyPr/>
          <a:lstStyle/>
          <a:p>
            <a:r>
              <a:rPr lang="en-US" b="1" u="sng" dirty="0"/>
              <a:t>Question 10 (4pts)</a:t>
            </a:r>
            <a:endParaRPr lang="en-US" dirty="0"/>
          </a:p>
          <a:p>
            <a:endParaRPr lang="en-US" dirty="0"/>
          </a:p>
          <a:p>
            <a:r>
              <a:rPr lang="en-US" dirty="0"/>
              <a:t>A predictive modeler is not happy with his current multiple linear regression model’s prediction accuracy.  He currently is using 6 continuous predictors and 2 categorical.  These are the only variables he currently has to work with and he is using them as is. All regression coefficients are both statistically and practically significant.  Given his current standing and the current information, provide a suggestion to help him possibly improve prediction accuracy.</a:t>
            </a:r>
          </a:p>
          <a:p>
            <a:pPr marL="0" indent="0">
              <a:buNone/>
            </a:pPr>
            <a:endParaRPr lang="en-US" dirty="0"/>
          </a:p>
        </p:txBody>
      </p:sp>
    </p:spTree>
    <p:extLst>
      <p:ext uri="{BB962C8B-B14F-4D97-AF65-F5344CB8AC3E}">
        <p14:creationId xmlns:p14="http://schemas.microsoft.com/office/powerpoint/2010/main" val="1428434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15190-C9B0-454B-8B9B-8BF8EF9C50EF}"/>
              </a:ext>
            </a:extLst>
          </p:cNvPr>
          <p:cNvSpPr>
            <a:spLocks noGrp="1"/>
          </p:cNvSpPr>
          <p:nvPr>
            <p:ph type="title"/>
          </p:nvPr>
        </p:nvSpPr>
        <p:spPr>
          <a:xfrm>
            <a:off x="838200" y="365125"/>
            <a:ext cx="10515600" cy="954009"/>
          </a:xfrm>
        </p:spPr>
        <p:txBody>
          <a:bodyPr/>
          <a:lstStyle/>
          <a:p>
            <a:r>
              <a:rPr lang="en-US" dirty="0"/>
              <a:t>Multiple Linear Regression (Specifics)</a:t>
            </a:r>
          </a:p>
        </p:txBody>
      </p:sp>
      <p:sp>
        <p:nvSpPr>
          <p:cNvPr id="3" name="Content Placeholder 2">
            <a:extLst>
              <a:ext uri="{FF2B5EF4-FFF2-40B4-BE49-F238E27FC236}">
                <a16:creationId xmlns:a16="http://schemas.microsoft.com/office/drawing/2014/main" id="{BD81A5FB-6712-C148-BD1C-9C8EF8894462}"/>
              </a:ext>
            </a:extLst>
          </p:cNvPr>
          <p:cNvSpPr>
            <a:spLocks noGrp="1"/>
          </p:cNvSpPr>
          <p:nvPr>
            <p:ph idx="1"/>
          </p:nvPr>
        </p:nvSpPr>
        <p:spPr>
          <a:xfrm>
            <a:off x="838200" y="1199214"/>
            <a:ext cx="10515600" cy="5538866"/>
          </a:xfrm>
        </p:spPr>
        <p:txBody>
          <a:bodyPr>
            <a:normAutofit fontScale="92500" lnSpcReduction="20000"/>
          </a:bodyPr>
          <a:lstStyle/>
          <a:p>
            <a:pPr marL="0" indent="0">
              <a:buNone/>
            </a:pPr>
            <a:endParaRPr lang="en-US" dirty="0"/>
          </a:p>
          <a:p>
            <a:pPr marL="0" indent="0">
              <a:buNone/>
            </a:pPr>
            <a:r>
              <a:rPr lang="en-US" dirty="0"/>
              <a:t>Should feel pretty good about this one given project will be completed.</a:t>
            </a:r>
          </a:p>
          <a:p>
            <a:pPr marL="0" indent="0">
              <a:buNone/>
            </a:pPr>
            <a:endParaRPr lang="en-US" dirty="0"/>
          </a:p>
          <a:p>
            <a:pPr marL="971550" lvl="1" indent="-514350">
              <a:buAutoNum type="arabicPeriod"/>
            </a:pPr>
            <a:r>
              <a:rPr lang="en-US" dirty="0"/>
              <a:t>Make sure you know what the ASE is.  How is it computed.  What’s the difference between train ASE and test ASE?</a:t>
            </a:r>
            <a:endParaRPr lang="is-IS" dirty="0"/>
          </a:p>
          <a:p>
            <a:pPr marL="971550" lvl="1" indent="-514350">
              <a:buAutoNum type="arabicPeriod"/>
            </a:pPr>
            <a:r>
              <a:rPr lang="is-IS" dirty="0"/>
              <a:t>Comfortable with model adequacy diagnostics</a:t>
            </a:r>
          </a:p>
          <a:p>
            <a:pPr lvl="2"/>
            <a:r>
              <a:rPr lang="is-IS" dirty="0"/>
              <a:t>Adjusted R^2, AIC, BIC, ASE (CVPRESS, TEST ASE, TRAIN ASE)</a:t>
            </a:r>
          </a:p>
          <a:p>
            <a:pPr marL="971550" lvl="1" indent="-514350">
              <a:buAutoNum type="arabicPeriod"/>
            </a:pPr>
            <a:r>
              <a:rPr lang="is-IS" dirty="0"/>
              <a:t>Comfortable with interpretation of regression coefficients</a:t>
            </a:r>
          </a:p>
          <a:p>
            <a:pPr lvl="2"/>
            <a:r>
              <a:rPr lang="is-IS" dirty="0"/>
              <a:t>I will not give any exotic interpretations like log(x)  or log(y)=b0+b1*log(x).  You will get standard stuff or a simple log(y) transformation and that is it.</a:t>
            </a:r>
          </a:p>
          <a:p>
            <a:pPr marL="914400" lvl="2" indent="0">
              <a:buNone/>
            </a:pPr>
            <a:endParaRPr lang="is-IS" dirty="0"/>
          </a:p>
          <a:p>
            <a:pPr marL="971550" lvl="1" indent="-514350">
              <a:buAutoNum type="arabicPeriod"/>
            </a:pPr>
            <a:r>
              <a:rPr lang="is-IS" dirty="0"/>
              <a:t>LASSO vs OLS.  How does the penalty work?...What does large penalty values do to the regression model?  What if the penalty is 0?</a:t>
            </a:r>
          </a:p>
          <a:p>
            <a:pPr marL="971550" lvl="1" indent="-514350">
              <a:buAutoNum type="arabicPeriod"/>
            </a:pPr>
            <a:endParaRPr lang="is-IS" dirty="0"/>
          </a:p>
          <a:p>
            <a:pPr marL="971550" lvl="1" indent="-514350">
              <a:buAutoNum type="arabicPeriod"/>
            </a:pPr>
            <a:r>
              <a:rPr lang="is-IS" dirty="0"/>
              <a:t>Importance of feature selection.  When could feature selection/LASSO actually hurt you in the model building process?  When would it be most beneficial?</a:t>
            </a:r>
          </a:p>
          <a:p>
            <a:pPr marL="971550" lvl="1" indent="-514350">
              <a:buAutoNum type="arabicPeriod"/>
            </a:pPr>
            <a:endParaRPr lang="is-IS" dirty="0"/>
          </a:p>
          <a:p>
            <a:pPr marL="971550" lvl="1" indent="-514350">
              <a:buAutoNum type="arabicPeriod"/>
            </a:pPr>
            <a:r>
              <a:rPr lang="is-IS" dirty="0"/>
              <a:t>Know assumptions and how to check them.</a:t>
            </a:r>
          </a:p>
          <a:p>
            <a:pPr marL="971550" lvl="1" indent="-514350">
              <a:buAutoNum type="arabicPeriod"/>
            </a:pPr>
            <a:endParaRPr lang="en-US" dirty="0"/>
          </a:p>
        </p:txBody>
      </p:sp>
    </p:spTree>
    <p:extLst>
      <p:ext uri="{BB962C8B-B14F-4D97-AF65-F5344CB8AC3E}">
        <p14:creationId xmlns:p14="http://schemas.microsoft.com/office/powerpoint/2010/main" val="1509306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6698F-FA1E-D64D-90DF-D4D6F4890D20}"/>
              </a:ext>
            </a:extLst>
          </p:cNvPr>
          <p:cNvSpPr>
            <a:spLocks noGrp="1"/>
          </p:cNvSpPr>
          <p:nvPr>
            <p:ph type="title"/>
          </p:nvPr>
        </p:nvSpPr>
        <p:spPr/>
        <p:txBody>
          <a:bodyPr/>
          <a:lstStyle/>
          <a:p>
            <a:r>
              <a:rPr lang="en-US" dirty="0"/>
              <a:t>Two Way ANOVA (Specifics)</a:t>
            </a:r>
          </a:p>
        </p:txBody>
      </p:sp>
      <p:sp>
        <p:nvSpPr>
          <p:cNvPr id="3" name="Content Placeholder 2">
            <a:extLst>
              <a:ext uri="{FF2B5EF4-FFF2-40B4-BE49-F238E27FC236}">
                <a16:creationId xmlns:a16="http://schemas.microsoft.com/office/drawing/2014/main" id="{137DDC5A-7C1E-EE47-83F6-35CD52D41D5D}"/>
              </a:ext>
            </a:extLst>
          </p:cNvPr>
          <p:cNvSpPr>
            <a:spLocks noGrp="1"/>
          </p:cNvSpPr>
          <p:nvPr>
            <p:ph idx="1"/>
          </p:nvPr>
        </p:nvSpPr>
        <p:spPr/>
        <p:txBody>
          <a:bodyPr>
            <a:normAutofit fontScale="92500" lnSpcReduction="10000"/>
          </a:bodyPr>
          <a:lstStyle/>
          <a:p>
            <a:pPr marL="971550" lvl="1" indent="-514350">
              <a:buAutoNum type="arabicPeriod"/>
            </a:pPr>
            <a:r>
              <a:rPr lang="en-US" dirty="0"/>
              <a:t>Be comfortable with the general workflow of analysis.  </a:t>
            </a:r>
          </a:p>
          <a:p>
            <a:pPr lvl="2"/>
            <a:r>
              <a:rPr lang="en-US" dirty="0"/>
              <a:t>Assumptions?</a:t>
            </a:r>
          </a:p>
          <a:p>
            <a:pPr lvl="2"/>
            <a:r>
              <a:rPr lang="en-US" dirty="0"/>
              <a:t>What is the purpose of the F-tests?  </a:t>
            </a:r>
          </a:p>
          <a:p>
            <a:pPr lvl="2"/>
            <a:r>
              <a:rPr lang="en-US" dirty="0"/>
              <a:t>What is the purpose of the contrasts / individual comparisons</a:t>
            </a:r>
          </a:p>
          <a:p>
            <a:pPr lvl="2"/>
            <a:endParaRPr lang="en-US" dirty="0"/>
          </a:p>
          <a:p>
            <a:pPr marL="971550" lvl="1" indent="-514350">
              <a:buAutoNum type="arabicPeriod"/>
            </a:pPr>
            <a:r>
              <a:rPr lang="en-US" dirty="0"/>
              <a:t>Definition of interaction.</a:t>
            </a:r>
          </a:p>
          <a:p>
            <a:pPr lvl="2"/>
            <a:r>
              <a:rPr lang="en-US" dirty="0"/>
              <a:t>I will usually test your understanding using graphics or tables where you can’t rely on the idea of parallel means plot.  If you know the concept, you’ll still be fine.</a:t>
            </a:r>
          </a:p>
          <a:p>
            <a:pPr lvl="2"/>
            <a:r>
              <a:rPr lang="en-US" dirty="0"/>
              <a:t>What test tells of if there is an interaction or not?  What does that mean in regards to the general workflow? </a:t>
            </a:r>
          </a:p>
          <a:p>
            <a:pPr marL="914400" lvl="2" indent="0">
              <a:buNone/>
            </a:pPr>
            <a:endParaRPr lang="en-US" dirty="0"/>
          </a:p>
          <a:p>
            <a:pPr marL="971550" lvl="1" indent="-514350">
              <a:buAutoNum type="arabicPeriod"/>
            </a:pPr>
            <a:r>
              <a:rPr lang="en-US" dirty="0"/>
              <a:t>Do outliers matter in Two Way ANOVA?  What about Leverage?</a:t>
            </a:r>
          </a:p>
          <a:p>
            <a:pPr marL="971550" lvl="1" indent="-514350">
              <a:buAutoNum type="arabicPeriod"/>
            </a:pPr>
            <a:r>
              <a:rPr lang="en-US" dirty="0"/>
              <a:t>What is multiple testing all about?  Why are corrections like Bonferroni, Tukey, </a:t>
            </a:r>
            <a:r>
              <a:rPr lang="en-US" dirty="0" err="1"/>
              <a:t>etc</a:t>
            </a:r>
            <a:r>
              <a:rPr lang="en-US" dirty="0"/>
              <a:t> important?  What happens to your results if you have a ton of tests.</a:t>
            </a:r>
          </a:p>
          <a:p>
            <a:endParaRPr lang="en-US" dirty="0"/>
          </a:p>
        </p:txBody>
      </p:sp>
    </p:spTree>
    <p:extLst>
      <p:ext uri="{BB962C8B-B14F-4D97-AF65-F5344CB8AC3E}">
        <p14:creationId xmlns:p14="http://schemas.microsoft.com/office/powerpoint/2010/main" val="956047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15190-C9B0-454B-8B9B-8BF8EF9C50EF}"/>
              </a:ext>
            </a:extLst>
          </p:cNvPr>
          <p:cNvSpPr>
            <a:spLocks noGrp="1"/>
          </p:cNvSpPr>
          <p:nvPr>
            <p:ph type="title"/>
          </p:nvPr>
        </p:nvSpPr>
        <p:spPr>
          <a:xfrm>
            <a:off x="838200" y="365125"/>
            <a:ext cx="10515600" cy="954009"/>
          </a:xfrm>
        </p:spPr>
        <p:txBody>
          <a:bodyPr/>
          <a:lstStyle/>
          <a:p>
            <a:r>
              <a:rPr lang="en-US" dirty="0"/>
              <a:t>Time Series (Specifics)</a:t>
            </a:r>
          </a:p>
        </p:txBody>
      </p:sp>
      <p:sp>
        <p:nvSpPr>
          <p:cNvPr id="3" name="Content Placeholder 2">
            <a:extLst>
              <a:ext uri="{FF2B5EF4-FFF2-40B4-BE49-F238E27FC236}">
                <a16:creationId xmlns:a16="http://schemas.microsoft.com/office/drawing/2014/main" id="{BD81A5FB-6712-C148-BD1C-9C8EF8894462}"/>
              </a:ext>
            </a:extLst>
          </p:cNvPr>
          <p:cNvSpPr>
            <a:spLocks noGrp="1"/>
          </p:cNvSpPr>
          <p:nvPr>
            <p:ph idx="1"/>
          </p:nvPr>
        </p:nvSpPr>
        <p:spPr>
          <a:xfrm>
            <a:off x="838200" y="1199214"/>
            <a:ext cx="10515600" cy="5538866"/>
          </a:xfrm>
        </p:spPr>
        <p:txBody>
          <a:bodyPr>
            <a:normAutofit fontScale="92500" lnSpcReduction="20000"/>
          </a:bodyPr>
          <a:lstStyle/>
          <a:p>
            <a:pPr marL="971550" lvl="1" indent="-514350">
              <a:buAutoNum type="arabicPeriod"/>
            </a:pPr>
            <a:r>
              <a:rPr lang="en-US" dirty="0"/>
              <a:t>What is the major pitfall of not appropriately identifying a data set that is time series?</a:t>
            </a:r>
          </a:p>
          <a:p>
            <a:pPr marL="971550" lvl="1" indent="-514350">
              <a:buAutoNum type="arabicPeriod"/>
            </a:pPr>
            <a:endParaRPr lang="en-US" dirty="0"/>
          </a:p>
          <a:p>
            <a:pPr marL="971550" lvl="1" indent="-514350">
              <a:buAutoNum type="arabicPeriod"/>
            </a:pPr>
            <a:r>
              <a:rPr lang="en-US" dirty="0"/>
              <a:t>What is the major advantage of appropriately identifying a data set that is time series and applying a time series model?</a:t>
            </a:r>
          </a:p>
          <a:p>
            <a:pPr marL="971550" lvl="1" indent="-514350">
              <a:buAutoNum type="arabicPeriod"/>
            </a:pPr>
            <a:endParaRPr lang="en-US" dirty="0"/>
          </a:p>
          <a:p>
            <a:pPr marL="971550" lvl="1" indent="-514350">
              <a:buAutoNum type="arabicPeriod"/>
            </a:pPr>
            <a:r>
              <a:rPr lang="en-US" dirty="0"/>
              <a:t>Comfortable with interpretation of ACF, PACF plots.  Revisit the Durbin Watson test.  We did not really cover it in class, but it may creep up in the midterm, revisit HW discussion.</a:t>
            </a:r>
          </a:p>
          <a:p>
            <a:pPr marL="971550" lvl="1" indent="-514350">
              <a:buAutoNum type="arabicPeriod"/>
            </a:pPr>
            <a:endParaRPr lang="en-US" dirty="0"/>
          </a:p>
          <a:p>
            <a:pPr marL="971550" lvl="1" indent="-514350">
              <a:buAutoNum type="arabicPeriod"/>
            </a:pPr>
            <a:r>
              <a:rPr lang="en-US" dirty="0"/>
              <a:t>General understanding of a stationary time series possesses</a:t>
            </a:r>
          </a:p>
          <a:p>
            <a:pPr lvl="2"/>
            <a:r>
              <a:rPr lang="en-US" dirty="0"/>
              <a:t>How does this effect forecasts into the future?</a:t>
            </a:r>
          </a:p>
          <a:p>
            <a:pPr lvl="2"/>
            <a:endParaRPr lang="en-US" dirty="0"/>
          </a:p>
          <a:p>
            <a:pPr marL="971550" lvl="1" indent="-514350">
              <a:buAutoNum type="arabicPeriod"/>
            </a:pPr>
            <a:r>
              <a:rPr lang="en-US" dirty="0"/>
              <a:t>If a time series model include predictors, is the original time series stationary or not?  What assumption does it break?</a:t>
            </a:r>
          </a:p>
          <a:p>
            <a:pPr marL="971550" lvl="1" indent="-514350">
              <a:buAutoNum type="arabicPeriod"/>
            </a:pPr>
            <a:endParaRPr lang="en-US" dirty="0"/>
          </a:p>
          <a:p>
            <a:pPr marL="971550" lvl="1" indent="-514350">
              <a:buAutoNum type="arabicPeriod"/>
            </a:pPr>
            <a:r>
              <a:rPr lang="en-US" dirty="0"/>
              <a:t>There will be no ARIMA type concepts other than just suggesting models based on rules of thumb and/or AIC.</a:t>
            </a:r>
          </a:p>
          <a:p>
            <a:pPr marL="971550" lvl="1" indent="-514350">
              <a:buAutoNum type="arabicPeriod"/>
            </a:pPr>
            <a:endParaRPr lang="is-IS" dirty="0"/>
          </a:p>
        </p:txBody>
      </p:sp>
    </p:spTree>
    <p:extLst>
      <p:ext uri="{BB962C8B-B14F-4D97-AF65-F5344CB8AC3E}">
        <p14:creationId xmlns:p14="http://schemas.microsoft.com/office/powerpoint/2010/main" val="1695314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7395</TotalTime>
  <Words>995</Words>
  <Application>Microsoft Macintosh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6372 Midterm Study Guide</vt:lpstr>
      <vt:lpstr>MSDS 6372 Midterm1</vt:lpstr>
      <vt:lpstr>Key Conceptual Ideas</vt:lpstr>
      <vt:lpstr>Key Conceptual Ideas</vt:lpstr>
      <vt:lpstr>PowerPoint Presentation</vt:lpstr>
      <vt:lpstr>PowerPoint Presentation</vt:lpstr>
      <vt:lpstr>Multiple Linear Regression (Specifics)</vt:lpstr>
      <vt:lpstr>Two Way ANOVA (Specifics)</vt:lpstr>
      <vt:lpstr>Time Series (Specifics)</vt:lpstr>
      <vt:lpstr>Analysis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6372 Midterm Study Sheet</dc:title>
  <dc:creator>Microsoft Office User</dc:creator>
  <cp:lastModifiedBy>Jacob Turner</cp:lastModifiedBy>
  <cp:revision>32</cp:revision>
  <dcterms:created xsi:type="dcterms:W3CDTF">2018-02-16T15:20:06Z</dcterms:created>
  <dcterms:modified xsi:type="dcterms:W3CDTF">2021-02-16T02:30:13Z</dcterms:modified>
</cp:coreProperties>
</file>