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4" r:id="rId6"/>
    <p:sldId id="262" r:id="rId7"/>
    <p:sldId id="274" r:id="rId8"/>
    <p:sldId id="275" r:id="rId9"/>
    <p:sldId id="259" r:id="rId10"/>
    <p:sldId id="265" r:id="rId11"/>
    <p:sldId id="266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59" d="100"/>
          <a:sy n="159" d="100"/>
        </p:scale>
        <p:origin x="184" y="9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971E2F6-9B39-49AD-8C2B-1DB0F4745C1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F237049-AF84-4C64-84D6-3B58E903B6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Clustering Discussion and Examples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Session 13</a:t>
            </a:r>
          </a:p>
        </p:txBody>
      </p:sp>
    </p:spTree>
    <p:extLst>
      <p:ext uri="{BB962C8B-B14F-4D97-AF65-F5344CB8AC3E}">
        <p14:creationId xmlns:p14="http://schemas.microsoft.com/office/powerpoint/2010/main" val="60661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Cricket Batsmen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530" y="1600200"/>
            <a:ext cx="6172200" cy="5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76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Cricket Batsmen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773382"/>
            <a:ext cx="971379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opinion – Real power of clustering goes hand in hand with heat map visualizations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Heatmaps</a:t>
            </a:r>
            <a:r>
              <a:rPr lang="en-US" dirty="0"/>
              <a:t> - a plot of raw or standardized continuous variables where (each row is an observation or variables) each column is the other (variables/ observations)</a:t>
            </a:r>
          </a:p>
          <a:p>
            <a:endParaRPr lang="en-US" dirty="0"/>
          </a:p>
          <a:p>
            <a:r>
              <a:rPr lang="en-US" dirty="0"/>
              <a:t>Plot is a grid of squares or rectangles color coded by the value of the underlying data set</a:t>
            </a:r>
          </a:p>
          <a:p>
            <a:endParaRPr lang="en-US" dirty="0"/>
          </a:p>
          <a:p>
            <a:r>
              <a:rPr lang="en-US" dirty="0"/>
              <a:t>Hierarchical clustering can be applied </a:t>
            </a:r>
            <a:r>
              <a:rPr lang="en-US" dirty="0" err="1"/>
              <a:t>seperately</a:t>
            </a:r>
            <a:r>
              <a:rPr lang="en-US" dirty="0"/>
              <a:t> to both the rows and the columns to see how the data clusters naturally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clustering big data help?</a:t>
            </a:r>
          </a:p>
        </p:txBody>
      </p:sp>
    </p:spTree>
    <p:extLst>
      <p:ext uri="{BB962C8B-B14F-4D97-AF65-F5344CB8AC3E}">
        <p14:creationId xmlns:p14="http://schemas.microsoft.com/office/powerpoint/2010/main" val="413819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microarray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6042025" cy="3103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4" name="Left Brace 3"/>
          <p:cNvSpPr/>
          <p:nvPr/>
        </p:nvSpPr>
        <p:spPr>
          <a:xfrm rot="5400000">
            <a:off x="5954713" y="750888"/>
            <a:ext cx="533398" cy="3298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182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7" name="Left Brace 6"/>
          <p:cNvSpPr/>
          <p:nvPr/>
        </p:nvSpPr>
        <p:spPr>
          <a:xfrm>
            <a:off x="1042630" y="2697179"/>
            <a:ext cx="533398" cy="3170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833" y="377509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(20k)</a:t>
            </a:r>
          </a:p>
        </p:txBody>
      </p:sp>
    </p:spTree>
    <p:extLst>
      <p:ext uri="{BB962C8B-B14F-4D97-AF65-F5344CB8AC3E}">
        <p14:creationId xmlns:p14="http://schemas.microsoft.com/office/powerpoint/2010/main" val="102634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helps identify variability in your data whether its technical artifacts (blocking type variables) or its real biological/meaningful variability</a:t>
            </a:r>
          </a:p>
          <a:p>
            <a:endParaRPr lang="en-US" dirty="0"/>
          </a:p>
          <a:p>
            <a:r>
              <a:rPr lang="en-US" dirty="0"/>
              <a:t>Helps to identify outliers</a:t>
            </a:r>
          </a:p>
          <a:p>
            <a:endParaRPr lang="en-US" dirty="0"/>
          </a:p>
          <a:p>
            <a:r>
              <a:rPr lang="en-US" dirty="0"/>
              <a:t>Can help identify if you are going to find statistical differences between groups</a:t>
            </a:r>
          </a:p>
          <a:p>
            <a:endParaRPr lang="en-US" dirty="0"/>
          </a:p>
          <a:p>
            <a:r>
              <a:rPr lang="en-US" dirty="0"/>
              <a:t>Can help identify variables that are highly correlated (similar) that may be of meaningful importance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57229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8382000" cy="10541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Heatmap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365608"/>
            <a:ext cx="7315200" cy="533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0462" y="6536473"/>
            <a:ext cx="4274138" cy="24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>
                <a:latin typeface="Arial" charset="0"/>
              </a:rPr>
              <a:t>W. Evan Johnson et al. </a:t>
            </a:r>
            <a:r>
              <a:rPr lang="en-GB" sz="1100" b="1" dirty="0" err="1">
                <a:latin typeface="Arial" charset="0"/>
              </a:rPr>
              <a:t>Biostat</a:t>
            </a:r>
            <a:r>
              <a:rPr lang="en-GB" sz="1100" b="1" dirty="0">
                <a:latin typeface="Arial" charset="0"/>
              </a:rPr>
              <a:t> 2006;8:118-127</a:t>
            </a:r>
          </a:p>
        </p:txBody>
      </p:sp>
      <p:sp>
        <p:nvSpPr>
          <p:cNvPr id="7" name="Rectangle 6"/>
          <p:cNvSpPr/>
          <p:nvPr/>
        </p:nvSpPr>
        <p:spPr>
          <a:xfrm>
            <a:off x="-2286000" y="1213208"/>
            <a:ext cx="5105400" cy="5492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152400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Information: Col clusters</a:t>
            </a:r>
          </a:p>
          <a:p>
            <a:endParaRPr lang="en-US" dirty="0"/>
          </a:p>
          <a:p>
            <a:r>
              <a:rPr lang="en-US" dirty="0"/>
              <a:t>Outliers:  Dark </a:t>
            </a:r>
            <a:r>
              <a:rPr lang="en-US" dirty="0" err="1"/>
              <a:t>Red,Dark</a:t>
            </a:r>
            <a:r>
              <a:rPr lang="en-US" dirty="0"/>
              <a:t> Blue, or whole column just looks out of place compared to the rest.</a:t>
            </a:r>
          </a:p>
          <a:p>
            <a:endParaRPr lang="en-US" dirty="0"/>
          </a:p>
          <a:p>
            <a:r>
              <a:rPr lang="en-US" dirty="0"/>
              <a:t>Variability:  Most of the variability is in time point.  Within time some evidence of clustering between treatment  </a:t>
            </a:r>
          </a:p>
        </p:txBody>
      </p:sp>
    </p:spTree>
    <p:extLst>
      <p:ext uri="{BB962C8B-B14F-4D97-AF65-F5344CB8AC3E}">
        <p14:creationId xmlns:p14="http://schemas.microsoft.com/office/powerpoint/2010/main" val="31350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55600"/>
            <a:ext cx="8382000" cy="10541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Heatmap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365608"/>
            <a:ext cx="7315200" cy="533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0462" y="6536473"/>
            <a:ext cx="4274138" cy="24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b="1" dirty="0">
                <a:latin typeface="Arial" charset="0"/>
              </a:rPr>
              <a:t>W. Evan Johnson et al. </a:t>
            </a:r>
            <a:r>
              <a:rPr lang="en-GB" sz="1100" b="1" dirty="0" err="1">
                <a:latin typeface="Arial" charset="0"/>
              </a:rPr>
              <a:t>Biostat</a:t>
            </a:r>
            <a:r>
              <a:rPr lang="en-GB" sz="1100" b="1" dirty="0">
                <a:latin typeface="Arial" charset="0"/>
              </a:rPr>
              <a:t> 2006;8:118-127</a:t>
            </a:r>
          </a:p>
        </p:txBody>
      </p:sp>
      <p:sp>
        <p:nvSpPr>
          <p:cNvPr id="7" name="Rectangle 6"/>
          <p:cNvSpPr/>
          <p:nvPr/>
        </p:nvSpPr>
        <p:spPr>
          <a:xfrm>
            <a:off x="-2286000" y="1213208"/>
            <a:ext cx="5105400" cy="54923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1524000"/>
            <a:ext cx="2667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Information: Row clusters</a:t>
            </a:r>
          </a:p>
          <a:p>
            <a:endParaRPr lang="en-US" dirty="0"/>
          </a:p>
          <a:p>
            <a:r>
              <a:rPr lang="en-US" dirty="0"/>
              <a:t>Bulk of the variables behave the same way</a:t>
            </a:r>
          </a:p>
          <a:p>
            <a:endParaRPr lang="en-US" dirty="0"/>
          </a:p>
          <a:p>
            <a:r>
              <a:rPr lang="en-US" dirty="0"/>
              <a:t>We will have many variables that will find statistical differences between time7 vs time0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cluster of variables that are similar may have similar biological function and could be investigated further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cluster numbers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29" y="1828800"/>
            <a:ext cx="48863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68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e80100\Desktop\test\Hep5455_7Clus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2152"/>
            <a:ext cx="2590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80100\Desktop\test\Hep5455_122Clus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590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715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thing to note:  The columns here are not individual observations but different summary statistics.  So interpretations change depending on what type of data you decide to cluster</a:t>
            </a:r>
          </a:p>
        </p:txBody>
      </p:sp>
    </p:spTree>
    <p:extLst>
      <p:ext uri="{BB962C8B-B14F-4D97-AF65-F5344CB8AC3E}">
        <p14:creationId xmlns:p14="http://schemas.microsoft.com/office/powerpoint/2010/main" val="297541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Methods often times yield similar results</a:t>
            </a:r>
          </a:p>
          <a:p>
            <a:pPr lvl="1"/>
            <a:r>
              <a:rPr lang="en-US" dirty="0"/>
              <a:t>It does depend on the type of data you have however. </a:t>
            </a:r>
          </a:p>
          <a:p>
            <a:pPr lvl="1"/>
            <a:r>
              <a:rPr lang="en-US" dirty="0"/>
              <a:t>See McGee’s video for special scenarios</a:t>
            </a:r>
          </a:p>
          <a:p>
            <a:endParaRPr lang="en-US" dirty="0"/>
          </a:p>
          <a:p>
            <a:r>
              <a:rPr lang="en-US" dirty="0" err="1"/>
              <a:t>Dendrograms</a:t>
            </a:r>
            <a:r>
              <a:rPr lang="en-US" dirty="0"/>
              <a:t> and clustering are good, but pairing them up with heat map visualizations often times can give you great information</a:t>
            </a:r>
          </a:p>
          <a:p>
            <a:pPr lvl="1"/>
            <a:r>
              <a:rPr lang="en-US" dirty="0"/>
              <a:t>Checking for outliers and unique patterns</a:t>
            </a:r>
          </a:p>
          <a:p>
            <a:pPr lvl="1"/>
            <a:r>
              <a:rPr lang="en-US" dirty="0"/>
              <a:t>Clustering can happen on variables or on observations</a:t>
            </a:r>
          </a:p>
          <a:p>
            <a:pPr lvl="1"/>
            <a:r>
              <a:rPr lang="en-US" dirty="0"/>
              <a:t>Standardizing variables are the norm, as variables on different scales may cluster just because they are far apart in pure distance  (similar to the rational of standardizing variables before PCA)</a:t>
            </a:r>
          </a:p>
          <a:p>
            <a:endParaRPr lang="en-US" dirty="0"/>
          </a:p>
          <a:p>
            <a:r>
              <a:rPr lang="en-US" dirty="0"/>
              <a:t>Upcoming class:  We are going to have a quick primer on decision trees and random forests.  What I want you guys to do is to read through the following sections in the ISLR textbook</a:t>
            </a:r>
          </a:p>
          <a:p>
            <a:pPr lvl="1"/>
            <a:r>
              <a:rPr lang="en-US" dirty="0"/>
              <a:t>Section 5.2. Bootstrap </a:t>
            </a:r>
          </a:p>
          <a:p>
            <a:pPr lvl="1"/>
            <a:r>
              <a:rPr lang="en-US" dirty="0"/>
              <a:t>Section 8.1  Decision Tree</a:t>
            </a:r>
          </a:p>
          <a:p>
            <a:pPr lvl="1"/>
            <a:r>
              <a:rPr lang="en-US" dirty="0"/>
              <a:t>Section 8.2  Bagging (Bootstrap aggregation), Random Forrest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main goal of pre live is to give you guys a feel for how these nonparametric strategies differ from things like we’ve covered in class that typically involve some sort of probability model.  Implementing these are easy in R (examples are in the Cancer Example).  We will make sure you are clear on some of the options that you need to be aware of. </a:t>
            </a:r>
          </a:p>
        </p:txBody>
      </p:sp>
    </p:spTree>
    <p:extLst>
      <p:ext uri="{BB962C8B-B14F-4D97-AF65-F5344CB8AC3E}">
        <p14:creationId xmlns:p14="http://schemas.microsoft.com/office/powerpoint/2010/main" val="264332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vs Hierarchical</a:t>
            </a:r>
          </a:p>
          <a:p>
            <a:endParaRPr lang="en-US" dirty="0"/>
          </a:p>
          <a:p>
            <a:r>
              <a:rPr lang="en-US" dirty="0" err="1"/>
              <a:t>Kmeans</a:t>
            </a:r>
            <a:r>
              <a:rPr lang="en-US" dirty="0"/>
              <a:t>  (Specified number of clusters = 2)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37108"/>
            <a:ext cx="5791200" cy="39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2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 – Hierarchical doesn’t give you a number of clusters, it just provides a web of observations that are more similar than others through the </a:t>
            </a:r>
            <a:r>
              <a:rPr lang="en-US" dirty="0" err="1"/>
              <a:t>dendrogram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26327"/>
            <a:ext cx="6502400" cy="38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4736406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http://physiolgenomics.physiology.org/content/44/1/99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191000"/>
            <a:ext cx="106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4321518"/>
            <a:ext cx="1422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59678" y="5519687"/>
            <a:ext cx="151437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5884487"/>
            <a:ext cx="2133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1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the Tree to get Cluster numbers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" y="1828800"/>
            <a:ext cx="6502400" cy="38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4736406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http://physiolgenomics.physiology.org/content/44/1/99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6324600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Clusters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200400"/>
            <a:ext cx="106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3330918"/>
            <a:ext cx="1422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12078" y="4529087"/>
            <a:ext cx="151437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4893887"/>
            <a:ext cx="2133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1600200"/>
            <a:ext cx="0" cy="472440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7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the Tree to get Cluster numbers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8" y="1828800"/>
            <a:ext cx="6502400" cy="38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6600" y="4736406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http://physiolgenomics.physiology.org/content/44/1/99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00600" y="1600200"/>
            <a:ext cx="0" cy="4724400"/>
          </a:xfrm>
          <a:prstGeom prst="line">
            <a:avLst/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6324600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Clusters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6835" y="3200400"/>
            <a:ext cx="106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55035" y="3330918"/>
            <a:ext cx="1422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804913" y="4529087"/>
            <a:ext cx="1514374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29794" y="4875781"/>
            <a:ext cx="2133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  <a:p>
            <a:endParaRPr lang="en-US" dirty="0"/>
          </a:p>
          <a:p>
            <a:r>
              <a:rPr lang="en-US" dirty="0"/>
              <a:t>LDA’s algorithm uses known classification (clusters) to help define a classification rule.  “Supervised since we give it that information”</a:t>
            </a:r>
          </a:p>
          <a:p>
            <a:endParaRPr lang="en-US" dirty="0"/>
          </a:p>
          <a:p>
            <a:r>
              <a:rPr lang="en-US" dirty="0"/>
              <a:t>Clustering methods do not use any knowledge about how the observations are categorized at all (completely “unsupervised”)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SEEMS a lot like LDA???</a:t>
            </a:r>
          </a:p>
        </p:txBody>
      </p:sp>
    </p:spTree>
    <p:extLst>
      <p:ext uri="{BB962C8B-B14F-4D97-AF65-F5344CB8AC3E}">
        <p14:creationId xmlns:p14="http://schemas.microsoft.com/office/powerpoint/2010/main" val="42633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vs Internal  (Outside truths or just measuring fit)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Known Class or Groups</a:t>
            </a:r>
          </a:p>
          <a:p>
            <a:pPr lvl="1"/>
            <a:r>
              <a:rPr lang="en-US" dirty="0"/>
              <a:t>We could use </a:t>
            </a:r>
            <a:r>
              <a:rPr lang="en-US" dirty="0" err="1"/>
              <a:t>Chisquare</a:t>
            </a:r>
            <a:r>
              <a:rPr lang="en-US" dirty="0"/>
              <a:t> tests   </a:t>
            </a:r>
          </a:p>
          <a:p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RMSSTD-small</a:t>
            </a:r>
          </a:p>
          <a:p>
            <a:pPr lvl="1"/>
            <a:r>
              <a:rPr lang="en-US" dirty="0"/>
              <a:t>SPRSQ – high</a:t>
            </a:r>
          </a:p>
          <a:p>
            <a:pPr lvl="1"/>
            <a:r>
              <a:rPr lang="en-US" dirty="0"/>
              <a:t>Cubic Clustering Criterion</a:t>
            </a:r>
          </a:p>
          <a:p>
            <a:pPr lvl="1"/>
            <a:r>
              <a:rPr lang="en-US" dirty="0"/>
              <a:t>Pseudo t2</a:t>
            </a:r>
          </a:p>
          <a:p>
            <a:pPr lvl="1"/>
            <a:r>
              <a:rPr lang="en-US" dirty="0"/>
              <a:t>Silhouette Statistic   *not in videos</a:t>
            </a:r>
          </a:p>
          <a:p>
            <a:pPr lvl="1"/>
            <a:r>
              <a:rPr lang="en-US" dirty="0"/>
              <a:t>Dunn‘s Index             *not in videos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Assessing Cluster Validity</a:t>
            </a:r>
          </a:p>
        </p:txBody>
      </p:sp>
    </p:spTree>
    <p:extLst>
      <p:ext uri="{BB962C8B-B14F-4D97-AF65-F5344CB8AC3E}">
        <p14:creationId xmlns:p14="http://schemas.microsoft.com/office/powerpoint/2010/main" val="349135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vs Internal  (Outside truths or just measuring fit)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Known Class or Groups</a:t>
            </a:r>
          </a:p>
          <a:p>
            <a:pPr lvl="1"/>
            <a:r>
              <a:rPr lang="en-US" dirty="0"/>
              <a:t>We could use </a:t>
            </a:r>
            <a:r>
              <a:rPr lang="en-US" dirty="0" err="1"/>
              <a:t>Chisquare</a:t>
            </a:r>
            <a:r>
              <a:rPr lang="en-US" dirty="0"/>
              <a:t> tests   </a:t>
            </a:r>
          </a:p>
          <a:p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RMSSTD-small</a:t>
            </a:r>
          </a:p>
          <a:p>
            <a:pPr lvl="1"/>
            <a:r>
              <a:rPr lang="en-US" dirty="0"/>
              <a:t>SPRSQ – high</a:t>
            </a:r>
          </a:p>
          <a:p>
            <a:pPr lvl="1"/>
            <a:r>
              <a:rPr lang="en-US" dirty="0"/>
              <a:t>Cubic Clustering Criterion</a:t>
            </a:r>
          </a:p>
          <a:p>
            <a:pPr lvl="1"/>
            <a:r>
              <a:rPr lang="en-US" dirty="0"/>
              <a:t>Pseudo t2</a:t>
            </a:r>
          </a:p>
          <a:p>
            <a:pPr lvl="1"/>
            <a:r>
              <a:rPr lang="en-US" dirty="0"/>
              <a:t>Silhouette Statistic   *not in videos</a:t>
            </a:r>
          </a:p>
          <a:p>
            <a:pPr lvl="1"/>
            <a:r>
              <a:rPr lang="en-US" dirty="0"/>
              <a:t>Dunn‘s Index             *not in videos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Assessing Cluster Validity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50833"/>
              </p:ext>
            </p:extLst>
          </p:nvPr>
        </p:nvGraphicFramePr>
        <p:xfrm>
          <a:off x="4343400" y="2667000"/>
          <a:ext cx="4800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3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8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8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8">
                <a:tc>
                  <a:txBody>
                    <a:bodyPr/>
                    <a:lstStyle/>
                    <a:p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0" y="4191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 tend to be associated with known groups , aka, good job</a:t>
            </a:r>
          </a:p>
        </p:txBody>
      </p:sp>
    </p:spTree>
    <p:extLst>
      <p:ext uri="{BB962C8B-B14F-4D97-AF65-F5344CB8AC3E}">
        <p14:creationId xmlns:p14="http://schemas.microsoft.com/office/powerpoint/2010/main" val="260443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8382001" cy="5138929"/>
          </a:xfrm>
        </p:spPr>
        <p:txBody>
          <a:bodyPr/>
          <a:lstStyle/>
          <a:p>
            <a:r>
              <a:rPr lang="en-US" dirty="0"/>
              <a:t>Typically plotting one or several of the internal values across a wide range of possible cluster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Example using Dunn’s Index – There’s never a clear rule.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number of Clusters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514600"/>
            <a:ext cx="48863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245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8538</TotalTime>
  <Words>838</Words>
  <Application>Microsoft Macintosh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Franklin Gothic Medium</vt:lpstr>
      <vt:lpstr>Wingdings</vt:lpstr>
      <vt:lpstr>Wingdings 2</vt:lpstr>
      <vt:lpstr>Grid</vt:lpstr>
      <vt:lpstr>Live Session 13</vt:lpstr>
      <vt:lpstr>K-Means</vt:lpstr>
      <vt:lpstr>Hierarchical</vt:lpstr>
      <vt:lpstr>Cut the Tree to get Cluster numbers</vt:lpstr>
      <vt:lpstr>Cut the Tree to get Cluster numbers</vt:lpstr>
      <vt:lpstr>This SEEMS a lot like LDA???</vt:lpstr>
      <vt:lpstr>Methods of Assessing Cluster Validity</vt:lpstr>
      <vt:lpstr>Methods of Assessing Cluster Validity</vt:lpstr>
      <vt:lpstr>Picking number of Clusters</vt:lpstr>
      <vt:lpstr>Clustering Cricket Batsmen</vt:lpstr>
      <vt:lpstr>Clustering Cricket Batsmen</vt:lpstr>
      <vt:lpstr>How can clustering big data help?</vt:lpstr>
      <vt:lpstr>Heatmap example</vt:lpstr>
      <vt:lpstr>Heatmap Example</vt:lpstr>
      <vt:lpstr>Heatmap Example</vt:lpstr>
      <vt:lpstr>Heatmap Example</vt:lpstr>
      <vt:lpstr>Picking cluster numbers Revisited</vt:lpstr>
      <vt:lpstr>PowerPoint Presentation</vt:lpstr>
      <vt:lpstr>Clustering Recap</vt:lpstr>
    </vt:vector>
  </TitlesOfParts>
  <Company>Baylor Health Care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Turner, Jacob</dc:creator>
  <cp:lastModifiedBy>Jacob Turner</cp:lastModifiedBy>
  <cp:revision>23</cp:revision>
  <dcterms:created xsi:type="dcterms:W3CDTF">2015-08-04T16:56:53Z</dcterms:created>
  <dcterms:modified xsi:type="dcterms:W3CDTF">2019-07-30T01:15:41Z</dcterms:modified>
</cp:coreProperties>
</file>