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616" r:id="rId4"/>
    <p:sldId id="741"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varScale="1">
        <p:scale>
          <a:sx n="131" d="100"/>
          <a:sy n="131"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public.opendatasoft.com/api/records/1.0/search/?dataset=titanic-passengers&amp;rows=2000&amp;facet=survived&amp;facet=pclass&amp;facet=sex&amp;facet=age&amp;facet=embark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a:t>Unit 6</a:t>
            </a:r>
            <a:endParaRPr lang="en-IN" dirty="0"/>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0" y="2185477"/>
            <a:ext cx="9144000" cy="3666881"/>
          </a:xfrm>
        </p:spPr>
        <p:txBody>
          <a:bodyPr/>
          <a:lstStyle/>
          <a:p>
            <a:r>
              <a:rPr lang="en-US" sz="1400" b="1" dirty="0"/>
              <a:t>Download the training set: </a:t>
            </a:r>
            <a:r>
              <a:rPr lang="en-US" sz="1400" dirty="0"/>
              <a:t>Connect to the </a:t>
            </a:r>
            <a:r>
              <a:rPr lang="en-US" sz="1400" dirty="0" err="1"/>
              <a:t>opendatasoft</a:t>
            </a:r>
            <a:r>
              <a:rPr lang="en-US" sz="1400" dirty="0"/>
              <a:t> website and download the random sample of 891 Titanic Passengers.  This is the training set.   The data come in JSON form format and you can use this URL to access the data:</a:t>
            </a:r>
          </a:p>
          <a:p>
            <a:pPr marL="0" indent="0">
              <a:buNone/>
            </a:pPr>
            <a:r>
              <a:rPr lang="en-US" sz="1400" dirty="0">
                <a:hlinkClick r:id="rId2"/>
              </a:rPr>
              <a:t>https://public.opendatasoft.com/api/records/1.0/search/?dataset=titanic-passengers&amp;rows=2000&amp;facet=survived&amp;facet=pclass&amp;facet=sex&amp;facet=age&amp;facet=embarked</a:t>
            </a:r>
            <a:endParaRPr lang="en-US" sz="1400" dirty="0"/>
          </a:p>
          <a:p>
            <a:pPr marL="0" indent="0">
              <a:buNone/>
            </a:pPr>
            <a:r>
              <a:rPr lang="en-US" sz="1400" dirty="0"/>
              <a:t>Hint: This is not trivial. I recommend that you use the </a:t>
            </a:r>
            <a:r>
              <a:rPr lang="en-US" sz="1400" dirty="0" err="1"/>
              <a:t>jsonlite</a:t>
            </a:r>
            <a:r>
              <a:rPr lang="en-US" sz="1400" dirty="0"/>
              <a:t> package (</a:t>
            </a:r>
            <a:r>
              <a:rPr lang="en-US" sz="1400" dirty="0" err="1"/>
              <a:t>fromJSON</a:t>
            </a:r>
            <a:r>
              <a:rPr lang="en-US" sz="1400" dirty="0"/>
              <a:t>()) and </a:t>
            </a:r>
            <a:r>
              <a:rPr lang="en-US" sz="1400" dirty="0" err="1"/>
              <a:t>RCurl</a:t>
            </a:r>
            <a:r>
              <a:rPr lang="en-US" sz="1400" dirty="0"/>
              <a:t> package (</a:t>
            </a:r>
            <a:r>
              <a:rPr lang="en-US" sz="1400" dirty="0" err="1"/>
              <a:t>getURL</a:t>
            </a:r>
            <a:r>
              <a:rPr lang="en-US" sz="1400" dirty="0"/>
              <a:t>()) to access the data. (We covered this in Unit 4).  </a:t>
            </a:r>
          </a:p>
          <a:p>
            <a:r>
              <a:rPr lang="en-US" sz="1400" dirty="0"/>
              <a:t>Try your best to access the data using the URL.  You may also find the data (</a:t>
            </a:r>
            <a:r>
              <a:rPr lang="en-US" sz="1400" dirty="0" err="1"/>
              <a:t>titanic_train.csv</a:t>
            </a:r>
            <a:r>
              <a:rPr lang="en-US" sz="1400" dirty="0"/>
              <a:t>) on </a:t>
            </a:r>
            <a:r>
              <a:rPr lang="en-US" sz="1400" dirty="0" err="1"/>
              <a:t>github</a:t>
            </a:r>
            <a:r>
              <a:rPr lang="en-US" sz="1400" dirty="0"/>
              <a:t>.  We will go over this data ingestion in live session. </a:t>
            </a:r>
          </a:p>
          <a:p>
            <a:r>
              <a:rPr lang="en-US" sz="1400" dirty="0"/>
              <a:t>Use KNN to classify those who survived and died based on Age and class.</a:t>
            </a:r>
          </a:p>
          <a:p>
            <a:r>
              <a:rPr lang="en-US" sz="1400" dirty="0"/>
              <a:t>Use your age and predict your survival based on each of the ticket classes.  </a:t>
            </a:r>
          </a:p>
          <a:p>
            <a:r>
              <a:rPr lang="en-US" sz="1400" dirty="0"/>
              <a:t>Use your model to classify the 418 randomly selected passengers in the test set (</a:t>
            </a:r>
            <a:r>
              <a:rPr lang="en-US" sz="1400" dirty="0" err="1"/>
              <a:t>titanic_test.csv</a:t>
            </a:r>
            <a:r>
              <a:rPr lang="en-US" sz="1400" dirty="0"/>
              <a:t>) on </a:t>
            </a:r>
            <a:r>
              <a:rPr lang="en-US" sz="1400" dirty="0" err="1"/>
              <a:t>github</a:t>
            </a:r>
            <a:r>
              <a:rPr lang="en-US" sz="1400" dirty="0"/>
              <a:t>.    </a:t>
            </a:r>
          </a:p>
          <a:p>
            <a:r>
              <a:rPr lang="en-US" sz="1400" dirty="0"/>
              <a:t>Create a confusion matrix and calculate the accuracy, misclassification rate, sensitivity and specificity.   Be prepared to explain these statistics. (It is ok if you have questions here… we will answer them in live session … just do your best in the time allotted.)  </a:t>
            </a:r>
          </a:p>
          <a:p>
            <a:r>
              <a:rPr lang="en-US" sz="1400" dirty="0"/>
              <a:t>Make a PowerPoint to present in Live Session </a:t>
            </a:r>
          </a:p>
          <a:p>
            <a:r>
              <a:rPr lang="en-US" sz="1400" dirty="0"/>
              <a:t>BONUS: Create separate models for males and females and compare the resulting classification statistics after using the models to classify those in the test set.  </a:t>
            </a:r>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3175672" y="1371600"/>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57143" y="3600450"/>
            <a:ext cx="9029700" cy="2882900"/>
          </a:xfrm>
        </p:spPr>
        <p:txBody>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1827721"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9866D22-F16C-A645-BAD3-EE9380F9712C}"/>
                  </a:ext>
                </a:extLst>
              </p:cNvPr>
              <p:cNvSpPr>
                <a:spLocks noGrp="1"/>
              </p:cNvSpPr>
              <p:nvPr>
                <p:ph type="title"/>
              </p:nvPr>
            </p:nvSpPr>
            <p:spPr/>
            <p:txBody>
              <a:bodyPr/>
              <a:lstStyle/>
              <a:p>
                <a:r>
                  <a:rPr lang="en-US"/>
                  <a:t>Part 3 </a:t>
                </a: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oMath>
                </a14:m>
                <a:r>
                  <a:rPr lang="en-US" dirty="0"/>
                  <a:t>)</a:t>
                </a:r>
              </a:p>
            </p:txBody>
          </p:sp>
        </mc:Choice>
        <mc:Fallback>
          <p:sp>
            <p:nvSpPr>
              <p:cNvPr id="2" name="Title 1">
                <a:extLst>
                  <a:ext uri="{FF2B5EF4-FFF2-40B4-BE49-F238E27FC236}">
                    <a16:creationId xmlns:a16="http://schemas.microsoft.com/office/drawing/2014/main" id="{79866D22-F16C-A645-BAD3-EE9380F9712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A71A8AE-5096-E042-BFFD-BC01E1365037}"/>
              </a:ext>
            </a:extLst>
          </p:cNvPr>
          <p:cNvSpPr txBox="1"/>
          <p:nvPr/>
        </p:nvSpPr>
        <p:spPr>
          <a:xfrm>
            <a:off x="894945" y="2188723"/>
            <a:ext cx="7354110" cy="2862322"/>
          </a:xfrm>
          <a:prstGeom prst="rect">
            <a:avLst/>
          </a:prstGeom>
          <a:noFill/>
        </p:spPr>
        <p:txBody>
          <a:bodyPr wrap="square" rtlCol="0">
            <a:spAutoFit/>
          </a:bodyPr>
          <a:lstStyle/>
          <a:p>
            <a:pPr algn="ctr"/>
            <a:r>
              <a:rPr lang="en-US" sz="6000" dirty="0"/>
              <a:t>Takeaways</a:t>
            </a:r>
          </a:p>
          <a:p>
            <a:pPr algn="ctr"/>
            <a:r>
              <a:rPr lang="en-US" sz="6000" dirty="0"/>
              <a:t>and </a:t>
            </a:r>
          </a:p>
          <a:p>
            <a:pPr algn="ctr"/>
            <a:r>
              <a:rPr lang="en-US" sz="6000" dirty="0"/>
              <a:t>questions!</a:t>
            </a:r>
          </a:p>
        </p:txBody>
      </p:sp>
    </p:spTree>
    <p:extLst>
      <p:ext uri="{BB962C8B-B14F-4D97-AF65-F5344CB8AC3E}">
        <p14:creationId xmlns:p14="http://schemas.microsoft.com/office/powerpoint/2010/main" val="374928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112</TotalTime>
  <Words>424</Words>
  <Application>Microsoft Macintosh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Cambria Math</vt:lpstr>
      <vt:lpstr>1_Body Slides</vt:lpstr>
      <vt:lpstr>For Live Session</vt:lpstr>
      <vt:lpstr>For Live Session: Part 1 (3-5 hours)</vt:lpstr>
      <vt:lpstr>For Live Session: Part 2 (3 – 4 hours)</vt:lpstr>
      <vt:lpstr>Part 3 (≤1 hour)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10</cp:revision>
  <dcterms:created xsi:type="dcterms:W3CDTF">2019-09-23T08:00:29Z</dcterms:created>
  <dcterms:modified xsi:type="dcterms:W3CDTF">2020-01-02T19:45:28Z</dcterms:modified>
</cp:coreProperties>
</file>