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9"/>
  </p:notesMasterIdLst>
  <p:sldIdLst>
    <p:sldId id="256" r:id="rId2"/>
    <p:sldId id="260" r:id="rId3"/>
    <p:sldId id="454" r:id="rId4"/>
    <p:sldId id="459" r:id="rId5"/>
    <p:sldId id="257" r:id="rId6"/>
    <p:sldId id="460" r:id="rId7"/>
    <p:sldId id="258" r:id="rId8"/>
  </p:sldIdLst>
  <p:sldSz cx="11826875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 userDrawn="1">
          <p15:clr>
            <a:srgbClr val="A4A3A4"/>
          </p15:clr>
        </p15:guide>
        <p15:guide id="2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8" y="192"/>
      </p:cViewPr>
      <p:guideLst>
        <p:guide orient="horz" pos="2247"/>
        <p:guide pos="37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123A2-B15F-9947-87E4-7E419A413A7D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143000"/>
            <a:ext cx="5118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9A75C-E94F-E645-9A02-8F6F4276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9A75C-E94F-E645-9A02-8F6F42764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9A75C-E94F-E645-9A02-8F6F42764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9A75C-E94F-E645-9A02-8F6F42764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3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9A75C-E94F-E645-9A02-8F6F42764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774" y="1860075"/>
            <a:ext cx="8110828" cy="2182252"/>
          </a:xfrm>
        </p:spPr>
        <p:txBody>
          <a:bodyPr anchor="b">
            <a:noAutofit/>
          </a:bodyPr>
          <a:lstStyle>
            <a:lvl1pPr algn="ctr">
              <a:defRPr sz="6985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9" y="4114714"/>
            <a:ext cx="6627079" cy="11297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31"/>
            </a:lvl1pPr>
            <a:lvl2pPr marL="443530" indent="0" algn="ctr">
              <a:buNone/>
              <a:defRPr sz="1940"/>
            </a:lvl2pPr>
            <a:lvl3pPr marL="887059" indent="0" algn="ctr">
              <a:buNone/>
              <a:defRPr sz="1746"/>
            </a:lvl3pPr>
            <a:lvl4pPr marL="1330589" indent="0" algn="ctr">
              <a:buNone/>
              <a:defRPr sz="1552"/>
            </a:lvl4pPr>
            <a:lvl5pPr marL="1774119" indent="0" algn="ctr">
              <a:buNone/>
              <a:defRPr sz="1552"/>
            </a:lvl5pPr>
            <a:lvl6pPr marL="2217649" indent="0" algn="ctr">
              <a:buNone/>
              <a:defRPr sz="1552"/>
            </a:lvl6pPr>
            <a:lvl7pPr marL="2661178" indent="0" algn="ctr">
              <a:buNone/>
              <a:defRPr sz="1552"/>
            </a:lvl7pPr>
            <a:lvl8pPr marL="3104708" indent="0" algn="ctr">
              <a:buNone/>
              <a:defRPr sz="1552"/>
            </a:lvl8pPr>
            <a:lvl9pPr marL="3548238" indent="0" algn="ctr">
              <a:buNone/>
              <a:defRPr sz="15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312" y="6711821"/>
            <a:ext cx="1559789" cy="42081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6668" y="6711821"/>
            <a:ext cx="6813041" cy="420817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36275" y="6711821"/>
            <a:ext cx="1548486" cy="42081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30312" y="774283"/>
            <a:ext cx="10354449" cy="5563906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9792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0523" y="2387453"/>
            <a:ext cx="9313664" cy="37149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164" y="649151"/>
            <a:ext cx="1518875" cy="5453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0524" y="649151"/>
            <a:ext cx="7934678" cy="54532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14" y="1353475"/>
            <a:ext cx="9325083" cy="2966979"/>
          </a:xfrm>
        </p:spPr>
        <p:txBody>
          <a:bodyPr anchor="b">
            <a:normAutofit/>
          </a:bodyPr>
          <a:lstStyle>
            <a:lvl1pPr algn="r">
              <a:defRPr sz="6985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14" y="4385177"/>
            <a:ext cx="9325083" cy="118911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28">
                <a:solidFill>
                  <a:schemeClr val="tx2"/>
                </a:solidFill>
              </a:defRPr>
            </a:lvl1pPr>
            <a:lvl2pPr marL="443530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2pPr>
            <a:lvl3pPr marL="887059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3pPr>
            <a:lvl4pPr marL="1330589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4pPr>
            <a:lvl5pPr marL="1774119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5pPr>
            <a:lvl6pPr marL="2217649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6pPr>
            <a:lvl7pPr marL="266117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7pPr>
            <a:lvl8pPr marL="310470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8pPr>
            <a:lvl9pPr marL="354823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780" y="6711821"/>
            <a:ext cx="1573821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6918" y="6711821"/>
            <a:ext cx="6813041" cy="420817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36275" y="6711821"/>
            <a:ext cx="1548486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7907828" y="1753156"/>
            <a:ext cx="3176933" cy="458503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444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0523" y="2377546"/>
            <a:ext cx="4314584" cy="372482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9981" y="2377546"/>
            <a:ext cx="4314584" cy="372482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523" y="713264"/>
            <a:ext cx="9313664" cy="154540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523" y="2434607"/>
            <a:ext cx="4310896" cy="85690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10" b="0" baseline="0">
                <a:solidFill>
                  <a:schemeClr val="tx2"/>
                </a:solidFill>
              </a:defRPr>
            </a:lvl1pPr>
            <a:lvl2pPr marL="443530" indent="0">
              <a:buNone/>
              <a:defRPr sz="1940" b="1"/>
            </a:lvl2pPr>
            <a:lvl3pPr marL="887059" indent="0">
              <a:buNone/>
              <a:defRPr sz="1746" b="1"/>
            </a:lvl3pPr>
            <a:lvl4pPr marL="1330589" indent="0">
              <a:buNone/>
              <a:defRPr sz="1552" b="1"/>
            </a:lvl4pPr>
            <a:lvl5pPr marL="1774119" indent="0">
              <a:buNone/>
              <a:defRPr sz="1552" b="1"/>
            </a:lvl5pPr>
            <a:lvl6pPr marL="2217649" indent="0">
              <a:buNone/>
              <a:defRPr sz="1552" b="1"/>
            </a:lvl6pPr>
            <a:lvl7pPr marL="2661178" indent="0">
              <a:buNone/>
              <a:defRPr sz="1552" b="1"/>
            </a:lvl7pPr>
            <a:lvl8pPr marL="3104708" indent="0">
              <a:buNone/>
              <a:defRPr sz="1552" b="1"/>
            </a:lvl8pPr>
            <a:lvl9pPr marL="3548238" indent="0">
              <a:buNone/>
              <a:defRPr sz="1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0523" y="3437569"/>
            <a:ext cx="4310896" cy="26648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9603" y="2434607"/>
            <a:ext cx="4310896" cy="85690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10" b="0" baseline="0">
                <a:solidFill>
                  <a:schemeClr val="tx2"/>
                </a:solidFill>
              </a:defRPr>
            </a:lvl1pPr>
            <a:lvl2pPr marL="443530" indent="0">
              <a:buNone/>
              <a:defRPr sz="1940" b="1"/>
            </a:lvl2pPr>
            <a:lvl3pPr marL="887059" indent="0">
              <a:buNone/>
              <a:defRPr sz="1746" b="1"/>
            </a:lvl3pPr>
            <a:lvl4pPr marL="1330589" indent="0">
              <a:buNone/>
              <a:defRPr sz="1552" b="1"/>
            </a:lvl4pPr>
            <a:lvl5pPr marL="1774119" indent="0">
              <a:buNone/>
              <a:defRPr sz="1552" b="1"/>
            </a:lvl5pPr>
            <a:lvl6pPr marL="2217649" indent="0">
              <a:buNone/>
              <a:defRPr sz="1552" b="1"/>
            </a:lvl6pPr>
            <a:lvl7pPr marL="2661178" indent="0">
              <a:buNone/>
              <a:defRPr sz="1552" b="1"/>
            </a:lvl7pPr>
            <a:lvl8pPr marL="3104708" indent="0">
              <a:buNone/>
              <a:defRPr sz="1552" b="1"/>
            </a:lvl8pPr>
            <a:lvl9pPr marL="3548238" indent="0">
              <a:buNone/>
              <a:defRPr sz="1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9603" y="3437569"/>
            <a:ext cx="4310896" cy="26648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6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91"/>
            <a:ext cx="5144691" cy="7132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221" y="713264"/>
            <a:ext cx="3740249" cy="2244299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656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8665" y="713265"/>
            <a:ext cx="5055989" cy="5382500"/>
          </a:xfrm>
        </p:spPr>
        <p:txBody>
          <a:bodyPr/>
          <a:lstStyle>
            <a:lvl1pPr>
              <a:defRPr sz="1940"/>
            </a:lvl1pPr>
            <a:lvl2pPr>
              <a:defRPr sz="1940"/>
            </a:lvl2pPr>
            <a:lvl3pPr>
              <a:defRPr sz="1746"/>
            </a:lvl3pPr>
            <a:lvl4pPr>
              <a:defRPr sz="1746"/>
            </a:lvl4pPr>
            <a:lvl5pPr>
              <a:defRPr sz="1552"/>
            </a:lvl5pPr>
            <a:lvl6pPr>
              <a:defRPr sz="1552"/>
            </a:lvl6pPr>
            <a:lvl7pPr>
              <a:defRPr sz="1552"/>
            </a:lvl7pPr>
            <a:lvl8pPr>
              <a:defRPr sz="1552"/>
            </a:lvl8pPr>
            <a:lvl9pPr>
              <a:defRPr sz="15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2221" y="2970730"/>
            <a:ext cx="3740249" cy="3131638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55"/>
              </a:spcAft>
              <a:buNone/>
              <a:defRPr sz="1552"/>
            </a:lvl1pPr>
            <a:lvl2pPr marL="443530" indent="0">
              <a:buNone/>
              <a:defRPr sz="1358"/>
            </a:lvl2pPr>
            <a:lvl3pPr marL="887059" indent="0">
              <a:buNone/>
              <a:defRPr sz="1164"/>
            </a:lvl3pPr>
            <a:lvl4pPr marL="1330589" indent="0">
              <a:buNone/>
              <a:defRPr sz="970"/>
            </a:lvl4pPr>
            <a:lvl5pPr marL="1774119" indent="0">
              <a:buNone/>
              <a:defRPr sz="970"/>
            </a:lvl5pPr>
            <a:lvl6pPr marL="2217649" indent="0">
              <a:buNone/>
              <a:defRPr sz="970"/>
            </a:lvl6pPr>
            <a:lvl7pPr marL="2661178" indent="0">
              <a:buNone/>
              <a:defRPr sz="970"/>
            </a:lvl7pPr>
            <a:lvl8pPr marL="3104708" indent="0">
              <a:buNone/>
              <a:defRPr sz="970"/>
            </a:lvl8pPr>
            <a:lvl9pPr marL="3548238" indent="0">
              <a:buNone/>
              <a:defRPr sz="9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2220" y="6711821"/>
            <a:ext cx="1168498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9882" y="6711821"/>
            <a:ext cx="2302588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87161" y="6711821"/>
            <a:ext cx="1548486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144691" y="391"/>
            <a:ext cx="221754" cy="713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650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91"/>
            <a:ext cx="5144691" cy="7132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221" y="713264"/>
            <a:ext cx="3740249" cy="2244299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656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6445" y="1"/>
            <a:ext cx="6460430" cy="7132637"/>
          </a:xfrm>
        </p:spPr>
        <p:txBody>
          <a:bodyPr anchor="t">
            <a:normAutofit/>
          </a:bodyPr>
          <a:lstStyle>
            <a:lvl1pPr marL="0" indent="0">
              <a:buNone/>
              <a:defRPr sz="1940"/>
            </a:lvl1pPr>
            <a:lvl2pPr marL="443530" indent="0">
              <a:buNone/>
              <a:defRPr sz="1940"/>
            </a:lvl2pPr>
            <a:lvl3pPr marL="887059" indent="0">
              <a:buNone/>
              <a:defRPr sz="1940"/>
            </a:lvl3pPr>
            <a:lvl4pPr marL="1330589" indent="0">
              <a:buNone/>
              <a:defRPr sz="1940"/>
            </a:lvl4pPr>
            <a:lvl5pPr marL="1774119" indent="0">
              <a:buNone/>
              <a:defRPr sz="1940"/>
            </a:lvl5pPr>
            <a:lvl6pPr marL="2217649" indent="0">
              <a:buNone/>
              <a:defRPr sz="1940"/>
            </a:lvl6pPr>
            <a:lvl7pPr marL="2661178" indent="0">
              <a:buNone/>
              <a:defRPr sz="1940"/>
            </a:lvl7pPr>
            <a:lvl8pPr marL="3104708" indent="0">
              <a:buNone/>
              <a:defRPr sz="1940"/>
            </a:lvl8pPr>
            <a:lvl9pPr marL="3548238" indent="0">
              <a:buNone/>
              <a:defRPr sz="1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2221" y="2970339"/>
            <a:ext cx="3740249" cy="3132029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55"/>
              </a:spcAft>
              <a:buNone/>
              <a:defRPr sz="1552"/>
            </a:lvl1pPr>
            <a:lvl2pPr marL="443530" indent="0">
              <a:buNone/>
              <a:defRPr sz="1358"/>
            </a:lvl2pPr>
            <a:lvl3pPr marL="887059" indent="0">
              <a:buNone/>
              <a:defRPr sz="1164"/>
            </a:lvl3pPr>
            <a:lvl4pPr marL="1330589" indent="0">
              <a:buNone/>
              <a:defRPr sz="970"/>
            </a:lvl4pPr>
            <a:lvl5pPr marL="1774119" indent="0">
              <a:buNone/>
              <a:defRPr sz="970"/>
            </a:lvl5pPr>
            <a:lvl6pPr marL="2217649" indent="0">
              <a:buNone/>
              <a:defRPr sz="970"/>
            </a:lvl6pPr>
            <a:lvl7pPr marL="2661178" indent="0">
              <a:buNone/>
              <a:defRPr sz="970"/>
            </a:lvl7pPr>
            <a:lvl8pPr marL="3104708" indent="0">
              <a:buNone/>
              <a:defRPr sz="970"/>
            </a:lvl8pPr>
            <a:lvl9pPr marL="3548238" indent="0">
              <a:buNone/>
              <a:defRPr sz="9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2220" y="6711821"/>
            <a:ext cx="1168498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9882" y="6711821"/>
            <a:ext cx="2302588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87161" y="6711821"/>
            <a:ext cx="1548486" cy="4208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144691" y="391"/>
            <a:ext cx="221754" cy="713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677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0523" y="713264"/>
            <a:ext cx="9313664" cy="1545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523" y="2377546"/>
            <a:ext cx="9313664" cy="3724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9003" y="6711821"/>
            <a:ext cx="1168498" cy="420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 baseline="0">
                <a:solidFill>
                  <a:schemeClr val="tx2"/>
                </a:solidFill>
              </a:defRPr>
            </a:lvl1pPr>
          </a:lstStyle>
          <a:p>
            <a:fld id="{F871892F-5B10-E649-ACB5-75A0997D6E7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6908" y="6711821"/>
            <a:ext cx="6092732" cy="420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047" y="6711821"/>
            <a:ext cx="1548486" cy="420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 baseline="0">
                <a:solidFill>
                  <a:schemeClr val="tx2"/>
                </a:solidFill>
              </a:defRPr>
            </a:lvl1pPr>
          </a:lstStyle>
          <a:p>
            <a:fld id="{D33B04A4-5C52-194C-AAE0-3B2E88AABD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63777" y="391"/>
            <a:ext cx="221754" cy="713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45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887059" rtl="0" eaLnBrk="1" latinLnBrk="0" hangingPunct="1">
        <a:lnSpc>
          <a:spcPct val="89000"/>
        </a:lnSpc>
        <a:spcBef>
          <a:spcPct val="0"/>
        </a:spcBef>
        <a:buNone/>
        <a:defRPr sz="4268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72565" indent="-372565" algn="l" defTabSz="887059" rtl="0" eaLnBrk="1" latinLnBrk="0" hangingPunct="1">
        <a:lnSpc>
          <a:spcPct val="94000"/>
        </a:lnSpc>
        <a:spcBef>
          <a:spcPts val="970"/>
        </a:spcBef>
        <a:spcAft>
          <a:spcPts val="194"/>
        </a:spcAft>
        <a:buFont typeface="Franklin Gothic Book" panose="020B0503020102020204" pitchFamily="34" charset="0"/>
        <a:buChar char="■"/>
        <a:defRPr sz="194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7059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–"/>
        <a:defRPr sz="194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589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■"/>
        <a:defRPr sz="1746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74119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–"/>
        <a:defRPr sz="1746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17649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■"/>
        <a:defRPr sz="1552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661178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–"/>
        <a:defRPr sz="1552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04708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■"/>
        <a:defRPr sz="1358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548238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–"/>
        <a:defRPr sz="1358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991767" indent="-372565" algn="l" defTabSz="887059" rtl="0" eaLnBrk="1" latinLnBrk="0" hangingPunct="1">
        <a:lnSpc>
          <a:spcPct val="94000"/>
        </a:lnSpc>
        <a:spcBef>
          <a:spcPts val="485"/>
        </a:spcBef>
        <a:spcAft>
          <a:spcPts val="194"/>
        </a:spcAft>
        <a:buFont typeface="Franklin Gothic Book" panose="020B0503020102020204" pitchFamily="34" charset="0"/>
        <a:buChar char="■"/>
        <a:defRPr sz="1358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530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7059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0589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4119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7649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1178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4708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8238" algn="l" defTabSz="88705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122" y="1035587"/>
            <a:ext cx="9276736" cy="2875402"/>
          </a:xfrm>
        </p:spPr>
        <p:txBody>
          <a:bodyPr>
            <a:normAutofit/>
          </a:bodyPr>
          <a:lstStyle/>
          <a:p>
            <a:r>
              <a:rPr lang="en-US" sz="5400" b="1" dirty="0"/>
              <a:t>MSDS 6373 </a:t>
            </a:r>
            <a:br>
              <a:rPr lang="en-US" sz="5400" b="1" dirty="0"/>
            </a:br>
            <a:r>
              <a:rPr lang="en-US" sz="5400" b="1" dirty="0"/>
              <a:t>Week 6 – ARIMA Models and Seasonality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140" y="4175391"/>
            <a:ext cx="10574593" cy="2278079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September 29, 2019</a:t>
            </a:r>
          </a:p>
        </p:txBody>
      </p:sp>
    </p:spTree>
    <p:extLst>
      <p:ext uri="{BB962C8B-B14F-4D97-AF65-F5344CB8AC3E}">
        <p14:creationId xmlns:p14="http://schemas.microsoft.com/office/powerpoint/2010/main" val="5106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901" y="224273"/>
            <a:ext cx="8559165" cy="673724"/>
          </a:xfrm>
        </p:spPr>
        <p:txBody>
          <a:bodyPr>
            <a:normAutofit/>
          </a:bodyPr>
          <a:lstStyle/>
          <a:p>
            <a:r>
              <a:rPr lang="en-US" sz="4000" b="1" dirty="0"/>
              <a:t>For Live Session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9CE9774-2F7B-FA45-8AF1-FA4DA950556F}"/>
              </a:ext>
            </a:extLst>
          </p:cNvPr>
          <p:cNvSpPr txBox="1">
            <a:spLocks/>
          </p:cNvSpPr>
          <p:nvPr/>
        </p:nvSpPr>
        <p:spPr>
          <a:xfrm>
            <a:off x="1364921" y="5105028"/>
            <a:ext cx="9895977" cy="101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2565" indent="-372565" algn="l" defTabSz="887059" rtl="0" eaLnBrk="1" latinLnBrk="0" hangingPunct="1">
              <a:lnSpc>
                <a:spcPct val="94000"/>
              </a:lnSpc>
              <a:spcBef>
                <a:spcPts val="970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94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8705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94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58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74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7411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74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1764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552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66117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552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10470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35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54823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358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91767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35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the data is the monthly maximum temperature over time, we can definitely see the seasonality (cyclic behavior) in the realization and fitting an ARUMA model would seem appropriate.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F81A1-A25E-9D40-AC75-5E4B4B2D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21" y="2296319"/>
            <a:ext cx="3695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7F411F-6932-7D43-A44A-D341F78D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921" y="1010256"/>
            <a:ext cx="1023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901" y="224273"/>
            <a:ext cx="8559165" cy="673724"/>
          </a:xfrm>
        </p:spPr>
        <p:txBody>
          <a:bodyPr>
            <a:normAutofit/>
          </a:bodyPr>
          <a:lstStyle/>
          <a:p>
            <a:r>
              <a:rPr lang="en-US" sz="4000" b="1" dirty="0"/>
              <a:t>For Live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0ABB6-A533-0E49-9883-19604BB56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22" y="2798656"/>
            <a:ext cx="7145781" cy="2612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76B0E-BF57-0F48-B1A0-8B8B7152C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23" y="1214192"/>
            <a:ext cx="7075440" cy="383253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FF36364B-5714-5A47-A6AE-CF66C3464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223" y="2114255"/>
            <a:ext cx="1199163" cy="461665"/>
          </a:xfrm>
          <a:prstGeom prst="rect">
            <a:avLst/>
          </a:prstGeom>
          <a:noFill/>
          <a:ln w="25400">
            <a:solidFill>
              <a:srgbClr val="F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 – B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901" y="224273"/>
            <a:ext cx="8559165" cy="673724"/>
          </a:xfrm>
        </p:spPr>
        <p:txBody>
          <a:bodyPr>
            <a:normAutofit/>
          </a:bodyPr>
          <a:lstStyle/>
          <a:p>
            <a:r>
              <a:rPr lang="en-US" sz="4000" b="1" dirty="0"/>
              <a:t>For Live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900B5-146B-284D-85F1-275A1A0C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88" y="897997"/>
            <a:ext cx="6018820" cy="119948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32F4E577-F98B-9146-AFED-6BC49735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588" y="2196823"/>
            <a:ext cx="4756556" cy="369332"/>
          </a:xfrm>
          <a:prstGeom prst="rect">
            <a:avLst/>
          </a:prstGeom>
          <a:noFill/>
          <a:ln w="25400">
            <a:solidFill>
              <a:srgbClr val="F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Apple Inc. Daily Adjusted Close Price from 2018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63457-33F9-364B-94FB-AFCA54CB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88" y="2665502"/>
            <a:ext cx="5734875" cy="42934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60EC8E-5E21-5A48-BDE7-08A8CFF620F9}"/>
              </a:ext>
            </a:extLst>
          </p:cNvPr>
          <p:cNvSpPr txBox="1">
            <a:spLocks/>
          </p:cNvSpPr>
          <p:nvPr/>
        </p:nvSpPr>
        <p:spPr>
          <a:xfrm>
            <a:off x="7309860" y="4934775"/>
            <a:ext cx="4020639" cy="2024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2565" indent="-372565" algn="l" defTabSz="887059" rtl="0" eaLnBrk="1" latinLnBrk="0" hangingPunct="1">
              <a:lnSpc>
                <a:spcPct val="94000"/>
              </a:lnSpc>
              <a:spcBef>
                <a:spcPts val="970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94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8705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94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58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74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7411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74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1764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552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66117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552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10470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35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54823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358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91767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35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Cambria Math" panose="02040503050406030204" pitchFamily="18" charset="0"/>
              </a:rPr>
              <a:t>The differenced data suggests white noise. The use of aic5.wge() confirms it.  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The stock data will be best fit with a signal plus noise model.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68877-F9B7-FF4A-A44C-F2D9B1E5F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860" y="2672575"/>
            <a:ext cx="2505206" cy="20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5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855" y="285637"/>
            <a:ext cx="8559165" cy="6167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4624" y="1128069"/>
                <a:ext cx="10224581" cy="59115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80" dirty="0"/>
                  <a:t>A Signal-Plus-Noise Model (</a:t>
                </a:r>
                <a:r>
                  <a:rPr lang="en-US" sz="2080" dirty="0" err="1"/>
                  <a:t>X</a:t>
                </a:r>
                <a:r>
                  <a:rPr lang="en-US" sz="2080" baseline="-25000" dirty="0" err="1"/>
                  <a:t>t</a:t>
                </a:r>
                <a:r>
                  <a:rPr lang="en-US" sz="2080" dirty="0"/>
                  <a:t>) is composed of a deterministic signal (</a:t>
                </a:r>
                <a:r>
                  <a:rPr lang="en-US" sz="2080" dirty="0" err="1"/>
                  <a:t>s</a:t>
                </a:r>
                <a:r>
                  <a:rPr lang="en-US" sz="2080" baseline="-25000" dirty="0" err="1"/>
                  <a:t>t</a:t>
                </a:r>
                <a:r>
                  <a:rPr lang="en-US" sz="2080" dirty="0"/>
                  <a:t>) and a zero-mean, stationary process (noise), </a:t>
                </a:r>
                <a:r>
                  <a:rPr lang="en-US" sz="2080" dirty="0" err="1"/>
                  <a:t>Z</a:t>
                </a:r>
                <a:r>
                  <a:rPr lang="en-US" sz="2080" baseline="-25000" dirty="0" err="1"/>
                  <a:t>t</a:t>
                </a:r>
                <a:r>
                  <a:rPr lang="en-US" sz="2080" dirty="0"/>
                  <a:t>. </a:t>
                </a:r>
                <a:r>
                  <a:rPr lang="en-US" sz="2080" dirty="0" err="1"/>
                  <a:t>X</a:t>
                </a:r>
                <a:r>
                  <a:rPr lang="en-US" sz="2080" baseline="-25000" dirty="0" err="1"/>
                  <a:t>t</a:t>
                </a:r>
                <a:r>
                  <a:rPr lang="en-US" sz="2080" dirty="0"/>
                  <a:t> is non-stationary because of non-constant mean. </a:t>
                </a:r>
              </a:p>
              <a:p>
                <a:endParaRPr lang="en-US" sz="2080" dirty="0"/>
              </a:p>
              <a:p>
                <a:r>
                  <a:rPr lang="en-US" sz="2080" dirty="0"/>
                  <a:t>ARIMA(p, d, q)</a:t>
                </a:r>
              </a:p>
              <a:p>
                <a:pPr lvl="1"/>
                <a:r>
                  <a:rPr lang="en-US" sz="2080" dirty="0"/>
                  <a:t>AR and MA parts are stationary (and invertible); all the roots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𝜑</m:t>
                    </m:r>
                  </m:oMath>
                </a14:m>
                <a:r>
                  <a:rPr lang="en-US" sz="2080" dirty="0"/>
                  <a:t>(z)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080" dirty="0"/>
                  <a:t>(z) lie outside the unit circle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(1−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80" dirty="0"/>
                  <a:t> has roots on the unit circle; non-stationary part</a:t>
                </a:r>
              </a:p>
              <a:p>
                <a:pPr marL="0" indent="0">
                  <a:buNone/>
                </a:pPr>
                <a:r>
                  <a:rPr lang="en-US" sz="2080" dirty="0"/>
                  <a:t> 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sz="2080" dirty="0"/>
                  <a:t>ARIMA(0, 1, 0)</a:t>
                </a:r>
              </a:p>
              <a:p>
                <a:pPr lvl="1"/>
                <a:r>
                  <a:rPr lang="en-US" sz="2000" b="1" dirty="0"/>
                  <a:t>Realization</a:t>
                </a:r>
                <a:r>
                  <a:rPr lang="en-US" sz="2000" dirty="0"/>
                  <a:t>: strictly wandering behavior (there is one factor with a root of 1)</a:t>
                </a:r>
              </a:p>
              <a:p>
                <a:pPr lvl="1"/>
                <a:r>
                  <a:rPr lang="en-US" sz="2000" b="1" dirty="0"/>
                  <a:t>Autocorrelation</a:t>
                </a:r>
                <a:r>
                  <a:rPr lang="en-US" sz="2000" dirty="0"/>
                  <a:t>: identically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(true ACF); slowly </a:t>
                </a:r>
                <a:r>
                  <a:rPr lang="en-US" sz="2000" b="0" dirty="0">
                    <a:ea typeface="Cambria Math" panose="02040503050406030204" pitchFamily="18" charset="0"/>
                  </a:rPr>
                  <a:t>damping (sample ACF)</a:t>
                </a:r>
              </a:p>
              <a:p>
                <a:pPr lvl="1"/>
                <a:r>
                  <a:rPr lang="en-US" sz="2000" b="1" dirty="0"/>
                  <a:t>Spectral density</a:t>
                </a:r>
                <a:r>
                  <a:rPr lang="en-US" sz="2000" dirty="0"/>
                  <a:t>: peak at 0 </a:t>
                </a:r>
              </a:p>
              <a:p>
                <a:pPr marL="514494" lvl="1" indent="0">
                  <a:buNone/>
                </a:pPr>
                <a:endParaRPr lang="en-US" sz="2000" baseline="-25000" dirty="0">
                  <a:latin typeface="Symbol" pitchFamily="18" charset="2"/>
                </a:endParaRPr>
              </a:p>
              <a:p>
                <a:r>
                  <a:rPr lang="en-US" sz="2080" b="1" dirty="0"/>
                  <a:t>Extended</a:t>
                </a:r>
                <a:r>
                  <a:rPr lang="en-US" sz="2080" dirty="0"/>
                  <a:t> autocorrelations are considered because for ARIMA models, when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𝜑</m:t>
                    </m:r>
                  </m:oMath>
                </a14:m>
                <a:r>
                  <a:rPr lang="en-US" sz="2080" baseline="-25000" dirty="0"/>
                  <a:t>1</a:t>
                </a:r>
                <a:r>
                  <a:rPr lang="en-US" sz="2080" dirty="0"/>
                  <a:t>= 1, the variance is infinite and thus the autocorrelations are undefined.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624" y="1128069"/>
                <a:ext cx="10224581" cy="5911558"/>
              </a:xfrm>
              <a:blipFill>
                <a:blip r:embed="rId2"/>
                <a:stretch>
                  <a:fillRect l="-496" t="-1288" r="-1117" b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F155485E-CB3D-C14B-8B7A-6A66BFC96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88" y="1819080"/>
            <a:ext cx="1680750" cy="461665"/>
          </a:xfrm>
          <a:prstGeom prst="rect">
            <a:avLst/>
          </a:prstGeom>
          <a:noFill/>
          <a:ln w="25400">
            <a:solidFill>
              <a:srgbClr val="F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800" i="1" dirty="0">
                <a:latin typeface="Times New Roman" pitchFamily="18" charset="0"/>
              </a:rPr>
              <a:t> </a:t>
            </a:r>
            <a:r>
              <a:rPr lang="en-US" sz="2400" i="1" baseline="-25000" dirty="0">
                <a:latin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09C65E9F-D33F-EF48-806F-36D4B8295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1046" y="3933189"/>
                <a:ext cx="3758396" cy="468205"/>
              </a:xfrm>
              <a:prstGeom prst="rect">
                <a:avLst/>
              </a:prstGeom>
              <a:noFill/>
              <a:ln w="25400">
                <a:solidFill>
                  <a:srgbClr val="F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i="1" baseline="-250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l-G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09C65E9F-D33F-EF48-806F-36D4B8295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1046" y="3933189"/>
                <a:ext cx="3758396" cy="468205"/>
              </a:xfrm>
              <a:prstGeom prst="rect">
                <a:avLst/>
              </a:prstGeom>
              <a:blipFill>
                <a:blip r:embed="rId3"/>
                <a:stretch>
                  <a:fillRect t="-5000" b="-25000"/>
                </a:stretch>
              </a:blipFill>
              <a:ln w="25400">
                <a:solidFill>
                  <a:srgbClr val="F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855" y="285637"/>
            <a:ext cx="8559165" cy="6167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4624" y="1128068"/>
                <a:ext cx="10224581" cy="5393917"/>
              </a:xfrm>
            </p:spPr>
            <p:txBody>
              <a:bodyPr>
                <a:normAutofit/>
              </a:bodyPr>
              <a:lstStyle/>
              <a:p>
                <a:r>
                  <a:rPr lang="en-US" sz="2080" dirty="0"/>
                  <a:t>ARIMA(0, 1, 0) can be </a:t>
                </a:r>
                <a:r>
                  <a:rPr lang="en-US" sz="2080" dirty="0" err="1"/>
                  <a:t>stationarized</a:t>
                </a:r>
                <a:r>
                  <a:rPr lang="en-US" sz="2080" dirty="0"/>
                  <a:t> by taking the first difference. This will take out the (1 – B) term, which is non-stationary; the remaining part is white noise, which is a stationary process. 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sz="2080" dirty="0"/>
                  <a:t>Seasonal Models (aka ARUMA (seasonal) models)</a:t>
                </a:r>
              </a:p>
              <a:p>
                <a:pPr marL="0" indent="0">
                  <a:buNone/>
                </a:pPr>
                <a:endParaRPr lang="en-US" sz="2080" dirty="0"/>
              </a:p>
              <a:p>
                <a:pPr lvl="1"/>
                <a:r>
                  <a:rPr lang="en-US" sz="2080" i="0" dirty="0"/>
                  <a:t>Quarterly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B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80" i="0" dirty="0"/>
                  <a:t> </a:t>
                </a:r>
                <a:r>
                  <a:rPr lang="en-US" sz="2000" i="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B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B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i="0" dirty="0"/>
                  <a:t>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B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i="0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90" b="1" i="1" dirty="0"/>
                  <a:t>Realization: </a:t>
                </a:r>
                <a:r>
                  <a:rPr lang="en-US" sz="1890" dirty="0"/>
                  <a:t>“Quarterly” behavior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90" b="1" i="1" dirty="0"/>
                  <a:t>Autocorrelation</a:t>
                </a:r>
                <a:r>
                  <a:rPr lang="en-US" sz="1890" b="1" dirty="0"/>
                  <a:t>:</a:t>
                </a:r>
                <a:r>
                  <a:rPr lang="en-US" sz="1890" dirty="0"/>
                  <a:t> At lags 4, 8, 12,… are large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90" b="1" i="1" dirty="0"/>
                  <a:t>Spectral density</a:t>
                </a:r>
                <a:r>
                  <a:rPr lang="en-US" sz="1890" i="1" dirty="0"/>
                  <a:t>: peaks at 0 (from positive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𝜑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)</a:t>
                </a:r>
                <a:r>
                  <a:rPr lang="en-US" sz="1890" i="1" dirty="0"/>
                  <a:t>, .25 (from conjugate pair), and .5 (from negative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𝜑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1890" i="1" dirty="0"/>
                  <a:t>)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sz="2080" dirty="0"/>
                  <a:t>Similar to ARIMA models, ARUMA models can be </a:t>
                </a:r>
                <a:r>
                  <a:rPr lang="en-US" sz="2080" dirty="0" err="1"/>
                  <a:t>stationarized</a:t>
                </a:r>
                <a:r>
                  <a:rPr lang="en-US" sz="2080" dirty="0"/>
                  <a:t> by taking out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8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8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(1−</m:t>
                        </m:r>
                        <m:r>
                          <a:rPr lang="en-US" sz="208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8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p>
                    </m:sSup>
                    <m:r>
                      <a:rPr lang="en-US" sz="208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000" baseline="-25000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624" y="1128068"/>
                <a:ext cx="10224581" cy="5393917"/>
              </a:xfrm>
              <a:blipFill>
                <a:blip r:embed="rId2"/>
                <a:stretch>
                  <a:fillRect l="-496" t="-939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09C65E9F-D33F-EF48-806F-36D4B8295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1655" y="2955695"/>
                <a:ext cx="3111021" cy="400110"/>
              </a:xfrm>
              <a:prstGeom prst="rect">
                <a:avLst/>
              </a:prstGeom>
              <a:noFill/>
              <a:ln w="25400">
                <a:solidFill>
                  <a:srgbClr val="F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i="1" baseline="-250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l-GR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09C65E9F-D33F-EF48-806F-36D4B8295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1655" y="2955695"/>
                <a:ext cx="3111021" cy="400110"/>
              </a:xfrm>
              <a:prstGeom prst="rect">
                <a:avLst/>
              </a:prstGeom>
              <a:blipFill>
                <a:blip r:embed="rId3"/>
                <a:stretch>
                  <a:fillRect t="-5882" b="-20588"/>
                </a:stretch>
              </a:blipFill>
              <a:ln w="25400">
                <a:solidFill>
                  <a:srgbClr val="F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29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855" y="285638"/>
            <a:ext cx="8559165" cy="673724"/>
          </a:xfrm>
        </p:spPr>
        <p:txBody>
          <a:bodyPr>
            <a:normAutofit/>
          </a:bodyPr>
          <a:lstStyle/>
          <a:p>
            <a:r>
              <a:rPr lang="en-US" b="1" dirty="0"/>
              <a:t>Question(s)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151" y="1166731"/>
            <a:ext cx="10012035" cy="536809"/>
          </a:xfrm>
        </p:spPr>
        <p:txBody>
          <a:bodyPr>
            <a:normAutofit/>
          </a:bodyPr>
          <a:lstStyle/>
          <a:p>
            <a:r>
              <a:rPr lang="en-US" sz="2000" dirty="0"/>
              <a:t>BLT 6.6(card 6):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1CC22-649E-1F47-BC48-70DD7994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849" y="1599039"/>
            <a:ext cx="6871318" cy="958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E2D1C-187F-4744-B159-FE280229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849" y="2738438"/>
            <a:ext cx="5473330" cy="37500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F48B4A-58F9-664B-9C1C-491FE0E7C7AE}"/>
              </a:ext>
            </a:extLst>
          </p:cNvPr>
          <p:cNvSpPr txBox="1">
            <a:spLocks/>
          </p:cNvSpPr>
          <p:nvPr/>
        </p:nvSpPr>
        <p:spPr>
          <a:xfrm>
            <a:off x="7438372" y="2738438"/>
            <a:ext cx="4108814" cy="3499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2565" indent="-372565" algn="l" defTabSz="887059" rtl="0" eaLnBrk="1" latinLnBrk="0" hangingPunct="1">
              <a:lnSpc>
                <a:spcPct val="94000"/>
              </a:lnSpc>
              <a:spcBef>
                <a:spcPts val="970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94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8705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94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58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74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7411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74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17649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552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66117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552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10470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35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548238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–"/>
              <a:defRPr sz="1358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991767" indent="-372565" algn="l" defTabSz="887059" rtl="0" eaLnBrk="1" latinLnBrk="0" hangingPunct="1">
              <a:lnSpc>
                <a:spcPct val="94000"/>
              </a:lnSpc>
              <a:spcBef>
                <a:spcPts val="485"/>
              </a:spcBef>
              <a:spcAft>
                <a:spcPts val="194"/>
              </a:spcAft>
              <a:buFont typeface="Franklin Gothic Book" panose="020B0503020102020204" pitchFamily="34" charset="0"/>
              <a:buChar char="■"/>
              <a:defRPr sz="135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 used the </a:t>
            </a:r>
            <a:r>
              <a:rPr lang="en-US" sz="2000" dirty="0" err="1"/>
              <a:t>factor.wge</a:t>
            </a:r>
            <a:r>
              <a:rPr lang="en-US" sz="2000" dirty="0"/>
              <a:t> on the AR part and got the factor table shown on the left. I also compared it to (1 – B</a:t>
            </a:r>
            <a:r>
              <a:rPr lang="en-US" sz="2000" baseline="30000" dirty="0"/>
              <a:t>4</a:t>
            </a:r>
            <a:r>
              <a:rPr lang="en-US" sz="2000" dirty="0"/>
              <a:t>), but there is no similarity. How do you determine that a quarterly seasonality model can be used to model it and not the others? Or is there an error in the equation?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84049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{C7E3BC75-2139-6347-8FE0-AEF47294BE14}tf10001072</Template>
  <TotalTime>31720</TotalTime>
  <Words>493</Words>
  <Application>Microsoft Macintosh PowerPoint</Application>
  <PresentationFormat>Custom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Franklin Gothic Book</vt:lpstr>
      <vt:lpstr>Symbol</vt:lpstr>
      <vt:lpstr>Times New Roman</vt:lpstr>
      <vt:lpstr>Crop</vt:lpstr>
      <vt:lpstr>MSDS 6373  Week 6 – ARIMA Models and Seasonality</vt:lpstr>
      <vt:lpstr>For Live Session</vt:lpstr>
      <vt:lpstr>For Live Session</vt:lpstr>
      <vt:lpstr>For Live Session</vt:lpstr>
      <vt:lpstr>Key Takeaways</vt:lpstr>
      <vt:lpstr>Key Takeaways</vt:lpstr>
      <vt:lpstr>Question(s)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Adverserial Networks(GANs)</dc:title>
  <dc:creator>Asha Mohan</dc:creator>
  <cp:lastModifiedBy>Microsoft Office User</cp:lastModifiedBy>
  <cp:revision>122</cp:revision>
  <dcterms:created xsi:type="dcterms:W3CDTF">2019-07-20T11:50:41Z</dcterms:created>
  <dcterms:modified xsi:type="dcterms:W3CDTF">2019-10-01T17:19:55Z</dcterms:modified>
</cp:coreProperties>
</file>