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4" r:id="rId8"/>
    <p:sldId id="266" r:id="rId9"/>
    <p:sldId id="268" r:id="rId10"/>
    <p:sldId id="263"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102E"/>
    <a:srgbClr val="AFAFAF"/>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55" autoAdjust="0"/>
    <p:restoredTop sz="75033" autoAdjust="0"/>
  </p:normalViewPr>
  <p:slideViewPr>
    <p:cSldViewPr snapToGrid="0">
      <p:cViewPr varScale="1">
        <p:scale>
          <a:sx n="86" d="100"/>
          <a:sy n="86" d="100"/>
        </p:scale>
        <p:origin x="115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6</a:t>
            </a:fld>
            <a:endParaRPr lang="en-US"/>
          </a:p>
        </p:txBody>
      </p:sp>
    </p:spTree>
    <p:extLst>
      <p:ext uri="{BB962C8B-B14F-4D97-AF65-F5344CB8AC3E}">
        <p14:creationId xmlns:p14="http://schemas.microsoft.com/office/powerpoint/2010/main" val="370541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10/18/2020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10/18/2020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10/18/2020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10/18/2020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10/18/2020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10/18/2020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8" name="Table 8">
            <a:extLst>
              <a:ext uri="{FF2B5EF4-FFF2-40B4-BE49-F238E27FC236}">
                <a16:creationId xmlns:a16="http://schemas.microsoft.com/office/drawing/2014/main" id="{3531F82B-2DF6-4D7F-89F2-1E1947677207}"/>
              </a:ext>
            </a:extLst>
          </p:cNvPr>
          <p:cNvGraphicFramePr>
            <a:graphicFrameLocks noGrp="1"/>
          </p:cNvGraphicFramePr>
          <p:nvPr>
            <p:ph idx="1"/>
            <p:extLst>
              <p:ext uri="{D42A27DB-BD31-4B8C-83A1-F6EECF244321}">
                <p14:modId xmlns:p14="http://schemas.microsoft.com/office/powerpoint/2010/main" val="1074658749"/>
              </p:ext>
            </p:extLst>
          </p:nvPr>
        </p:nvGraphicFramePr>
        <p:xfrm>
          <a:off x="7878112" y="1169843"/>
          <a:ext cx="2300112" cy="2236366"/>
        </p:xfrm>
        <a:graphic>
          <a:graphicData uri="http://schemas.openxmlformats.org/drawingml/2006/table">
            <a:tbl>
              <a:tblPr firstRow="1" bandRow="1"/>
              <a:tblGrid>
                <a:gridCol w="1150056">
                  <a:extLst>
                    <a:ext uri="{9D8B030D-6E8A-4147-A177-3AD203B41FA5}">
                      <a16:colId xmlns:a16="http://schemas.microsoft.com/office/drawing/2014/main" val="3488747584"/>
                    </a:ext>
                  </a:extLst>
                </a:gridCol>
                <a:gridCol w="1150056">
                  <a:extLst>
                    <a:ext uri="{9D8B030D-6E8A-4147-A177-3AD203B41FA5}">
                      <a16:colId xmlns:a16="http://schemas.microsoft.com/office/drawing/2014/main" val="199496312"/>
                    </a:ext>
                  </a:extLst>
                </a:gridCol>
              </a:tblGrid>
              <a:tr h="263868">
                <a:tc>
                  <a:txBody>
                    <a:bodyPr/>
                    <a:lstStyle/>
                    <a:p>
                      <a:pPr algn="l" fontAlgn="b"/>
                      <a:r>
                        <a:rPr lang="en-US" sz="1600" b="0" i="0" u="none" strike="noStrike" dirty="0">
                          <a:solidFill>
                            <a:srgbClr val="C8102E"/>
                          </a:solidFill>
                          <a:effectLst/>
                          <a:latin typeface="Calibri" panose="020F0502020204030204" pitchFamily="34" charset="0"/>
                        </a:rPr>
                        <a:t>Statistic</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Value</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3382565"/>
                  </a:ext>
                </a:extLst>
              </a:tr>
              <a:tr h="263868">
                <a:tc>
                  <a:txBody>
                    <a:bodyPr/>
                    <a:lstStyle/>
                    <a:p>
                      <a:pPr algn="l" fontAlgn="b"/>
                      <a:r>
                        <a:rPr lang="en-US" sz="1600" b="0" i="0" u="none" strike="noStrike" dirty="0">
                          <a:solidFill>
                            <a:srgbClr val="C8102E"/>
                          </a:solidFill>
                          <a:effectLst/>
                          <a:latin typeface="Calibri" panose="020F0502020204030204" pitchFamily="34" charset="0"/>
                        </a:rPr>
                        <a:t>Min.</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0.10</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12253772"/>
                  </a:ext>
                </a:extLst>
              </a:tr>
              <a:tr h="341726">
                <a:tc>
                  <a:txBody>
                    <a:bodyPr/>
                    <a:lstStyle/>
                    <a:p>
                      <a:pPr algn="l" fontAlgn="b"/>
                      <a:r>
                        <a:rPr lang="en-US" sz="1600" b="0" i="0" u="none" strike="noStrike" dirty="0">
                          <a:solidFill>
                            <a:srgbClr val="C8102E"/>
                          </a:solidFill>
                          <a:effectLst/>
                          <a:latin typeface="Calibri" panose="020F0502020204030204" pitchFamily="34" charset="0"/>
                        </a:rPr>
                        <a:t>1st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5.000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66322471"/>
                  </a:ext>
                </a:extLst>
              </a:tr>
              <a:tr h="341726">
                <a:tc>
                  <a:txBody>
                    <a:bodyPr/>
                    <a:lstStyle/>
                    <a:p>
                      <a:pPr algn="l" fontAlgn="b"/>
                      <a:r>
                        <a:rPr lang="en-US" sz="1600" b="0" i="0" u="none" strike="noStrike" dirty="0">
                          <a:solidFill>
                            <a:srgbClr val="C8102E"/>
                          </a:solidFill>
                          <a:effectLst/>
                          <a:latin typeface="Calibri" panose="020F0502020204030204" pitchFamily="34" charset="0"/>
                        </a:rPr>
                        <a:t>Median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5.65</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37166202"/>
                  </a:ext>
                </a:extLst>
              </a:tr>
              <a:tr h="341726">
                <a:tc>
                  <a:txBody>
                    <a:bodyPr/>
                    <a:lstStyle/>
                    <a:p>
                      <a:pPr algn="l" fontAlgn="b"/>
                      <a:r>
                        <a:rPr lang="en-US" sz="1600" b="0" i="0" u="none" strike="noStrike">
                          <a:solidFill>
                            <a:srgbClr val="C8102E"/>
                          </a:solidFill>
                          <a:effectLst/>
                          <a:latin typeface="Calibri" panose="020F0502020204030204" pitchFamily="34" charset="0"/>
                        </a:rPr>
                        <a:t>Mean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5.97</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68312159"/>
                  </a:ext>
                </a:extLst>
              </a:tr>
              <a:tr h="341726">
                <a:tc>
                  <a:txBody>
                    <a:bodyPr/>
                    <a:lstStyle/>
                    <a:p>
                      <a:pPr algn="l" fontAlgn="b"/>
                      <a:r>
                        <a:rPr lang="en-US" sz="1600" b="0" i="0" u="none" strike="noStrike" dirty="0">
                          <a:solidFill>
                            <a:srgbClr val="C8102E"/>
                          </a:solidFill>
                          <a:effectLst/>
                          <a:latin typeface="Calibri" panose="020F0502020204030204" pitchFamily="34" charset="0"/>
                        </a:rPr>
                        <a:t>3rd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6.70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7901451"/>
                  </a:ext>
                </a:extLst>
              </a:tr>
              <a:tr h="341726">
                <a:tc>
                  <a:txBody>
                    <a:bodyPr/>
                    <a:lstStyle/>
                    <a:p>
                      <a:pPr algn="l" fontAlgn="b"/>
                      <a:r>
                        <a:rPr lang="en-US" sz="1600" b="0" i="0" u="none" strike="noStrike" dirty="0">
                          <a:solidFill>
                            <a:srgbClr val="C8102E"/>
                          </a:solidFill>
                          <a:effectLst/>
                          <a:latin typeface="Calibri" panose="020F0502020204030204" pitchFamily="34" charset="0"/>
                        </a:rPr>
                        <a:t>Max.</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12.80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77368032"/>
                  </a:ext>
                </a:extLst>
              </a:tr>
            </a:tbl>
          </a:graphicData>
        </a:graphic>
      </p:graphicFrame>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In evaluating the ABV statistic for beer in the USA we find that there is a right (or upper) skew with some outliers far to the right.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right outliers may be attributed to higher ABVs from higher IBU rated beers such as, </a:t>
            </a:r>
            <a:r>
              <a:rPr lang="en-US" sz="1400" i="1" dirty="0">
                <a:solidFill>
                  <a:srgbClr val="C8102E"/>
                </a:solidFill>
              </a:rPr>
              <a:t>Lee Hill Series Vol. 5 - Belgian Style </a:t>
            </a:r>
            <a:r>
              <a:rPr lang="en-US" sz="1400" i="1" dirty="0" err="1">
                <a:solidFill>
                  <a:srgbClr val="C8102E"/>
                </a:solidFill>
              </a:rPr>
              <a:t>Quadrupel</a:t>
            </a:r>
            <a:r>
              <a:rPr lang="en-US" sz="1400" i="1" dirty="0">
                <a:solidFill>
                  <a:srgbClr val="C8102E"/>
                </a:solidFill>
              </a:rPr>
              <a:t> Ale</a:t>
            </a:r>
            <a:r>
              <a:rPr lang="en-US" sz="1400" dirty="0">
                <a:solidFill>
                  <a:srgbClr val="C8102E"/>
                </a:solidFill>
              </a:rPr>
              <a:t> by </a:t>
            </a:r>
            <a:r>
              <a:rPr lang="en-US" sz="1400" i="1" dirty="0">
                <a:solidFill>
                  <a:srgbClr val="C8102E"/>
                </a:solidFill>
              </a:rPr>
              <a:t>Upslope Brewing Company </a:t>
            </a:r>
            <a:r>
              <a:rPr lang="en-US" sz="1400" dirty="0">
                <a:solidFill>
                  <a:srgbClr val="C8102E"/>
                </a:solidFill>
              </a:rPr>
              <a:t>in Boulder, CO (ABV = 12.8).</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left outliers are more than likely from products that either don’t report ABV or that we were not able to impute due to the beer being a very specialized or unlabeled style.</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box between the first and third quartile ( 5% , 6.7% )  is probably a very accurate reflection of mass produced beer such as Bud Ice (5.5%), Bud Light Platinum (6%), Natural Ice (5.9%), Bud Ice (5.5%), Budweiser (5%), Blue Moon (5%), Stella Artois (5%), </a:t>
            </a:r>
            <a:r>
              <a:rPr lang="en-US" sz="1400" dirty="0" err="1">
                <a:solidFill>
                  <a:srgbClr val="C8102E"/>
                </a:solidFill>
              </a:rPr>
              <a:t>Heinekin</a:t>
            </a:r>
            <a:r>
              <a:rPr lang="en-US" sz="1400" dirty="0">
                <a:solidFill>
                  <a:srgbClr val="C8102E"/>
                </a:solidFill>
              </a:rPr>
              <a:t> (5%), Pabst Blue Ribbon (4.74%) and Miller </a:t>
            </a:r>
            <a:r>
              <a:rPr lang="en-US" sz="1400" dirty="0" err="1">
                <a:solidFill>
                  <a:srgbClr val="C8102E"/>
                </a:solidFill>
              </a:rPr>
              <a:t>Genuinine</a:t>
            </a:r>
            <a:r>
              <a:rPr lang="en-US" sz="1400" dirty="0">
                <a:solidFill>
                  <a:srgbClr val="C8102E"/>
                </a:solidFill>
              </a:rPr>
              <a:t> Draft (4.6%).</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spTree>
    <p:extLst>
      <p:ext uri="{BB962C8B-B14F-4D97-AF65-F5344CB8AC3E}">
        <p14:creationId xmlns:p14="http://schemas.microsoft.com/office/powerpoint/2010/main" val="3521789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16A620-4637-4E30-AF1F-8FC9F0B89DF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905636"/>
            <a:ext cx="12192000" cy="5225143"/>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838200" y="1592885"/>
            <a:ext cx="5777089" cy="570451"/>
          </a:xfrm>
        </p:spPr>
        <p:txBody>
          <a:bodyPr/>
          <a:lstStyle/>
          <a:p>
            <a:r>
              <a:rPr lang="en-US" dirty="0"/>
              <a:t>There is visual evidence of a positive relationship between the IBU and ABV of beer in the USA.</a:t>
            </a:r>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a:xfrm>
            <a:off x="838200" y="1258349"/>
            <a:ext cx="11353800" cy="4918614"/>
          </a:xfrm>
        </p:spPr>
        <p:txBody>
          <a:bodyPr>
            <a:normAutofit/>
          </a:bodyPr>
          <a:lstStyle/>
          <a:p>
            <a:pPr marL="342900" indent="-342900">
              <a:buFont typeface="+mj-lt"/>
              <a:buAutoNum type="arabicPeriod"/>
            </a:pPr>
            <a:r>
              <a:rPr lang="en-US" sz="2400" dirty="0"/>
              <a:t>How many breweries are present in each state?</a:t>
            </a:r>
          </a:p>
          <a:p>
            <a:pPr marL="342900" indent="-342900">
              <a:buFont typeface="+mj-lt"/>
              <a:buAutoNum type="arabicPeriod"/>
            </a:pPr>
            <a:r>
              <a:rPr lang="en-US" sz="2400" dirty="0"/>
              <a:t>Why are there missing values?</a:t>
            </a:r>
          </a:p>
          <a:p>
            <a:pPr marL="342900" indent="-342900">
              <a:buFont typeface="+mj-lt"/>
              <a:buAutoNum type="arabicPeriod"/>
            </a:pPr>
            <a:r>
              <a:rPr lang="en-US" sz="2400" dirty="0"/>
              <a:t>What is the median ABV and IBU for each state?</a:t>
            </a:r>
          </a:p>
          <a:p>
            <a:pPr marL="342900" indent="-342900">
              <a:buFont typeface="+mj-lt"/>
              <a:buAutoNum type="arabicPeriod"/>
            </a:pPr>
            <a:r>
              <a:rPr lang="en-US" sz="2400" dirty="0"/>
              <a:t>Which state(s) has the highest ABV and which state(s) has the highest IBU values?</a:t>
            </a:r>
          </a:p>
          <a:p>
            <a:pPr marL="342900" indent="-342900">
              <a:buFont typeface="+mj-lt"/>
              <a:buAutoNum type="arabicPeriod"/>
            </a:pPr>
            <a:r>
              <a:rPr lang="en-US" sz="2400" dirty="0"/>
              <a:t>Provide summary statistics and distribution of ABV.</a:t>
            </a:r>
          </a:p>
          <a:p>
            <a:pPr marL="342900" indent="-342900">
              <a:buFont typeface="+mj-lt"/>
              <a:buAutoNum type="arabicPeriod"/>
            </a:pPr>
            <a:r>
              <a:rPr lang="en-US" sz="2400" dirty="0"/>
              <a:t>Is there a relationship between the bitterness of the beer and its alcoholic content?</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a:xfrm>
            <a:off x="169460" y="969693"/>
            <a:ext cx="2983173" cy="4407525"/>
          </a:xfrm>
        </p:spPr>
        <p:txBody>
          <a:bodyPr>
            <a:normAutofit/>
          </a:bodyPr>
          <a:lstStyle/>
          <a:p>
            <a:pPr marL="0" indent="0">
              <a:buNone/>
            </a:pPr>
            <a:r>
              <a:rPr lang="en-US" sz="1800" dirty="0"/>
              <a:t>Top 10 States by Brewery</a:t>
            </a:r>
          </a:p>
          <a:p>
            <a:pPr marL="342900" indent="-342900">
              <a:buFont typeface="+mj-lt"/>
              <a:buAutoNum type="arabicPeriod"/>
            </a:pPr>
            <a:r>
              <a:rPr lang="en-US" sz="1800" dirty="0"/>
              <a:t>Colorado -- 47</a:t>
            </a:r>
          </a:p>
          <a:p>
            <a:pPr marL="342900" indent="-342900">
              <a:buFont typeface="+mj-lt"/>
              <a:buAutoNum type="arabicPeriod"/>
            </a:pPr>
            <a:r>
              <a:rPr lang="en-US" sz="1800" dirty="0"/>
              <a:t>California – 39</a:t>
            </a:r>
          </a:p>
          <a:p>
            <a:pPr marL="342900" indent="-342900">
              <a:buFont typeface="+mj-lt"/>
              <a:buAutoNum type="arabicPeriod"/>
            </a:pPr>
            <a:r>
              <a:rPr lang="en-US" sz="1800" dirty="0"/>
              <a:t>Michigan -- 32</a:t>
            </a:r>
          </a:p>
          <a:p>
            <a:pPr marL="342900" indent="-342900">
              <a:buFont typeface="+mj-lt"/>
              <a:buAutoNum type="arabicPeriod"/>
            </a:pPr>
            <a:r>
              <a:rPr lang="en-US" sz="1800" dirty="0"/>
              <a:t>Oregon -- 29</a:t>
            </a:r>
          </a:p>
          <a:p>
            <a:pPr marL="342900" indent="-342900">
              <a:buFont typeface="+mj-lt"/>
              <a:buAutoNum type="arabicPeriod"/>
            </a:pPr>
            <a:r>
              <a:rPr lang="en-US" sz="1800" dirty="0"/>
              <a:t>Texas -- 28</a:t>
            </a:r>
          </a:p>
          <a:p>
            <a:pPr marL="342900" indent="-342900">
              <a:buFont typeface="+mj-lt"/>
              <a:buAutoNum type="arabicPeriod"/>
            </a:pPr>
            <a:r>
              <a:rPr lang="en-US" sz="1800" dirty="0"/>
              <a:t>Pennsylvania -- 25</a:t>
            </a:r>
          </a:p>
          <a:p>
            <a:pPr marL="342900" indent="-342900">
              <a:buFont typeface="+mj-lt"/>
              <a:buAutoNum type="arabicPeriod"/>
            </a:pPr>
            <a:r>
              <a:rPr lang="en-US" sz="1800" dirty="0"/>
              <a:t>Washington -- 23</a:t>
            </a:r>
          </a:p>
          <a:p>
            <a:pPr marL="342900" indent="-342900">
              <a:buFont typeface="+mj-lt"/>
              <a:buAutoNum type="arabicPeriod"/>
            </a:pPr>
            <a:r>
              <a:rPr lang="en-US" sz="1800" dirty="0"/>
              <a:t>Massachusetts -- 23</a:t>
            </a:r>
          </a:p>
          <a:p>
            <a:pPr marL="342900" indent="-342900">
              <a:buFont typeface="+mj-lt"/>
              <a:buAutoNum type="arabicPeriod"/>
            </a:pPr>
            <a:r>
              <a:rPr lang="en-US" sz="1800" dirty="0"/>
              <a:t>Indiana -- 22</a:t>
            </a:r>
          </a:p>
          <a:p>
            <a:pPr marL="342900" indent="-342900">
              <a:buFont typeface="+mj-lt"/>
              <a:buAutoNum type="arabicPeriod"/>
            </a:pPr>
            <a:r>
              <a:rPr lang="en-US" sz="1800" dirty="0"/>
              <a:t>Wisconsin -- 20</a:t>
            </a:r>
          </a:p>
          <a:p>
            <a:pPr marL="342900" indent="-342900">
              <a:buFont typeface="+mj-lt"/>
              <a:buAutoNum type="arabicPeriod"/>
            </a:pPr>
            <a:endParaRPr lang="en-US" sz="1800"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8" name="Picture 7" descr="Chart, bar chart&#10;&#10;Description automatically generated">
            <a:extLst>
              <a:ext uri="{FF2B5EF4-FFF2-40B4-BE49-F238E27FC236}">
                <a16:creationId xmlns:a16="http://schemas.microsoft.com/office/drawing/2014/main" id="{2FA86CDB-CC84-4642-8B87-C43992BF0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404" y="1054800"/>
            <a:ext cx="7373615" cy="4748399"/>
          </a:xfrm>
          <a:prstGeom prst="rect">
            <a:avLst/>
          </a:prstGeom>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pic>
        <p:nvPicPr>
          <p:cNvPr id="5" name="Picture 4" descr="A picture containing chart&#10;&#10;Description automatically generated">
            <a:extLst>
              <a:ext uri="{FF2B5EF4-FFF2-40B4-BE49-F238E27FC236}">
                <a16:creationId xmlns:a16="http://schemas.microsoft.com/office/drawing/2014/main" id="{08D85E6B-5AEA-8848-951A-2E1DA2BE8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856" y="910788"/>
            <a:ext cx="9736066" cy="5445562"/>
          </a:xfrm>
          <a:prstGeom prst="rect">
            <a:avLst/>
          </a:prstGeom>
        </p:spPr>
      </p:pic>
      <p:sp>
        <p:nvSpPr>
          <p:cNvPr id="6" name="Rectangle 5">
            <a:extLst>
              <a:ext uri="{FF2B5EF4-FFF2-40B4-BE49-F238E27FC236}">
                <a16:creationId xmlns:a16="http://schemas.microsoft.com/office/drawing/2014/main" id="{FE9DE2F6-6433-214F-A3A8-17CAA3315B90}"/>
              </a:ext>
            </a:extLst>
          </p:cNvPr>
          <p:cNvSpPr/>
          <p:nvPr/>
        </p:nvSpPr>
        <p:spPr>
          <a:xfrm>
            <a:off x="8666329" y="910788"/>
            <a:ext cx="3525672" cy="646331"/>
          </a:xfrm>
          <a:prstGeom prst="rect">
            <a:avLst/>
          </a:prstGeom>
        </p:spPr>
        <p:txBody>
          <a:bodyPr wrap="square">
            <a:spAutoFit/>
          </a:bodyPr>
          <a:lstStyle/>
          <a:p>
            <a:pPr algn="ctr"/>
            <a:r>
              <a:rPr lang="en-US" u="sng" dirty="0"/>
              <a:t>Median ABV for All States</a:t>
            </a:r>
          </a:p>
          <a:p>
            <a:pPr algn="ctr"/>
            <a:r>
              <a:rPr lang="en-US" dirty="0"/>
              <a:t>5.6%</a:t>
            </a:r>
          </a:p>
        </p:txBody>
      </p:sp>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pic>
        <p:nvPicPr>
          <p:cNvPr id="5" name="Picture 4" descr="Chart, bar chart, histogram&#10;&#10;Description automatically generated">
            <a:extLst>
              <a:ext uri="{FF2B5EF4-FFF2-40B4-BE49-F238E27FC236}">
                <a16:creationId xmlns:a16="http://schemas.microsoft.com/office/drawing/2014/main" id="{A7CFBCAB-5F94-8D44-8CEC-389299800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55267"/>
            <a:ext cx="9884580" cy="5293104"/>
          </a:xfrm>
          <a:prstGeom prst="rect">
            <a:avLst/>
          </a:prstGeom>
        </p:spPr>
      </p:pic>
      <p:sp>
        <p:nvSpPr>
          <p:cNvPr id="7" name="Rectangle 6">
            <a:extLst>
              <a:ext uri="{FF2B5EF4-FFF2-40B4-BE49-F238E27FC236}">
                <a16:creationId xmlns:a16="http://schemas.microsoft.com/office/drawing/2014/main" id="{CDF4D6DB-B573-B541-9136-171F0FAB47C8}"/>
              </a:ext>
            </a:extLst>
          </p:cNvPr>
          <p:cNvSpPr/>
          <p:nvPr/>
        </p:nvSpPr>
        <p:spPr>
          <a:xfrm>
            <a:off x="7592704" y="847288"/>
            <a:ext cx="6096000" cy="646331"/>
          </a:xfrm>
          <a:prstGeom prst="rect">
            <a:avLst/>
          </a:prstGeom>
        </p:spPr>
        <p:txBody>
          <a:bodyPr>
            <a:spAutoFit/>
          </a:bodyPr>
          <a:lstStyle/>
          <a:p>
            <a:pPr algn="ctr"/>
            <a:r>
              <a:rPr lang="en-US" u="sng" dirty="0"/>
              <a:t>Median IBU for All States</a:t>
            </a:r>
          </a:p>
          <a:p>
            <a:pPr algn="ctr"/>
            <a:r>
              <a:rPr lang="en-US" dirty="0"/>
              <a:t>33.9</a:t>
            </a:r>
          </a:p>
        </p:txBody>
      </p:sp>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scatter chart&#10;&#10;Description automatically generated">
            <a:extLst>
              <a:ext uri="{FF2B5EF4-FFF2-40B4-BE49-F238E27FC236}">
                <a16:creationId xmlns:a16="http://schemas.microsoft.com/office/drawing/2014/main" id="{37970F39-81F4-554F-9696-AB9D21E4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0464" y="969693"/>
            <a:ext cx="6773838" cy="4077456"/>
          </a:xfrm>
          <a:prstGeom prst="rect">
            <a:avLst/>
          </a:prstGeom>
        </p:spPr>
      </p:pic>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237698" y="969692"/>
            <a:ext cx="5712726" cy="4680481"/>
          </a:xfrm>
        </p:spPr>
        <p:txBody>
          <a:bodyPr>
            <a:normAutofit/>
          </a:bodyPr>
          <a:lstStyle/>
          <a:p>
            <a:r>
              <a:rPr lang="en-US" sz="1900" dirty="0"/>
              <a:t>Visually positive relationship between IBU vs  AVB across all beers</a:t>
            </a:r>
          </a:p>
          <a:p>
            <a:r>
              <a:rPr lang="en-US" sz="1900" dirty="0"/>
              <a:t>Overall median IBU = 33.9 </a:t>
            </a:r>
          </a:p>
          <a:p>
            <a:r>
              <a:rPr lang="en-US" sz="1900" dirty="0"/>
              <a:t>Overall median ABV =  5.6% </a:t>
            </a:r>
          </a:p>
          <a:p>
            <a:endParaRPr lang="en-US" sz="1900" dirty="0"/>
          </a:p>
          <a:p>
            <a:pPr marL="0" indent="0">
              <a:buNone/>
            </a:pPr>
            <a:r>
              <a:rPr lang="en-US" sz="1900" dirty="0"/>
              <a:t>What does this relationship tell us?</a:t>
            </a:r>
          </a:p>
          <a:p>
            <a:r>
              <a:rPr lang="en-US" sz="1900" dirty="0"/>
              <a:t>IBU can be used to interpolate and estimate ABV of a given beer solely based on IBU.</a:t>
            </a:r>
          </a:p>
          <a:p>
            <a:r>
              <a:rPr lang="en-US" sz="1900" dirty="0"/>
              <a:t>We can develop a model and make predictions based on historical IBU and ABV data</a:t>
            </a:r>
          </a:p>
          <a:p>
            <a:pPr lvl="1"/>
            <a:r>
              <a:rPr lang="en-US" sz="1900" dirty="0"/>
              <a:t>Example, predicted ABV of a beer with 32 IBU</a:t>
            </a:r>
          </a:p>
          <a:p>
            <a:pPr lvl="2"/>
            <a:r>
              <a:rPr lang="en-US" sz="1900" dirty="0"/>
              <a:t>Predicted ABV of 5.72% (97.5% CI: 3.24,8.21)</a:t>
            </a:r>
          </a:p>
          <a:p>
            <a:endParaRPr lang="en-US" sz="1900" dirty="0"/>
          </a:p>
          <a:p>
            <a:endParaRPr lang="en-US" sz="1900" dirty="0"/>
          </a:p>
          <a:p>
            <a:endParaRPr lang="en-US" sz="1900" dirty="0"/>
          </a:p>
          <a:p>
            <a:endParaRPr lang="en-US" dirty="0"/>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a:t>Ben Goodwin &amp; Justin Ehly, MS6306, Tuesday 630p</a:t>
            </a:r>
            <a:endParaRPr lang="en-US" dirty="0"/>
          </a:p>
        </p:txBody>
      </p:sp>
      <p:sp>
        <p:nvSpPr>
          <p:cNvPr id="11" name="TextBox 10">
            <a:extLst>
              <a:ext uri="{FF2B5EF4-FFF2-40B4-BE49-F238E27FC236}">
                <a16:creationId xmlns:a16="http://schemas.microsoft.com/office/drawing/2014/main" id="{253ECD22-2C96-B841-B8A8-89BACBBCB0B2}"/>
              </a:ext>
            </a:extLst>
          </p:cNvPr>
          <p:cNvSpPr txBox="1"/>
          <p:nvPr/>
        </p:nvSpPr>
        <p:spPr>
          <a:xfrm>
            <a:off x="382137" y="5650173"/>
            <a:ext cx="9444251" cy="584775"/>
          </a:xfrm>
          <a:prstGeom prst="rect">
            <a:avLst/>
          </a:prstGeom>
          <a:noFill/>
        </p:spPr>
        <p:txBody>
          <a:bodyPr wrap="square" rtlCol="0">
            <a:spAutoFit/>
          </a:bodyPr>
          <a:lstStyle/>
          <a:p>
            <a:r>
              <a:rPr lang="en-US" sz="800" i="1" dirty="0">
                <a:solidFill>
                  <a:srgbClr val="FF0000"/>
                </a:solidFill>
              </a:rPr>
              <a:t>Note: </a:t>
            </a:r>
          </a:p>
          <a:p>
            <a:r>
              <a:rPr lang="en-US" sz="800" dirty="0">
                <a:solidFill>
                  <a:srgbClr val="FF0000"/>
                </a:solidFill>
              </a:rPr>
              <a:t>West Virginia: ABV is 0.05% - 12.0% ABV for all malt based beverages </a:t>
            </a:r>
            <a:r>
              <a:rPr lang="en-US" sz="800" i="1" dirty="0">
                <a:solidFill>
                  <a:srgbClr val="FF0000"/>
                </a:solidFill>
              </a:rPr>
              <a:t>(</a:t>
            </a:r>
            <a:r>
              <a:rPr lang="en-US" sz="800" i="1" dirty="0" err="1">
                <a:solidFill>
                  <a:srgbClr val="FF0000"/>
                </a:solidFill>
              </a:rPr>
              <a:t>SOURCE:https</a:t>
            </a:r>
            <a:r>
              <a:rPr lang="en-US" sz="800" i="1" dirty="0">
                <a:solidFill>
                  <a:srgbClr val="FF0000"/>
                </a:solidFill>
              </a:rPr>
              <a:t>://</a:t>
            </a:r>
            <a:r>
              <a:rPr lang="en-US" sz="800" i="1" dirty="0" err="1">
                <a:solidFill>
                  <a:srgbClr val="FF0000"/>
                </a:solidFill>
              </a:rPr>
              <a:t>en.wikipedia.org</a:t>
            </a:r>
            <a:r>
              <a:rPr lang="en-US" sz="800" i="1" dirty="0">
                <a:solidFill>
                  <a:srgbClr val="FF0000"/>
                </a:solidFill>
              </a:rPr>
              <a:t>/wiki/</a:t>
            </a:r>
            <a:r>
              <a:rPr lang="en-US" sz="800" i="1" dirty="0" err="1">
                <a:solidFill>
                  <a:srgbClr val="FF0000"/>
                </a:solidFill>
              </a:rPr>
              <a:t>Alcohol_laws_of_West_Virginia#Raising_the_ABV%_Cap</a:t>
            </a:r>
            <a:r>
              <a:rPr lang="en-US" sz="800" i="1" dirty="0">
                <a:solidFill>
                  <a:srgbClr val="FF0000"/>
                </a:solidFill>
              </a:rPr>
              <a:t>)</a:t>
            </a:r>
          </a:p>
          <a:p>
            <a:r>
              <a:rPr lang="en-US" sz="800" dirty="0">
                <a:solidFill>
                  <a:srgbClr val="FF0000"/>
                </a:solidFill>
              </a:rPr>
              <a:t>Utah: Max ABV is 4%, or 3.2 percent by weight for beer. </a:t>
            </a:r>
            <a:r>
              <a:rPr lang="en-US" sz="800" i="1" dirty="0">
                <a:solidFill>
                  <a:srgbClr val="FF0000"/>
                </a:solidFill>
              </a:rPr>
              <a:t>(SOURCE: https://</a:t>
            </a:r>
            <a:r>
              <a:rPr lang="en-US" sz="800" i="1" dirty="0" err="1">
                <a:solidFill>
                  <a:srgbClr val="FF0000"/>
                </a:solidFill>
              </a:rPr>
              <a:t>utah.com</a:t>
            </a:r>
            <a:r>
              <a:rPr lang="en-US" sz="800" i="1" dirty="0">
                <a:solidFill>
                  <a:srgbClr val="FF0000"/>
                </a:solidFill>
              </a:rPr>
              <a:t>/state-liquor-laws#:~:text=The%20maximum%20alcohol%20content%20is,state%20liquor%20stores%20throughout%20Utah.)</a:t>
            </a:r>
          </a:p>
          <a:p>
            <a:endParaRPr lang="en-US" sz="800" dirty="0">
              <a:solidFill>
                <a:srgbClr val="FF0000"/>
              </a:solidFill>
            </a:endParaRPr>
          </a:p>
        </p:txBody>
      </p:sp>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575A-287A-4EDF-80D3-5608D8706944}"/>
              </a:ext>
            </a:extLst>
          </p:cNvPr>
          <p:cNvSpPr>
            <a:spLocks noGrp="1"/>
          </p:cNvSpPr>
          <p:nvPr>
            <p:ph type="title"/>
          </p:nvPr>
        </p:nvSpPr>
        <p:spPr>
          <a:xfrm>
            <a:off x="264994" y="980877"/>
            <a:ext cx="10515600" cy="482163"/>
          </a:xfrm>
        </p:spPr>
        <p:txBody>
          <a:bodyPr>
            <a:normAutofit/>
          </a:bodyPr>
          <a:lstStyle/>
          <a:p>
            <a:r>
              <a:rPr lang="en-US" sz="2000" dirty="0"/>
              <a:t>State with Highest IBU</a:t>
            </a:r>
          </a:p>
        </p:txBody>
      </p:sp>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39" y="1463040"/>
            <a:ext cx="9134447" cy="640080"/>
          </a:xfrm>
        </p:spPr>
        <p:txBody>
          <a:bodyPr>
            <a:normAutofit/>
          </a:bodyPr>
          <a:lstStyle/>
          <a:p>
            <a:r>
              <a:rPr lang="en-US" sz="1800" dirty="0"/>
              <a:t>The Max observed IBU was 138 in Oregon for Bitter Bitch Imperial IPA that is an American Double/ Imperial IPA from the Astoria Brewing Company in </a:t>
            </a:r>
            <a:r>
              <a:rPr lang="en-US" sz="1800" dirty="0" err="1"/>
              <a:t>Austoria</a:t>
            </a:r>
            <a:r>
              <a:rPr lang="en-US" sz="1800" dirty="0"/>
              <a:t>, OR.</a:t>
            </a:r>
          </a:p>
          <a:p>
            <a:endParaRPr lang="en-US" sz="1800"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Rectangle 5">
            <a:extLst>
              <a:ext uri="{FF2B5EF4-FFF2-40B4-BE49-F238E27FC236}">
                <a16:creationId xmlns:a16="http://schemas.microsoft.com/office/drawing/2014/main" id="{C664061E-6175-4445-8025-E62A8E0B3B41}"/>
              </a:ext>
            </a:extLst>
          </p:cNvPr>
          <p:cNvSpPr/>
          <p:nvPr/>
        </p:nvSpPr>
        <p:spPr>
          <a:xfrm>
            <a:off x="264994" y="2585283"/>
            <a:ext cx="2400016" cy="369332"/>
          </a:xfrm>
          <a:prstGeom prst="rect">
            <a:avLst/>
          </a:prstGeom>
        </p:spPr>
        <p:txBody>
          <a:bodyPr wrap="none">
            <a:spAutoFit/>
          </a:bodyPr>
          <a:lstStyle/>
          <a:p>
            <a:r>
              <a:rPr lang="en-US" dirty="0">
                <a:solidFill>
                  <a:srgbClr val="C8102E"/>
                </a:solidFill>
              </a:rPr>
              <a:t>States with highest ABV</a:t>
            </a:r>
          </a:p>
        </p:txBody>
      </p:sp>
      <p:sp>
        <p:nvSpPr>
          <p:cNvPr id="7" name="Rectangle 6">
            <a:extLst>
              <a:ext uri="{FF2B5EF4-FFF2-40B4-BE49-F238E27FC236}">
                <a16:creationId xmlns:a16="http://schemas.microsoft.com/office/drawing/2014/main" id="{663874DC-8D6D-5844-BB8E-D2411EA51201}"/>
              </a:ext>
            </a:extLst>
          </p:cNvPr>
          <p:cNvSpPr/>
          <p:nvPr/>
        </p:nvSpPr>
        <p:spPr>
          <a:xfrm>
            <a:off x="1005840" y="3225363"/>
            <a:ext cx="9257276"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C8102E"/>
                </a:solidFill>
              </a:rPr>
              <a:t>The Max observed ABV was 12.8 % in Colorado for Lee Hill Series Vol. 5 – Belgian Style </a:t>
            </a:r>
            <a:r>
              <a:rPr lang="en-US" dirty="0" err="1">
                <a:solidFill>
                  <a:srgbClr val="C8102E"/>
                </a:solidFill>
              </a:rPr>
              <a:t>Quadrupel</a:t>
            </a:r>
            <a:r>
              <a:rPr lang="en-US" dirty="0">
                <a:solidFill>
                  <a:srgbClr val="C8102E"/>
                </a:solidFill>
              </a:rPr>
              <a:t> Ale from Upslope Brewing Company in Boulder, CO.</a:t>
            </a:r>
          </a:p>
          <a:p>
            <a:pPr marL="285750" indent="-285750">
              <a:buFont typeface="Arial" panose="020B0604020202020204" pitchFamily="34" charset="0"/>
              <a:buChar char="•"/>
            </a:pPr>
            <a:endParaRPr lang="en-US" dirty="0">
              <a:solidFill>
                <a:srgbClr val="C8102E"/>
              </a:solidFill>
            </a:endParaRPr>
          </a:p>
        </p:txBody>
      </p:sp>
    </p:spTree>
    <p:extLst>
      <p:ext uri="{BB962C8B-B14F-4D97-AF65-F5344CB8AC3E}">
        <p14:creationId xmlns:p14="http://schemas.microsoft.com/office/powerpoint/2010/main" val="601634428"/>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1343</TotalTime>
  <Words>967</Words>
  <Application>Microsoft Office PowerPoint</Application>
  <PresentationFormat>Widescreen</PresentationFormat>
  <Paragraphs>106</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vt:lpstr>
      <vt:lpstr>State with Highest IBU</vt:lpstr>
      <vt:lpstr>Summary Statics of ABV</vt:lpstr>
      <vt:lpstr>Relationship between IBU and ABV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Ehly, Justin</cp:lastModifiedBy>
  <cp:revision>60</cp:revision>
  <dcterms:created xsi:type="dcterms:W3CDTF">2020-10-10T20:40:25Z</dcterms:created>
  <dcterms:modified xsi:type="dcterms:W3CDTF">2020-10-18T21:00:46Z</dcterms:modified>
</cp:coreProperties>
</file>