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snapToObjects="1">
      <p:cViewPr varScale="1">
        <p:scale>
          <a:sx n="104" d="100"/>
          <a:sy n="104" d="100"/>
        </p:scale>
        <p:origin x="232"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F840463-FFCA-5842-BEB0-8EAD42DBE886}" type="datetimeFigureOut">
              <a:rPr lang="en-US" smtClean="0"/>
              <a:t>8/24/20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58797C-B08A-FC40-B651-085CA8B636A7}" type="slidenum">
              <a:rPr lang="en-US" smtClean="0"/>
              <a:t>‹#›</a:t>
            </a:fld>
            <a:endParaRPr lang="en-US"/>
          </a:p>
        </p:txBody>
      </p:sp>
    </p:spTree>
    <p:extLst>
      <p:ext uri="{BB962C8B-B14F-4D97-AF65-F5344CB8AC3E}">
        <p14:creationId xmlns:p14="http://schemas.microsoft.com/office/powerpoint/2010/main" val="105973719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40463-FFCA-5842-BEB0-8EAD42DBE886}" type="datetimeFigureOut">
              <a:rPr lang="en-US" smtClean="0"/>
              <a:t>8/24/20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58797C-B08A-FC40-B651-085CA8B636A7}" type="slidenum">
              <a:rPr lang="en-US" smtClean="0"/>
              <a:t>‹#›</a:t>
            </a:fld>
            <a:endParaRPr lang="en-US"/>
          </a:p>
        </p:txBody>
      </p:sp>
    </p:spTree>
    <p:extLst>
      <p:ext uri="{BB962C8B-B14F-4D97-AF65-F5344CB8AC3E}">
        <p14:creationId xmlns:p14="http://schemas.microsoft.com/office/powerpoint/2010/main" val="2807794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40463-FFCA-5842-BEB0-8EAD42DBE886}" type="datetimeFigureOut">
              <a:rPr lang="en-US" smtClean="0"/>
              <a:t>8/24/20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58797C-B08A-FC40-B651-085CA8B636A7}" type="slidenum">
              <a:rPr lang="en-US" smtClean="0"/>
              <a:t>‹#›</a:t>
            </a:fld>
            <a:endParaRPr lang="en-US"/>
          </a:p>
        </p:txBody>
      </p:sp>
    </p:spTree>
    <p:extLst>
      <p:ext uri="{BB962C8B-B14F-4D97-AF65-F5344CB8AC3E}">
        <p14:creationId xmlns:p14="http://schemas.microsoft.com/office/powerpoint/2010/main" val="2018540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840463-FFCA-5842-BEB0-8EAD42DBE886}" type="datetimeFigureOut">
              <a:rPr lang="en-US" smtClean="0"/>
              <a:t>8/24/20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58797C-B08A-FC40-B651-085CA8B636A7}" type="slidenum">
              <a:rPr lang="en-US" smtClean="0"/>
              <a:t>‹#›</a:t>
            </a:fld>
            <a:endParaRPr lang="en-US"/>
          </a:p>
        </p:txBody>
      </p:sp>
    </p:spTree>
    <p:extLst>
      <p:ext uri="{BB962C8B-B14F-4D97-AF65-F5344CB8AC3E}">
        <p14:creationId xmlns:p14="http://schemas.microsoft.com/office/powerpoint/2010/main" val="1967349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FF840463-FFCA-5842-BEB0-8EAD42DBE886}" type="datetimeFigureOut">
              <a:rPr lang="en-US" smtClean="0"/>
              <a:t>8/24/20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58797C-B08A-FC40-B651-085CA8B636A7}" type="slidenum">
              <a:rPr lang="en-US" smtClean="0"/>
              <a:t>‹#›</a:t>
            </a:fld>
            <a:endParaRPr lang="en-US"/>
          </a:p>
        </p:txBody>
      </p:sp>
    </p:spTree>
    <p:extLst>
      <p:ext uri="{BB962C8B-B14F-4D97-AF65-F5344CB8AC3E}">
        <p14:creationId xmlns:p14="http://schemas.microsoft.com/office/powerpoint/2010/main" val="349363504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F840463-FFCA-5842-BEB0-8EAD42DBE886}" type="datetimeFigureOut">
              <a:rPr lang="en-US" smtClean="0"/>
              <a:t>8/24/20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158797C-B08A-FC40-B651-085CA8B636A7}" type="slidenum">
              <a:rPr lang="en-US" smtClean="0"/>
              <a:t>‹#›</a:t>
            </a:fld>
            <a:endParaRPr lang="en-US"/>
          </a:p>
        </p:txBody>
      </p:sp>
    </p:spTree>
    <p:extLst>
      <p:ext uri="{BB962C8B-B14F-4D97-AF65-F5344CB8AC3E}">
        <p14:creationId xmlns:p14="http://schemas.microsoft.com/office/powerpoint/2010/main" val="2557206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F840463-FFCA-5842-BEB0-8EAD42DBE886}" type="datetimeFigureOut">
              <a:rPr lang="en-US" smtClean="0"/>
              <a:t>8/24/20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58797C-B08A-FC40-B651-085CA8B636A7}"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09588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840463-FFCA-5842-BEB0-8EAD42DBE886}" type="datetimeFigureOut">
              <a:rPr lang="en-US" smtClean="0"/>
              <a:t>8/24/20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58797C-B08A-FC40-B651-085CA8B636A7}" type="slidenum">
              <a:rPr lang="en-US" smtClean="0"/>
              <a:t>‹#›</a:t>
            </a:fld>
            <a:endParaRPr lang="en-US"/>
          </a:p>
        </p:txBody>
      </p:sp>
    </p:spTree>
    <p:extLst>
      <p:ext uri="{BB962C8B-B14F-4D97-AF65-F5344CB8AC3E}">
        <p14:creationId xmlns:p14="http://schemas.microsoft.com/office/powerpoint/2010/main" val="2856044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840463-FFCA-5842-BEB0-8EAD42DBE886}" type="datetimeFigureOut">
              <a:rPr lang="en-US" smtClean="0"/>
              <a:t>8/24/20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58797C-B08A-FC40-B651-085CA8B636A7}" type="slidenum">
              <a:rPr lang="en-US" smtClean="0"/>
              <a:t>‹#›</a:t>
            </a:fld>
            <a:endParaRPr lang="en-US"/>
          </a:p>
        </p:txBody>
      </p:sp>
    </p:spTree>
    <p:extLst>
      <p:ext uri="{BB962C8B-B14F-4D97-AF65-F5344CB8AC3E}">
        <p14:creationId xmlns:p14="http://schemas.microsoft.com/office/powerpoint/2010/main" val="3609892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FF840463-FFCA-5842-BEB0-8EAD42DBE886}" type="datetimeFigureOut">
              <a:rPr lang="en-US" smtClean="0"/>
              <a:t>8/24/20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A158797C-B08A-FC40-B651-085CA8B636A7}" type="slidenum">
              <a:rPr lang="en-US" smtClean="0"/>
              <a:t>‹#›</a:t>
            </a:fld>
            <a:endParaRPr lang="en-US"/>
          </a:p>
        </p:txBody>
      </p:sp>
    </p:spTree>
    <p:extLst>
      <p:ext uri="{BB962C8B-B14F-4D97-AF65-F5344CB8AC3E}">
        <p14:creationId xmlns:p14="http://schemas.microsoft.com/office/powerpoint/2010/main" val="3014861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F840463-FFCA-5842-BEB0-8EAD42DBE886}" type="datetimeFigureOut">
              <a:rPr lang="en-US" smtClean="0"/>
              <a:t>8/24/20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A158797C-B08A-FC40-B651-085CA8B636A7}" type="slidenum">
              <a:rPr lang="en-US" smtClean="0"/>
              <a:t>‹#›</a:t>
            </a:fld>
            <a:endParaRPr lang="en-US"/>
          </a:p>
        </p:txBody>
      </p:sp>
    </p:spTree>
    <p:extLst>
      <p:ext uri="{BB962C8B-B14F-4D97-AF65-F5344CB8AC3E}">
        <p14:creationId xmlns:p14="http://schemas.microsoft.com/office/powerpoint/2010/main" val="397002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F840463-FFCA-5842-BEB0-8EAD42DBE886}" type="datetimeFigureOut">
              <a:rPr lang="en-US" smtClean="0"/>
              <a:t>8/24/20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158797C-B08A-FC40-B651-085CA8B636A7}" type="slidenum">
              <a:rPr lang="en-US" smtClean="0"/>
              <a:t>‹#›</a:t>
            </a:fld>
            <a:endParaRPr lang="en-US"/>
          </a:p>
        </p:txBody>
      </p:sp>
    </p:spTree>
    <p:extLst>
      <p:ext uri="{BB962C8B-B14F-4D97-AF65-F5344CB8AC3E}">
        <p14:creationId xmlns:p14="http://schemas.microsoft.com/office/powerpoint/2010/main" val="40158886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3F439-9CAC-124D-851D-F9C7190AABC8}"/>
              </a:ext>
            </a:extLst>
          </p:cNvPr>
          <p:cNvSpPr>
            <a:spLocks noGrp="1"/>
          </p:cNvSpPr>
          <p:nvPr>
            <p:ph type="ctrTitle"/>
          </p:nvPr>
        </p:nvSpPr>
        <p:spPr/>
        <p:txBody>
          <a:bodyPr/>
          <a:lstStyle/>
          <a:p>
            <a:r>
              <a:rPr lang="en-US" dirty="0"/>
              <a:t>DS6306</a:t>
            </a:r>
          </a:p>
        </p:txBody>
      </p:sp>
      <p:sp>
        <p:nvSpPr>
          <p:cNvPr id="3" name="Subtitle 2">
            <a:extLst>
              <a:ext uri="{FF2B5EF4-FFF2-40B4-BE49-F238E27FC236}">
                <a16:creationId xmlns:a16="http://schemas.microsoft.com/office/drawing/2014/main" id="{B2480542-8217-4C48-91FF-2CC3A4AE9759}"/>
              </a:ext>
            </a:extLst>
          </p:cNvPr>
          <p:cNvSpPr>
            <a:spLocks noGrp="1"/>
          </p:cNvSpPr>
          <p:nvPr>
            <p:ph type="subTitle" idx="1"/>
          </p:nvPr>
        </p:nvSpPr>
        <p:spPr/>
        <p:txBody>
          <a:bodyPr/>
          <a:lstStyle/>
          <a:p>
            <a:r>
              <a:rPr lang="en-US" dirty="0"/>
              <a:t>Week 1-Git-ing Sta-R-ted!</a:t>
            </a:r>
          </a:p>
          <a:p>
            <a:r>
              <a:rPr lang="en-US" dirty="0"/>
              <a:t>By Ben Goodwin</a:t>
            </a:r>
          </a:p>
        </p:txBody>
      </p:sp>
    </p:spTree>
    <p:extLst>
      <p:ext uri="{BB962C8B-B14F-4D97-AF65-F5344CB8AC3E}">
        <p14:creationId xmlns:p14="http://schemas.microsoft.com/office/powerpoint/2010/main" val="110439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AC062-5D54-004B-8DBF-1BD1854E787C}"/>
              </a:ext>
            </a:extLst>
          </p:cNvPr>
          <p:cNvSpPr>
            <a:spLocks noGrp="1"/>
          </p:cNvSpPr>
          <p:nvPr>
            <p:ph type="title"/>
          </p:nvPr>
        </p:nvSpPr>
        <p:spPr>
          <a:xfrm>
            <a:off x="2231136" y="186216"/>
            <a:ext cx="7729728" cy="1188720"/>
          </a:xfrm>
        </p:spPr>
        <p:txBody>
          <a:bodyPr/>
          <a:lstStyle/>
          <a:p>
            <a:r>
              <a:rPr lang="en-US" dirty="0"/>
              <a:t>Question 1</a:t>
            </a:r>
            <a:br>
              <a:rPr lang="en-US" dirty="0"/>
            </a:br>
            <a:r>
              <a:rPr lang="en-US" dirty="0"/>
              <a:t>Data Science Profile</a:t>
            </a:r>
          </a:p>
        </p:txBody>
      </p:sp>
      <p:pic>
        <p:nvPicPr>
          <p:cNvPr id="5" name="Picture 4" descr="A picture containing screenshot, drawing&#10;&#10;Description automatically generated">
            <a:extLst>
              <a:ext uri="{FF2B5EF4-FFF2-40B4-BE49-F238E27FC236}">
                <a16:creationId xmlns:a16="http://schemas.microsoft.com/office/drawing/2014/main" id="{8A5AAC3D-D7B8-FA42-B061-3C51F2B21BD3}"/>
              </a:ext>
            </a:extLst>
          </p:cNvPr>
          <p:cNvPicPr>
            <a:picLocks noChangeAspect="1"/>
          </p:cNvPicPr>
          <p:nvPr/>
        </p:nvPicPr>
        <p:blipFill>
          <a:blip r:embed="rId2"/>
          <a:stretch>
            <a:fillRect/>
          </a:stretch>
        </p:blipFill>
        <p:spPr>
          <a:xfrm>
            <a:off x="1879943" y="1647754"/>
            <a:ext cx="8432114" cy="5024030"/>
          </a:xfrm>
          <a:prstGeom prst="rect">
            <a:avLst/>
          </a:prstGeom>
        </p:spPr>
      </p:pic>
    </p:spTree>
    <p:extLst>
      <p:ext uri="{BB962C8B-B14F-4D97-AF65-F5344CB8AC3E}">
        <p14:creationId xmlns:p14="http://schemas.microsoft.com/office/powerpoint/2010/main" val="2691716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7F2B2-3A96-D047-98EB-BE505FD28D87}"/>
              </a:ext>
            </a:extLst>
          </p:cNvPr>
          <p:cNvSpPr>
            <a:spLocks noGrp="1"/>
          </p:cNvSpPr>
          <p:nvPr>
            <p:ph type="title"/>
          </p:nvPr>
        </p:nvSpPr>
        <p:spPr>
          <a:xfrm>
            <a:off x="2231136" y="136790"/>
            <a:ext cx="7729728" cy="1188720"/>
          </a:xfrm>
        </p:spPr>
        <p:txBody>
          <a:bodyPr/>
          <a:lstStyle/>
          <a:p>
            <a:r>
              <a:rPr lang="en-US" dirty="0"/>
              <a:t>Question 2 (Parts 1/2)</a:t>
            </a:r>
            <a:br>
              <a:rPr lang="en-US" dirty="0"/>
            </a:br>
            <a:r>
              <a:rPr lang="en-US" dirty="0"/>
              <a:t>Central Limit theorem</a:t>
            </a:r>
          </a:p>
        </p:txBody>
      </p:sp>
      <p:pic>
        <p:nvPicPr>
          <p:cNvPr id="5" name="Picture 4" descr="A screenshot of a cell phone&#10;&#10;Description automatically generated">
            <a:extLst>
              <a:ext uri="{FF2B5EF4-FFF2-40B4-BE49-F238E27FC236}">
                <a16:creationId xmlns:a16="http://schemas.microsoft.com/office/drawing/2014/main" id="{AB80AB59-138A-804C-A113-76CB11BCC3C7}"/>
              </a:ext>
            </a:extLst>
          </p:cNvPr>
          <p:cNvPicPr>
            <a:picLocks noChangeAspect="1"/>
          </p:cNvPicPr>
          <p:nvPr/>
        </p:nvPicPr>
        <p:blipFill>
          <a:blip r:embed="rId2"/>
          <a:stretch>
            <a:fillRect/>
          </a:stretch>
        </p:blipFill>
        <p:spPr>
          <a:xfrm>
            <a:off x="2465071" y="1468463"/>
            <a:ext cx="7495793" cy="5389537"/>
          </a:xfrm>
          <a:prstGeom prst="rect">
            <a:avLst/>
          </a:prstGeom>
        </p:spPr>
      </p:pic>
    </p:spTree>
    <p:extLst>
      <p:ext uri="{BB962C8B-B14F-4D97-AF65-F5344CB8AC3E}">
        <p14:creationId xmlns:p14="http://schemas.microsoft.com/office/powerpoint/2010/main" val="1721825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FC128-FAB2-DD43-9281-989D722D6C01}"/>
              </a:ext>
            </a:extLst>
          </p:cNvPr>
          <p:cNvSpPr>
            <a:spLocks noGrp="1"/>
          </p:cNvSpPr>
          <p:nvPr>
            <p:ph type="title"/>
          </p:nvPr>
        </p:nvSpPr>
        <p:spPr/>
        <p:txBody>
          <a:bodyPr>
            <a:normAutofit fontScale="90000"/>
          </a:bodyPr>
          <a:lstStyle/>
          <a:p>
            <a:r>
              <a:rPr lang="en-US" dirty="0"/>
              <a:t>Question 2</a:t>
            </a:r>
            <a:br>
              <a:rPr lang="en-US" dirty="0"/>
            </a:br>
            <a:r>
              <a:rPr lang="en-US" dirty="0"/>
              <a:t>Mean and Standard deviation of chi^2 population (Part 3)</a:t>
            </a:r>
          </a:p>
        </p:txBody>
      </p:sp>
      <p:sp>
        <p:nvSpPr>
          <p:cNvPr id="4" name="TextBox 3">
            <a:extLst>
              <a:ext uri="{FF2B5EF4-FFF2-40B4-BE49-F238E27FC236}">
                <a16:creationId xmlns:a16="http://schemas.microsoft.com/office/drawing/2014/main" id="{C0B369C7-E8F9-2543-B557-5A30FAEC78A5}"/>
              </a:ext>
            </a:extLst>
          </p:cNvPr>
          <p:cNvSpPr txBox="1"/>
          <p:nvPr/>
        </p:nvSpPr>
        <p:spPr>
          <a:xfrm>
            <a:off x="1841157" y="2718486"/>
            <a:ext cx="8489092" cy="646331"/>
          </a:xfrm>
          <a:prstGeom prst="rect">
            <a:avLst/>
          </a:prstGeom>
          <a:noFill/>
        </p:spPr>
        <p:txBody>
          <a:bodyPr wrap="square" rtlCol="0">
            <a:spAutoFit/>
          </a:bodyPr>
          <a:lstStyle/>
          <a:p>
            <a:r>
              <a:rPr lang="en-US" dirty="0"/>
              <a:t>Mean = 1.9988</a:t>
            </a:r>
          </a:p>
          <a:p>
            <a:r>
              <a:rPr lang="en-US" dirty="0"/>
              <a:t>SD =  1.9999</a:t>
            </a:r>
          </a:p>
        </p:txBody>
      </p:sp>
      <p:sp>
        <p:nvSpPr>
          <p:cNvPr id="5" name="TextBox 4">
            <a:extLst>
              <a:ext uri="{FF2B5EF4-FFF2-40B4-BE49-F238E27FC236}">
                <a16:creationId xmlns:a16="http://schemas.microsoft.com/office/drawing/2014/main" id="{F7ACD575-576D-6D4C-AB77-4C43805E1520}"/>
              </a:ext>
            </a:extLst>
          </p:cNvPr>
          <p:cNvSpPr txBox="1"/>
          <p:nvPr/>
        </p:nvSpPr>
        <p:spPr>
          <a:xfrm>
            <a:off x="1841157" y="3429000"/>
            <a:ext cx="8489092" cy="923330"/>
          </a:xfrm>
          <a:prstGeom prst="rect">
            <a:avLst/>
          </a:prstGeom>
          <a:noFill/>
        </p:spPr>
        <p:txBody>
          <a:bodyPr wrap="square" rtlCol="0">
            <a:spAutoFit/>
          </a:bodyPr>
          <a:lstStyle/>
          <a:p>
            <a:r>
              <a:rPr lang="en-US" dirty="0"/>
              <a:t>In a chi^2 distribution our mean and standard deviation is k (SD is the square root of 2k (variance parameter)) (our degree of freedom, positive natural number)</a:t>
            </a:r>
          </a:p>
          <a:p>
            <a:endParaRPr lang="en-US" dirty="0"/>
          </a:p>
        </p:txBody>
      </p:sp>
    </p:spTree>
    <p:extLst>
      <p:ext uri="{BB962C8B-B14F-4D97-AF65-F5344CB8AC3E}">
        <p14:creationId xmlns:p14="http://schemas.microsoft.com/office/powerpoint/2010/main" val="221449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7084C-74C8-BA45-9E47-0467A56B02AC}"/>
              </a:ext>
            </a:extLst>
          </p:cNvPr>
          <p:cNvSpPr>
            <a:spLocks noGrp="1"/>
          </p:cNvSpPr>
          <p:nvPr>
            <p:ph type="title"/>
          </p:nvPr>
        </p:nvSpPr>
        <p:spPr/>
        <p:txBody>
          <a:bodyPr/>
          <a:lstStyle/>
          <a:p>
            <a:r>
              <a:rPr lang="en-US" dirty="0"/>
              <a:t>Question 2 (Part 4)</a:t>
            </a:r>
          </a:p>
        </p:txBody>
      </p:sp>
      <p:sp>
        <p:nvSpPr>
          <p:cNvPr id="4" name="TextBox 3">
            <a:extLst>
              <a:ext uri="{FF2B5EF4-FFF2-40B4-BE49-F238E27FC236}">
                <a16:creationId xmlns:a16="http://schemas.microsoft.com/office/drawing/2014/main" id="{CF3A994D-D738-E84B-9DB8-F5A56775F7FD}"/>
              </a:ext>
            </a:extLst>
          </p:cNvPr>
          <p:cNvSpPr txBox="1"/>
          <p:nvPr/>
        </p:nvSpPr>
        <p:spPr>
          <a:xfrm>
            <a:off x="2231136" y="2458995"/>
            <a:ext cx="7729728" cy="2031325"/>
          </a:xfrm>
          <a:prstGeom prst="rect">
            <a:avLst/>
          </a:prstGeom>
          <a:noFill/>
        </p:spPr>
        <p:txBody>
          <a:bodyPr wrap="square" rtlCol="0">
            <a:spAutoFit/>
          </a:bodyPr>
          <a:lstStyle/>
          <a:p>
            <a:r>
              <a:rPr lang="en-US" dirty="0"/>
              <a:t>A sample of size 50 from this population should be normally distributed.  According to the CLT as we sample more and more our data will begin to look more and more normal (should we follow model assumptions correctly).</a:t>
            </a:r>
          </a:p>
          <a:p>
            <a:endParaRPr lang="en-US" dirty="0"/>
          </a:p>
          <a:p>
            <a:r>
              <a:rPr lang="en-US" dirty="0"/>
              <a:t>Since we are relying on the CLT, we should be interested in a N(0,1) distribution. </a:t>
            </a:r>
          </a:p>
          <a:p>
            <a:r>
              <a:rPr lang="en-US" dirty="0"/>
              <a:t>Mean = 0, Standard error =1</a:t>
            </a:r>
          </a:p>
          <a:p>
            <a:r>
              <a:rPr lang="en-US" dirty="0"/>
              <a:t> </a:t>
            </a:r>
          </a:p>
        </p:txBody>
      </p:sp>
    </p:spTree>
    <p:extLst>
      <p:ext uri="{BB962C8B-B14F-4D97-AF65-F5344CB8AC3E}">
        <p14:creationId xmlns:p14="http://schemas.microsoft.com/office/powerpoint/2010/main" val="3706640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E37B4-7DD6-EB4D-93CB-D48EFF864D7B}"/>
              </a:ext>
            </a:extLst>
          </p:cNvPr>
          <p:cNvSpPr>
            <a:spLocks noGrp="1"/>
          </p:cNvSpPr>
          <p:nvPr>
            <p:ph type="title"/>
          </p:nvPr>
        </p:nvSpPr>
        <p:spPr/>
        <p:txBody>
          <a:bodyPr/>
          <a:lstStyle/>
          <a:p>
            <a:r>
              <a:rPr lang="en-US" dirty="0"/>
              <a:t>Question 2 Part 5/6</a:t>
            </a:r>
          </a:p>
        </p:txBody>
      </p:sp>
      <p:pic>
        <p:nvPicPr>
          <p:cNvPr id="5" name="Content Placeholder 4" descr="A screenshot of a cell phone&#10;&#10;Description automatically generated">
            <a:extLst>
              <a:ext uri="{FF2B5EF4-FFF2-40B4-BE49-F238E27FC236}">
                <a16:creationId xmlns:a16="http://schemas.microsoft.com/office/drawing/2014/main" id="{2C766880-12E3-B349-914D-D13BAC148E6C}"/>
              </a:ext>
            </a:extLst>
          </p:cNvPr>
          <p:cNvPicPr>
            <a:picLocks noGrp="1" noChangeAspect="1"/>
          </p:cNvPicPr>
          <p:nvPr>
            <p:ph idx="1"/>
          </p:nvPr>
        </p:nvPicPr>
        <p:blipFill>
          <a:blip r:embed="rId2"/>
          <a:stretch>
            <a:fillRect/>
          </a:stretch>
        </p:blipFill>
        <p:spPr>
          <a:xfrm>
            <a:off x="2409568" y="2354220"/>
            <a:ext cx="7165136" cy="4421913"/>
          </a:xfrm>
        </p:spPr>
      </p:pic>
      <p:sp>
        <p:nvSpPr>
          <p:cNvPr id="6" name="TextBox 5">
            <a:extLst>
              <a:ext uri="{FF2B5EF4-FFF2-40B4-BE49-F238E27FC236}">
                <a16:creationId xmlns:a16="http://schemas.microsoft.com/office/drawing/2014/main" id="{F28A6E68-6DA5-D14C-BA78-4FD9C20D8704}"/>
              </a:ext>
            </a:extLst>
          </p:cNvPr>
          <p:cNvSpPr txBox="1"/>
          <p:nvPr/>
        </p:nvSpPr>
        <p:spPr>
          <a:xfrm>
            <a:off x="9860692" y="2755557"/>
            <a:ext cx="1841157" cy="646331"/>
          </a:xfrm>
          <a:prstGeom prst="rect">
            <a:avLst/>
          </a:prstGeom>
          <a:noFill/>
        </p:spPr>
        <p:txBody>
          <a:bodyPr wrap="square" rtlCol="0">
            <a:spAutoFit/>
          </a:bodyPr>
          <a:lstStyle/>
          <a:p>
            <a:r>
              <a:rPr lang="en-US" dirty="0"/>
              <a:t>Mean =2.58</a:t>
            </a:r>
          </a:p>
          <a:p>
            <a:r>
              <a:rPr lang="en-US" dirty="0"/>
              <a:t>SD = 2.49</a:t>
            </a:r>
          </a:p>
        </p:txBody>
      </p:sp>
    </p:spTree>
    <p:extLst>
      <p:ext uri="{BB962C8B-B14F-4D97-AF65-F5344CB8AC3E}">
        <p14:creationId xmlns:p14="http://schemas.microsoft.com/office/powerpoint/2010/main" val="2768891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6A0A7-0CFB-144E-95C3-6848F5E3329A}"/>
              </a:ext>
            </a:extLst>
          </p:cNvPr>
          <p:cNvSpPr>
            <a:spLocks noGrp="1"/>
          </p:cNvSpPr>
          <p:nvPr>
            <p:ph type="title"/>
          </p:nvPr>
        </p:nvSpPr>
        <p:spPr/>
        <p:txBody>
          <a:bodyPr/>
          <a:lstStyle/>
          <a:p>
            <a:r>
              <a:rPr lang="en-US" dirty="0"/>
              <a:t>Question 3</a:t>
            </a:r>
          </a:p>
        </p:txBody>
      </p:sp>
      <p:sp>
        <p:nvSpPr>
          <p:cNvPr id="4" name="TextBox 3">
            <a:extLst>
              <a:ext uri="{FF2B5EF4-FFF2-40B4-BE49-F238E27FC236}">
                <a16:creationId xmlns:a16="http://schemas.microsoft.com/office/drawing/2014/main" id="{DED69215-BB89-5A4C-8123-C8F80A9E132F}"/>
              </a:ext>
            </a:extLst>
          </p:cNvPr>
          <p:cNvSpPr txBox="1"/>
          <p:nvPr/>
        </p:nvSpPr>
        <p:spPr>
          <a:xfrm>
            <a:off x="2231136" y="2273643"/>
            <a:ext cx="7729728" cy="4524315"/>
          </a:xfrm>
          <a:prstGeom prst="rect">
            <a:avLst/>
          </a:prstGeom>
          <a:noFill/>
        </p:spPr>
        <p:txBody>
          <a:bodyPr wrap="square" rtlCol="0">
            <a:spAutoFit/>
          </a:bodyPr>
          <a:lstStyle/>
          <a:p>
            <a:pPr marL="342900" indent="-342900">
              <a:buAutoNum type="arabicPeriod"/>
            </a:pPr>
            <a:r>
              <a:rPr lang="en-US" dirty="0"/>
              <a:t>mu_0 = 21</a:t>
            </a:r>
          </a:p>
          <a:p>
            <a:r>
              <a:rPr lang="en-US" dirty="0"/>
              <a:t>     </a:t>
            </a:r>
          </a:p>
          <a:p>
            <a:pPr marL="342900" indent="-342900">
              <a:buAutoNum type="arabicPeriod" startAt="2"/>
            </a:pPr>
            <a:r>
              <a:rPr lang="en-US" dirty="0"/>
              <a:t>mu_1 != 21</a:t>
            </a:r>
          </a:p>
          <a:p>
            <a:pPr marL="342900" indent="-342900">
              <a:buAutoNum type="arabicPeriod" startAt="2"/>
            </a:pPr>
            <a:endParaRPr lang="en-US" dirty="0"/>
          </a:p>
          <a:p>
            <a:pPr marL="342900" indent="-342900">
              <a:buAutoNum type="arabicPeriod" startAt="2"/>
            </a:pPr>
            <a:r>
              <a:rPr lang="en-US" dirty="0"/>
              <a:t>Alpha =0.05</a:t>
            </a:r>
          </a:p>
          <a:p>
            <a:pPr marL="342900" indent="-342900">
              <a:buAutoNum type="arabicPeriod" startAt="2"/>
            </a:pPr>
            <a:endParaRPr lang="en-US" dirty="0"/>
          </a:p>
          <a:p>
            <a:pPr marL="342900" indent="-342900">
              <a:buAutoNum type="arabicPeriod" startAt="2"/>
            </a:pPr>
            <a:r>
              <a:rPr lang="en-US" dirty="0"/>
              <a:t>T = 3.309</a:t>
            </a:r>
          </a:p>
          <a:p>
            <a:pPr marL="342900" indent="-342900">
              <a:buAutoNum type="arabicPeriod" startAt="2"/>
            </a:pPr>
            <a:endParaRPr lang="en-US" dirty="0"/>
          </a:p>
          <a:p>
            <a:pPr marL="342900" indent="-342900">
              <a:buAutoNum type="arabicPeriod" startAt="2"/>
            </a:pPr>
            <a:r>
              <a:rPr lang="en-US" dirty="0"/>
              <a:t>P= 0.0019, reject the null hypothesis!</a:t>
            </a:r>
          </a:p>
          <a:p>
            <a:pPr marL="342900" indent="-342900">
              <a:buAutoNum type="arabicPeriod" startAt="2"/>
            </a:pPr>
            <a:endParaRPr lang="en-US" dirty="0"/>
          </a:p>
          <a:p>
            <a:pPr marL="342900" indent="-342900">
              <a:buAutoNum type="arabicPeriod" startAt="2"/>
            </a:pPr>
            <a:r>
              <a:rPr lang="en-US" dirty="0"/>
              <a:t>Since we rejected the null, we can conclude that that there is a difference in the mean age of comber patrons.  </a:t>
            </a:r>
          </a:p>
          <a:p>
            <a:pPr marL="342900" indent="-342900">
              <a:buAutoNum type="arabicPeriod" startAt="2"/>
            </a:pPr>
            <a:endParaRPr lang="en-US" dirty="0"/>
          </a:p>
          <a:p>
            <a:pPr marL="342900" indent="-342900">
              <a:buAutoNum type="arabicPeriod" startAt="2"/>
            </a:pPr>
            <a:endParaRPr lang="en-US" dirty="0"/>
          </a:p>
          <a:p>
            <a:pPr marL="342900" indent="-342900">
              <a:buAutoNum type="arabicPeriod" startAt="2"/>
            </a:pPr>
            <a:endParaRPr lang="en-US" dirty="0"/>
          </a:p>
          <a:p>
            <a:pPr marL="342900" indent="-342900">
              <a:buAutoNum type="arabicPeriod" startAt="2"/>
            </a:pPr>
            <a:endParaRPr lang="en-US" dirty="0"/>
          </a:p>
        </p:txBody>
      </p:sp>
    </p:spTree>
    <p:extLst>
      <p:ext uri="{BB962C8B-B14F-4D97-AF65-F5344CB8AC3E}">
        <p14:creationId xmlns:p14="http://schemas.microsoft.com/office/powerpoint/2010/main" val="4189266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04211-1357-4344-8BCB-042000A4B9D1}"/>
              </a:ext>
            </a:extLst>
          </p:cNvPr>
          <p:cNvSpPr>
            <a:spLocks noGrp="1"/>
          </p:cNvSpPr>
          <p:nvPr>
            <p:ph type="title"/>
          </p:nvPr>
        </p:nvSpPr>
        <p:spPr/>
        <p:txBody>
          <a:bodyPr/>
          <a:lstStyle/>
          <a:p>
            <a:r>
              <a:rPr lang="en-US" dirty="0"/>
              <a:t>Takeaways/Questions</a:t>
            </a:r>
          </a:p>
        </p:txBody>
      </p:sp>
      <p:sp>
        <p:nvSpPr>
          <p:cNvPr id="3" name="Content Placeholder 2">
            <a:extLst>
              <a:ext uri="{FF2B5EF4-FFF2-40B4-BE49-F238E27FC236}">
                <a16:creationId xmlns:a16="http://schemas.microsoft.com/office/drawing/2014/main" id="{06EF74FE-3449-DF4A-9B0B-97735B854B56}"/>
              </a:ext>
            </a:extLst>
          </p:cNvPr>
          <p:cNvSpPr>
            <a:spLocks noGrp="1"/>
          </p:cNvSpPr>
          <p:nvPr>
            <p:ph idx="1"/>
          </p:nvPr>
        </p:nvSpPr>
        <p:spPr/>
        <p:txBody>
          <a:bodyPr/>
          <a:lstStyle/>
          <a:p>
            <a:r>
              <a:rPr lang="en-US" dirty="0"/>
              <a:t>I had a little difficulty discerning the exact approach to answering question 2, part 4.  In the populations I created, the first came from a chi square, as did the second, but with the CLT we approximate things using a normal distribution, which the data seemed to follow. Is this the </a:t>
            </a:r>
            <a:r>
              <a:rPr lang="en-US"/>
              <a:t>correct approach?  </a:t>
            </a:r>
            <a:endParaRPr lang="en-US" dirty="0"/>
          </a:p>
        </p:txBody>
      </p:sp>
    </p:spTree>
    <p:extLst>
      <p:ext uri="{BB962C8B-B14F-4D97-AF65-F5344CB8AC3E}">
        <p14:creationId xmlns:p14="http://schemas.microsoft.com/office/powerpoint/2010/main" val="117173601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{34DAF447-440A-3C4F-9654-4451C77E2B28}tf10001120</Template>
  <TotalTime>100</TotalTime>
  <Words>282</Words>
  <Application>Microsoft Macintosh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Parcel</vt:lpstr>
      <vt:lpstr>DS6306</vt:lpstr>
      <vt:lpstr>Question 1 Data Science Profile</vt:lpstr>
      <vt:lpstr>Question 2 (Parts 1/2) Central Limit theorem</vt:lpstr>
      <vt:lpstr>Question 2 Mean and Standard deviation of chi^2 population (Part 3)</vt:lpstr>
      <vt:lpstr>Question 2 (Part 4)</vt:lpstr>
      <vt:lpstr>Question 2 Part 5/6</vt:lpstr>
      <vt:lpstr>Question 3</vt:lpstr>
      <vt:lpstr>Takeaways/Questions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DS6306</dc:title>
  <dc:creator>Goodwin, Ben</dc:creator>
  <cp:lastModifiedBy>Goodwin, Ben</cp:lastModifiedBy>
  <cp:revision>7</cp:revision>
  <dcterms:created xsi:type="dcterms:W3CDTF">2020-08-24T19:53:23Z</dcterms:created>
  <dcterms:modified xsi:type="dcterms:W3CDTF">2020-08-24T21:34:02Z</dcterms:modified>
</cp:coreProperties>
</file>