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580" r:id="rId3"/>
    <p:sldId id="592" r:id="rId4"/>
    <p:sldId id="593" r:id="rId5"/>
    <p:sldId id="594" r:id="rId6"/>
    <p:sldId id="526"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p:restoredTop sz="94586"/>
  </p:normalViewPr>
  <p:slideViewPr>
    <p:cSldViewPr snapToGrid="0" snapToObjects="1">
      <p:cViewPr varScale="1">
        <p:scale>
          <a:sx n="131" d="100"/>
          <a:sy n="131" d="100"/>
        </p:scale>
        <p:origin x="1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833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9726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737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433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759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51214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1534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93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2334176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54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1/2/20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1909875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For Live Session</a:t>
            </a:r>
          </a:p>
        </p:txBody>
      </p:sp>
      <p:sp>
        <p:nvSpPr>
          <p:cNvPr id="4" name="Subtitle 3"/>
          <p:cNvSpPr>
            <a:spLocks noGrp="1"/>
          </p:cNvSpPr>
          <p:nvPr>
            <p:ph type="subTitle" idx="1"/>
          </p:nvPr>
        </p:nvSpPr>
        <p:spPr>
          <a:xfrm>
            <a:off x="381000" y="2895600"/>
            <a:ext cx="8534400" cy="1752600"/>
          </a:xfrm>
        </p:spPr>
        <p:txBody>
          <a:bodyPr/>
          <a:lstStyle/>
          <a:p>
            <a:r>
              <a:rPr lang="en-IN" dirty="0"/>
              <a:t>UNIT 3</a:t>
            </a:r>
          </a:p>
        </p:txBody>
      </p:sp>
    </p:spTree>
    <p:extLst>
      <p:ext uri="{BB962C8B-B14F-4D97-AF65-F5344CB8AC3E}">
        <p14:creationId xmlns:p14="http://schemas.microsoft.com/office/powerpoint/2010/main" val="71536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For Live Session: Unit 3</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76200" y="1417637"/>
            <a:ext cx="9067800" cy="4525963"/>
          </a:xfrm>
        </p:spPr>
        <p:txBody>
          <a:bodyPr/>
          <a:lstStyle/>
          <a:p>
            <a:pPr marL="0" indent="0">
              <a:buNone/>
            </a:pPr>
            <a:r>
              <a:rPr lang="en-US" sz="1800" b="1" dirty="0"/>
              <a:t>Part 1: We would like to analyze the Left Midfielders (LM) versus the Left Forwards (LF). (Estimated / expected time: 2 – 4 hours and at least 2+ slides).</a:t>
            </a:r>
          </a:p>
          <a:p>
            <a:r>
              <a:rPr lang="en-US" sz="1600" dirty="0"/>
              <a:t>Using the FIFA player data set, filter the data set to create a </a:t>
            </a:r>
            <a:r>
              <a:rPr lang="en-US" sz="1600" dirty="0" err="1"/>
              <a:t>dataframe</a:t>
            </a:r>
            <a:r>
              <a:rPr lang="en-US" sz="1600" dirty="0"/>
              <a:t> that has just the Left Midfielders (LM) and Left Forwards (LF).</a:t>
            </a:r>
            <a:r>
              <a:rPr lang="en-US" sz="1800" dirty="0"/>
              <a:t>  </a:t>
            </a:r>
          </a:p>
          <a:p>
            <a:r>
              <a:rPr lang="en-US" sz="1600" dirty="0"/>
              <a:t>Use </a:t>
            </a:r>
            <a:r>
              <a:rPr lang="en-US" sz="1600" dirty="0" err="1"/>
              <a:t>Ggally</a:t>
            </a:r>
            <a:r>
              <a:rPr lang="en-US" sz="1600" dirty="0"/>
              <a:t> and </a:t>
            </a:r>
            <a:r>
              <a:rPr lang="en-US" sz="1600" dirty="0" err="1"/>
              <a:t>ggpairs</a:t>
            </a:r>
            <a:r>
              <a:rPr lang="en-US" sz="1600" dirty="0"/>
              <a:t>() and the dataset you created above above, to plot the categorical variable Position (LM and LF), versus the continuous variables Acceleration and Agility.  </a:t>
            </a:r>
          </a:p>
          <a:p>
            <a:r>
              <a:rPr lang="en-US" sz="1600" dirty="0"/>
              <a:t>Given the plot above, what relationships do you see?  Comment on these.</a:t>
            </a:r>
          </a:p>
          <a:p>
            <a:r>
              <a:rPr lang="en-US" sz="1600" dirty="0"/>
              <a:t>Your client would like to formally test if the mean agility rating of left midfielders is different than that of the left forwards.  Perform a 6 – step t-test to test for the difference in these means.  (You may skip step 2 (draw and shade) if you like.  If you are unfamiliar with the 6-step hypothesis test, see Stat 1 slides or the Bridge Course to review the 6-step hypothesis test.)</a:t>
            </a:r>
          </a:p>
          <a:p>
            <a:r>
              <a:rPr lang="en-US" sz="1600" dirty="0"/>
              <a:t>Are the assumptions of this test reasonably met</a:t>
            </a:r>
            <a:r>
              <a:rPr lang="en-US" sz="1600" b="1" dirty="0"/>
              <a:t>?  If you have not had Stat 1</a:t>
            </a:r>
            <a:r>
              <a:rPr lang="en-US" sz="1600" dirty="0"/>
              <a:t>, simply create a histogram of the agility scores for both groups (LM and LF) and given what you know about the CLT, comment on if you believe the sampling distribution of sample means (of your sample size) will be reasonably normal.  In addition, does there look like there is significant visual evidence to suggest the standard deviations are different? ….. </a:t>
            </a:r>
            <a:r>
              <a:rPr lang="en-US" sz="1600" b="1" dirty="0"/>
              <a:t>If you have had Stat 1</a:t>
            </a:r>
            <a:r>
              <a:rPr lang="en-US" sz="1600" dirty="0"/>
              <a:t>, create the plots listed above (and any other plots you might prefer) and be prepared to be a teacher and teach what you know about the assumptions of the t-test and if those are assumption are reasonably met here.</a:t>
            </a:r>
          </a:p>
          <a:p>
            <a:endParaRPr lang="en-US" sz="2400" dirty="0"/>
          </a:p>
          <a:p>
            <a:endParaRPr lang="en-US" dirty="0"/>
          </a:p>
        </p:txBody>
      </p:sp>
    </p:spTree>
    <p:extLst>
      <p:ext uri="{BB962C8B-B14F-4D97-AF65-F5344CB8AC3E}">
        <p14:creationId xmlns:p14="http://schemas.microsoft.com/office/powerpoint/2010/main" val="756824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For Live Session: Unit 3</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228600" y="1600200"/>
            <a:ext cx="8763000" cy="4525963"/>
          </a:xfrm>
        </p:spPr>
        <p:txBody>
          <a:bodyPr/>
          <a:lstStyle/>
          <a:p>
            <a:pPr marL="0" indent="0">
              <a:buNone/>
            </a:pPr>
            <a:r>
              <a:rPr lang="en-US" sz="2000" b="1" dirty="0"/>
              <a:t>Part 2: (Estimated / expected time 3-5 hours and at least 3+ slides) </a:t>
            </a:r>
          </a:p>
          <a:p>
            <a:pPr marL="0" indent="0">
              <a:buNone/>
            </a:pPr>
            <a:r>
              <a:rPr lang="en-US" sz="2000" dirty="0"/>
              <a:t>Select/create at least 2 categorical variables and select two continuous variables and perform an EDA.  </a:t>
            </a:r>
            <a:r>
              <a:rPr lang="en-US" sz="2000" i="1" dirty="0"/>
              <a:t>Also, at least one of the categorical variables should be created from a continuous variable (using the cut() function). </a:t>
            </a:r>
            <a:r>
              <a:rPr lang="en-US" sz="2000" dirty="0"/>
              <a:t>  </a:t>
            </a:r>
          </a:p>
          <a:p>
            <a:pPr marL="0" indent="0">
              <a:buNone/>
            </a:pPr>
            <a:endParaRPr lang="en-US" sz="2000" dirty="0"/>
          </a:p>
          <a:p>
            <a:r>
              <a:rPr lang="en-US" sz="1800" dirty="0"/>
              <a:t>Use these variables to explore the data and tell a story of what you discovered similar to what was shown in the </a:t>
            </a:r>
            <a:r>
              <a:rPr lang="en-US" sz="1800" dirty="0" err="1"/>
              <a:t>asynch</a:t>
            </a:r>
            <a:r>
              <a:rPr lang="en-US" sz="1800" dirty="0"/>
              <a:t> videos.  You do not need to go so far as to use linear regression, but let your curiosity guide you along the way and feel free to use methods you are familiar with that are appropriate to answering those questions. Your evidence could be purely visual or could include additional methods, it is up to you… just do your best and have fun!</a:t>
            </a:r>
          </a:p>
          <a:p>
            <a:endParaRPr lang="en-US" sz="2400" dirty="0"/>
          </a:p>
          <a:p>
            <a:endParaRPr lang="en-US" dirty="0"/>
          </a:p>
        </p:txBody>
      </p:sp>
    </p:spTree>
    <p:extLst>
      <p:ext uri="{BB962C8B-B14F-4D97-AF65-F5344CB8AC3E}">
        <p14:creationId xmlns:p14="http://schemas.microsoft.com/office/powerpoint/2010/main" val="3357473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For Live Session: Unit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228600" y="1600200"/>
                <a:ext cx="8763000" cy="4525963"/>
              </a:xfrm>
            </p:spPr>
            <p:txBody>
              <a:bodyPr/>
              <a:lstStyle/>
              <a:p>
                <a:pPr marL="0" indent="0">
                  <a:buNone/>
                </a:pPr>
                <a:r>
                  <a:rPr lang="en-US" sz="2000" b="1" dirty="0"/>
                  <a:t>Part 3: Takeaways and Question for Live Session (</a:t>
                </a:r>
                <a14:m>
                  <m:oMath xmlns:m="http://schemas.openxmlformats.org/officeDocument/2006/math">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m:t>
                    </m:r>
                    <m:r>
                      <a:rPr lang="en-US" sz="2000" b="1" i="1" smtClean="0">
                        <a:latin typeface="Cambria Math" panose="02040503050406030204" pitchFamily="18" charset="0"/>
                        <a:ea typeface="Cambria Math" panose="02040503050406030204" pitchFamily="18" charset="0"/>
                      </a:rPr>
                      <m:t> </m:t>
                    </m:r>
                    <m:r>
                      <a:rPr lang="en-US" sz="2000" b="1" i="1" smtClean="0">
                        <a:latin typeface="Cambria Math" panose="02040503050406030204" pitchFamily="18" charset="0"/>
                        <a:ea typeface="Cambria Math" panose="02040503050406030204" pitchFamily="18" charset="0"/>
                      </a:rPr>
                      <m:t>𝒉𝒐𝒖𝒓</m:t>
                    </m:r>
                    <m:r>
                      <a:rPr lang="en-US" sz="2000" b="1" i="1" smtClean="0">
                        <a:latin typeface="Cambria Math" panose="02040503050406030204" pitchFamily="18" charset="0"/>
                        <a:ea typeface="Cambria Math" panose="02040503050406030204" pitchFamily="18" charset="0"/>
                      </a:rPr>
                      <m:t>)</m:t>
                    </m:r>
                  </m:oMath>
                </a14:m>
                <a:endParaRPr lang="en-US" sz="2000" b="1" dirty="0"/>
              </a:p>
              <a:p>
                <a:pPr marL="0" indent="0">
                  <a:buNone/>
                </a:pPr>
                <a:endParaRPr lang="en-US" sz="2000" b="1" dirty="0"/>
              </a:p>
              <a:p>
                <a:pPr marL="0" indent="0">
                  <a:buNone/>
                </a:pPr>
                <a:r>
                  <a:rPr lang="en-US" sz="2000" dirty="0"/>
                  <a:t>What were your 3-5 (or more) key takeaways from this unit?</a:t>
                </a:r>
              </a:p>
              <a:p>
                <a:pPr marL="0" indent="0">
                  <a:buNone/>
                </a:pPr>
                <a:r>
                  <a:rPr lang="en-US" sz="2000" dirty="0"/>
                  <a:t>Were there any questions you had or topics that were fuzzy?  (There is no minimum here.  However, if you don’t have any questions, please simply state, “I didn’t have any questions, everything was pretty clear!”  (or something to that effect.) </a:t>
                </a:r>
                <a:r>
                  <a:rPr lang="en-US" sz="2000" dirty="0">
                    <a:sym typeface="Wingdings" pitchFamily="2" charset="2"/>
                  </a:rPr>
                  <a:t>  </a:t>
                </a:r>
                <a:endParaRPr lang="en-US" sz="2000" dirty="0"/>
              </a:p>
              <a:p>
                <a:endParaRPr lang="en-US" sz="2400" dirty="0"/>
              </a:p>
              <a:p>
                <a:endParaRPr lang="en-US" dirty="0"/>
              </a:p>
            </p:txBody>
          </p:sp>
        </mc:Choice>
        <mc:Fallback>
          <p:sp>
            <p:nvSpPr>
              <p:cNvPr id="3" name="Content Placeholder 2">
                <a:extLst>
                  <a:ext uri="{FF2B5EF4-FFF2-40B4-BE49-F238E27FC236}">
                    <a16:creationId xmlns:a16="http://schemas.microsoft.com/office/drawing/2014/main" id="{162401A0-BF56-AF48-8CED-C53370224990}"/>
                  </a:ext>
                </a:extLst>
              </p:cNvPr>
              <p:cNvSpPr>
                <a:spLocks noGrp="1" noRot="1" noChangeAspect="1" noMove="1" noResize="1" noEditPoints="1" noAdjustHandles="1" noChangeArrowheads="1" noChangeShapeType="1" noTextEdit="1"/>
              </p:cNvSpPr>
              <p:nvPr>
                <p:ph idx="1"/>
              </p:nvPr>
            </p:nvSpPr>
            <p:spPr>
              <a:xfrm>
                <a:off x="228600" y="1600200"/>
                <a:ext cx="8763000" cy="4525963"/>
              </a:xfrm>
              <a:blipFill>
                <a:blip r:embed="rId2"/>
                <a:stretch>
                  <a:fillRect l="-724" t="-560"/>
                </a:stretch>
              </a:blipFill>
            </p:spPr>
            <p:txBody>
              <a:bodyPr/>
              <a:lstStyle/>
              <a:p>
                <a:r>
                  <a:rPr lang="en-US">
                    <a:noFill/>
                  </a:rPr>
                  <a:t> </a:t>
                </a:r>
              </a:p>
            </p:txBody>
          </p:sp>
        </mc:Fallback>
      </mc:AlternateContent>
    </p:spTree>
    <p:extLst>
      <p:ext uri="{BB962C8B-B14F-4D97-AF65-F5344CB8AC3E}">
        <p14:creationId xmlns:p14="http://schemas.microsoft.com/office/powerpoint/2010/main" val="365612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2290925"/>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ppt/theme/theme2.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2</TotalTime>
  <Words>581</Words>
  <Application>Microsoft Macintosh PowerPoint</Application>
  <PresentationFormat>On-screen Show (4:3)</PresentationFormat>
  <Paragraphs>19</Paragraphs>
  <Slides>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Calibri Light</vt:lpstr>
      <vt:lpstr>Cambria Math</vt:lpstr>
      <vt:lpstr>2U</vt:lpstr>
      <vt:lpstr>1_Body Slides</vt:lpstr>
      <vt:lpstr>For Live Session</vt:lpstr>
      <vt:lpstr>For Live Session: Unit 3</vt:lpstr>
      <vt:lpstr>For Live Session: Unit 3</vt:lpstr>
      <vt:lpstr>For Live Session: Unit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Microsoft Office User</cp:lastModifiedBy>
  <cp:revision>2</cp:revision>
  <dcterms:created xsi:type="dcterms:W3CDTF">2019-09-04T20:15:17Z</dcterms:created>
  <dcterms:modified xsi:type="dcterms:W3CDTF">2020-01-02T19:28:28Z</dcterms:modified>
</cp:coreProperties>
</file>