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4" r:id="rId8"/>
    <p:sldId id="266" r:id="rId9"/>
    <p:sldId id="268" r:id="rId10"/>
    <p:sldId id="263" r:id="rId11"/>
    <p:sldId id="267" r:id="rId12"/>
    <p:sldId id="269" r:id="rId13"/>
    <p:sldId id="27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FAFAF"/>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5" autoAdjust="0"/>
    <p:restoredTop sz="75033" autoAdjust="0"/>
  </p:normalViewPr>
  <p:slideViewPr>
    <p:cSldViewPr snapToGrid="0">
      <p:cViewPr varScale="1">
        <p:scale>
          <a:sx n="86" d="100"/>
          <a:sy n="86" d="100"/>
        </p:scale>
        <p:origin x="456" y="78"/>
      </p:cViewPr>
      <p:guideLst/>
    </p:cSldViewPr>
  </p:slideViewPr>
  <p:notesTextViewPr>
    <p:cViewPr>
      <p:scale>
        <a:sx n="1" d="1"/>
        <a:sy n="1" d="1"/>
      </p:scale>
      <p:origin x="0" y="0"/>
    </p:cViewPr>
  </p:notesTextViewPr>
  <p:sorterViewPr>
    <p:cViewPr>
      <p:scale>
        <a:sx n="100" d="100"/>
        <a:sy n="100" d="100"/>
      </p:scale>
      <p:origin x="0" y="-1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6</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10/22/2020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10/22/2020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10/22/2020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10/22/2020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10/22/2020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10/22/2020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All beers have AVB: 0.10 - 12.80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below 5.0</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Middle value for all beers: 5.65</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50% of beers have an AVB =  5.0 - 6.7</a:t>
            </a:r>
          </a:p>
          <a:p>
            <a:pPr lvl="1"/>
            <a:r>
              <a:rPr lang="en-US" sz="1400" dirty="0">
                <a:solidFill>
                  <a:srgbClr val="C8102E"/>
                </a:solidFill>
              </a:rPr>
              <a:t>For Example:</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 Light Platinum (6%)</a:t>
            </a:r>
          </a:p>
          <a:p>
            <a:pPr marL="742950" lvl="1" indent="-285750">
              <a:buFont typeface="Arial" panose="020B0604020202020204" pitchFamily="34" charset="0"/>
              <a:buChar char="•"/>
            </a:pPr>
            <a:r>
              <a:rPr lang="en-US" sz="1400" dirty="0">
                <a:solidFill>
                  <a:srgbClr val="C8102E"/>
                </a:solidFill>
              </a:rPr>
              <a:t>Natural Ice (5.9%)</a:t>
            </a:r>
          </a:p>
          <a:p>
            <a:pPr marL="742950" lvl="1" indent="-285750">
              <a:buFont typeface="Arial" panose="020B0604020202020204" pitchFamily="34" charset="0"/>
              <a:buChar char="•"/>
            </a:pPr>
            <a:r>
              <a:rPr lang="en-US" sz="1400" dirty="0">
                <a:solidFill>
                  <a:srgbClr val="C8102E"/>
                </a:solidFill>
              </a:rPr>
              <a:t>Bud Ice (5.5%)</a:t>
            </a:r>
          </a:p>
          <a:p>
            <a:pPr marL="742950" lvl="1" indent="-285750">
              <a:buFont typeface="Arial" panose="020B0604020202020204" pitchFamily="34" charset="0"/>
              <a:buChar char="•"/>
            </a:pPr>
            <a:r>
              <a:rPr lang="en-US" sz="1400" dirty="0">
                <a:solidFill>
                  <a:srgbClr val="C8102E"/>
                </a:solidFill>
              </a:rPr>
              <a:t>Budweiser (5%)</a:t>
            </a:r>
          </a:p>
          <a:p>
            <a:pPr marL="742950" lvl="1" indent="-285750">
              <a:buFont typeface="Arial" panose="020B0604020202020204" pitchFamily="34" charset="0"/>
              <a:buChar char="•"/>
            </a:pPr>
            <a:r>
              <a:rPr lang="en-US" sz="1400" dirty="0">
                <a:solidFill>
                  <a:srgbClr val="C8102E"/>
                </a:solidFill>
              </a:rPr>
              <a:t>Blue Moon (5%)</a:t>
            </a:r>
          </a:p>
          <a:p>
            <a:pPr marL="742950" lvl="1" indent="-285750">
              <a:buFont typeface="Arial" panose="020B0604020202020204" pitchFamily="34" charset="0"/>
              <a:buChar char="•"/>
            </a:pPr>
            <a:r>
              <a:rPr lang="en-US" sz="1400" dirty="0">
                <a:solidFill>
                  <a:srgbClr val="C8102E"/>
                </a:solidFill>
              </a:rPr>
              <a:t>Stella Artois (5%)</a:t>
            </a:r>
          </a:p>
          <a:p>
            <a:pPr marL="742950" lvl="1" indent="-285750">
              <a:buFont typeface="Arial" panose="020B0604020202020204" pitchFamily="34" charset="0"/>
              <a:buChar char="•"/>
            </a:pPr>
            <a:r>
              <a:rPr lang="en-US" sz="1400" dirty="0">
                <a:solidFill>
                  <a:srgbClr val="C8102E"/>
                </a:solidFill>
              </a:rPr>
              <a:t>Heineken (5%)</a:t>
            </a:r>
          </a:p>
          <a:p>
            <a:pPr marL="742950" lvl="1" indent="-285750">
              <a:buFont typeface="Arial" panose="020B0604020202020204" pitchFamily="34" charset="0"/>
              <a:buChar char="•"/>
            </a:pPr>
            <a:r>
              <a:rPr lang="en-US" sz="1400" dirty="0">
                <a:solidFill>
                  <a:srgbClr val="C8102E"/>
                </a:solidFill>
              </a:rPr>
              <a:t>Pabst Blue Ribbon (4.74%)</a:t>
            </a:r>
          </a:p>
          <a:p>
            <a:pPr marL="742950" lvl="1" indent="-285750">
              <a:buFont typeface="Arial" panose="020B0604020202020204" pitchFamily="34" charset="0"/>
              <a:buChar char="•"/>
            </a:pPr>
            <a:r>
              <a:rPr lang="en-US" sz="1400" dirty="0">
                <a:solidFill>
                  <a:srgbClr val="C8102E"/>
                </a:solidFill>
              </a:rPr>
              <a:t>Miller Genuine Draft (4.6%)</a:t>
            </a:r>
          </a:p>
          <a:p>
            <a:pPr marL="742950" lvl="1"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25% have AVB above 6.7</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pic>
        <p:nvPicPr>
          <p:cNvPr id="9" name="Picture 8">
            <a:extLst>
              <a:ext uri="{FF2B5EF4-FFF2-40B4-BE49-F238E27FC236}">
                <a16:creationId xmlns:a16="http://schemas.microsoft.com/office/drawing/2014/main" id="{928AA511-FA5F-4588-8C67-42143A6449DC}"/>
              </a:ext>
            </a:extLst>
          </p:cNvPr>
          <p:cNvPicPr>
            <a:picLocks noChangeAspect="1"/>
          </p:cNvPicPr>
          <p:nvPr/>
        </p:nvPicPr>
        <p:blipFill>
          <a:blip r:embed="rId2"/>
          <a:stretch>
            <a:fillRect/>
          </a:stretch>
        </p:blipFill>
        <p:spPr>
          <a:xfrm>
            <a:off x="5792486" y="1203226"/>
            <a:ext cx="5714286" cy="4761905"/>
          </a:xfrm>
          <a:prstGeom prst="rect">
            <a:avLst/>
          </a:prstGeom>
        </p:spPr>
      </p:pic>
      <p:sp>
        <p:nvSpPr>
          <p:cNvPr id="10" name="Left Brace 9">
            <a:extLst>
              <a:ext uri="{FF2B5EF4-FFF2-40B4-BE49-F238E27FC236}">
                <a16:creationId xmlns:a16="http://schemas.microsoft.com/office/drawing/2014/main" id="{EA05F422-4E8B-40D1-B21C-6E3EBC13BE95}"/>
              </a:ext>
            </a:extLst>
          </p:cNvPr>
          <p:cNvSpPr/>
          <p:nvPr/>
        </p:nvSpPr>
        <p:spPr>
          <a:xfrm rot="5400000">
            <a:off x="8520459" y="1216413"/>
            <a:ext cx="278783" cy="1012903"/>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DE8AC1-A51F-4288-82F9-5E3F922CEF42}"/>
              </a:ext>
            </a:extLst>
          </p:cNvPr>
          <p:cNvSpPr/>
          <p:nvPr/>
        </p:nvSpPr>
        <p:spPr>
          <a:xfrm>
            <a:off x="9203828" y="1393349"/>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50% have AVB </a:t>
            </a:r>
          </a:p>
          <a:p>
            <a:r>
              <a:rPr lang="en-US" sz="1400" dirty="0">
                <a:solidFill>
                  <a:schemeClr val="tx1"/>
                </a:solidFill>
              </a:rPr>
              <a:t>between 5.0 and 6.7</a:t>
            </a:r>
          </a:p>
        </p:txBody>
      </p:sp>
      <p:sp>
        <p:nvSpPr>
          <p:cNvPr id="16" name="Left Brace 15">
            <a:extLst>
              <a:ext uri="{FF2B5EF4-FFF2-40B4-BE49-F238E27FC236}">
                <a16:creationId xmlns:a16="http://schemas.microsoft.com/office/drawing/2014/main" id="{0BAFDEE7-3C74-4206-A6B1-42A4E02E4B80}"/>
              </a:ext>
            </a:extLst>
          </p:cNvPr>
          <p:cNvSpPr/>
          <p:nvPr/>
        </p:nvSpPr>
        <p:spPr>
          <a:xfrm rot="5400000">
            <a:off x="10145200" y="3190043"/>
            <a:ext cx="278783" cy="2161527"/>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B4BDD24-C122-440A-B97F-FBBC2BEFE895}"/>
              </a:ext>
            </a:extLst>
          </p:cNvPr>
          <p:cNvSpPr/>
          <p:nvPr/>
        </p:nvSpPr>
        <p:spPr>
          <a:xfrm>
            <a:off x="9203828" y="3472385"/>
            <a:ext cx="2397512"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AVB above 6.7</a:t>
            </a:r>
          </a:p>
        </p:txBody>
      </p:sp>
      <p:sp>
        <p:nvSpPr>
          <p:cNvPr id="20" name="Left Brace 19">
            <a:extLst>
              <a:ext uri="{FF2B5EF4-FFF2-40B4-BE49-F238E27FC236}">
                <a16:creationId xmlns:a16="http://schemas.microsoft.com/office/drawing/2014/main" id="{2EFCE68A-D301-4EA6-8273-3C90A11FC382}"/>
              </a:ext>
            </a:extLst>
          </p:cNvPr>
          <p:cNvSpPr/>
          <p:nvPr/>
        </p:nvSpPr>
        <p:spPr>
          <a:xfrm rot="5400000">
            <a:off x="7249219" y="3379639"/>
            <a:ext cx="278783" cy="1529576"/>
          </a:xfrm>
          <a:prstGeom prst="leftBrace">
            <a:avLst>
              <a:gd name="adj1" fmla="val 28000"/>
              <a:gd name="adj2" fmla="val 52202"/>
            </a:avLst>
          </a:prstGeom>
          <a:noFill/>
          <a:ln>
            <a:solidFill>
              <a:srgbClr val="C8102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6E91FC8-68C0-499C-9825-C8653B3CB9B3}"/>
              </a:ext>
            </a:extLst>
          </p:cNvPr>
          <p:cNvSpPr/>
          <p:nvPr/>
        </p:nvSpPr>
        <p:spPr>
          <a:xfrm>
            <a:off x="6623822" y="3346005"/>
            <a:ext cx="1529577" cy="659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 have </a:t>
            </a:r>
          </a:p>
          <a:p>
            <a:pPr algn="ctr"/>
            <a:r>
              <a:rPr lang="en-US" sz="1400" dirty="0">
                <a:solidFill>
                  <a:schemeClr val="tx1"/>
                </a:solidFill>
              </a:rPr>
              <a:t>AVB above 6.7</a:t>
            </a:r>
          </a:p>
        </p:txBody>
      </p:sp>
    </p:spTree>
    <p:extLst>
      <p:ext uri="{BB962C8B-B14F-4D97-AF65-F5344CB8AC3E}">
        <p14:creationId xmlns:p14="http://schemas.microsoft.com/office/powerpoint/2010/main" val="352178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D7D290-EA37-4301-99CC-2FF84295FBD0}"/>
              </a:ext>
            </a:extLst>
          </p:cNvPr>
          <p:cNvPicPr>
            <a:picLocks noChangeAspect="1"/>
          </p:cNvPicPr>
          <p:nvPr/>
        </p:nvPicPr>
        <p:blipFill>
          <a:blip r:embed="rId2"/>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838200" y="1592885"/>
            <a:ext cx="5777089" cy="570451"/>
          </a:xfrm>
        </p:spPr>
        <p:txBody>
          <a:bodyPr/>
          <a:lstStyle/>
          <a:p>
            <a:r>
              <a:rPr lang="en-US" dirty="0"/>
              <a:t>There is visual evidence of a positive relationship between the IBU and ABV of beer in the USA.</a:t>
            </a:r>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70CE-D738-4090-8EEC-8A05113593F1}"/>
              </a:ext>
            </a:extLst>
          </p:cNvPr>
          <p:cNvSpPr>
            <a:spLocks noGrp="1"/>
          </p:cNvSpPr>
          <p:nvPr>
            <p:ph type="title"/>
          </p:nvPr>
        </p:nvSpPr>
        <p:spPr/>
        <p:txBody>
          <a:bodyPr/>
          <a:lstStyle/>
          <a:p>
            <a:r>
              <a:rPr lang="en-US" dirty="0"/>
              <a:t>Investigate the Difference between IPA and Ale’s using a </a:t>
            </a:r>
            <a:r>
              <a:rPr lang="en-US" dirty="0" err="1"/>
              <a:t>kNN</a:t>
            </a:r>
            <a:r>
              <a:rPr lang="en-US" dirty="0"/>
              <a:t> classifier</a:t>
            </a:r>
          </a:p>
        </p:txBody>
      </p:sp>
      <p:sp>
        <p:nvSpPr>
          <p:cNvPr id="3" name="Content Placeholder 2">
            <a:extLst>
              <a:ext uri="{FF2B5EF4-FFF2-40B4-BE49-F238E27FC236}">
                <a16:creationId xmlns:a16="http://schemas.microsoft.com/office/drawing/2014/main" id="{878BA658-46EB-4551-A08E-DD3B7DF48AAD}"/>
              </a:ext>
            </a:extLst>
          </p:cNvPr>
          <p:cNvSpPr>
            <a:spLocks noGrp="1"/>
          </p:cNvSpPr>
          <p:nvPr>
            <p:ph idx="1"/>
          </p:nvPr>
        </p:nvSpPr>
        <p:spPr>
          <a:xfrm>
            <a:off x="838200" y="1258349"/>
            <a:ext cx="5763322" cy="2254285"/>
          </a:xfrm>
        </p:spPr>
        <p:txBody>
          <a:bodyPr>
            <a:normAutofit lnSpcReduction="10000"/>
          </a:bodyPr>
          <a:lstStyle/>
          <a:p>
            <a:r>
              <a:rPr lang="en-US" dirty="0"/>
              <a:t>Using KNN (next door neighbors)</a:t>
            </a:r>
          </a:p>
          <a:p>
            <a:r>
              <a:rPr lang="en-US" dirty="0"/>
              <a:t>Determine optimal number of neighbors to best accuracy at predicting beer of IPA or Ale </a:t>
            </a:r>
          </a:p>
          <a:p>
            <a:r>
              <a:rPr lang="en-US" dirty="0"/>
              <a:t>Reduces dataset from 2,410 to 945 beers </a:t>
            </a:r>
          </a:p>
          <a:p>
            <a:r>
              <a:rPr lang="en-US" dirty="0"/>
              <a:t>Graph to right shows about 3 neighbors is appropriate</a:t>
            </a:r>
          </a:p>
          <a:p>
            <a:r>
              <a:rPr lang="en-US" dirty="0"/>
              <a:t>87% accuracy using 3 of the closest beers</a:t>
            </a:r>
          </a:p>
          <a:p>
            <a:r>
              <a:rPr lang="en-US" dirty="0"/>
              <a:t>Independently</a:t>
            </a:r>
          </a:p>
        </p:txBody>
      </p:sp>
      <p:sp>
        <p:nvSpPr>
          <p:cNvPr id="4" name="Footer Placeholder 3">
            <a:extLst>
              <a:ext uri="{FF2B5EF4-FFF2-40B4-BE49-F238E27FC236}">
                <a16:creationId xmlns:a16="http://schemas.microsoft.com/office/drawing/2014/main" id="{D0A438E7-7560-4A9B-B88C-5B6644B5B824}"/>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7" name="Table 6">
            <a:extLst>
              <a:ext uri="{FF2B5EF4-FFF2-40B4-BE49-F238E27FC236}">
                <a16:creationId xmlns:a16="http://schemas.microsoft.com/office/drawing/2014/main" id="{E0C9D857-79B4-4210-BF49-9F3F03DF6C8F}"/>
              </a:ext>
            </a:extLst>
          </p:cNvPr>
          <p:cNvGraphicFramePr>
            <a:graphicFrameLocks noGrp="1"/>
          </p:cNvGraphicFramePr>
          <p:nvPr>
            <p:extLst>
              <p:ext uri="{D42A27DB-BD31-4B8C-83A1-F6EECF244321}">
                <p14:modId xmlns:p14="http://schemas.microsoft.com/office/powerpoint/2010/main" val="3939628576"/>
              </p:ext>
            </p:extLst>
          </p:nvPr>
        </p:nvGraphicFramePr>
        <p:xfrm>
          <a:off x="1080048" y="3678984"/>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8" name="Picture 7">
            <a:extLst>
              <a:ext uri="{FF2B5EF4-FFF2-40B4-BE49-F238E27FC236}">
                <a16:creationId xmlns:a16="http://schemas.microsoft.com/office/drawing/2014/main" id="{0F800BCA-D191-4A02-B734-10420B815859}"/>
              </a:ext>
            </a:extLst>
          </p:cNvPr>
          <p:cNvPicPr>
            <a:picLocks noChangeAspect="1"/>
          </p:cNvPicPr>
          <p:nvPr/>
        </p:nvPicPr>
        <p:blipFill>
          <a:blip r:embed="rId2"/>
          <a:stretch>
            <a:fillRect/>
          </a:stretch>
        </p:blipFill>
        <p:spPr>
          <a:xfrm>
            <a:off x="6703574" y="1048047"/>
            <a:ext cx="4761905" cy="4761905"/>
          </a:xfrm>
          <a:prstGeom prst="rect">
            <a:avLst/>
          </a:prstGeom>
        </p:spPr>
      </p:pic>
    </p:spTree>
    <p:extLst>
      <p:ext uri="{BB962C8B-B14F-4D97-AF65-F5344CB8AC3E}">
        <p14:creationId xmlns:p14="http://schemas.microsoft.com/office/powerpoint/2010/main" val="84246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C1A7-9AB6-4072-9CCA-6BF2FFBD4672}"/>
              </a:ext>
            </a:extLst>
          </p:cNvPr>
          <p:cNvSpPr>
            <a:spLocks noGrp="1"/>
          </p:cNvSpPr>
          <p:nvPr>
            <p:ph type="title"/>
          </p:nvPr>
        </p:nvSpPr>
        <p:spPr/>
        <p:txBody>
          <a:bodyPr/>
          <a:lstStyle/>
          <a:p>
            <a:r>
              <a:rPr lang="en-US" dirty="0"/>
              <a:t>Investigate the Difference between IPA and Ale’s using a Naïve Bayes classifier</a:t>
            </a:r>
          </a:p>
        </p:txBody>
      </p:sp>
      <p:sp>
        <p:nvSpPr>
          <p:cNvPr id="3" name="Content Placeholder 2">
            <a:extLst>
              <a:ext uri="{FF2B5EF4-FFF2-40B4-BE49-F238E27FC236}">
                <a16:creationId xmlns:a16="http://schemas.microsoft.com/office/drawing/2014/main" id="{0BB8494F-1C12-40CD-87EC-B63E692CF56B}"/>
              </a:ext>
            </a:extLst>
          </p:cNvPr>
          <p:cNvSpPr>
            <a:spLocks noGrp="1"/>
          </p:cNvSpPr>
          <p:nvPr>
            <p:ph idx="1"/>
          </p:nvPr>
        </p:nvSpPr>
        <p:spPr>
          <a:xfrm>
            <a:off x="838200" y="1258349"/>
            <a:ext cx="6131312" cy="1272978"/>
          </a:xfrm>
        </p:spPr>
        <p:txBody>
          <a:bodyPr/>
          <a:lstStyle/>
          <a:p>
            <a:r>
              <a:rPr lang="en-US" dirty="0"/>
              <a:t>Using Naïve Bayes Classifier to compare to </a:t>
            </a:r>
            <a:r>
              <a:rPr lang="en-US" dirty="0" err="1"/>
              <a:t>kNN</a:t>
            </a:r>
            <a:endParaRPr lang="en-US" dirty="0"/>
          </a:p>
          <a:p>
            <a:r>
              <a:rPr lang="en-US" dirty="0"/>
              <a:t>Saw overall 87% accuracy in classifying beers correctly</a:t>
            </a:r>
          </a:p>
          <a:p>
            <a:r>
              <a:rPr lang="en-US" dirty="0"/>
              <a:t>Very similar performance between Ales and IPAs</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5AEE9CD7-E34B-4905-86DA-C76B3A185292}"/>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6" name="Table 5">
            <a:extLst>
              <a:ext uri="{FF2B5EF4-FFF2-40B4-BE49-F238E27FC236}">
                <a16:creationId xmlns:a16="http://schemas.microsoft.com/office/drawing/2014/main" id="{247ADD4A-231F-43B0-B7A3-6C9B827E06F3}"/>
              </a:ext>
            </a:extLst>
          </p:cNvPr>
          <p:cNvGraphicFramePr>
            <a:graphicFrameLocks noGrp="1"/>
          </p:cNvGraphicFramePr>
          <p:nvPr>
            <p:extLst>
              <p:ext uri="{D42A27DB-BD31-4B8C-83A1-F6EECF244321}">
                <p14:modId xmlns:p14="http://schemas.microsoft.com/office/powerpoint/2010/main" val="113153506"/>
              </p:ext>
            </p:extLst>
          </p:nvPr>
        </p:nvGraphicFramePr>
        <p:xfrm>
          <a:off x="1291922" y="2786053"/>
          <a:ext cx="3022877" cy="760095"/>
        </p:xfrm>
        <a:graphic>
          <a:graphicData uri="http://schemas.openxmlformats.org/drawingml/2006/table">
            <a:tbl>
              <a:tblPr/>
              <a:tblGrid>
                <a:gridCol w="1150643">
                  <a:extLst>
                    <a:ext uri="{9D8B030D-6E8A-4147-A177-3AD203B41FA5}">
                      <a16:colId xmlns:a16="http://schemas.microsoft.com/office/drawing/2014/main" val="3897303923"/>
                    </a:ext>
                  </a:extLst>
                </a:gridCol>
                <a:gridCol w="936117">
                  <a:extLst>
                    <a:ext uri="{9D8B030D-6E8A-4147-A177-3AD203B41FA5}">
                      <a16:colId xmlns:a16="http://schemas.microsoft.com/office/drawing/2014/main" val="3836089079"/>
                    </a:ext>
                  </a:extLst>
                </a:gridCol>
                <a:gridCol w="936117">
                  <a:extLst>
                    <a:ext uri="{9D8B030D-6E8A-4147-A177-3AD203B41FA5}">
                      <a16:colId xmlns:a16="http://schemas.microsoft.com/office/drawing/2014/main" val="3199472378"/>
                    </a:ext>
                  </a:extLst>
                </a:gridCol>
              </a:tblGrid>
              <a:tr h="190500">
                <a:tc>
                  <a:txBody>
                    <a:bodyPr/>
                    <a:lstStyle/>
                    <a:p>
                      <a:pPr algn="l" fontAlgn="b"/>
                      <a:endParaRPr lang="en-US" sz="1600" b="0" i="0" u="none" strike="noStrike">
                        <a:solidFill>
                          <a:srgbClr val="C8102E"/>
                        </a:solidFill>
                        <a:effectLst/>
                        <a:latin typeface="+mn-lt"/>
                      </a:endParaRP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Ale</a:t>
                      </a:r>
                    </a:p>
                  </a:txBody>
                  <a:tcPr marL="9525" marR="9525" marT="9525" marB="0" anchor="b">
                    <a:lnL>
                      <a:noFill/>
                    </a:lnL>
                    <a:lnR>
                      <a:noFill/>
                    </a:lnR>
                    <a:lnT>
                      <a:noFill/>
                    </a:lnT>
                    <a:lnB>
                      <a:noFill/>
                    </a:lnB>
                  </a:tcPr>
                </a:tc>
                <a:tc>
                  <a:txBody>
                    <a:bodyPr/>
                    <a:lstStyle/>
                    <a:p>
                      <a:pPr algn="ctr" fontAlgn="b"/>
                      <a:r>
                        <a:rPr lang="en-US" sz="1600" b="0" i="0" u="none" strike="noStrike">
                          <a:solidFill>
                            <a:srgbClr val="C8102E"/>
                          </a:solidFill>
                          <a:effectLst/>
                          <a:latin typeface="+mn-lt"/>
                        </a:rPr>
                        <a:t>IPA</a:t>
                      </a:r>
                    </a:p>
                  </a:txBody>
                  <a:tcPr marL="9525" marR="9525" marT="9525" marB="0" anchor="b">
                    <a:lnL>
                      <a:noFill/>
                    </a:lnL>
                    <a:lnR>
                      <a:noFill/>
                    </a:lnR>
                    <a:lnT>
                      <a:noFill/>
                    </a:lnT>
                    <a:lnB>
                      <a:noFill/>
                    </a:lnB>
                  </a:tcPr>
                </a:tc>
                <a:extLst>
                  <a:ext uri="{0D108BD9-81ED-4DB2-BD59-A6C34878D82A}">
                    <a16:rowId xmlns:a16="http://schemas.microsoft.com/office/drawing/2014/main" val="2069976322"/>
                  </a:ext>
                </a:extLst>
              </a:tr>
              <a:tr h="190500">
                <a:tc>
                  <a:txBody>
                    <a:bodyPr/>
                    <a:lstStyle/>
                    <a:p>
                      <a:pPr algn="l" fontAlgn="b"/>
                      <a:r>
                        <a:rPr lang="en-US" sz="1600" b="0" i="0" u="none" strike="noStrike">
                          <a:solidFill>
                            <a:srgbClr val="C8102E"/>
                          </a:solidFill>
                          <a:effectLst/>
                          <a:latin typeface="+mn-lt"/>
                        </a:rPr>
                        <a:t>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90%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83%</a:t>
                      </a:r>
                    </a:p>
                  </a:txBody>
                  <a:tcPr marL="9525" marR="9525" marT="9525" marB="0" anchor="b">
                    <a:lnL>
                      <a:noFill/>
                    </a:lnL>
                    <a:lnR>
                      <a:noFill/>
                    </a:lnR>
                    <a:lnT>
                      <a:noFill/>
                    </a:lnT>
                    <a:lnB>
                      <a:noFill/>
                    </a:lnB>
                  </a:tcPr>
                </a:tc>
                <a:extLst>
                  <a:ext uri="{0D108BD9-81ED-4DB2-BD59-A6C34878D82A}">
                    <a16:rowId xmlns:a16="http://schemas.microsoft.com/office/drawing/2014/main" val="1173836903"/>
                  </a:ext>
                </a:extLst>
              </a:tr>
              <a:tr h="190500">
                <a:tc>
                  <a:txBody>
                    <a:bodyPr/>
                    <a:lstStyle/>
                    <a:p>
                      <a:pPr algn="l" fontAlgn="b"/>
                      <a:r>
                        <a:rPr lang="en-US" sz="1600" b="0" i="0" u="none" strike="noStrike">
                          <a:solidFill>
                            <a:srgbClr val="C8102E"/>
                          </a:solidFill>
                          <a:effectLst/>
                          <a:latin typeface="+mn-lt"/>
                        </a:rPr>
                        <a:t>Not Correct</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10%</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8102E"/>
                          </a:solidFill>
                          <a:effectLst/>
                          <a:latin typeface="+mn-lt"/>
                        </a:rPr>
                        <a:t>17%</a:t>
                      </a:r>
                    </a:p>
                  </a:txBody>
                  <a:tcPr marL="9525" marR="9525" marT="9525" marB="0" anchor="b">
                    <a:lnL>
                      <a:noFill/>
                    </a:lnL>
                    <a:lnR>
                      <a:noFill/>
                    </a:lnR>
                    <a:lnT>
                      <a:noFill/>
                    </a:lnT>
                    <a:lnB>
                      <a:noFill/>
                    </a:lnB>
                  </a:tcPr>
                </a:tc>
                <a:extLst>
                  <a:ext uri="{0D108BD9-81ED-4DB2-BD59-A6C34878D82A}">
                    <a16:rowId xmlns:a16="http://schemas.microsoft.com/office/drawing/2014/main" val="46966088"/>
                  </a:ext>
                </a:extLst>
              </a:tr>
            </a:tbl>
          </a:graphicData>
        </a:graphic>
      </p:graphicFrame>
      <p:pic>
        <p:nvPicPr>
          <p:cNvPr id="3074" name="Picture 2" descr="Shock Top Beers | Cheers to What's Ahead">
            <a:extLst>
              <a:ext uri="{FF2B5EF4-FFF2-40B4-BE49-F238E27FC236}">
                <a16:creationId xmlns:a16="http://schemas.microsoft.com/office/drawing/2014/main" id="{0407C9A6-4A2F-4B33-82CF-8D8F84BC2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0774" y="1457315"/>
            <a:ext cx="2657475" cy="26574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er | Elysian Contact Haze | Bill's Distributing">
            <a:extLst>
              <a:ext uri="{FF2B5EF4-FFF2-40B4-BE49-F238E27FC236}">
                <a16:creationId xmlns:a16="http://schemas.microsoft.com/office/drawing/2014/main" id="{97F38CE9-EBD2-45CC-B66D-387F7D5C54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985"/>
          <a:stretch/>
        </p:blipFill>
        <p:spPr bwMode="auto">
          <a:xfrm>
            <a:off x="9428588" y="1208890"/>
            <a:ext cx="1809750" cy="31543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E6C9FF-0AFA-43A9-933D-CA67B31C60F9}"/>
              </a:ext>
            </a:extLst>
          </p:cNvPr>
          <p:cNvSpPr txBox="1"/>
          <p:nvPr/>
        </p:nvSpPr>
        <p:spPr>
          <a:xfrm>
            <a:off x="7727795" y="2935267"/>
            <a:ext cx="1389578" cy="461665"/>
          </a:xfrm>
          <a:prstGeom prst="rect">
            <a:avLst/>
          </a:prstGeom>
          <a:noFill/>
        </p:spPr>
        <p:txBody>
          <a:bodyPr wrap="square" rtlCol="0">
            <a:spAutoFit/>
          </a:bodyPr>
          <a:lstStyle/>
          <a:p>
            <a:pPr algn="ctr"/>
            <a:r>
              <a:rPr lang="en-US" sz="2400" b="1" dirty="0">
                <a:solidFill>
                  <a:srgbClr val="C8102E"/>
                </a:solidFill>
              </a:rPr>
              <a:t>OR</a:t>
            </a:r>
          </a:p>
        </p:txBody>
      </p:sp>
    </p:spTree>
    <p:extLst>
      <p:ext uri="{BB962C8B-B14F-4D97-AF65-F5344CB8AC3E}">
        <p14:creationId xmlns:p14="http://schemas.microsoft.com/office/powerpoint/2010/main" val="1320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8C31-CFF8-47EE-AC0D-F7CEA1AF3611}"/>
              </a:ext>
            </a:extLst>
          </p:cNvPr>
          <p:cNvSpPr>
            <a:spLocks noGrp="1"/>
          </p:cNvSpPr>
          <p:nvPr>
            <p:ph type="title"/>
          </p:nvPr>
        </p:nvSpPr>
        <p:spPr/>
        <p:txBody>
          <a:bodyPr/>
          <a:lstStyle/>
          <a:p>
            <a:r>
              <a:rPr lang="en-US" dirty="0"/>
              <a:t>Investigate the Difference between IPA and Ale’s using a </a:t>
            </a:r>
            <a:r>
              <a:rPr lang="en-US" dirty="0" err="1"/>
              <a:t>kNN</a:t>
            </a:r>
            <a:r>
              <a:rPr lang="en-US" dirty="0"/>
              <a:t> classifier</a:t>
            </a:r>
          </a:p>
        </p:txBody>
      </p:sp>
      <p:sp>
        <p:nvSpPr>
          <p:cNvPr id="4" name="Footer Placeholder 3">
            <a:extLst>
              <a:ext uri="{FF2B5EF4-FFF2-40B4-BE49-F238E27FC236}">
                <a16:creationId xmlns:a16="http://schemas.microsoft.com/office/drawing/2014/main" id="{43A1BACE-3685-4B28-972F-C5AB5A1A8497}"/>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11" name="Content Placeholder 4">
            <a:extLst>
              <a:ext uri="{FF2B5EF4-FFF2-40B4-BE49-F238E27FC236}">
                <a16:creationId xmlns:a16="http://schemas.microsoft.com/office/drawing/2014/main" id="{8A4B3F07-E4B1-44DE-806F-C1332FD704B7}"/>
              </a:ext>
            </a:extLst>
          </p:cNvPr>
          <p:cNvGraphicFramePr>
            <a:graphicFrameLocks/>
          </p:cNvGraphicFramePr>
          <p:nvPr>
            <p:extLst>
              <p:ext uri="{D42A27DB-BD31-4B8C-83A1-F6EECF244321}">
                <p14:modId xmlns:p14="http://schemas.microsoft.com/office/powerpoint/2010/main" val="3574578865"/>
              </p:ext>
            </p:extLst>
          </p:nvPr>
        </p:nvGraphicFramePr>
        <p:xfrm>
          <a:off x="838200" y="2085975"/>
          <a:ext cx="4965701" cy="1076325"/>
        </p:xfrm>
        <a:graphic>
          <a:graphicData uri="http://schemas.openxmlformats.org/drawingml/2006/table">
            <a:tbl>
              <a:tblPr/>
              <a:tblGrid>
                <a:gridCol w="695831">
                  <a:extLst>
                    <a:ext uri="{9D8B030D-6E8A-4147-A177-3AD203B41FA5}">
                      <a16:colId xmlns:a16="http://schemas.microsoft.com/office/drawing/2014/main" val="2502630848"/>
                    </a:ext>
                  </a:extLst>
                </a:gridCol>
                <a:gridCol w="711645">
                  <a:extLst>
                    <a:ext uri="{9D8B030D-6E8A-4147-A177-3AD203B41FA5}">
                      <a16:colId xmlns:a16="http://schemas.microsoft.com/office/drawing/2014/main" val="876702621"/>
                    </a:ext>
                  </a:extLst>
                </a:gridCol>
                <a:gridCol w="711645">
                  <a:extLst>
                    <a:ext uri="{9D8B030D-6E8A-4147-A177-3AD203B41FA5}">
                      <a16:colId xmlns:a16="http://schemas.microsoft.com/office/drawing/2014/main" val="654043484"/>
                    </a:ext>
                  </a:extLst>
                </a:gridCol>
                <a:gridCol w="711645">
                  <a:extLst>
                    <a:ext uri="{9D8B030D-6E8A-4147-A177-3AD203B41FA5}">
                      <a16:colId xmlns:a16="http://schemas.microsoft.com/office/drawing/2014/main" val="3548338793"/>
                    </a:ext>
                  </a:extLst>
                </a:gridCol>
                <a:gridCol w="711645">
                  <a:extLst>
                    <a:ext uri="{9D8B030D-6E8A-4147-A177-3AD203B41FA5}">
                      <a16:colId xmlns:a16="http://schemas.microsoft.com/office/drawing/2014/main" val="649083717"/>
                    </a:ext>
                  </a:extLst>
                </a:gridCol>
                <a:gridCol w="711645">
                  <a:extLst>
                    <a:ext uri="{9D8B030D-6E8A-4147-A177-3AD203B41FA5}">
                      <a16:colId xmlns:a16="http://schemas.microsoft.com/office/drawing/2014/main" val="1183816382"/>
                    </a:ext>
                  </a:extLst>
                </a:gridCol>
                <a:gridCol w="711645">
                  <a:extLst>
                    <a:ext uri="{9D8B030D-6E8A-4147-A177-3AD203B41FA5}">
                      <a16:colId xmlns:a16="http://schemas.microsoft.com/office/drawing/2014/main" val="835795186"/>
                    </a:ext>
                  </a:extLst>
                </a:gridCol>
              </a:tblGrid>
              <a:tr h="266700">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gridSpan="3">
                  <a:txBody>
                    <a:bodyPr/>
                    <a:lstStyle/>
                    <a:p>
                      <a:pPr algn="ctr" fontAlgn="b"/>
                      <a:r>
                        <a:rPr lang="en-US" sz="1600" b="0" i="0" u="none" strike="noStrike">
                          <a:solidFill>
                            <a:srgbClr val="C00000"/>
                          </a:solidFill>
                          <a:effectLst/>
                          <a:latin typeface="Calibri" panose="020F0502020204030204" pitchFamily="34" charset="0"/>
                        </a:rPr>
                        <a:t>ABV</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algn="ctr" fontAlgn="b"/>
                      <a:r>
                        <a:rPr lang="en-US" sz="1600" b="0" i="0" u="none" strike="noStrike">
                          <a:solidFill>
                            <a:srgbClr val="C00000"/>
                          </a:solidFill>
                          <a:effectLst/>
                          <a:latin typeface="Calibri" panose="020F0502020204030204" pitchFamily="34" charset="0"/>
                        </a:rPr>
                        <a:t>IBU</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8116628"/>
                  </a:ext>
                </a:extLst>
              </a:tr>
              <a:tr h="276225">
                <a:tc>
                  <a:txBody>
                    <a:bodyPr/>
                    <a:lstStyle/>
                    <a:p>
                      <a:pPr algn="l" fontAlgn="b"/>
                      <a:r>
                        <a:rPr lang="en-US" sz="1600" b="0" i="0" u="none" strike="noStrike">
                          <a:solidFill>
                            <a:srgbClr val="C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w="635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Min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Median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C00000"/>
                          </a:solidFill>
                          <a:effectLst/>
                          <a:latin typeface="Calibri" panose="020F0502020204030204" pitchFamily="34" charset="0"/>
                        </a:rPr>
                        <a:t>Max</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0039497"/>
                  </a:ext>
                </a:extLst>
              </a:tr>
              <a:tr h="266700">
                <a:tc>
                  <a:txBody>
                    <a:bodyPr/>
                    <a:lstStyle/>
                    <a:p>
                      <a:pPr algn="l" fontAlgn="b"/>
                      <a:r>
                        <a:rPr lang="en-US" sz="1600" b="0" i="0" u="none" strike="noStrike">
                          <a:solidFill>
                            <a:srgbClr val="C00000"/>
                          </a:solidFill>
                          <a:effectLst/>
                          <a:latin typeface="Calibri" panose="020F0502020204030204" pitchFamily="34" charset="0"/>
                        </a:rPr>
                        <a:t>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5.4</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7</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31</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C00000"/>
                          </a:solidFill>
                          <a:effectLst/>
                          <a:latin typeface="Calibri" panose="020F0502020204030204" pitchFamily="34" charset="0"/>
                        </a:rPr>
                        <a:t>120</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4607261"/>
                  </a:ext>
                </a:extLst>
              </a:tr>
              <a:tr h="266700">
                <a:tc>
                  <a:txBody>
                    <a:bodyPr/>
                    <a:lstStyle/>
                    <a:p>
                      <a:pPr algn="l" fontAlgn="b"/>
                      <a:r>
                        <a:rPr lang="en-US" sz="1600" b="0" i="0" u="none" strike="noStrike">
                          <a:solidFill>
                            <a:srgbClr val="C00000"/>
                          </a:solidFill>
                          <a:effectLst/>
                          <a:latin typeface="Calibri" panose="020F0502020204030204" pitchFamily="34" charset="0"/>
                        </a:rPr>
                        <a:t>IPA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9.9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19</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67.6</a:t>
                      </a:r>
                    </a:p>
                  </a:txBody>
                  <a:tcPr marL="9525" marR="9525" marT="9525" marB="0" anchor="b">
                    <a:lnL>
                      <a:noFill/>
                    </a:lnL>
                    <a:lnR>
                      <a:noFill/>
                    </a:lnR>
                    <a:lnT>
                      <a:noFill/>
                    </a:lnT>
                    <a:lnB>
                      <a:noFill/>
                    </a:lnB>
                  </a:tcPr>
                </a:tc>
                <a:tc>
                  <a:txBody>
                    <a:bodyPr/>
                    <a:lstStyle/>
                    <a:p>
                      <a:pPr algn="ctr" fontAlgn="b"/>
                      <a:r>
                        <a:rPr lang="en-US" sz="1600" b="0" i="0" u="none" strike="noStrike" dirty="0">
                          <a:solidFill>
                            <a:srgbClr val="C00000"/>
                          </a:solidFill>
                          <a:effectLst/>
                          <a:latin typeface="Calibri" panose="020F0502020204030204" pitchFamily="34" charset="0"/>
                        </a:rPr>
                        <a:t>138</a:t>
                      </a:r>
                    </a:p>
                  </a:txBody>
                  <a:tcPr marL="9525" marR="9525" marT="9525" marB="0" anchor="b">
                    <a:lnL>
                      <a:noFill/>
                    </a:lnL>
                    <a:lnR>
                      <a:noFill/>
                    </a:lnR>
                    <a:lnT>
                      <a:noFill/>
                    </a:lnT>
                    <a:lnB>
                      <a:noFill/>
                    </a:lnB>
                  </a:tcPr>
                </a:tc>
                <a:extLst>
                  <a:ext uri="{0D108BD9-81ED-4DB2-BD59-A6C34878D82A}">
                    <a16:rowId xmlns:a16="http://schemas.microsoft.com/office/drawing/2014/main" val="25780599"/>
                  </a:ext>
                </a:extLst>
              </a:tr>
            </a:tbl>
          </a:graphicData>
        </a:graphic>
      </p:graphicFrame>
      <p:sp>
        <p:nvSpPr>
          <p:cNvPr id="12" name="Content Placeholder 2">
            <a:extLst>
              <a:ext uri="{FF2B5EF4-FFF2-40B4-BE49-F238E27FC236}">
                <a16:creationId xmlns:a16="http://schemas.microsoft.com/office/drawing/2014/main" id="{04D63A42-1B11-49F0-A979-C64174415357}"/>
              </a:ext>
            </a:extLst>
          </p:cNvPr>
          <p:cNvSpPr txBox="1">
            <a:spLocks/>
          </p:cNvSpPr>
          <p:nvPr/>
        </p:nvSpPr>
        <p:spPr>
          <a:xfrm>
            <a:off x="838200" y="1258350"/>
            <a:ext cx="5763322"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Ale and IPA have some overlap on a chart</a:t>
            </a:r>
          </a:p>
        </p:txBody>
      </p:sp>
      <p:sp>
        <p:nvSpPr>
          <p:cNvPr id="13" name="Content Placeholder 2">
            <a:extLst>
              <a:ext uri="{FF2B5EF4-FFF2-40B4-BE49-F238E27FC236}">
                <a16:creationId xmlns:a16="http://schemas.microsoft.com/office/drawing/2014/main" id="{56FC2399-2FD2-4F8E-80F4-2F00AC2FF0FD}"/>
              </a:ext>
            </a:extLst>
          </p:cNvPr>
          <p:cNvSpPr txBox="1">
            <a:spLocks/>
          </p:cNvSpPr>
          <p:nvPr/>
        </p:nvSpPr>
        <p:spPr>
          <a:xfrm>
            <a:off x="838200" y="3853004"/>
            <a:ext cx="5257800" cy="6931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Graph shows how little the overlap between IPA’s and Ale’s there actually is</a:t>
            </a:r>
          </a:p>
        </p:txBody>
      </p:sp>
      <p:pic>
        <p:nvPicPr>
          <p:cNvPr id="16" name="Picture 15">
            <a:extLst>
              <a:ext uri="{FF2B5EF4-FFF2-40B4-BE49-F238E27FC236}">
                <a16:creationId xmlns:a16="http://schemas.microsoft.com/office/drawing/2014/main" id="{876F26EA-2D33-408D-B537-9CF1AA5686F7}"/>
              </a:ext>
            </a:extLst>
          </p:cNvPr>
          <p:cNvPicPr>
            <a:picLocks noChangeAspect="1"/>
          </p:cNvPicPr>
          <p:nvPr/>
        </p:nvPicPr>
        <p:blipFill>
          <a:blip r:embed="rId2"/>
          <a:stretch>
            <a:fillRect/>
          </a:stretch>
        </p:blipFill>
        <p:spPr>
          <a:xfrm>
            <a:off x="6294292" y="1048047"/>
            <a:ext cx="5714286" cy="4761905"/>
          </a:xfrm>
          <a:prstGeom prst="rect">
            <a:avLst/>
          </a:prstGeom>
        </p:spPr>
      </p:pic>
    </p:spTree>
    <p:extLst>
      <p:ext uri="{BB962C8B-B14F-4D97-AF65-F5344CB8AC3E}">
        <p14:creationId xmlns:p14="http://schemas.microsoft.com/office/powerpoint/2010/main" val="415887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6" name="Picture 5">
            <a:extLst>
              <a:ext uri="{FF2B5EF4-FFF2-40B4-BE49-F238E27FC236}">
                <a16:creationId xmlns:a16="http://schemas.microsoft.com/office/drawing/2014/main" id="{5E2FEB2E-9F13-4064-9906-A620785F8212}"/>
              </a:ext>
            </a:extLst>
          </p:cNvPr>
          <p:cNvPicPr>
            <a:picLocks noChangeAspect="1"/>
          </p:cNvPicPr>
          <p:nvPr/>
        </p:nvPicPr>
        <p:blipFill>
          <a:blip r:embed="rId2"/>
          <a:stretch>
            <a:fillRect/>
          </a:stretch>
        </p:blipFill>
        <p:spPr>
          <a:xfrm>
            <a:off x="4248615" y="969694"/>
            <a:ext cx="7385891" cy="5086915"/>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CF5CBAB-91F6-465B-B462-76E8B120F4C3}"/>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sp>
        <p:nvSpPr>
          <p:cNvPr id="6" name="Rectangle 5">
            <a:extLst>
              <a:ext uri="{FF2B5EF4-FFF2-40B4-BE49-F238E27FC236}">
                <a16:creationId xmlns:a16="http://schemas.microsoft.com/office/drawing/2014/main" id="{FE9DE2F6-6433-214F-A3A8-17CAA3315B90}"/>
              </a:ext>
            </a:extLst>
          </p:cNvPr>
          <p:cNvSpPr/>
          <p:nvPr/>
        </p:nvSpPr>
        <p:spPr>
          <a:xfrm>
            <a:off x="8666329" y="910788"/>
            <a:ext cx="3525672" cy="646331"/>
          </a:xfrm>
          <a:prstGeom prst="rect">
            <a:avLst/>
          </a:prstGeom>
        </p:spPr>
        <p:txBody>
          <a:bodyPr wrap="square">
            <a:spAutoFit/>
          </a:bodyPr>
          <a:lstStyle/>
          <a:p>
            <a:pPr algn="ctr"/>
            <a:r>
              <a:rPr lang="en-US" u="sng" dirty="0"/>
              <a:t>Median ABV for All States</a:t>
            </a:r>
          </a:p>
          <a:p>
            <a:pPr algn="ctr"/>
            <a:r>
              <a:rPr lang="en-US" dirty="0"/>
              <a:t>5.6%</a:t>
            </a:r>
          </a:p>
        </p:txBody>
      </p:sp>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B8A731-B382-4C0B-8DE6-AD0934877D04}"/>
              </a:ext>
            </a:extLst>
          </p:cNvPr>
          <p:cNvPicPr>
            <a:picLocks noChangeAspect="1"/>
          </p:cNvPicPr>
          <p:nvPr/>
        </p:nvPicPr>
        <p:blipFill>
          <a:blip r:embed="rId3"/>
          <a:stretch>
            <a:fillRect/>
          </a:stretch>
        </p:blipFill>
        <p:spPr>
          <a:xfrm>
            <a:off x="381714" y="1048047"/>
            <a:ext cx="11428571" cy="4761905"/>
          </a:xfrm>
          <a:prstGeom prst="rect">
            <a:avLst/>
          </a:prstGeom>
        </p:spPr>
      </p:pic>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sp>
        <p:nvSpPr>
          <p:cNvPr id="7" name="Rectangle 6">
            <a:extLst>
              <a:ext uri="{FF2B5EF4-FFF2-40B4-BE49-F238E27FC236}">
                <a16:creationId xmlns:a16="http://schemas.microsoft.com/office/drawing/2014/main" id="{CDF4D6DB-B573-B541-9136-171F0FAB47C8}"/>
              </a:ext>
            </a:extLst>
          </p:cNvPr>
          <p:cNvSpPr/>
          <p:nvPr/>
        </p:nvSpPr>
        <p:spPr>
          <a:xfrm>
            <a:off x="7592704" y="847288"/>
            <a:ext cx="6096000" cy="646331"/>
          </a:xfrm>
          <a:prstGeom prst="rect">
            <a:avLst/>
          </a:prstGeom>
        </p:spPr>
        <p:txBody>
          <a:bodyPr>
            <a:spAutoFit/>
          </a:bodyPr>
          <a:lstStyle/>
          <a:p>
            <a:pPr algn="ctr"/>
            <a:r>
              <a:rPr lang="en-US" u="sng" dirty="0"/>
              <a:t>Median IBU for All States</a:t>
            </a:r>
          </a:p>
          <a:p>
            <a:pPr algn="ctr"/>
            <a:r>
              <a:rPr lang="en-US" dirty="0"/>
              <a:t>33.9</a:t>
            </a:r>
          </a:p>
        </p:txBody>
      </p:sp>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 – Does a relationship exist</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4780351" cy="4680481"/>
          </a:xfrm>
        </p:spPr>
        <p:txBody>
          <a:bodyPr>
            <a:normAutofit lnSpcReduction="10000"/>
          </a:bodyPr>
          <a:lstStyle/>
          <a:p>
            <a:r>
              <a:rPr lang="en-US" sz="1900" dirty="0"/>
              <a:t>Visually positive relationship between IBU vs  AVB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dirty="0"/>
              <a:t>Ben Goodwin &amp; Justin Ehly, MS6306, Tuesday 630p</a:t>
            </a:r>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://en.wikipedia.org/wiki/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https://utah.com/state-liquor-laws:~:text=The%20maximum%20alcohol%20content%20is,state%20liquor%20stores%20throughout%20Utah.)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463039"/>
            <a:ext cx="7147561" cy="1477328"/>
          </a:xfrm>
        </p:spPr>
        <p:txBody>
          <a:bodyPr>
            <a:noAutofit/>
          </a:bodyPr>
          <a:lstStyle/>
          <a:p>
            <a:pPr marL="0" indent="0">
              <a:buNone/>
            </a:pPr>
            <a:r>
              <a:rPr lang="en-US" sz="2000" u="sng" dirty="0"/>
              <a:t>State with Highest IBU</a:t>
            </a:r>
          </a:p>
          <a:p>
            <a:pPr marL="0" indent="0">
              <a:buNone/>
            </a:pPr>
            <a:r>
              <a:rPr lang="en-US" sz="2000" dirty="0"/>
              <a:t>The Max observed IBU was 138 in Oregon for Bitter Bitch Imperial IPA that is an American Double/ Imperial IPA from the Astoria Brewing Company in </a:t>
            </a:r>
            <a:r>
              <a:rPr lang="en-US" sz="2000" dirty="0" err="1"/>
              <a:t>Austoria</a:t>
            </a:r>
            <a:r>
              <a:rPr lang="en-US" sz="2000" dirty="0"/>
              <a:t>, OR.</a:t>
            </a:r>
          </a:p>
          <a:p>
            <a:endParaRPr lang="en-US" sz="20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Rectangle 6">
            <a:extLst>
              <a:ext uri="{FF2B5EF4-FFF2-40B4-BE49-F238E27FC236}">
                <a16:creationId xmlns:a16="http://schemas.microsoft.com/office/drawing/2014/main" id="{663874DC-8D6D-5844-BB8E-D2411EA51201}"/>
              </a:ext>
            </a:extLst>
          </p:cNvPr>
          <p:cNvSpPr/>
          <p:nvPr/>
        </p:nvSpPr>
        <p:spPr>
          <a:xfrm>
            <a:off x="3133493" y="3339857"/>
            <a:ext cx="5019908" cy="2246769"/>
          </a:xfrm>
          <a:prstGeom prst="rect">
            <a:avLst/>
          </a:prstGeom>
        </p:spPr>
        <p:txBody>
          <a:bodyPr wrap="square">
            <a:spAutoFit/>
          </a:bodyPr>
          <a:lstStyle/>
          <a:p>
            <a:r>
              <a:rPr lang="en-US" sz="2000" u="sng" dirty="0">
                <a:solidFill>
                  <a:srgbClr val="C8102E"/>
                </a:solidFill>
              </a:rPr>
              <a:t>State with the Highest ABV</a:t>
            </a:r>
          </a:p>
          <a:p>
            <a:endParaRPr lang="en-US" sz="2000" dirty="0">
              <a:solidFill>
                <a:srgbClr val="C8102E"/>
              </a:solidFill>
            </a:endParaRPr>
          </a:p>
          <a:p>
            <a:r>
              <a:rPr lang="en-US" sz="2000" dirty="0">
                <a:solidFill>
                  <a:srgbClr val="C8102E"/>
                </a:solidFill>
              </a:rPr>
              <a:t>The Max observed ABV was 12.8 % in Colorado for Lee Hill Series Vol. 5 – Belgian Style </a:t>
            </a:r>
            <a:r>
              <a:rPr lang="en-US" sz="2000" dirty="0" err="1">
                <a:solidFill>
                  <a:srgbClr val="C8102E"/>
                </a:solidFill>
              </a:rPr>
              <a:t>Quadrupel</a:t>
            </a:r>
            <a:r>
              <a:rPr lang="en-US" sz="2000" dirty="0">
                <a:solidFill>
                  <a:srgbClr val="C8102E"/>
                </a:solidFill>
              </a:rPr>
              <a:t> Ale from Upslope Brewing Company in Boulder, CO.</a:t>
            </a:r>
          </a:p>
          <a:p>
            <a:pPr marL="285750" indent="-285750">
              <a:buFont typeface="Arial" panose="020B0604020202020204" pitchFamily="34" charset="0"/>
              <a:buChar char="•"/>
            </a:pPr>
            <a:endParaRPr lang="en-US" sz="2000" dirty="0">
              <a:solidFill>
                <a:srgbClr val="C8102E"/>
              </a:solidFill>
            </a:endParaRPr>
          </a:p>
        </p:txBody>
      </p:sp>
      <p:sp>
        <p:nvSpPr>
          <p:cNvPr id="9" name="Title 1">
            <a:extLst>
              <a:ext uri="{FF2B5EF4-FFF2-40B4-BE49-F238E27FC236}">
                <a16:creationId xmlns:a16="http://schemas.microsoft.com/office/drawing/2014/main" id="{8C8DEAB2-0D85-4F50-AE0C-1C9783DDEEF2}"/>
              </a:ext>
            </a:extLst>
          </p:cNvPr>
          <p:cNvSpPr txBox="1">
            <a:spLocks/>
          </p:cNvSpPr>
          <p:nvPr/>
        </p:nvSpPr>
        <p:spPr>
          <a:xfrm>
            <a:off x="838200" y="365125"/>
            <a:ext cx="10515600" cy="482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a:lstStyle>
          <a:p>
            <a:r>
              <a:rPr lang="en-US" dirty="0"/>
              <a:t>States With Highest ABV and IBU</a:t>
            </a:r>
          </a:p>
        </p:txBody>
      </p:sp>
      <p:pic>
        <p:nvPicPr>
          <p:cNvPr id="5" name="Picture 4">
            <a:extLst>
              <a:ext uri="{FF2B5EF4-FFF2-40B4-BE49-F238E27FC236}">
                <a16:creationId xmlns:a16="http://schemas.microsoft.com/office/drawing/2014/main" id="{187A665F-B902-4E9A-9C57-E8661097AE03}"/>
              </a:ext>
            </a:extLst>
          </p:cNvPr>
          <p:cNvPicPr>
            <a:picLocks noChangeAspect="1"/>
          </p:cNvPicPr>
          <p:nvPr/>
        </p:nvPicPr>
        <p:blipFill>
          <a:blip r:embed="rId2"/>
          <a:stretch>
            <a:fillRect/>
          </a:stretch>
        </p:blipFill>
        <p:spPr>
          <a:xfrm>
            <a:off x="8520294" y="1025707"/>
            <a:ext cx="2665867" cy="27235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F6916842-A37A-4C72-90BA-242533D926BE}"/>
              </a:ext>
            </a:extLst>
          </p:cNvPr>
          <p:cNvPicPr>
            <a:picLocks noChangeAspect="1"/>
          </p:cNvPicPr>
          <p:nvPr/>
        </p:nvPicPr>
        <p:blipFill>
          <a:blip r:embed="rId3"/>
          <a:stretch>
            <a:fillRect/>
          </a:stretch>
        </p:blipFill>
        <p:spPr>
          <a:xfrm>
            <a:off x="300826" y="3185694"/>
            <a:ext cx="2649220" cy="27249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1634428"/>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1651</TotalTime>
  <Words>1095</Words>
  <Application>Microsoft Office PowerPoint</Application>
  <PresentationFormat>Widescreen</PresentationFormat>
  <Paragraphs>170</Paragraphs>
  <Slides>14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 – Does a relationship exist</vt:lpstr>
      <vt:lpstr>PowerPoint Presentation</vt:lpstr>
      <vt:lpstr>Summary Statics of ABV</vt:lpstr>
      <vt:lpstr>Relationship between IBU and ABV</vt:lpstr>
      <vt:lpstr>Investigate the Difference between IPA and Ale’s using a kNN classifier</vt:lpstr>
      <vt:lpstr>Investigate the Difference between IPA and Ale’s using a Naïve Bayes classifier</vt:lpstr>
      <vt:lpstr>Investigate the Difference between IPA and Ale’s using a kNN classifier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Ehly, Justin</cp:lastModifiedBy>
  <cp:revision>77</cp:revision>
  <dcterms:created xsi:type="dcterms:W3CDTF">2020-10-10T20:40:25Z</dcterms:created>
  <dcterms:modified xsi:type="dcterms:W3CDTF">2020-10-23T03:09:35Z</dcterms:modified>
</cp:coreProperties>
</file>