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75" r:id="rId3"/>
    <p:sldId id="376" r:id="rId4"/>
    <p:sldId id="377" r:id="rId5"/>
    <p:sldId id="385" r:id="rId6"/>
    <p:sldId id="386" r:id="rId7"/>
    <p:sldId id="378" r:id="rId8"/>
    <p:sldId id="379" r:id="rId9"/>
    <p:sldId id="381" r:id="rId10"/>
    <p:sldId id="380" r:id="rId11"/>
    <p:sldId id="382" r:id="rId12"/>
    <p:sldId id="383" r:id="rId13"/>
    <p:sldId id="387" r:id="rId14"/>
    <p:sldId id="38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74"/>
  </p:normalViewPr>
  <p:slideViewPr>
    <p:cSldViewPr>
      <p:cViewPr varScale="1">
        <p:scale>
          <a:sx n="79" d="100"/>
          <a:sy n="79" d="100"/>
        </p:scale>
        <p:origin x="108" y="10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0CA11-43DD-4802-A452-E178A81E30FF}" type="datetimeFigureOut">
              <a:rPr lang="en-US" smtClean="0"/>
              <a:t>11/23/2020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40E44-B057-4813-8C13-8517C1A163D9}" type="slidenum">
              <a:rPr lang="en-US" smtClean="0"/>
              <a:t>‹#›</a:t>
            </a:fld>
            <a:endParaRPr lang="en-US" dirty="0"/>
          </a:p>
        </p:txBody>
      </p:sp>
    </p:spTree>
    <p:extLst>
      <p:ext uri="{BB962C8B-B14F-4D97-AF65-F5344CB8AC3E}">
        <p14:creationId xmlns:p14="http://schemas.microsoft.com/office/powerpoint/2010/main" val="327565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140E44-B057-4813-8C13-8517C1A163D9}" type="slidenum">
              <a:rPr lang="en-US" smtClean="0"/>
              <a:t>1</a:t>
            </a:fld>
            <a:endParaRPr lang="en-US" dirty="0"/>
          </a:p>
        </p:txBody>
      </p:sp>
    </p:spTree>
    <p:extLst>
      <p:ext uri="{BB962C8B-B14F-4D97-AF65-F5344CB8AC3E}">
        <p14:creationId xmlns:p14="http://schemas.microsoft.com/office/powerpoint/2010/main" val="359744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140E44-B057-4813-8C13-8517C1A163D9}" type="slidenum">
              <a:rPr lang="en-US" smtClean="0"/>
              <a:t>9</a:t>
            </a:fld>
            <a:endParaRPr lang="en-US" dirty="0"/>
          </a:p>
        </p:txBody>
      </p:sp>
    </p:spTree>
    <p:extLst>
      <p:ext uri="{BB962C8B-B14F-4D97-AF65-F5344CB8AC3E}">
        <p14:creationId xmlns:p14="http://schemas.microsoft.com/office/powerpoint/2010/main" val="2618744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140E44-B057-4813-8C13-8517C1A163D9}" type="slidenum">
              <a:rPr lang="en-US" smtClean="0"/>
              <a:t>12</a:t>
            </a:fld>
            <a:endParaRPr lang="en-US" dirty="0"/>
          </a:p>
        </p:txBody>
      </p:sp>
    </p:spTree>
    <p:extLst>
      <p:ext uri="{BB962C8B-B14F-4D97-AF65-F5344CB8AC3E}">
        <p14:creationId xmlns:p14="http://schemas.microsoft.com/office/powerpoint/2010/main" val="97458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7E5098-93A9-4840-BDAC-CD862E5B4BD5}"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E49102-045F-46C5-AA2B-DC37D5779498}" type="slidenum">
              <a:rPr lang="en-US" smtClean="0"/>
              <a:t>‹#›</a:t>
            </a:fld>
            <a:endParaRPr lang="en-US" dirty="0"/>
          </a:p>
        </p:txBody>
      </p:sp>
    </p:spTree>
    <p:extLst>
      <p:ext uri="{BB962C8B-B14F-4D97-AF65-F5344CB8AC3E}">
        <p14:creationId xmlns:p14="http://schemas.microsoft.com/office/powerpoint/2010/main" val="252562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7E5098-93A9-4840-BDAC-CD862E5B4BD5}"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E49102-045F-46C5-AA2B-DC37D5779498}" type="slidenum">
              <a:rPr lang="en-US" smtClean="0"/>
              <a:t>‹#›</a:t>
            </a:fld>
            <a:endParaRPr lang="en-US" dirty="0"/>
          </a:p>
        </p:txBody>
      </p:sp>
    </p:spTree>
    <p:extLst>
      <p:ext uri="{BB962C8B-B14F-4D97-AF65-F5344CB8AC3E}">
        <p14:creationId xmlns:p14="http://schemas.microsoft.com/office/powerpoint/2010/main" val="13429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7E5098-93A9-4840-BDAC-CD862E5B4BD5}"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E49102-045F-46C5-AA2B-DC37D5779498}" type="slidenum">
              <a:rPr lang="en-US" smtClean="0"/>
              <a:t>‹#›</a:t>
            </a:fld>
            <a:endParaRPr lang="en-US" dirty="0"/>
          </a:p>
        </p:txBody>
      </p:sp>
    </p:spTree>
    <p:extLst>
      <p:ext uri="{BB962C8B-B14F-4D97-AF65-F5344CB8AC3E}">
        <p14:creationId xmlns:p14="http://schemas.microsoft.com/office/powerpoint/2010/main" val="185885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7E5098-93A9-4840-BDAC-CD862E5B4BD5}"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E49102-045F-46C5-AA2B-DC37D5779498}" type="slidenum">
              <a:rPr lang="en-US" smtClean="0"/>
              <a:t>‹#›</a:t>
            </a:fld>
            <a:endParaRPr lang="en-US" dirty="0"/>
          </a:p>
        </p:txBody>
      </p:sp>
    </p:spTree>
    <p:extLst>
      <p:ext uri="{BB962C8B-B14F-4D97-AF65-F5344CB8AC3E}">
        <p14:creationId xmlns:p14="http://schemas.microsoft.com/office/powerpoint/2010/main" val="195345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E5098-93A9-4840-BDAC-CD862E5B4BD5}"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E49102-045F-46C5-AA2B-DC37D5779498}" type="slidenum">
              <a:rPr lang="en-US" smtClean="0"/>
              <a:t>‹#›</a:t>
            </a:fld>
            <a:endParaRPr lang="en-US" dirty="0"/>
          </a:p>
        </p:txBody>
      </p:sp>
    </p:spTree>
    <p:extLst>
      <p:ext uri="{BB962C8B-B14F-4D97-AF65-F5344CB8AC3E}">
        <p14:creationId xmlns:p14="http://schemas.microsoft.com/office/powerpoint/2010/main" val="327569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7E5098-93A9-4840-BDAC-CD862E5B4BD5}" type="datetimeFigureOut">
              <a:rPr lang="en-US" smtClean="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E49102-045F-46C5-AA2B-DC37D5779498}" type="slidenum">
              <a:rPr lang="en-US" smtClean="0"/>
              <a:t>‹#›</a:t>
            </a:fld>
            <a:endParaRPr lang="en-US" dirty="0"/>
          </a:p>
        </p:txBody>
      </p:sp>
    </p:spTree>
    <p:extLst>
      <p:ext uri="{BB962C8B-B14F-4D97-AF65-F5344CB8AC3E}">
        <p14:creationId xmlns:p14="http://schemas.microsoft.com/office/powerpoint/2010/main" val="92382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7E5098-93A9-4840-BDAC-CD862E5B4BD5}" type="datetimeFigureOut">
              <a:rPr lang="en-US" smtClean="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E49102-045F-46C5-AA2B-DC37D5779498}" type="slidenum">
              <a:rPr lang="en-US" smtClean="0"/>
              <a:t>‹#›</a:t>
            </a:fld>
            <a:endParaRPr lang="en-US" dirty="0"/>
          </a:p>
        </p:txBody>
      </p:sp>
    </p:spTree>
    <p:extLst>
      <p:ext uri="{BB962C8B-B14F-4D97-AF65-F5344CB8AC3E}">
        <p14:creationId xmlns:p14="http://schemas.microsoft.com/office/powerpoint/2010/main" val="2446264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7E5098-93A9-4840-BDAC-CD862E5B4BD5}" type="datetimeFigureOut">
              <a:rPr lang="en-US" smtClean="0"/>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6E49102-045F-46C5-AA2B-DC37D5779498}" type="slidenum">
              <a:rPr lang="en-US" smtClean="0"/>
              <a:t>‹#›</a:t>
            </a:fld>
            <a:endParaRPr lang="en-US" dirty="0"/>
          </a:p>
        </p:txBody>
      </p:sp>
    </p:spTree>
    <p:extLst>
      <p:ext uri="{BB962C8B-B14F-4D97-AF65-F5344CB8AC3E}">
        <p14:creationId xmlns:p14="http://schemas.microsoft.com/office/powerpoint/2010/main" val="121116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E5098-93A9-4840-BDAC-CD862E5B4BD5}" type="datetimeFigureOut">
              <a:rPr lang="en-US" smtClean="0"/>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6E49102-045F-46C5-AA2B-DC37D5779498}" type="slidenum">
              <a:rPr lang="en-US" smtClean="0"/>
              <a:t>‹#›</a:t>
            </a:fld>
            <a:endParaRPr lang="en-US" dirty="0"/>
          </a:p>
        </p:txBody>
      </p:sp>
    </p:spTree>
    <p:extLst>
      <p:ext uri="{BB962C8B-B14F-4D97-AF65-F5344CB8AC3E}">
        <p14:creationId xmlns:p14="http://schemas.microsoft.com/office/powerpoint/2010/main" val="149490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7E5098-93A9-4840-BDAC-CD862E5B4BD5}" type="datetimeFigureOut">
              <a:rPr lang="en-US" smtClean="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E49102-045F-46C5-AA2B-DC37D5779498}" type="slidenum">
              <a:rPr lang="en-US" smtClean="0"/>
              <a:t>‹#›</a:t>
            </a:fld>
            <a:endParaRPr lang="en-US" dirty="0"/>
          </a:p>
        </p:txBody>
      </p:sp>
    </p:spTree>
    <p:extLst>
      <p:ext uri="{BB962C8B-B14F-4D97-AF65-F5344CB8AC3E}">
        <p14:creationId xmlns:p14="http://schemas.microsoft.com/office/powerpoint/2010/main" val="83001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7E5098-93A9-4840-BDAC-CD862E5B4BD5}" type="datetimeFigureOut">
              <a:rPr lang="en-US" smtClean="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E49102-045F-46C5-AA2B-DC37D5779498}" type="slidenum">
              <a:rPr lang="en-US" smtClean="0"/>
              <a:t>‹#›</a:t>
            </a:fld>
            <a:endParaRPr lang="en-US" dirty="0"/>
          </a:p>
        </p:txBody>
      </p:sp>
    </p:spTree>
    <p:extLst>
      <p:ext uri="{BB962C8B-B14F-4D97-AF65-F5344CB8AC3E}">
        <p14:creationId xmlns:p14="http://schemas.microsoft.com/office/powerpoint/2010/main" val="34124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E5098-93A9-4840-BDAC-CD862E5B4BD5}" type="datetimeFigureOut">
              <a:rPr lang="en-US" smtClean="0"/>
              <a:t>11/23/2020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49102-045F-46C5-AA2B-DC37D5779498}" type="slidenum">
              <a:rPr lang="en-US" smtClean="0"/>
              <a:t>‹#›</a:t>
            </a:fld>
            <a:endParaRPr lang="en-US" dirty="0"/>
          </a:p>
        </p:txBody>
      </p:sp>
    </p:spTree>
    <p:extLst>
      <p:ext uri="{BB962C8B-B14F-4D97-AF65-F5344CB8AC3E}">
        <p14:creationId xmlns:p14="http://schemas.microsoft.com/office/powerpoint/2010/main" val="211246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14</a:t>
            </a:r>
          </a:p>
        </p:txBody>
      </p:sp>
      <p:sp>
        <p:nvSpPr>
          <p:cNvPr id="3" name="Subtitle 2"/>
          <p:cNvSpPr>
            <a:spLocks noGrp="1"/>
          </p:cNvSpPr>
          <p:nvPr>
            <p:ph type="subTitle" idx="1"/>
          </p:nvPr>
        </p:nvSpPr>
        <p:spPr>
          <a:xfrm>
            <a:off x="1371600" y="3810000"/>
            <a:ext cx="6400800" cy="1752600"/>
          </a:xfrm>
        </p:spPr>
        <p:txBody>
          <a:bodyPr/>
          <a:lstStyle/>
          <a:p>
            <a:r>
              <a:rPr lang="en-US" dirty="0"/>
              <a:t>Influential Observations and </a:t>
            </a:r>
          </a:p>
          <a:p>
            <a:r>
              <a:rPr lang="en-US" dirty="0"/>
              <a:t>Variable Selection</a:t>
            </a:r>
          </a:p>
        </p:txBody>
      </p:sp>
    </p:spTree>
    <p:extLst>
      <p:ext uri="{BB962C8B-B14F-4D97-AF65-F5344CB8AC3E}">
        <p14:creationId xmlns:p14="http://schemas.microsoft.com/office/powerpoint/2010/main" val="3649822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954B-2470-794B-81CF-ADEAA6823CA0}"/>
              </a:ext>
            </a:extLst>
          </p:cNvPr>
          <p:cNvSpPr>
            <a:spLocks noGrp="1"/>
          </p:cNvSpPr>
          <p:nvPr>
            <p:ph type="title"/>
          </p:nvPr>
        </p:nvSpPr>
        <p:spPr>
          <a:xfrm>
            <a:off x="457200" y="2590800"/>
            <a:ext cx="8229600" cy="1143000"/>
          </a:xfrm>
        </p:spPr>
        <p:txBody>
          <a:bodyPr/>
          <a:lstStyle/>
          <a:p>
            <a:r>
              <a:rPr lang="en-US" dirty="0"/>
              <a:t>End Part 3</a:t>
            </a:r>
          </a:p>
        </p:txBody>
      </p:sp>
    </p:spTree>
    <p:extLst>
      <p:ext uri="{BB962C8B-B14F-4D97-AF65-F5344CB8AC3E}">
        <p14:creationId xmlns:p14="http://schemas.microsoft.com/office/powerpoint/2010/main" val="64956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954B-2470-794B-81CF-ADEAA6823CA0}"/>
              </a:ext>
            </a:extLst>
          </p:cNvPr>
          <p:cNvSpPr>
            <a:spLocks noGrp="1"/>
          </p:cNvSpPr>
          <p:nvPr>
            <p:ph type="title"/>
          </p:nvPr>
        </p:nvSpPr>
        <p:spPr>
          <a:xfrm>
            <a:off x="457200" y="2286000"/>
            <a:ext cx="8229600" cy="1143000"/>
          </a:xfrm>
        </p:spPr>
        <p:txBody>
          <a:bodyPr/>
          <a:lstStyle/>
          <a:p>
            <a:r>
              <a:rPr lang="en-US" dirty="0"/>
              <a:t>Part 4</a:t>
            </a:r>
          </a:p>
        </p:txBody>
      </p:sp>
    </p:spTree>
    <p:extLst>
      <p:ext uri="{BB962C8B-B14F-4D97-AF65-F5344CB8AC3E}">
        <p14:creationId xmlns:p14="http://schemas.microsoft.com/office/powerpoint/2010/main" val="106886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14" y="304800"/>
            <a:ext cx="8566186" cy="1143000"/>
          </a:xfrm>
        </p:spPr>
        <p:txBody>
          <a:bodyPr>
            <a:normAutofit/>
          </a:bodyPr>
          <a:lstStyle/>
          <a:p>
            <a:r>
              <a:rPr lang="en-US" dirty="0"/>
              <a:t>SAT Analysis… QOI and Data</a:t>
            </a:r>
          </a:p>
        </p:txBody>
      </p:sp>
      <p:sp>
        <p:nvSpPr>
          <p:cNvPr id="7" name="Content Placeholder 6">
            <a:extLst>
              <a:ext uri="{FF2B5EF4-FFF2-40B4-BE49-F238E27FC236}">
                <a16:creationId xmlns:a16="http://schemas.microsoft.com/office/drawing/2014/main" id="{8F5A7F35-2EC5-0245-AF4A-A659FFA80B7F}"/>
              </a:ext>
            </a:extLst>
          </p:cNvPr>
          <p:cNvSpPr>
            <a:spLocks noGrp="1"/>
          </p:cNvSpPr>
          <p:nvPr>
            <p:ph idx="1"/>
          </p:nvPr>
        </p:nvSpPr>
        <p:spPr>
          <a:xfrm>
            <a:off x="457200" y="2710666"/>
            <a:ext cx="8229600" cy="1295400"/>
          </a:xfrm>
        </p:spPr>
        <p:txBody>
          <a:bodyPr/>
          <a:lstStyle/>
          <a:p>
            <a:r>
              <a:rPr lang="en-US" dirty="0"/>
              <a:t>Please Provide at least 4 Takeaways.</a:t>
            </a:r>
          </a:p>
          <a:p>
            <a:r>
              <a:rPr lang="en-US" dirty="0"/>
              <a:t>Also include any questions you may have!</a:t>
            </a:r>
          </a:p>
        </p:txBody>
      </p:sp>
    </p:spTree>
    <p:extLst>
      <p:ext uri="{BB962C8B-B14F-4D97-AF65-F5344CB8AC3E}">
        <p14:creationId xmlns:p14="http://schemas.microsoft.com/office/powerpoint/2010/main" val="45222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B539-8038-4E93-9C3D-93E7545EC134}"/>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A4FC0FAC-1E98-4B50-A839-B1BE4B8F8566}"/>
              </a:ext>
            </a:extLst>
          </p:cNvPr>
          <p:cNvSpPr>
            <a:spLocks noGrp="1"/>
          </p:cNvSpPr>
          <p:nvPr>
            <p:ph idx="1"/>
          </p:nvPr>
        </p:nvSpPr>
        <p:spPr/>
        <p:txBody>
          <a:bodyPr/>
          <a:lstStyle/>
          <a:p>
            <a:r>
              <a:rPr lang="en-US" dirty="0"/>
              <a:t>I felt this unit was straightforward</a:t>
            </a:r>
          </a:p>
        </p:txBody>
      </p:sp>
    </p:spTree>
    <p:extLst>
      <p:ext uri="{BB962C8B-B14F-4D97-AF65-F5344CB8AC3E}">
        <p14:creationId xmlns:p14="http://schemas.microsoft.com/office/powerpoint/2010/main" val="1527388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954B-2470-794B-81CF-ADEAA6823CA0}"/>
              </a:ext>
            </a:extLst>
          </p:cNvPr>
          <p:cNvSpPr>
            <a:spLocks noGrp="1"/>
          </p:cNvSpPr>
          <p:nvPr>
            <p:ph type="title"/>
          </p:nvPr>
        </p:nvSpPr>
        <p:spPr>
          <a:xfrm>
            <a:off x="457200" y="2590800"/>
            <a:ext cx="8229600" cy="1143000"/>
          </a:xfrm>
        </p:spPr>
        <p:txBody>
          <a:bodyPr/>
          <a:lstStyle/>
          <a:p>
            <a:r>
              <a:rPr lang="en-US" dirty="0"/>
              <a:t>End Part 4</a:t>
            </a:r>
          </a:p>
        </p:txBody>
      </p:sp>
    </p:spTree>
    <p:extLst>
      <p:ext uri="{BB962C8B-B14F-4D97-AF65-F5344CB8AC3E}">
        <p14:creationId xmlns:p14="http://schemas.microsoft.com/office/powerpoint/2010/main" val="218931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954B-2470-794B-81CF-ADEAA6823CA0}"/>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8F00C177-B257-4640-BFBE-E838A922A545}"/>
              </a:ext>
            </a:extLst>
          </p:cNvPr>
          <p:cNvSpPr>
            <a:spLocks noGrp="1"/>
          </p:cNvSpPr>
          <p:nvPr>
            <p:ph idx="1"/>
          </p:nvPr>
        </p:nvSpPr>
        <p:spPr/>
        <p:txBody>
          <a:bodyPr/>
          <a:lstStyle/>
          <a:p>
            <a:r>
              <a:rPr lang="en-US" dirty="0"/>
              <a:t>Quick Quiz Questions</a:t>
            </a:r>
          </a:p>
        </p:txBody>
      </p:sp>
    </p:spTree>
    <p:extLst>
      <p:ext uri="{BB962C8B-B14F-4D97-AF65-F5344CB8AC3E}">
        <p14:creationId xmlns:p14="http://schemas.microsoft.com/office/powerpoint/2010/main" val="16607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954B-2470-794B-81CF-ADEAA6823CA0}"/>
              </a:ext>
            </a:extLst>
          </p:cNvPr>
          <p:cNvSpPr>
            <a:spLocks noGrp="1"/>
          </p:cNvSpPr>
          <p:nvPr>
            <p:ph type="title"/>
          </p:nvPr>
        </p:nvSpPr>
        <p:spPr>
          <a:xfrm>
            <a:off x="381000" y="2286000"/>
            <a:ext cx="8229600" cy="1143000"/>
          </a:xfrm>
        </p:spPr>
        <p:txBody>
          <a:bodyPr/>
          <a:lstStyle/>
          <a:p>
            <a:r>
              <a:rPr lang="en-US" dirty="0"/>
              <a:t>End Part 1</a:t>
            </a:r>
          </a:p>
        </p:txBody>
      </p:sp>
    </p:spTree>
    <p:extLst>
      <p:ext uri="{BB962C8B-B14F-4D97-AF65-F5344CB8AC3E}">
        <p14:creationId xmlns:p14="http://schemas.microsoft.com/office/powerpoint/2010/main" val="279063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954B-2470-794B-81CF-ADEAA6823CA0}"/>
              </a:ext>
            </a:extLst>
          </p:cNvPr>
          <p:cNvSpPr>
            <a:spLocks noGrp="1"/>
          </p:cNvSpPr>
          <p:nvPr>
            <p:ph type="title"/>
          </p:nvPr>
        </p:nvSpPr>
        <p:spPr>
          <a:xfrm>
            <a:off x="457200" y="274638"/>
            <a:ext cx="8229600" cy="639762"/>
          </a:xfrm>
        </p:spPr>
        <p:txBody>
          <a:bodyPr>
            <a:normAutofit fontScale="90000"/>
          </a:bodyPr>
          <a:lstStyle/>
          <a:p>
            <a:r>
              <a:rPr lang="en-US" dirty="0"/>
              <a:t>Part 2</a:t>
            </a:r>
          </a:p>
        </p:txBody>
      </p:sp>
      <p:sp>
        <p:nvSpPr>
          <p:cNvPr id="3" name="Content Placeholder 2">
            <a:extLst>
              <a:ext uri="{FF2B5EF4-FFF2-40B4-BE49-F238E27FC236}">
                <a16:creationId xmlns:a16="http://schemas.microsoft.com/office/drawing/2014/main" id="{8F00C177-B257-4640-BFBE-E838A922A545}"/>
              </a:ext>
            </a:extLst>
          </p:cNvPr>
          <p:cNvSpPr>
            <a:spLocks noGrp="1"/>
          </p:cNvSpPr>
          <p:nvPr>
            <p:ph idx="1"/>
          </p:nvPr>
        </p:nvSpPr>
        <p:spPr>
          <a:xfrm>
            <a:off x="457200" y="947791"/>
            <a:ext cx="8229600" cy="2362200"/>
          </a:xfrm>
        </p:spPr>
        <p:txBody>
          <a:bodyPr>
            <a:normAutofit fontScale="77500" lnSpcReduction="20000"/>
          </a:bodyPr>
          <a:lstStyle/>
          <a:p>
            <a:r>
              <a:rPr lang="en-US" dirty="0"/>
              <a:t>We are investigating Influential Observations in this part.  For each of the two data sets below</a:t>
            </a:r>
          </a:p>
          <a:p>
            <a:pPr lvl="1"/>
            <a:r>
              <a:rPr lang="en-US" dirty="0"/>
              <a:t> Fit simple linear regression of y (response) versus x (explanatory) and calculate confidence intervals for each slope.  </a:t>
            </a:r>
          </a:p>
          <a:p>
            <a:pPr lvl="1"/>
            <a:r>
              <a:rPr lang="en-US" dirty="0"/>
              <a:t>Identify the Cook’s D for each observation and identify which observation has the most ”influence”.  </a:t>
            </a:r>
          </a:p>
        </p:txBody>
      </p:sp>
      <p:graphicFrame>
        <p:nvGraphicFramePr>
          <p:cNvPr id="4" name="Table 3">
            <a:extLst>
              <a:ext uri="{FF2B5EF4-FFF2-40B4-BE49-F238E27FC236}">
                <a16:creationId xmlns:a16="http://schemas.microsoft.com/office/drawing/2014/main" id="{47EDDC31-AB34-FE43-B29E-76F345186AE7}"/>
              </a:ext>
            </a:extLst>
          </p:cNvPr>
          <p:cNvGraphicFramePr>
            <a:graphicFrameLocks noGrp="1"/>
          </p:cNvGraphicFramePr>
          <p:nvPr>
            <p:extLst>
              <p:ext uri="{D42A27DB-BD31-4B8C-83A1-F6EECF244321}">
                <p14:modId xmlns:p14="http://schemas.microsoft.com/office/powerpoint/2010/main" val="1136844308"/>
              </p:ext>
            </p:extLst>
          </p:nvPr>
        </p:nvGraphicFramePr>
        <p:xfrm>
          <a:off x="1031478" y="3276598"/>
          <a:ext cx="2778523" cy="1734081"/>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102123">
                  <a:extLst>
                    <a:ext uri="{9D8B030D-6E8A-4147-A177-3AD203B41FA5}">
                      <a16:colId xmlns:a16="http://schemas.microsoft.com/office/drawing/2014/main" val="20003"/>
                    </a:ext>
                  </a:extLst>
                </a:gridCol>
              </a:tblGrid>
              <a:tr h="514881">
                <a:tc>
                  <a:txBody>
                    <a:bodyPr/>
                    <a:lstStyle/>
                    <a:p>
                      <a:r>
                        <a:rPr lang="en-US" sz="1400" dirty="0"/>
                        <a:t>subject</a:t>
                      </a:r>
                    </a:p>
                  </a:txBody>
                  <a:tcPr/>
                </a:tc>
                <a:tc>
                  <a:txBody>
                    <a:bodyPr/>
                    <a:lstStyle/>
                    <a:p>
                      <a:r>
                        <a:rPr lang="en-US" sz="1400" dirty="0"/>
                        <a:t>x</a:t>
                      </a:r>
                    </a:p>
                  </a:txBody>
                  <a:tcPr/>
                </a:tc>
                <a:tc>
                  <a:txBody>
                    <a:bodyPr/>
                    <a:lstStyle/>
                    <a:p>
                      <a:r>
                        <a:rPr lang="en-US" sz="1400" dirty="0"/>
                        <a:t>y</a:t>
                      </a:r>
                    </a:p>
                  </a:txBody>
                  <a:tcPr/>
                </a:tc>
                <a:tc>
                  <a:txBody>
                    <a:bodyPr/>
                    <a:lstStyle/>
                    <a:p>
                      <a:r>
                        <a:rPr lang="en-US" sz="1400" dirty="0"/>
                        <a:t>group</a:t>
                      </a:r>
                    </a:p>
                  </a:txBody>
                  <a:tcPr/>
                </a:tc>
                <a:extLst>
                  <a:ext uri="{0D108BD9-81ED-4DB2-BD59-A6C34878D82A}">
                    <a16:rowId xmlns:a16="http://schemas.microsoft.com/office/drawing/2014/main" val="10000"/>
                  </a:ext>
                </a:extLst>
              </a:tr>
              <a:tr h="302871">
                <a:tc>
                  <a:txBody>
                    <a:bodyPr/>
                    <a:lstStyle/>
                    <a:p>
                      <a:r>
                        <a:rPr lang="en-US" sz="1400" dirty="0">
                          <a:solidFill>
                            <a:srgbClr val="0070C0"/>
                          </a:solidFill>
                        </a:rPr>
                        <a:t>1</a:t>
                      </a:r>
                    </a:p>
                  </a:txBody>
                  <a:tcPr/>
                </a:tc>
                <a:tc>
                  <a:txBody>
                    <a:bodyPr/>
                    <a:lstStyle/>
                    <a:p>
                      <a:r>
                        <a:rPr lang="en-US" sz="1400" dirty="0">
                          <a:solidFill>
                            <a:srgbClr val="0070C0"/>
                          </a:solidFill>
                        </a:rPr>
                        <a:t>1</a:t>
                      </a:r>
                    </a:p>
                  </a:txBody>
                  <a:tcPr/>
                </a:tc>
                <a:tc>
                  <a:txBody>
                    <a:bodyPr/>
                    <a:lstStyle/>
                    <a:p>
                      <a:r>
                        <a:rPr lang="en-US" sz="1400" dirty="0">
                          <a:solidFill>
                            <a:srgbClr val="0070C0"/>
                          </a:solidFill>
                        </a:rPr>
                        <a:t>2</a:t>
                      </a:r>
                    </a:p>
                  </a:txBody>
                  <a:tcPr/>
                </a:tc>
                <a:tc>
                  <a:txBody>
                    <a:bodyPr/>
                    <a:lstStyle/>
                    <a:p>
                      <a:r>
                        <a:rPr lang="en-US" sz="1400" dirty="0">
                          <a:solidFill>
                            <a:srgbClr val="0070C0"/>
                          </a:solidFill>
                        </a:rPr>
                        <a:t>Exclude</a:t>
                      </a:r>
                    </a:p>
                  </a:txBody>
                  <a:tcPr/>
                </a:tc>
                <a:extLst>
                  <a:ext uri="{0D108BD9-81ED-4DB2-BD59-A6C34878D82A}">
                    <a16:rowId xmlns:a16="http://schemas.microsoft.com/office/drawing/2014/main" val="10001"/>
                  </a:ext>
                </a:extLst>
              </a:tr>
              <a:tr h="302871">
                <a:tc>
                  <a:txBody>
                    <a:bodyPr/>
                    <a:lstStyle/>
                    <a:p>
                      <a:r>
                        <a:rPr lang="en-US" sz="1400" dirty="0">
                          <a:solidFill>
                            <a:srgbClr val="0070C0"/>
                          </a:solidFill>
                        </a:rPr>
                        <a:t>2</a:t>
                      </a:r>
                    </a:p>
                  </a:txBody>
                  <a:tcPr/>
                </a:tc>
                <a:tc>
                  <a:txBody>
                    <a:bodyPr/>
                    <a:lstStyle/>
                    <a:p>
                      <a:r>
                        <a:rPr lang="en-US" sz="1400" dirty="0">
                          <a:solidFill>
                            <a:srgbClr val="0070C0"/>
                          </a:solidFill>
                        </a:rPr>
                        <a:t>2</a:t>
                      </a:r>
                    </a:p>
                  </a:txBody>
                  <a:tcPr/>
                </a:tc>
                <a:tc>
                  <a:txBody>
                    <a:bodyPr/>
                    <a:lstStyle/>
                    <a:p>
                      <a:r>
                        <a:rPr lang="en-US" sz="1400" dirty="0">
                          <a:solidFill>
                            <a:srgbClr val="0070C0"/>
                          </a:solidFill>
                        </a:rPr>
                        <a:t>3</a:t>
                      </a:r>
                    </a:p>
                  </a:txBody>
                  <a:tcPr/>
                </a:tc>
                <a:tc>
                  <a:txBody>
                    <a:bodyPr/>
                    <a:lstStyle/>
                    <a:p>
                      <a:r>
                        <a:rPr lang="en-US" sz="1400" dirty="0">
                          <a:solidFill>
                            <a:srgbClr val="0070C0"/>
                          </a:solidFill>
                        </a:rPr>
                        <a:t>Exclude</a:t>
                      </a:r>
                    </a:p>
                  </a:txBody>
                  <a:tcPr/>
                </a:tc>
                <a:extLst>
                  <a:ext uri="{0D108BD9-81ED-4DB2-BD59-A6C34878D82A}">
                    <a16:rowId xmlns:a16="http://schemas.microsoft.com/office/drawing/2014/main" val="10002"/>
                  </a:ext>
                </a:extLst>
              </a:tr>
              <a:tr h="302871">
                <a:tc>
                  <a:txBody>
                    <a:bodyPr/>
                    <a:lstStyle/>
                    <a:p>
                      <a:r>
                        <a:rPr lang="en-US" sz="1400" dirty="0">
                          <a:solidFill>
                            <a:srgbClr val="0070C0"/>
                          </a:solidFill>
                        </a:rPr>
                        <a:t>3</a:t>
                      </a:r>
                    </a:p>
                  </a:txBody>
                  <a:tcPr/>
                </a:tc>
                <a:tc>
                  <a:txBody>
                    <a:bodyPr/>
                    <a:lstStyle/>
                    <a:p>
                      <a:r>
                        <a:rPr lang="en-US" sz="1400" dirty="0">
                          <a:solidFill>
                            <a:srgbClr val="0070C0"/>
                          </a:solidFill>
                        </a:rPr>
                        <a:t>3</a:t>
                      </a:r>
                    </a:p>
                  </a:txBody>
                  <a:tcPr/>
                </a:tc>
                <a:tc>
                  <a:txBody>
                    <a:bodyPr/>
                    <a:lstStyle/>
                    <a:p>
                      <a:r>
                        <a:rPr lang="en-US" sz="1400" dirty="0">
                          <a:solidFill>
                            <a:srgbClr val="0070C0"/>
                          </a:solidFill>
                        </a:rPr>
                        <a:t>3</a:t>
                      </a:r>
                    </a:p>
                  </a:txBody>
                  <a:tcPr/>
                </a:tc>
                <a:tc>
                  <a:txBody>
                    <a:bodyPr/>
                    <a:lstStyle/>
                    <a:p>
                      <a:r>
                        <a:rPr lang="en-US" sz="1400" dirty="0">
                          <a:solidFill>
                            <a:srgbClr val="0070C0"/>
                          </a:solidFill>
                        </a:rPr>
                        <a:t>Exclude</a:t>
                      </a:r>
                    </a:p>
                  </a:txBody>
                  <a:tcPr/>
                </a:tc>
                <a:extLst>
                  <a:ext uri="{0D108BD9-81ED-4DB2-BD59-A6C34878D82A}">
                    <a16:rowId xmlns:a16="http://schemas.microsoft.com/office/drawing/2014/main" val="10003"/>
                  </a:ext>
                </a:extLst>
              </a:tr>
              <a:tr h="302871">
                <a:tc>
                  <a:txBody>
                    <a:bodyPr/>
                    <a:lstStyle/>
                    <a:p>
                      <a:r>
                        <a:rPr lang="en-US" sz="1400" dirty="0">
                          <a:solidFill>
                            <a:srgbClr val="0070C0"/>
                          </a:solidFill>
                        </a:rPr>
                        <a:t>4</a:t>
                      </a:r>
                    </a:p>
                  </a:txBody>
                  <a:tcPr/>
                </a:tc>
                <a:tc>
                  <a:txBody>
                    <a:bodyPr/>
                    <a:lstStyle/>
                    <a:p>
                      <a:r>
                        <a:rPr lang="en-US" sz="1400" dirty="0">
                          <a:solidFill>
                            <a:srgbClr val="0070C0"/>
                          </a:solidFill>
                        </a:rPr>
                        <a:t>4</a:t>
                      </a:r>
                    </a:p>
                  </a:txBody>
                  <a:tcPr/>
                </a:tc>
                <a:tc>
                  <a:txBody>
                    <a:bodyPr/>
                    <a:lstStyle/>
                    <a:p>
                      <a:r>
                        <a:rPr lang="en-US" sz="1400" dirty="0">
                          <a:solidFill>
                            <a:srgbClr val="0070C0"/>
                          </a:solidFill>
                        </a:rPr>
                        <a:t>3</a:t>
                      </a:r>
                    </a:p>
                  </a:txBody>
                  <a:tcPr/>
                </a:tc>
                <a:tc>
                  <a:txBody>
                    <a:bodyPr/>
                    <a:lstStyle/>
                    <a:p>
                      <a:r>
                        <a:rPr lang="en-US" sz="1400" dirty="0">
                          <a:solidFill>
                            <a:srgbClr val="0070C0"/>
                          </a:solidFill>
                        </a:rPr>
                        <a:t>Exclude</a:t>
                      </a:r>
                    </a:p>
                  </a:txBody>
                  <a:tcPr/>
                </a:tc>
                <a:extLst>
                  <a:ext uri="{0D108BD9-81ED-4DB2-BD59-A6C34878D82A}">
                    <a16:rowId xmlns:a16="http://schemas.microsoft.com/office/drawing/2014/main" val="10004"/>
                  </a:ext>
                </a:extLst>
              </a:tr>
            </a:tbl>
          </a:graphicData>
        </a:graphic>
      </p:graphicFrame>
      <p:graphicFrame>
        <p:nvGraphicFramePr>
          <p:cNvPr id="5" name="Table 4">
            <a:extLst>
              <a:ext uri="{FF2B5EF4-FFF2-40B4-BE49-F238E27FC236}">
                <a16:creationId xmlns:a16="http://schemas.microsoft.com/office/drawing/2014/main" id="{F068C7B8-8D4F-8E4A-B523-0753CD9ACA0A}"/>
              </a:ext>
            </a:extLst>
          </p:cNvPr>
          <p:cNvGraphicFramePr>
            <a:graphicFrameLocks noGrp="1"/>
          </p:cNvGraphicFramePr>
          <p:nvPr>
            <p:extLst>
              <p:ext uri="{D42A27DB-BD31-4B8C-83A1-F6EECF244321}">
                <p14:modId xmlns:p14="http://schemas.microsoft.com/office/powerpoint/2010/main" val="2228112081"/>
              </p:ext>
            </p:extLst>
          </p:nvPr>
        </p:nvGraphicFramePr>
        <p:xfrm>
          <a:off x="5334000" y="3124199"/>
          <a:ext cx="2778523" cy="2038881"/>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102123">
                  <a:extLst>
                    <a:ext uri="{9D8B030D-6E8A-4147-A177-3AD203B41FA5}">
                      <a16:colId xmlns:a16="http://schemas.microsoft.com/office/drawing/2014/main" val="20003"/>
                    </a:ext>
                  </a:extLst>
                </a:gridCol>
              </a:tblGrid>
              <a:tr h="514881">
                <a:tc>
                  <a:txBody>
                    <a:bodyPr/>
                    <a:lstStyle/>
                    <a:p>
                      <a:r>
                        <a:rPr lang="en-US" sz="1400" dirty="0"/>
                        <a:t>subject</a:t>
                      </a:r>
                    </a:p>
                  </a:txBody>
                  <a:tcPr/>
                </a:tc>
                <a:tc>
                  <a:txBody>
                    <a:bodyPr/>
                    <a:lstStyle/>
                    <a:p>
                      <a:r>
                        <a:rPr lang="en-US" sz="1400" dirty="0"/>
                        <a:t>x</a:t>
                      </a:r>
                    </a:p>
                  </a:txBody>
                  <a:tcPr/>
                </a:tc>
                <a:tc>
                  <a:txBody>
                    <a:bodyPr/>
                    <a:lstStyle/>
                    <a:p>
                      <a:r>
                        <a:rPr lang="en-US" sz="1400" dirty="0"/>
                        <a:t>y</a:t>
                      </a:r>
                    </a:p>
                  </a:txBody>
                  <a:tcPr/>
                </a:tc>
                <a:tc>
                  <a:txBody>
                    <a:bodyPr/>
                    <a:lstStyle/>
                    <a:p>
                      <a:r>
                        <a:rPr lang="en-US" sz="1400" dirty="0"/>
                        <a:t>group</a:t>
                      </a:r>
                    </a:p>
                  </a:txBody>
                  <a:tcPr/>
                </a:tc>
                <a:extLst>
                  <a:ext uri="{0D108BD9-81ED-4DB2-BD59-A6C34878D82A}">
                    <a16:rowId xmlns:a16="http://schemas.microsoft.com/office/drawing/2014/main" val="10000"/>
                  </a:ext>
                </a:extLst>
              </a:tr>
              <a:tr h="302871">
                <a:tc>
                  <a:txBody>
                    <a:bodyPr/>
                    <a:lstStyle/>
                    <a:p>
                      <a:r>
                        <a:rPr lang="en-US" sz="1400" dirty="0">
                          <a:solidFill>
                            <a:srgbClr val="FF0000"/>
                          </a:solidFill>
                        </a:rPr>
                        <a:t>5</a:t>
                      </a:r>
                    </a:p>
                  </a:txBody>
                  <a:tcPr/>
                </a:tc>
                <a:tc>
                  <a:txBody>
                    <a:bodyPr/>
                    <a:lstStyle/>
                    <a:p>
                      <a:r>
                        <a:rPr lang="en-US" sz="1400" dirty="0">
                          <a:solidFill>
                            <a:srgbClr val="FF0000"/>
                          </a:solidFill>
                        </a:rPr>
                        <a:t>1</a:t>
                      </a:r>
                    </a:p>
                  </a:txBody>
                  <a:tcPr/>
                </a:tc>
                <a:tc>
                  <a:txBody>
                    <a:bodyPr/>
                    <a:lstStyle/>
                    <a:p>
                      <a:r>
                        <a:rPr lang="en-US" sz="1400" dirty="0">
                          <a:solidFill>
                            <a:srgbClr val="FF0000"/>
                          </a:solidFill>
                        </a:rPr>
                        <a:t>2</a:t>
                      </a:r>
                    </a:p>
                  </a:txBody>
                  <a:tcPr/>
                </a:tc>
                <a:tc>
                  <a:txBody>
                    <a:bodyPr/>
                    <a:lstStyle/>
                    <a:p>
                      <a:r>
                        <a:rPr lang="en-US" sz="1400" dirty="0">
                          <a:solidFill>
                            <a:srgbClr val="FF0000"/>
                          </a:solidFill>
                        </a:rPr>
                        <a:t>Include</a:t>
                      </a:r>
                    </a:p>
                  </a:txBody>
                  <a:tcPr/>
                </a:tc>
                <a:extLst>
                  <a:ext uri="{0D108BD9-81ED-4DB2-BD59-A6C34878D82A}">
                    <a16:rowId xmlns:a16="http://schemas.microsoft.com/office/drawing/2014/main" val="10005"/>
                  </a:ext>
                </a:extLst>
              </a:tr>
              <a:tr h="302871">
                <a:tc>
                  <a:txBody>
                    <a:bodyPr/>
                    <a:lstStyle/>
                    <a:p>
                      <a:r>
                        <a:rPr lang="en-US" sz="1400" dirty="0">
                          <a:solidFill>
                            <a:srgbClr val="FF0000"/>
                          </a:solidFill>
                        </a:rPr>
                        <a:t>6</a:t>
                      </a:r>
                    </a:p>
                  </a:txBody>
                  <a:tcPr/>
                </a:tc>
                <a:tc>
                  <a:txBody>
                    <a:bodyPr/>
                    <a:lstStyle/>
                    <a:p>
                      <a:r>
                        <a:rPr lang="en-US" sz="1400" dirty="0">
                          <a:solidFill>
                            <a:srgbClr val="FF0000"/>
                          </a:solidFill>
                        </a:rPr>
                        <a:t>2</a:t>
                      </a:r>
                    </a:p>
                  </a:txBody>
                  <a:tcPr/>
                </a:tc>
                <a:tc>
                  <a:txBody>
                    <a:bodyPr/>
                    <a:lstStyle/>
                    <a:p>
                      <a:r>
                        <a:rPr lang="en-US" sz="1400" dirty="0">
                          <a:solidFill>
                            <a:srgbClr val="FF0000"/>
                          </a:solidFill>
                        </a:rPr>
                        <a:t>3</a:t>
                      </a:r>
                    </a:p>
                  </a:txBody>
                  <a:tcPr/>
                </a:tc>
                <a:tc>
                  <a:txBody>
                    <a:bodyPr/>
                    <a:lstStyle/>
                    <a:p>
                      <a:r>
                        <a:rPr lang="en-US" sz="1400" dirty="0">
                          <a:solidFill>
                            <a:srgbClr val="FF0000"/>
                          </a:solidFill>
                        </a:rPr>
                        <a:t>Include</a:t>
                      </a:r>
                    </a:p>
                  </a:txBody>
                  <a:tcPr/>
                </a:tc>
                <a:extLst>
                  <a:ext uri="{0D108BD9-81ED-4DB2-BD59-A6C34878D82A}">
                    <a16:rowId xmlns:a16="http://schemas.microsoft.com/office/drawing/2014/main" val="10006"/>
                  </a:ext>
                </a:extLst>
              </a:tr>
              <a:tr h="302871">
                <a:tc>
                  <a:txBody>
                    <a:bodyPr/>
                    <a:lstStyle/>
                    <a:p>
                      <a:r>
                        <a:rPr lang="en-US" sz="1400" dirty="0">
                          <a:solidFill>
                            <a:srgbClr val="FF0000"/>
                          </a:solidFill>
                        </a:rPr>
                        <a:t>7</a:t>
                      </a:r>
                    </a:p>
                  </a:txBody>
                  <a:tcPr/>
                </a:tc>
                <a:tc>
                  <a:txBody>
                    <a:bodyPr/>
                    <a:lstStyle/>
                    <a:p>
                      <a:r>
                        <a:rPr lang="en-US" sz="1400" dirty="0">
                          <a:solidFill>
                            <a:srgbClr val="FF0000"/>
                          </a:solidFill>
                        </a:rPr>
                        <a:t>3</a:t>
                      </a:r>
                    </a:p>
                  </a:txBody>
                  <a:tcPr/>
                </a:tc>
                <a:tc>
                  <a:txBody>
                    <a:bodyPr/>
                    <a:lstStyle/>
                    <a:p>
                      <a:r>
                        <a:rPr lang="en-US" sz="1400" dirty="0">
                          <a:solidFill>
                            <a:srgbClr val="FF0000"/>
                          </a:solidFill>
                        </a:rPr>
                        <a:t>3</a:t>
                      </a:r>
                    </a:p>
                  </a:txBody>
                  <a:tcPr/>
                </a:tc>
                <a:tc>
                  <a:txBody>
                    <a:bodyPr/>
                    <a:lstStyle/>
                    <a:p>
                      <a:r>
                        <a:rPr lang="en-US" sz="1400" dirty="0">
                          <a:solidFill>
                            <a:srgbClr val="FF0000"/>
                          </a:solidFill>
                        </a:rPr>
                        <a:t>Include</a:t>
                      </a:r>
                    </a:p>
                  </a:txBody>
                  <a:tcPr/>
                </a:tc>
                <a:extLst>
                  <a:ext uri="{0D108BD9-81ED-4DB2-BD59-A6C34878D82A}">
                    <a16:rowId xmlns:a16="http://schemas.microsoft.com/office/drawing/2014/main" val="10007"/>
                  </a:ext>
                </a:extLst>
              </a:tr>
              <a:tr h="302871">
                <a:tc>
                  <a:txBody>
                    <a:bodyPr/>
                    <a:lstStyle/>
                    <a:p>
                      <a:r>
                        <a:rPr lang="en-US" sz="1400" dirty="0">
                          <a:solidFill>
                            <a:srgbClr val="FF0000"/>
                          </a:solidFill>
                        </a:rPr>
                        <a:t>8</a:t>
                      </a:r>
                    </a:p>
                  </a:txBody>
                  <a:tcPr/>
                </a:tc>
                <a:tc>
                  <a:txBody>
                    <a:bodyPr/>
                    <a:lstStyle/>
                    <a:p>
                      <a:r>
                        <a:rPr lang="en-US" sz="1400" dirty="0">
                          <a:solidFill>
                            <a:srgbClr val="FF0000"/>
                          </a:solidFill>
                        </a:rPr>
                        <a:t>4</a:t>
                      </a:r>
                    </a:p>
                  </a:txBody>
                  <a:tcPr/>
                </a:tc>
                <a:tc>
                  <a:txBody>
                    <a:bodyPr/>
                    <a:lstStyle/>
                    <a:p>
                      <a:r>
                        <a:rPr lang="en-US" sz="1400" dirty="0">
                          <a:solidFill>
                            <a:srgbClr val="FF0000"/>
                          </a:solidFill>
                        </a:rPr>
                        <a:t>3</a:t>
                      </a:r>
                    </a:p>
                  </a:txBody>
                  <a:tcPr/>
                </a:tc>
                <a:tc>
                  <a:txBody>
                    <a:bodyPr/>
                    <a:lstStyle/>
                    <a:p>
                      <a:r>
                        <a:rPr lang="en-US" sz="1400" dirty="0">
                          <a:solidFill>
                            <a:srgbClr val="FF0000"/>
                          </a:solidFill>
                        </a:rPr>
                        <a:t>Include</a:t>
                      </a:r>
                    </a:p>
                  </a:txBody>
                  <a:tcPr/>
                </a:tc>
                <a:extLst>
                  <a:ext uri="{0D108BD9-81ED-4DB2-BD59-A6C34878D82A}">
                    <a16:rowId xmlns:a16="http://schemas.microsoft.com/office/drawing/2014/main" val="10008"/>
                  </a:ext>
                </a:extLst>
              </a:tr>
              <a:tr h="302871">
                <a:tc>
                  <a:txBody>
                    <a:bodyPr/>
                    <a:lstStyle/>
                    <a:p>
                      <a:r>
                        <a:rPr lang="en-US" sz="1400">
                          <a:solidFill>
                            <a:srgbClr val="FF0000"/>
                          </a:solidFill>
                        </a:rPr>
                        <a:t>9</a:t>
                      </a:r>
                      <a:endParaRPr lang="en-US" sz="1400" dirty="0">
                        <a:solidFill>
                          <a:srgbClr val="FF0000"/>
                        </a:solidFill>
                      </a:endParaRPr>
                    </a:p>
                  </a:txBody>
                  <a:tcPr/>
                </a:tc>
                <a:tc>
                  <a:txBody>
                    <a:bodyPr/>
                    <a:lstStyle/>
                    <a:p>
                      <a:r>
                        <a:rPr lang="en-US" sz="1400">
                          <a:solidFill>
                            <a:srgbClr val="FF0000"/>
                          </a:solidFill>
                        </a:rPr>
                        <a:t>30</a:t>
                      </a:r>
                      <a:endParaRPr lang="en-US" sz="1400" dirty="0">
                        <a:solidFill>
                          <a:srgbClr val="FF0000"/>
                        </a:solidFill>
                      </a:endParaRPr>
                    </a:p>
                  </a:txBody>
                  <a:tcPr/>
                </a:tc>
                <a:tc>
                  <a:txBody>
                    <a:bodyPr/>
                    <a:lstStyle/>
                    <a:p>
                      <a:r>
                        <a:rPr lang="en-US" sz="1400">
                          <a:solidFill>
                            <a:srgbClr val="FF0000"/>
                          </a:solidFill>
                        </a:rPr>
                        <a:t>50</a:t>
                      </a:r>
                      <a:endParaRPr lang="en-US" sz="1400" dirty="0">
                        <a:solidFill>
                          <a:srgbClr val="FF0000"/>
                        </a:solidFill>
                      </a:endParaRPr>
                    </a:p>
                  </a:txBody>
                  <a:tcPr/>
                </a:tc>
                <a:tc>
                  <a:txBody>
                    <a:bodyPr/>
                    <a:lstStyle/>
                    <a:p>
                      <a:r>
                        <a:rPr lang="en-US" sz="1400" dirty="0">
                          <a:solidFill>
                            <a:srgbClr val="FF0000"/>
                          </a:solidFill>
                        </a:rPr>
                        <a:t>Include</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8320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2243-C64C-4AA4-8D78-F1292D727875}"/>
              </a:ext>
            </a:extLst>
          </p:cNvPr>
          <p:cNvSpPr>
            <a:spLocks noGrp="1"/>
          </p:cNvSpPr>
          <p:nvPr>
            <p:ph type="title"/>
          </p:nvPr>
        </p:nvSpPr>
        <p:spPr/>
        <p:txBody>
          <a:bodyPr/>
          <a:lstStyle/>
          <a:p>
            <a:r>
              <a:rPr lang="en-US" dirty="0"/>
              <a:t>Part 2, Data Set 1</a:t>
            </a:r>
          </a:p>
        </p:txBody>
      </p:sp>
      <p:pic>
        <p:nvPicPr>
          <p:cNvPr id="5" name="Picture 4">
            <a:extLst>
              <a:ext uri="{FF2B5EF4-FFF2-40B4-BE49-F238E27FC236}">
                <a16:creationId xmlns:a16="http://schemas.microsoft.com/office/drawing/2014/main" id="{FDCE8493-2DD7-41F7-A452-5A37420C876E}"/>
              </a:ext>
            </a:extLst>
          </p:cNvPr>
          <p:cNvPicPr>
            <a:picLocks noChangeAspect="1"/>
          </p:cNvPicPr>
          <p:nvPr/>
        </p:nvPicPr>
        <p:blipFill>
          <a:blip r:embed="rId2"/>
          <a:stretch>
            <a:fillRect/>
          </a:stretch>
        </p:blipFill>
        <p:spPr>
          <a:xfrm>
            <a:off x="642366" y="1905000"/>
            <a:ext cx="4391025" cy="2733675"/>
          </a:xfrm>
          <a:prstGeom prst="rect">
            <a:avLst/>
          </a:prstGeom>
        </p:spPr>
      </p:pic>
      <p:pic>
        <p:nvPicPr>
          <p:cNvPr id="7" name="Picture 6">
            <a:extLst>
              <a:ext uri="{FF2B5EF4-FFF2-40B4-BE49-F238E27FC236}">
                <a16:creationId xmlns:a16="http://schemas.microsoft.com/office/drawing/2014/main" id="{3FD70203-845B-4FE5-B92B-338C4690FDFD}"/>
              </a:ext>
            </a:extLst>
          </p:cNvPr>
          <p:cNvPicPr>
            <a:picLocks noChangeAspect="1"/>
          </p:cNvPicPr>
          <p:nvPr/>
        </p:nvPicPr>
        <p:blipFill>
          <a:blip r:embed="rId3"/>
          <a:stretch>
            <a:fillRect/>
          </a:stretch>
        </p:blipFill>
        <p:spPr>
          <a:xfrm>
            <a:off x="5218556" y="990600"/>
            <a:ext cx="3876675" cy="5276850"/>
          </a:xfrm>
          <a:prstGeom prst="rect">
            <a:avLst/>
          </a:prstGeom>
        </p:spPr>
      </p:pic>
    </p:spTree>
    <p:extLst>
      <p:ext uri="{BB962C8B-B14F-4D97-AF65-F5344CB8AC3E}">
        <p14:creationId xmlns:p14="http://schemas.microsoft.com/office/powerpoint/2010/main" val="271272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2243-C64C-4AA4-8D78-F1292D727875}"/>
              </a:ext>
            </a:extLst>
          </p:cNvPr>
          <p:cNvSpPr>
            <a:spLocks noGrp="1"/>
          </p:cNvSpPr>
          <p:nvPr>
            <p:ph type="title"/>
          </p:nvPr>
        </p:nvSpPr>
        <p:spPr/>
        <p:txBody>
          <a:bodyPr/>
          <a:lstStyle/>
          <a:p>
            <a:r>
              <a:rPr lang="en-US" dirty="0"/>
              <a:t>Part 2, Data Set 1</a:t>
            </a:r>
          </a:p>
        </p:txBody>
      </p:sp>
      <p:pic>
        <p:nvPicPr>
          <p:cNvPr id="4" name="Picture 3">
            <a:extLst>
              <a:ext uri="{FF2B5EF4-FFF2-40B4-BE49-F238E27FC236}">
                <a16:creationId xmlns:a16="http://schemas.microsoft.com/office/drawing/2014/main" id="{2EDE17B7-3665-4D83-9AF1-4E0826C18E21}"/>
              </a:ext>
            </a:extLst>
          </p:cNvPr>
          <p:cNvPicPr>
            <a:picLocks noChangeAspect="1"/>
          </p:cNvPicPr>
          <p:nvPr/>
        </p:nvPicPr>
        <p:blipFill>
          <a:blip r:embed="rId2"/>
          <a:stretch>
            <a:fillRect/>
          </a:stretch>
        </p:blipFill>
        <p:spPr>
          <a:xfrm>
            <a:off x="304800" y="2038350"/>
            <a:ext cx="4486275" cy="2781300"/>
          </a:xfrm>
          <a:prstGeom prst="rect">
            <a:avLst/>
          </a:prstGeom>
        </p:spPr>
      </p:pic>
      <p:pic>
        <p:nvPicPr>
          <p:cNvPr id="8" name="Picture 7">
            <a:extLst>
              <a:ext uri="{FF2B5EF4-FFF2-40B4-BE49-F238E27FC236}">
                <a16:creationId xmlns:a16="http://schemas.microsoft.com/office/drawing/2014/main" id="{2978C454-FCE5-4A2F-8BDB-60E356530ECC}"/>
              </a:ext>
            </a:extLst>
          </p:cNvPr>
          <p:cNvPicPr>
            <a:picLocks noChangeAspect="1"/>
          </p:cNvPicPr>
          <p:nvPr/>
        </p:nvPicPr>
        <p:blipFill>
          <a:blip r:embed="rId3"/>
          <a:stretch>
            <a:fillRect/>
          </a:stretch>
        </p:blipFill>
        <p:spPr>
          <a:xfrm>
            <a:off x="4895850" y="1144587"/>
            <a:ext cx="3943350" cy="5438775"/>
          </a:xfrm>
          <a:prstGeom prst="rect">
            <a:avLst/>
          </a:prstGeom>
        </p:spPr>
      </p:pic>
    </p:spTree>
    <p:extLst>
      <p:ext uri="{BB962C8B-B14F-4D97-AF65-F5344CB8AC3E}">
        <p14:creationId xmlns:p14="http://schemas.microsoft.com/office/powerpoint/2010/main" val="185937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954B-2470-794B-81CF-ADEAA6823CA0}"/>
              </a:ext>
            </a:extLst>
          </p:cNvPr>
          <p:cNvSpPr>
            <a:spLocks noGrp="1"/>
          </p:cNvSpPr>
          <p:nvPr>
            <p:ph type="title"/>
          </p:nvPr>
        </p:nvSpPr>
        <p:spPr>
          <a:xfrm>
            <a:off x="457200" y="2590800"/>
            <a:ext cx="8229600" cy="1143000"/>
          </a:xfrm>
        </p:spPr>
        <p:txBody>
          <a:bodyPr/>
          <a:lstStyle/>
          <a:p>
            <a:r>
              <a:rPr lang="en-US" dirty="0"/>
              <a:t>End Part 2</a:t>
            </a:r>
          </a:p>
        </p:txBody>
      </p:sp>
    </p:spTree>
    <p:extLst>
      <p:ext uri="{BB962C8B-B14F-4D97-AF65-F5344CB8AC3E}">
        <p14:creationId xmlns:p14="http://schemas.microsoft.com/office/powerpoint/2010/main" val="19106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954B-2470-794B-81CF-ADEAA6823CA0}"/>
              </a:ext>
            </a:extLst>
          </p:cNvPr>
          <p:cNvSpPr>
            <a:spLocks noGrp="1"/>
          </p:cNvSpPr>
          <p:nvPr>
            <p:ph type="title"/>
          </p:nvPr>
        </p:nvSpPr>
        <p:spPr>
          <a:xfrm>
            <a:off x="457200" y="2286000"/>
            <a:ext cx="8229600" cy="1143000"/>
          </a:xfrm>
        </p:spPr>
        <p:txBody>
          <a:bodyPr/>
          <a:lstStyle/>
          <a:p>
            <a:r>
              <a:rPr lang="en-US" dirty="0"/>
              <a:t>Part 3</a:t>
            </a:r>
          </a:p>
        </p:txBody>
      </p:sp>
    </p:spTree>
    <p:extLst>
      <p:ext uri="{BB962C8B-B14F-4D97-AF65-F5344CB8AC3E}">
        <p14:creationId xmlns:p14="http://schemas.microsoft.com/office/powerpoint/2010/main" val="215394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14" y="304800"/>
            <a:ext cx="8566186" cy="1143000"/>
          </a:xfrm>
        </p:spPr>
        <p:txBody>
          <a:bodyPr>
            <a:normAutofit/>
          </a:bodyPr>
          <a:lstStyle/>
          <a:p>
            <a:r>
              <a:rPr lang="en-US" dirty="0"/>
              <a:t>SAT Analysis… QOI and Data</a:t>
            </a:r>
          </a:p>
        </p:txBody>
      </p:sp>
      <p:sp>
        <p:nvSpPr>
          <p:cNvPr id="3" name="Content Placeholder 2"/>
          <p:cNvSpPr>
            <a:spLocks noGrp="1"/>
          </p:cNvSpPr>
          <p:nvPr>
            <p:ph idx="1"/>
          </p:nvPr>
        </p:nvSpPr>
        <p:spPr>
          <a:xfrm>
            <a:off x="273014" y="2721769"/>
            <a:ext cx="8763000" cy="2993231"/>
          </a:xfrm>
        </p:spPr>
        <p:txBody>
          <a:bodyPr>
            <a:noAutofit/>
          </a:bodyPr>
          <a:lstStyle/>
          <a:p>
            <a:pPr marL="0" indent="0">
              <a:buNone/>
            </a:pPr>
            <a:r>
              <a:rPr lang="en-US" sz="1800" dirty="0"/>
              <a:t>The Data (50 observations … 1 for each state):</a:t>
            </a:r>
          </a:p>
          <a:p>
            <a:pPr marL="0" indent="0">
              <a:buNone/>
            </a:pPr>
            <a:r>
              <a:rPr lang="en-US" sz="1800" dirty="0"/>
              <a:t>SAT: average SAT score for the state</a:t>
            </a:r>
          </a:p>
          <a:p>
            <a:pPr marL="0" indent="0">
              <a:buNone/>
            </a:pPr>
            <a:r>
              <a:rPr lang="en-US" sz="1800" dirty="0"/>
              <a:t>TAKERS: % of the state’s students that take the test</a:t>
            </a:r>
          </a:p>
          <a:p>
            <a:pPr marL="0" indent="0">
              <a:buNone/>
            </a:pPr>
            <a:r>
              <a:rPr lang="en-US" sz="1800" dirty="0"/>
              <a:t>INCOME: Median income of families in the state</a:t>
            </a:r>
          </a:p>
          <a:p>
            <a:pPr marL="0" indent="0">
              <a:buNone/>
            </a:pPr>
            <a:r>
              <a:rPr lang="en-US" sz="1800" dirty="0"/>
              <a:t>YEARS: average number of years students received formal education in social studies, natural sciences and humanities</a:t>
            </a:r>
          </a:p>
          <a:p>
            <a:pPr marL="0" indent="0">
              <a:buNone/>
            </a:pPr>
            <a:r>
              <a:rPr lang="en-US" sz="1800" dirty="0"/>
              <a:t>PUBLIC:  percentage of test takers that attend public schools</a:t>
            </a:r>
          </a:p>
          <a:p>
            <a:pPr marL="0" indent="0">
              <a:buNone/>
            </a:pPr>
            <a:r>
              <a:rPr lang="en-US" sz="1800" dirty="0"/>
              <a:t>EXPEND:  amount of money in $100s that the state spends on each student</a:t>
            </a:r>
          </a:p>
          <a:p>
            <a:pPr marL="0" indent="0">
              <a:buNone/>
            </a:pPr>
            <a:r>
              <a:rPr lang="en-US" sz="1800" dirty="0"/>
              <a:t>RANK:  median percentile rank of the students in their secondary school.  </a:t>
            </a:r>
          </a:p>
        </p:txBody>
      </p:sp>
      <p:sp>
        <p:nvSpPr>
          <p:cNvPr id="4" name="TextBox 3"/>
          <p:cNvSpPr txBox="1"/>
          <p:nvPr/>
        </p:nvSpPr>
        <p:spPr>
          <a:xfrm>
            <a:off x="365107" y="1219200"/>
            <a:ext cx="8382000" cy="1477328"/>
          </a:xfrm>
          <a:prstGeom prst="rect">
            <a:avLst/>
          </a:prstGeom>
          <a:noFill/>
        </p:spPr>
        <p:txBody>
          <a:bodyPr wrap="square" rtlCol="0">
            <a:spAutoFit/>
          </a:bodyPr>
          <a:lstStyle/>
          <a:p>
            <a:r>
              <a:rPr lang="en-US" dirty="0"/>
              <a:t>QOI: A common discussion in education is if, and to what extent, spending money on students is significantly associated with increased test scores.  We would like to conduct an analysis to quantify any evidence that the amount of money spent on each student (Expend) is associated with an increase in the average SAT score for that state after accounting for possible confounding factors that have been recorded in the data set.  </a:t>
            </a:r>
          </a:p>
        </p:txBody>
      </p:sp>
      <p:sp>
        <p:nvSpPr>
          <p:cNvPr id="5" name="TextBox 4">
            <a:extLst>
              <a:ext uri="{FF2B5EF4-FFF2-40B4-BE49-F238E27FC236}">
                <a16:creationId xmlns:a16="http://schemas.microsoft.com/office/drawing/2014/main" id="{CF83BE0E-C6A8-D04C-8510-91DCECD6CAF5}"/>
              </a:ext>
            </a:extLst>
          </p:cNvPr>
          <p:cNvSpPr txBox="1"/>
          <p:nvPr/>
        </p:nvSpPr>
        <p:spPr>
          <a:xfrm>
            <a:off x="396893" y="5791200"/>
            <a:ext cx="8382000" cy="923330"/>
          </a:xfrm>
          <a:prstGeom prst="rect">
            <a:avLst/>
          </a:prstGeom>
          <a:noFill/>
        </p:spPr>
        <p:txBody>
          <a:bodyPr wrap="square" rtlCol="0">
            <a:spAutoFit/>
          </a:bodyPr>
          <a:lstStyle/>
          <a:p>
            <a:r>
              <a:rPr lang="en-US" b="1" dirty="0"/>
              <a:t>Goal for Live Session:  Exclude ”Expend” and perform at least one variable selection technique to obtain a set of potential confounding factors.  Identify these variables and we will continue the analysis in live session!  </a:t>
            </a:r>
          </a:p>
        </p:txBody>
      </p:sp>
    </p:spTree>
    <p:extLst>
      <p:ext uri="{BB962C8B-B14F-4D97-AF65-F5344CB8AC3E}">
        <p14:creationId xmlns:p14="http://schemas.microsoft.com/office/powerpoint/2010/main" val="398145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10625</TotalTime>
  <Words>392</Words>
  <Application>Microsoft Office PowerPoint</Application>
  <PresentationFormat>On-screen Show (4:3)</PresentationFormat>
  <Paragraphs>80</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UNIT 14</vt:lpstr>
      <vt:lpstr>Part 1</vt:lpstr>
      <vt:lpstr>End Part 1</vt:lpstr>
      <vt:lpstr>Part 2</vt:lpstr>
      <vt:lpstr>Part 2, Data Set 1</vt:lpstr>
      <vt:lpstr>Part 2, Data Set 1</vt:lpstr>
      <vt:lpstr>End Part 2</vt:lpstr>
      <vt:lpstr>Part 3</vt:lpstr>
      <vt:lpstr>SAT Analysis… QOI and Data</vt:lpstr>
      <vt:lpstr>End Part 3</vt:lpstr>
      <vt:lpstr>Part 4</vt:lpstr>
      <vt:lpstr>SAT Analysis… QOI and Data</vt:lpstr>
      <vt:lpstr>Takeaways</vt:lpstr>
      <vt:lpstr>End Part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Bivin Sadler</dc:creator>
  <cp:lastModifiedBy>dcrc1</cp:lastModifiedBy>
  <cp:revision>116</cp:revision>
  <dcterms:created xsi:type="dcterms:W3CDTF">2015-02-25T05:07:08Z</dcterms:created>
  <dcterms:modified xsi:type="dcterms:W3CDTF">2020-11-23T14:47:56Z</dcterms:modified>
</cp:coreProperties>
</file>