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1BFC-FFAC-764C-AA89-098706458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7557F-F1A4-AD43-96E2-0A416A0BA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786F-32F4-CB4C-A48A-0F36ECAD2BAA}"/>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5" name="Footer Placeholder 4">
            <a:extLst>
              <a:ext uri="{FF2B5EF4-FFF2-40B4-BE49-F238E27FC236}">
                <a16:creationId xmlns:a16="http://schemas.microsoft.com/office/drawing/2014/main" id="{07CEFA57-ED36-4042-A0BB-62682CB3D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74D04-0BBC-7344-95A8-73061377A83B}"/>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42461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F6B-8E45-9341-B80D-D2561BEA9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E0E6C-2C2C-8744-96CB-FEF70C467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D598F-3007-D84F-B070-2E63C0F66358}"/>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5" name="Footer Placeholder 4">
            <a:extLst>
              <a:ext uri="{FF2B5EF4-FFF2-40B4-BE49-F238E27FC236}">
                <a16:creationId xmlns:a16="http://schemas.microsoft.com/office/drawing/2014/main" id="{4AFB7B6C-B2DF-9F40-871E-6EB98A666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2915C-0806-1948-8123-2ED4B08DF9BA}"/>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911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EBDD1-735B-5C44-9BC4-CB1430E40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FC3C1-AE04-F342-92FC-F79B82A64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44DDB-1833-EC48-8B4B-3D9249F95A79}"/>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5" name="Footer Placeholder 4">
            <a:extLst>
              <a:ext uri="{FF2B5EF4-FFF2-40B4-BE49-F238E27FC236}">
                <a16:creationId xmlns:a16="http://schemas.microsoft.com/office/drawing/2014/main" id="{3B82A005-3024-2940-9F77-C74748754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3EB6-97AC-DA45-AA14-F32AB15B8BF3}"/>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9080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B62-9C09-484E-9B94-6CF32D15F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AEC0-E8FB-944C-8096-ED201AE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FA5E-7B5B-254F-9276-AF7408ABF50D}"/>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5" name="Footer Placeholder 4">
            <a:extLst>
              <a:ext uri="{FF2B5EF4-FFF2-40B4-BE49-F238E27FC236}">
                <a16:creationId xmlns:a16="http://schemas.microsoft.com/office/drawing/2014/main" id="{7211EC86-E9ED-E94B-B419-90B3942AF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BE274-96D1-6143-A94D-1379571210D4}"/>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8987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5F3-6D3A-9F44-B065-488CDCD3A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393B5-FC07-7D45-AF9A-08404F23E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0D992-900E-0849-AA03-0BCA81BFCC07}"/>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5" name="Footer Placeholder 4">
            <a:extLst>
              <a:ext uri="{FF2B5EF4-FFF2-40B4-BE49-F238E27FC236}">
                <a16:creationId xmlns:a16="http://schemas.microsoft.com/office/drawing/2014/main" id="{C7845EC4-E7C8-894D-A9E2-4DF27A0C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FA256-B231-7E46-9DAD-C986AA8851B0}"/>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19964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6214-6F5E-3943-8F5B-82D14DFF6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10865-A7E2-8C4D-B951-19F651E6D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581C1-F4BA-9D4A-9AD5-2D24FC0E2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45304-C6A9-9348-894C-28AB63ABF897}"/>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6" name="Footer Placeholder 5">
            <a:extLst>
              <a:ext uri="{FF2B5EF4-FFF2-40B4-BE49-F238E27FC236}">
                <a16:creationId xmlns:a16="http://schemas.microsoft.com/office/drawing/2014/main" id="{2C2B607E-E2A7-DF41-ABBA-0B327E442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62EF-BD93-1D49-BFD0-CD89D7754719}"/>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30304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4425-207F-8C44-8610-73D513944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26DC1-2BA8-EF43-81D4-28B004EA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F249F-A604-CD4F-9232-8DD438725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D32495-9A4E-8C4A-A8DF-B714204F2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193C-FC90-0B44-A52C-89009BCE3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8768E-1EE7-E449-893A-F4CFF70E55EE}"/>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8" name="Footer Placeholder 7">
            <a:extLst>
              <a:ext uri="{FF2B5EF4-FFF2-40B4-BE49-F238E27FC236}">
                <a16:creationId xmlns:a16="http://schemas.microsoft.com/office/drawing/2014/main" id="{1EE9A5A7-FD63-3243-8DD0-A56807A2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60D8A-FACA-F04B-B5B0-0391DA60C94C}"/>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1578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C6F-538F-3C4B-8B18-5745FD9C9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1C006-2924-8C4D-89D3-5A26DA128963}"/>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4" name="Footer Placeholder 3">
            <a:extLst>
              <a:ext uri="{FF2B5EF4-FFF2-40B4-BE49-F238E27FC236}">
                <a16:creationId xmlns:a16="http://schemas.microsoft.com/office/drawing/2014/main" id="{ED66CD1A-F69E-9C42-A72A-5C810BEA0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1EEE0-7EE4-F948-A6B6-8BE69CE45061}"/>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2781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849CE-A277-0149-BDB3-BD646AADA28E}"/>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3" name="Footer Placeholder 2">
            <a:extLst>
              <a:ext uri="{FF2B5EF4-FFF2-40B4-BE49-F238E27FC236}">
                <a16:creationId xmlns:a16="http://schemas.microsoft.com/office/drawing/2014/main" id="{5F2E1DD5-5AC8-5942-86AB-BCF2F2A89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DB509-5E78-9E47-886E-F8DFA29E32A5}"/>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66708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4D57-26FA-A24D-AE21-39C015CEF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BF397-93DB-1B4E-96B8-0BE65A43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7F35C-289C-1F4F-AF5B-BFF28FF58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0F6BE-BD89-FE49-A59C-EC109D5F6C96}"/>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6" name="Footer Placeholder 5">
            <a:extLst>
              <a:ext uri="{FF2B5EF4-FFF2-40B4-BE49-F238E27FC236}">
                <a16:creationId xmlns:a16="http://schemas.microsoft.com/office/drawing/2014/main" id="{36EE33AC-0545-544C-82C8-9B2988A3E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3C141-151A-C54D-927E-713538C1BC26}"/>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415686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63D3-349A-2B49-97DB-F1752D1B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7166-E57A-7840-A584-45A41BD0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BDB9C2-2B8B-9142-BA92-12B109855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735BA-71BF-A248-9DDC-4EE651540AF3}"/>
              </a:ext>
            </a:extLst>
          </p:cNvPr>
          <p:cNvSpPr>
            <a:spLocks noGrp="1"/>
          </p:cNvSpPr>
          <p:nvPr>
            <p:ph type="dt" sz="half" idx="10"/>
          </p:nvPr>
        </p:nvSpPr>
        <p:spPr/>
        <p:txBody>
          <a:bodyPr/>
          <a:lstStyle/>
          <a:p>
            <a:fld id="{97D76BEF-B6B1-0B4C-AA99-A4B7AFC954EB}" type="datetimeFigureOut">
              <a:rPr lang="en-US" smtClean="0"/>
              <a:t>10/19/20</a:t>
            </a:fld>
            <a:endParaRPr lang="en-US"/>
          </a:p>
        </p:txBody>
      </p:sp>
      <p:sp>
        <p:nvSpPr>
          <p:cNvPr id="6" name="Footer Placeholder 5">
            <a:extLst>
              <a:ext uri="{FF2B5EF4-FFF2-40B4-BE49-F238E27FC236}">
                <a16:creationId xmlns:a16="http://schemas.microsoft.com/office/drawing/2014/main" id="{646EF8DA-84FD-8C4E-B89E-2D939934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8DC73-D61F-704D-BD04-5C98E74C8E4E}"/>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98049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9C225-B876-CF42-B563-24CDCFA71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8817C-01D3-0245-93DA-2B751FB41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E3D12-A97A-5E44-9288-9A2D07A48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6BEF-B6B1-0B4C-AA99-A4B7AFC954EB}" type="datetimeFigureOut">
              <a:rPr lang="en-US" smtClean="0"/>
              <a:t>10/19/20</a:t>
            </a:fld>
            <a:endParaRPr lang="en-US"/>
          </a:p>
        </p:txBody>
      </p:sp>
      <p:sp>
        <p:nvSpPr>
          <p:cNvPr id="5" name="Footer Placeholder 4">
            <a:extLst>
              <a:ext uri="{FF2B5EF4-FFF2-40B4-BE49-F238E27FC236}">
                <a16:creationId xmlns:a16="http://schemas.microsoft.com/office/drawing/2014/main" id="{B5B15098-D0DD-6443-9871-19D5CC6A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3CB02-BB58-8148-9F9F-9C5F8412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60A0-9268-384A-90BA-34F8B77D73CA}" type="slidenum">
              <a:rPr lang="en-US" smtClean="0"/>
              <a:t>‹#›</a:t>
            </a:fld>
            <a:endParaRPr lang="en-US"/>
          </a:p>
        </p:txBody>
      </p:sp>
    </p:spTree>
    <p:extLst>
      <p:ext uri="{BB962C8B-B14F-4D97-AF65-F5344CB8AC3E}">
        <p14:creationId xmlns:p14="http://schemas.microsoft.com/office/powerpoint/2010/main" val="102586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7AC8-D0E7-7047-91F6-E9DD523B9B58}"/>
              </a:ext>
            </a:extLst>
          </p:cNvPr>
          <p:cNvSpPr>
            <a:spLocks noGrp="1"/>
          </p:cNvSpPr>
          <p:nvPr>
            <p:ph type="ctrTitle"/>
          </p:nvPr>
        </p:nvSpPr>
        <p:spPr/>
        <p:txBody>
          <a:bodyPr/>
          <a:lstStyle/>
          <a:p>
            <a:r>
              <a:rPr lang="en-US" dirty="0"/>
              <a:t>Unit 10: </a:t>
            </a:r>
            <a:br>
              <a:rPr lang="en-US" dirty="0"/>
            </a:br>
            <a:r>
              <a:rPr lang="en-US" dirty="0"/>
              <a:t>For Live Session Assignment</a:t>
            </a:r>
          </a:p>
        </p:txBody>
      </p:sp>
      <p:sp>
        <p:nvSpPr>
          <p:cNvPr id="3" name="Subtitle 2">
            <a:extLst>
              <a:ext uri="{FF2B5EF4-FFF2-40B4-BE49-F238E27FC236}">
                <a16:creationId xmlns:a16="http://schemas.microsoft.com/office/drawing/2014/main" id="{79AB46FE-DD42-3A4A-BC63-128B3FC1E7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54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8E07-C9FE-034C-93C1-7C5B2F810FC6}"/>
              </a:ext>
            </a:extLst>
          </p:cNvPr>
          <p:cNvSpPr>
            <a:spLocks noGrp="1"/>
          </p:cNvSpPr>
          <p:nvPr>
            <p:ph type="title"/>
          </p:nvPr>
        </p:nvSpPr>
        <p:spPr>
          <a:xfrm>
            <a:off x="838200" y="2612214"/>
            <a:ext cx="10515600" cy="1325563"/>
          </a:xfrm>
        </p:spPr>
        <p:txBody>
          <a:bodyPr>
            <a:normAutofit fontScale="90000"/>
          </a:bodyPr>
          <a:lstStyle/>
          <a:p>
            <a:r>
              <a:rPr lang="en-US" dirty="0"/>
              <a:t>Please Provide a summary of at least 4, but as many any as you like, takeaways from this unit!</a:t>
            </a:r>
          </a:p>
        </p:txBody>
      </p:sp>
    </p:spTree>
    <p:extLst>
      <p:ext uri="{BB962C8B-B14F-4D97-AF65-F5344CB8AC3E}">
        <p14:creationId xmlns:p14="http://schemas.microsoft.com/office/powerpoint/2010/main" val="288979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B74A-3236-AE4F-A753-544313866942}"/>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3942D0BE-FDD1-B346-A773-D61CEAA2D3CF}"/>
              </a:ext>
            </a:extLst>
          </p:cNvPr>
          <p:cNvSpPr>
            <a:spLocks noGrp="1"/>
          </p:cNvSpPr>
          <p:nvPr>
            <p:ph idx="1"/>
          </p:nvPr>
        </p:nvSpPr>
        <p:spPr/>
        <p:txBody>
          <a:bodyPr>
            <a:normAutofit fontScale="85000" lnSpcReduction="10000"/>
          </a:bodyPr>
          <a:lstStyle/>
          <a:p>
            <a:r>
              <a:rPr lang="en-US" dirty="0"/>
              <a:t>Practice with the ANOVA table is key, they’re sometimes tricky.  Especially this one from the live session, the non aligned columns threw me off! </a:t>
            </a:r>
          </a:p>
          <a:p>
            <a:r>
              <a:rPr lang="en-US" dirty="0"/>
              <a:t>Question 4 on the quick quiz questions took some thought.  And I’m still not sure.</a:t>
            </a:r>
          </a:p>
          <a:p>
            <a:r>
              <a:rPr lang="en-US" dirty="0"/>
              <a:t>Calibration is still very murky to me, is it correct to say we use calibration is used to essentially swap variables (with a few more details)? However, I’ve also seen other definitions  where calibration is used to correct bias.  These two definitions and their relationship is murky.  Maybe one strictly involves regression, and the other doesn’t.</a:t>
            </a:r>
          </a:p>
          <a:p>
            <a:r>
              <a:rPr lang="en-US" dirty="0"/>
              <a:t>A takeaway is that I really enjoy regression.  In undergrad I took an entire 3 credit course on it, so I’ve previously learned lots! It’s a great fundamental statistical skill! </a:t>
            </a:r>
          </a:p>
          <a:p>
            <a:r>
              <a:rPr lang="en-US" dirty="0"/>
              <a:t>Hopefully, the next exam, there’s lots of regression! (Potential for redemption)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9730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4: Questions or Comments</a:t>
            </a:r>
          </a:p>
        </p:txBody>
      </p:sp>
    </p:spTree>
    <p:extLst>
      <p:ext uri="{BB962C8B-B14F-4D97-AF65-F5344CB8AC3E}">
        <p14:creationId xmlns:p14="http://schemas.microsoft.com/office/powerpoint/2010/main" val="13964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1: Quick Quiz Questions</a:t>
            </a:r>
          </a:p>
        </p:txBody>
      </p:sp>
    </p:spTree>
    <p:extLst>
      <p:ext uri="{BB962C8B-B14F-4D97-AF65-F5344CB8AC3E}">
        <p14:creationId xmlns:p14="http://schemas.microsoft.com/office/powerpoint/2010/main" val="1911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BE4E26C5-1856-1B49-A315-B73EA9F8E448}"/>
              </a:ext>
            </a:extLst>
          </p:cNvPr>
          <p:cNvPicPr>
            <a:picLocks noChangeAspect="1"/>
          </p:cNvPicPr>
          <p:nvPr/>
        </p:nvPicPr>
        <p:blipFill>
          <a:blip r:embed="rId2"/>
          <a:stretch>
            <a:fillRect/>
          </a:stretch>
        </p:blipFill>
        <p:spPr>
          <a:xfrm>
            <a:off x="1838527" y="1690688"/>
            <a:ext cx="7667557" cy="4443698"/>
          </a:xfrm>
          <a:prstGeom prst="rect">
            <a:avLst/>
          </a:prstGeom>
        </p:spPr>
      </p:pic>
      <p:sp>
        <p:nvSpPr>
          <p:cNvPr id="3" name="Oval 2">
            <a:extLst>
              <a:ext uri="{FF2B5EF4-FFF2-40B4-BE49-F238E27FC236}">
                <a16:creationId xmlns:a16="http://schemas.microsoft.com/office/drawing/2014/main" id="{DC02A32B-8237-2A4C-9CD1-4C8F17E846D0}"/>
              </a:ext>
            </a:extLst>
          </p:cNvPr>
          <p:cNvSpPr/>
          <p:nvPr/>
        </p:nvSpPr>
        <p:spPr>
          <a:xfrm>
            <a:off x="2226365" y="3916017"/>
            <a:ext cx="407505" cy="417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3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613F69F8-EA7D-8C43-A50A-760479C3503F}"/>
              </a:ext>
            </a:extLst>
          </p:cNvPr>
          <p:cNvPicPr>
            <a:picLocks noChangeAspect="1"/>
          </p:cNvPicPr>
          <p:nvPr/>
        </p:nvPicPr>
        <p:blipFill>
          <a:blip r:embed="rId2"/>
          <a:stretch>
            <a:fillRect/>
          </a:stretch>
        </p:blipFill>
        <p:spPr>
          <a:xfrm>
            <a:off x="1701800" y="1975255"/>
            <a:ext cx="8788400" cy="3860800"/>
          </a:xfrm>
          <a:prstGeom prst="rect">
            <a:avLst/>
          </a:prstGeom>
        </p:spPr>
      </p:pic>
      <p:sp>
        <p:nvSpPr>
          <p:cNvPr id="4" name="Oval 3">
            <a:extLst>
              <a:ext uri="{FF2B5EF4-FFF2-40B4-BE49-F238E27FC236}">
                <a16:creationId xmlns:a16="http://schemas.microsoft.com/office/drawing/2014/main" id="{D36EE097-84D8-9A4D-AD82-03FC18B37A9E}"/>
              </a:ext>
            </a:extLst>
          </p:cNvPr>
          <p:cNvSpPr/>
          <p:nvPr/>
        </p:nvSpPr>
        <p:spPr>
          <a:xfrm>
            <a:off x="2117035" y="4591878"/>
            <a:ext cx="397565" cy="417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0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6E1463AE-0DD1-5149-9145-C009B4902735}"/>
              </a:ext>
            </a:extLst>
          </p:cNvPr>
          <p:cNvPicPr>
            <a:picLocks noChangeAspect="1"/>
          </p:cNvPicPr>
          <p:nvPr/>
        </p:nvPicPr>
        <p:blipFill>
          <a:blip r:embed="rId2"/>
          <a:stretch>
            <a:fillRect/>
          </a:stretch>
        </p:blipFill>
        <p:spPr>
          <a:xfrm>
            <a:off x="1784350" y="1873925"/>
            <a:ext cx="8623300" cy="3479800"/>
          </a:xfrm>
          <a:prstGeom prst="rect">
            <a:avLst/>
          </a:prstGeom>
        </p:spPr>
      </p:pic>
      <p:sp>
        <p:nvSpPr>
          <p:cNvPr id="3" name="Oval 2">
            <a:extLst>
              <a:ext uri="{FF2B5EF4-FFF2-40B4-BE49-F238E27FC236}">
                <a16:creationId xmlns:a16="http://schemas.microsoft.com/office/drawing/2014/main" id="{73F48002-A3FB-D541-BD64-CB8223C36D7A}"/>
              </a:ext>
            </a:extLst>
          </p:cNvPr>
          <p:cNvSpPr/>
          <p:nvPr/>
        </p:nvSpPr>
        <p:spPr>
          <a:xfrm>
            <a:off x="2097157" y="4134678"/>
            <a:ext cx="536713" cy="546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522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427B460F-28DC-CF45-A382-6B667291D524}"/>
              </a:ext>
            </a:extLst>
          </p:cNvPr>
          <p:cNvPicPr>
            <a:picLocks noChangeAspect="1"/>
          </p:cNvPicPr>
          <p:nvPr/>
        </p:nvPicPr>
        <p:blipFill>
          <a:blip r:embed="rId2"/>
          <a:stretch>
            <a:fillRect/>
          </a:stretch>
        </p:blipFill>
        <p:spPr>
          <a:xfrm>
            <a:off x="2520950" y="2136843"/>
            <a:ext cx="7150100" cy="2895600"/>
          </a:xfrm>
          <a:prstGeom prst="rect">
            <a:avLst/>
          </a:prstGeom>
        </p:spPr>
      </p:pic>
      <p:sp>
        <p:nvSpPr>
          <p:cNvPr id="3" name="Oval 2">
            <a:extLst>
              <a:ext uri="{FF2B5EF4-FFF2-40B4-BE49-F238E27FC236}">
                <a16:creationId xmlns:a16="http://schemas.microsoft.com/office/drawing/2014/main" id="{37458A3B-5A2F-D04C-9197-11E484434A89}"/>
              </a:ext>
            </a:extLst>
          </p:cNvPr>
          <p:cNvSpPr/>
          <p:nvPr/>
        </p:nvSpPr>
        <p:spPr>
          <a:xfrm>
            <a:off x="2922104" y="4591878"/>
            <a:ext cx="457200" cy="440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76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2: Lack of Fit Test</a:t>
            </a:r>
          </a:p>
        </p:txBody>
      </p:sp>
    </p:spTree>
    <p:extLst>
      <p:ext uri="{BB962C8B-B14F-4D97-AF65-F5344CB8AC3E}">
        <p14:creationId xmlns:p14="http://schemas.microsoft.com/office/powerpoint/2010/main" val="69582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Lack of Fit Test</a:t>
            </a:r>
          </a:p>
        </p:txBody>
      </p:sp>
      <p:graphicFrame>
        <p:nvGraphicFramePr>
          <p:cNvPr id="3" name="Table 2">
            <a:extLst>
              <a:ext uri="{FF2B5EF4-FFF2-40B4-BE49-F238E27FC236}">
                <a16:creationId xmlns:a16="http://schemas.microsoft.com/office/drawing/2014/main" id="{8DE12D40-A723-4766-AB7E-2CAF6083247D}"/>
              </a:ext>
            </a:extLst>
          </p:cNvPr>
          <p:cNvGraphicFramePr>
            <a:graphicFrameLocks noGrp="1"/>
          </p:cNvGraphicFramePr>
          <p:nvPr/>
        </p:nvGraphicFramePr>
        <p:xfrm>
          <a:off x="1875724" y="1903912"/>
          <a:ext cx="914400" cy="2300765"/>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1237034389"/>
                    </a:ext>
                  </a:extLst>
                </a:gridCol>
                <a:gridCol w="457200">
                  <a:extLst>
                    <a:ext uri="{9D8B030D-6E8A-4147-A177-3AD203B41FA5}">
                      <a16:colId xmlns:a16="http://schemas.microsoft.com/office/drawing/2014/main" val="2470506882"/>
                    </a:ext>
                  </a:extLst>
                </a:gridCol>
              </a:tblGrid>
              <a:tr h="118952">
                <a:tc>
                  <a:txBody>
                    <a:bodyPr/>
                    <a:lstStyle/>
                    <a:p>
                      <a:pPr algn="l" fontAlgn="b"/>
                      <a:r>
                        <a:rPr lang="en-US" sz="800" u="none" strike="noStrike" dirty="0">
                          <a:effectLst/>
                        </a:rPr>
                        <a:t>Month</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US" sz="800" u="none" strike="noStrike">
                          <a:effectLst/>
                        </a:rPr>
                        <a:t>Sales</a:t>
                      </a:r>
                      <a:endParaRPr lang="en-US"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34003359"/>
                  </a:ext>
                </a:extLst>
              </a:tr>
              <a:tr h="142875">
                <a:tc>
                  <a:txBody>
                    <a:bodyPr/>
                    <a:lstStyle/>
                    <a:p>
                      <a:pPr algn="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a:effectLst/>
                        </a:rPr>
                        <a:t>2.678969</a:t>
                      </a:r>
                      <a:endParaRPr lang="en-US"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666373392"/>
                  </a:ext>
                </a:extLst>
              </a:tr>
              <a:tr h="142875">
                <a:tc>
                  <a:txBody>
                    <a:bodyPr/>
                    <a:lstStyle/>
                    <a:p>
                      <a:pPr algn="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a:effectLst/>
                        </a:rPr>
                        <a:t>6.452194</a:t>
                      </a:r>
                      <a:endParaRPr lang="en-US"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31291152"/>
                  </a:ext>
                </a:extLst>
              </a:tr>
              <a:tr h="150019">
                <a:tc>
                  <a:txBody>
                    <a:bodyPr/>
                    <a:lstStyle/>
                    <a:p>
                      <a:pPr algn="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1.837394</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090633083"/>
                  </a:ext>
                </a:extLst>
              </a:tr>
              <a:tr h="142875">
                <a:tc>
                  <a:txBody>
                    <a:bodyPr/>
                    <a:lstStyle/>
                    <a:p>
                      <a:pPr algn="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a:effectLst/>
                        </a:rPr>
                        <a:t>6.108601</a:t>
                      </a:r>
                      <a:endParaRPr lang="en-US"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5241088"/>
                  </a:ext>
                </a:extLst>
              </a:tr>
              <a:tr h="142875">
                <a:tc>
                  <a:txBody>
                    <a:bodyPr/>
                    <a:lstStyle/>
                    <a:p>
                      <a:pPr algn="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5.369281</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119397452"/>
                  </a:ext>
                </a:extLst>
              </a:tr>
              <a:tr h="142875">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1.766862</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731119660"/>
                  </a:ext>
                </a:extLst>
              </a:tr>
              <a:tr h="150019">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6.898837</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33609468"/>
                  </a:ext>
                </a:extLst>
              </a:tr>
              <a:tr h="142875">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1.579677</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83625990"/>
                  </a:ext>
                </a:extLst>
              </a:tr>
              <a:tr h="142875">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3.726494</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5761969"/>
                  </a:ext>
                </a:extLst>
              </a:tr>
              <a:tr h="150019">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8.953184</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41565993"/>
                  </a:ext>
                </a:extLst>
              </a:tr>
              <a:tr h="142875">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8.680436</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61936585"/>
                  </a:ext>
                </a:extLst>
              </a:tr>
              <a:tr h="142875">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9.931636</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27627879"/>
                  </a:ext>
                </a:extLst>
              </a:tr>
              <a:tr h="142875">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6.691443</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9572030"/>
                  </a:ext>
                </a:extLst>
              </a:tr>
              <a:tr h="142875">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11.39723</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129164729"/>
                  </a:ext>
                </a:extLst>
              </a:tr>
              <a:tr h="150019">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800" u="none" strike="noStrike" dirty="0">
                          <a:effectLst/>
                        </a:rPr>
                        <a:t>14.93447</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251068552"/>
                  </a:ext>
                </a:extLst>
              </a:tr>
            </a:tbl>
          </a:graphicData>
        </a:graphic>
      </p:graphicFrame>
      <p:sp>
        <p:nvSpPr>
          <p:cNvPr id="4" name="TextBox 3">
            <a:extLst>
              <a:ext uri="{FF2B5EF4-FFF2-40B4-BE49-F238E27FC236}">
                <a16:creationId xmlns:a16="http://schemas.microsoft.com/office/drawing/2014/main" id="{E91D2ED2-B2CC-4854-9E72-6D1CC31910CD}"/>
              </a:ext>
            </a:extLst>
          </p:cNvPr>
          <p:cNvSpPr txBox="1"/>
          <p:nvPr/>
        </p:nvSpPr>
        <p:spPr>
          <a:xfrm>
            <a:off x="2880261" y="1832709"/>
            <a:ext cx="1898787" cy="4870564"/>
          </a:xfrm>
          <a:prstGeom prst="rect">
            <a:avLst/>
          </a:prstGeom>
          <a:noFill/>
        </p:spPr>
        <p:txBody>
          <a:bodyPr wrap="square" rtlCol="0">
            <a:spAutoFit/>
          </a:bodyPr>
          <a:lstStyle/>
          <a:p>
            <a:r>
              <a:rPr lang="en-US" sz="1350" dirty="0"/>
              <a:t>A company wants to look at sales volume (in $M) for various stores for three different months. Perform a lack of fit test (at significance level 0.05) to determine if the separate means model (using three parameters) is significantly better than the linear regression model (using two parameters).</a:t>
            </a:r>
          </a:p>
          <a:p>
            <a:endParaRPr lang="en-US" sz="1350" dirty="0"/>
          </a:p>
          <a:p>
            <a:r>
              <a:rPr lang="en-US" sz="1350" dirty="0"/>
              <a:t>You may want to copy the blank ANOVA table on paper. </a:t>
            </a:r>
          </a:p>
          <a:p>
            <a:endParaRPr lang="en-US" sz="1350" dirty="0"/>
          </a:p>
          <a:p>
            <a:r>
              <a:rPr lang="en-US" dirty="0"/>
              <a:t>DO NOT plug the data into any software.</a:t>
            </a:r>
          </a:p>
        </p:txBody>
      </p:sp>
      <p:pic>
        <p:nvPicPr>
          <p:cNvPr id="6" name="Picture 5">
            <a:extLst>
              <a:ext uri="{FF2B5EF4-FFF2-40B4-BE49-F238E27FC236}">
                <a16:creationId xmlns:a16="http://schemas.microsoft.com/office/drawing/2014/main" id="{2BB7A84A-F426-4CA1-80F0-6F3585A30DA6}"/>
              </a:ext>
            </a:extLst>
          </p:cNvPr>
          <p:cNvPicPr>
            <a:picLocks noChangeAspect="1"/>
          </p:cNvPicPr>
          <p:nvPr/>
        </p:nvPicPr>
        <p:blipFill>
          <a:blip r:embed="rId2"/>
          <a:stretch>
            <a:fillRect/>
          </a:stretch>
        </p:blipFill>
        <p:spPr>
          <a:xfrm>
            <a:off x="4869185" y="1852186"/>
            <a:ext cx="5630982" cy="1047968"/>
          </a:xfrm>
          <a:prstGeom prst="rect">
            <a:avLst/>
          </a:prstGeom>
        </p:spPr>
      </p:pic>
      <p:pic>
        <p:nvPicPr>
          <p:cNvPr id="7" name="Picture 6">
            <a:extLst>
              <a:ext uri="{FF2B5EF4-FFF2-40B4-BE49-F238E27FC236}">
                <a16:creationId xmlns:a16="http://schemas.microsoft.com/office/drawing/2014/main" id="{65AF5027-C9FF-42F2-8B7A-53A1CB983723}"/>
              </a:ext>
            </a:extLst>
          </p:cNvPr>
          <p:cNvPicPr>
            <a:picLocks noChangeAspect="1"/>
          </p:cNvPicPr>
          <p:nvPr/>
        </p:nvPicPr>
        <p:blipFill>
          <a:blip r:embed="rId3"/>
          <a:stretch>
            <a:fillRect/>
          </a:stretch>
        </p:blipFill>
        <p:spPr>
          <a:xfrm>
            <a:off x="4869185" y="2943565"/>
            <a:ext cx="5630982" cy="972229"/>
          </a:xfrm>
          <a:prstGeom prst="rect">
            <a:avLst/>
          </a:prstGeom>
        </p:spPr>
      </p:pic>
      <p:graphicFrame>
        <p:nvGraphicFramePr>
          <p:cNvPr id="8" name="Table 7">
            <a:extLst>
              <a:ext uri="{FF2B5EF4-FFF2-40B4-BE49-F238E27FC236}">
                <a16:creationId xmlns:a16="http://schemas.microsoft.com/office/drawing/2014/main" id="{17306419-3EF7-4688-842C-33912EE3B1DD}"/>
              </a:ext>
            </a:extLst>
          </p:cNvPr>
          <p:cNvGraphicFramePr>
            <a:graphicFrameLocks noGrp="1"/>
          </p:cNvGraphicFramePr>
          <p:nvPr>
            <p:extLst>
              <p:ext uri="{D42A27DB-BD31-4B8C-83A1-F6EECF244321}">
                <p14:modId xmlns:p14="http://schemas.microsoft.com/office/powerpoint/2010/main" val="3378494980"/>
              </p:ext>
            </p:extLst>
          </p:nvPr>
        </p:nvGraphicFramePr>
        <p:xfrm>
          <a:off x="4869187" y="4204676"/>
          <a:ext cx="5737402" cy="1767840"/>
        </p:xfrm>
        <a:graphic>
          <a:graphicData uri="http://schemas.openxmlformats.org/drawingml/2006/table">
            <a:tbl>
              <a:tblPr firstRow="1" bandRow="1">
                <a:tableStyleId>{5C22544A-7EE6-4342-B048-85BDC9FD1C3A}</a:tableStyleId>
              </a:tblPr>
              <a:tblGrid>
                <a:gridCol w="1967109">
                  <a:extLst>
                    <a:ext uri="{9D8B030D-6E8A-4147-A177-3AD203B41FA5}">
                      <a16:colId xmlns:a16="http://schemas.microsoft.com/office/drawing/2014/main" val="20000"/>
                    </a:ext>
                  </a:extLst>
                </a:gridCol>
                <a:gridCol w="710345">
                  <a:extLst>
                    <a:ext uri="{9D8B030D-6E8A-4147-A177-3AD203B41FA5}">
                      <a16:colId xmlns:a16="http://schemas.microsoft.com/office/drawing/2014/main" val="20001"/>
                    </a:ext>
                  </a:extLst>
                </a:gridCol>
                <a:gridCol w="601061">
                  <a:extLst>
                    <a:ext uri="{9D8B030D-6E8A-4147-A177-3AD203B41FA5}">
                      <a16:colId xmlns:a16="http://schemas.microsoft.com/office/drawing/2014/main" val="20002"/>
                    </a:ext>
                  </a:extLst>
                </a:gridCol>
                <a:gridCol w="874271">
                  <a:extLst>
                    <a:ext uri="{9D8B030D-6E8A-4147-A177-3AD203B41FA5}">
                      <a16:colId xmlns:a16="http://schemas.microsoft.com/office/drawing/2014/main" val="20003"/>
                    </a:ext>
                  </a:extLst>
                </a:gridCol>
                <a:gridCol w="819629">
                  <a:extLst>
                    <a:ext uri="{9D8B030D-6E8A-4147-A177-3AD203B41FA5}">
                      <a16:colId xmlns:a16="http://schemas.microsoft.com/office/drawing/2014/main" val="20004"/>
                    </a:ext>
                  </a:extLst>
                </a:gridCol>
                <a:gridCol w="764987">
                  <a:extLst>
                    <a:ext uri="{9D8B030D-6E8A-4147-A177-3AD203B41FA5}">
                      <a16:colId xmlns:a16="http://schemas.microsoft.com/office/drawing/2014/main" val="20005"/>
                    </a:ext>
                  </a:extLst>
                </a:gridCol>
              </a:tblGrid>
              <a:tr h="276408">
                <a:tc>
                  <a:txBody>
                    <a:bodyPr/>
                    <a:lstStyle/>
                    <a:p>
                      <a:r>
                        <a:rPr lang="en-US" sz="1400" dirty="0"/>
                        <a:t>Source</a:t>
                      </a:r>
                    </a:p>
                  </a:txBody>
                  <a:tcPr marL="68580" marR="68580" marT="34290" marB="34290"/>
                </a:tc>
                <a:tc>
                  <a:txBody>
                    <a:bodyPr/>
                    <a:lstStyle/>
                    <a:p>
                      <a:pPr algn="ctr"/>
                      <a:r>
                        <a:rPr lang="en-US" sz="1400" dirty="0" err="1"/>
                        <a:t>df</a:t>
                      </a:r>
                      <a:endParaRPr lang="en-US" sz="1400" dirty="0"/>
                    </a:p>
                  </a:txBody>
                  <a:tcPr marL="68580" marR="68580" marT="34290" marB="34290"/>
                </a:tc>
                <a:tc>
                  <a:txBody>
                    <a:bodyPr/>
                    <a:lstStyle/>
                    <a:p>
                      <a:pPr algn="ctr"/>
                      <a:r>
                        <a:rPr lang="en-US" sz="1400" dirty="0"/>
                        <a:t>SS</a:t>
                      </a:r>
                    </a:p>
                  </a:txBody>
                  <a:tcPr marL="68580" marR="68580" marT="34290" marB="34290"/>
                </a:tc>
                <a:tc>
                  <a:txBody>
                    <a:bodyPr/>
                    <a:lstStyle/>
                    <a:p>
                      <a:pPr algn="ctr"/>
                      <a:r>
                        <a:rPr lang="en-US" sz="1400" baseline="0" dirty="0"/>
                        <a:t>MS</a:t>
                      </a:r>
                      <a:endParaRPr lang="en-US" sz="1400" dirty="0"/>
                    </a:p>
                  </a:txBody>
                  <a:tcPr marL="68580" marR="68580" marT="34290" marB="34290"/>
                </a:tc>
                <a:tc>
                  <a:txBody>
                    <a:bodyPr/>
                    <a:lstStyle/>
                    <a:p>
                      <a:pPr algn="ctr"/>
                      <a:r>
                        <a:rPr lang="en-US" sz="1400" dirty="0"/>
                        <a:t>F</a:t>
                      </a:r>
                    </a:p>
                  </a:txBody>
                  <a:tcPr marL="68580" marR="68580" marT="34290" marB="34290"/>
                </a:tc>
                <a:tc>
                  <a:txBody>
                    <a:bodyPr/>
                    <a:lstStyle/>
                    <a:p>
                      <a:pPr algn="ctr"/>
                      <a:r>
                        <a:rPr lang="en-US" sz="1400" dirty="0" err="1"/>
                        <a:t>Pr</a:t>
                      </a:r>
                      <a:r>
                        <a:rPr lang="en-US" sz="1400" baseline="0" dirty="0"/>
                        <a:t> &gt; F</a:t>
                      </a:r>
                      <a:endParaRPr lang="en-US" sz="1400" dirty="0"/>
                    </a:p>
                  </a:txBody>
                  <a:tcPr marL="68580" marR="68580" marT="34290" marB="34290"/>
                </a:tc>
                <a:extLst>
                  <a:ext uri="{0D108BD9-81ED-4DB2-BD59-A6C34878D82A}">
                    <a16:rowId xmlns:a16="http://schemas.microsoft.com/office/drawing/2014/main" val="10000"/>
                  </a:ext>
                </a:extLst>
              </a:tr>
              <a:tr h="276408">
                <a:tc>
                  <a:txBody>
                    <a:bodyPr/>
                    <a:lstStyle/>
                    <a:p>
                      <a:pPr algn="ctr"/>
                      <a:r>
                        <a:rPr lang="en-US" sz="1400" baseline="30000" dirty="0"/>
                        <a:t>Model</a:t>
                      </a:r>
                    </a:p>
                  </a:txBody>
                  <a:tcPr marL="68580" marR="68580" marT="34290" marB="34290"/>
                </a:tc>
                <a:tc>
                  <a:txBody>
                    <a:bodyPr/>
                    <a:lstStyle/>
                    <a:p>
                      <a:pPr algn="ctr"/>
                      <a:r>
                        <a:rPr lang="en-US" sz="1400" dirty="0"/>
                        <a:t>1</a:t>
                      </a:r>
                    </a:p>
                  </a:txBody>
                  <a:tcPr marL="68580" marR="68580" marT="34290" marB="34290"/>
                </a:tc>
                <a:tc>
                  <a:txBody>
                    <a:bodyPr/>
                    <a:lstStyle/>
                    <a:p>
                      <a:pPr algn="ctr"/>
                      <a:r>
                        <a:rPr lang="en-US" sz="1400" dirty="0"/>
                        <a:t>26.5673</a:t>
                      </a:r>
                    </a:p>
                  </a:txBody>
                  <a:tcPr marL="68580" marR="68580" marT="34290" marB="34290"/>
                </a:tc>
                <a:tc>
                  <a:txBody>
                    <a:bodyPr/>
                    <a:lstStyle/>
                    <a:p>
                      <a:pPr algn="ctr"/>
                      <a:r>
                        <a:rPr lang="en-US" sz="1400" dirty="0"/>
                        <a:t>26.5673</a:t>
                      </a:r>
                    </a:p>
                  </a:txBody>
                  <a:tcPr marL="68580" marR="68580" marT="34290" marB="34290"/>
                </a:tc>
                <a:tc>
                  <a:txBody>
                    <a:bodyPr/>
                    <a:lstStyle/>
                    <a:p>
                      <a:pPr algn="ctr"/>
                      <a:r>
                        <a:rPr lang="en-US" sz="1400" dirty="0"/>
                        <a:t>3.2407</a:t>
                      </a:r>
                    </a:p>
                  </a:txBody>
                  <a:tcPr marL="68580" marR="68580" marT="34290" marB="34290"/>
                </a:tc>
                <a:tc>
                  <a:txBody>
                    <a:bodyPr/>
                    <a:lstStyle/>
                    <a:p>
                      <a:pPr algn="ctr"/>
                      <a:r>
                        <a:rPr lang="en-US" sz="1400" dirty="0"/>
                        <a:t>0.097</a:t>
                      </a:r>
                    </a:p>
                  </a:txBody>
                  <a:tcPr marL="68580" marR="68580" marT="34290" marB="34290"/>
                </a:tc>
                <a:extLst>
                  <a:ext uri="{0D108BD9-81ED-4DB2-BD59-A6C34878D82A}">
                    <a16:rowId xmlns:a16="http://schemas.microsoft.com/office/drawing/2014/main" val="10001"/>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25000" dirty="0"/>
                        <a:t>Error</a:t>
                      </a:r>
                    </a:p>
                  </a:txBody>
                  <a:tcPr marL="68580" marR="68580" marT="34290" marB="34290"/>
                </a:tc>
                <a:tc>
                  <a:txBody>
                    <a:bodyPr/>
                    <a:lstStyle/>
                    <a:p>
                      <a:pPr algn="ctr"/>
                      <a:r>
                        <a:rPr lang="en-US" sz="1400" dirty="0"/>
                        <a:t>12</a:t>
                      </a:r>
                    </a:p>
                  </a:txBody>
                  <a:tcPr marL="68580" marR="68580" marT="34290" marB="34290"/>
                </a:tc>
                <a:tc>
                  <a:txBody>
                    <a:bodyPr/>
                    <a:lstStyle/>
                    <a:p>
                      <a:pPr algn="ctr"/>
                      <a:r>
                        <a:rPr lang="en-US" sz="1400" dirty="0"/>
                        <a:t>98.16409</a:t>
                      </a:r>
                    </a:p>
                  </a:txBody>
                  <a:tcPr marL="68580" marR="68580" marT="34290" marB="34290"/>
                </a:tc>
                <a:tc>
                  <a:txBody>
                    <a:bodyPr/>
                    <a:lstStyle/>
                    <a:p>
                      <a:pPr algn="ctr"/>
                      <a:r>
                        <a:rPr lang="en-US" sz="1400" dirty="0"/>
                        <a:t>8.1803</a:t>
                      </a:r>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2"/>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25000" dirty="0"/>
                        <a:t>Total</a:t>
                      </a:r>
                    </a:p>
                  </a:txBody>
                  <a:tcPr marL="68580" marR="68580" marT="34290" marB="34290"/>
                </a:tc>
                <a:tc>
                  <a:txBody>
                    <a:bodyPr/>
                    <a:lstStyle/>
                    <a:p>
                      <a:pPr algn="ctr"/>
                      <a:r>
                        <a:rPr lang="en-US" sz="1400" dirty="0"/>
                        <a:t>13</a:t>
                      </a:r>
                    </a:p>
                  </a:txBody>
                  <a:tcPr marL="68580" marR="68580" marT="34290" marB="34290"/>
                </a:tc>
                <a:tc>
                  <a:txBody>
                    <a:bodyPr/>
                    <a:lstStyle/>
                    <a:p>
                      <a:pPr algn="ctr"/>
                      <a:r>
                        <a:rPr lang="en-US" sz="1400" dirty="0"/>
                        <a:t>124.7314</a:t>
                      </a:r>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219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3: Takeaways</a:t>
            </a:r>
          </a:p>
        </p:txBody>
      </p:sp>
    </p:spTree>
    <p:extLst>
      <p:ext uri="{BB962C8B-B14F-4D97-AF65-F5344CB8AC3E}">
        <p14:creationId xmlns:p14="http://schemas.microsoft.com/office/powerpoint/2010/main" val="268670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373</Words>
  <Application>Microsoft Macintosh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Unit 10:  For Live Session Assignment</vt:lpstr>
      <vt:lpstr>Part 1: Quick Quiz Questions</vt:lpstr>
      <vt:lpstr>Part 1: Quick Quiz Questions</vt:lpstr>
      <vt:lpstr>Part 1: Quick Quiz Questions</vt:lpstr>
      <vt:lpstr>Part 1: Quick Quiz Questions</vt:lpstr>
      <vt:lpstr>Part 1: Quick Quiz Questions</vt:lpstr>
      <vt:lpstr>Part 2: Lack of Fit Test</vt:lpstr>
      <vt:lpstr>Lack of Fit Test</vt:lpstr>
      <vt:lpstr>Part 3: Takeaways</vt:lpstr>
      <vt:lpstr>Please Provide a summary of at least 4, but as many any as you like, takeaways from this unit!</vt:lpstr>
      <vt:lpstr>Takeaways</vt:lpstr>
      <vt:lpstr>Part 4: 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For Live Session Assignment</dc:title>
  <dc:creator>Microsoft Office User</dc:creator>
  <cp:lastModifiedBy>Goodwin, Ben</cp:lastModifiedBy>
  <cp:revision>4</cp:revision>
  <dcterms:created xsi:type="dcterms:W3CDTF">2020-07-02T03:02:42Z</dcterms:created>
  <dcterms:modified xsi:type="dcterms:W3CDTF">2020-10-20T00:38:55Z</dcterms:modified>
</cp:coreProperties>
</file>