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4" r:id="rId8"/>
    <p:sldId id="303" r:id="rId9"/>
    <p:sldId id="304" r:id="rId10"/>
    <p:sldId id="305" r:id="rId11"/>
    <p:sldId id="306" r:id="rId12"/>
    <p:sldId id="307" r:id="rId13"/>
    <p:sldId id="308" r:id="rId14"/>
    <p:sldId id="263" r:id="rId15"/>
    <p:sldId id="328" r:id="rId16"/>
    <p:sldId id="285" r:id="rId17"/>
    <p:sldId id="265" r:id="rId18"/>
    <p:sldId id="26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88" d="100"/>
          <a:sy n="88"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14T04:21:46.077"/>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4123.58057"/>
      <inkml:brushProperty name="anchorY" value="-1207.28406"/>
      <inkml:brushProperty name="scaleFactor" value="0.5"/>
    </inkml:brush>
    <inkml:brush xml:id="br2">
      <inkml:brushProperty name="width" value="0.1" units="cm"/>
      <inkml:brushProperty name="height" value="0.1" units="cm"/>
      <inkml:brushProperty name="color" value="#AE198D"/>
      <inkml:brushProperty name="ignorePressure" value="1"/>
      <inkml:brushProperty name="inkEffects" value="galaxy"/>
      <inkml:brushProperty name="anchorX" value="-6334.32129"/>
      <inkml:brushProperty name="anchorY" value="-2445.92603"/>
      <inkml:brushProperty name="scaleFactor" value="0.5"/>
    </inkml:brush>
  </inkml:definitions>
  <inkml:trace contextRef="#ctx0" brushRef="#br0">377 314,'0'31,"0"1,31-32,-31 62,31-62,-31 32,94 62,-94-63,63 0,-63 32,32-32,-1 1,-31-1,63 1,-63-1,62 0,-62 1,63-1,-32 32,1-32,-1 0,0 1,1-32,-1 31,32 0,-32 1,32 31,0-32,-32 0,32 1,-32-1,32 0,0-31,-32 32,32-32,-1 31,1-31,-32 0,1 0,31 0,-1 0,1 0,-32 0,32 0,0 0,-1 0,1-31,-31 31,30-32,32 32,-62-31,30 0,1 31,-32-63,1 63,31-31,-32-32,0 63,1-32,-1 32,0-31,32 31,-63-31,31 31,1-32,-32 1,0 0,31-1,0 1,-31 0,32-1,-32 1,31 0,-31-1,32 1,-32-1,0 1,31-32,-31 32,0 0,0-1,0 1,0 0,0-1,0 1,0 0,0-1,0 1,31 31,-31-32,0 1,0 62,0-62,0 31</inkml:trace>
  <inkml:trace contextRef="#ctx0" brushRef="#br1" timeOffset="1771.95">2634 377,'32'0,"-1"0,1 0,-1 0,0 0,1-32,-1 32,32-63,-1 32,1-32,0 32,31 0,31-32,-62 63,-32-31,63-1,-62 32,-32 32,0-1,0 0,0 1,0-1,0 0,0 1,0-1,0 0,0 1,0-1,31-31,-31 0</inkml:trace>
  <inkml:trace contextRef="#ctx0" brushRef="#br2" timeOffset="3584.57">0 596,'32'-31,"-32"-1,0 1,0 0,31-32,0 32,-31-32,32 63,-32-63,31 32,1-1,-1-30,-31-1,31 63,-31-31,0-1,32 32,-1 0,0 0,1 0,30 0,-30 32,-1-32,-31 31,63-31,-32 0,1 31,-1-31,32 0,-32 0,0 32,1-32,-1 31,0-31,-31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1BFC-FFAC-764C-AA89-0987064584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7557F-F1A4-AD43-96E2-0A416A0BA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8786F-32F4-CB4C-A48A-0F36ECAD2BAA}"/>
              </a:ext>
            </a:extLst>
          </p:cNvPr>
          <p:cNvSpPr>
            <a:spLocks noGrp="1"/>
          </p:cNvSpPr>
          <p:nvPr>
            <p:ph type="dt" sz="half" idx="10"/>
          </p:nvPr>
        </p:nvSpPr>
        <p:spPr/>
        <p:txBody>
          <a:bodyPr/>
          <a:lstStyle/>
          <a:p>
            <a:fld id="{97D76BEF-B6B1-0B4C-AA99-A4B7AFC954EB}" type="datetimeFigureOut">
              <a:rPr lang="en-US" smtClean="0"/>
              <a:t>11/5/2020</a:t>
            </a:fld>
            <a:endParaRPr lang="en-US"/>
          </a:p>
        </p:txBody>
      </p:sp>
      <p:sp>
        <p:nvSpPr>
          <p:cNvPr id="5" name="Footer Placeholder 4">
            <a:extLst>
              <a:ext uri="{FF2B5EF4-FFF2-40B4-BE49-F238E27FC236}">
                <a16:creationId xmlns:a16="http://schemas.microsoft.com/office/drawing/2014/main" id="{07CEFA57-ED36-4042-A0BB-62682CB3D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74D04-0BBC-7344-95A8-73061377A83B}"/>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42461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5F6B-8E45-9341-B80D-D2561BEA96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0E0E6C-2C2C-8744-96CB-FEF70C467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D598F-3007-D84F-B070-2E63C0F66358}"/>
              </a:ext>
            </a:extLst>
          </p:cNvPr>
          <p:cNvSpPr>
            <a:spLocks noGrp="1"/>
          </p:cNvSpPr>
          <p:nvPr>
            <p:ph type="dt" sz="half" idx="10"/>
          </p:nvPr>
        </p:nvSpPr>
        <p:spPr/>
        <p:txBody>
          <a:bodyPr/>
          <a:lstStyle/>
          <a:p>
            <a:fld id="{97D76BEF-B6B1-0B4C-AA99-A4B7AFC954EB}" type="datetimeFigureOut">
              <a:rPr lang="en-US" smtClean="0"/>
              <a:t>11/5/2020</a:t>
            </a:fld>
            <a:endParaRPr lang="en-US"/>
          </a:p>
        </p:txBody>
      </p:sp>
      <p:sp>
        <p:nvSpPr>
          <p:cNvPr id="5" name="Footer Placeholder 4">
            <a:extLst>
              <a:ext uri="{FF2B5EF4-FFF2-40B4-BE49-F238E27FC236}">
                <a16:creationId xmlns:a16="http://schemas.microsoft.com/office/drawing/2014/main" id="{4AFB7B6C-B2DF-9F40-871E-6EB98A666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2915C-0806-1948-8123-2ED4B08DF9BA}"/>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9115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EBDD1-735B-5C44-9BC4-CB1430E40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DFC3C1-AE04-F342-92FC-F79B82A64A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44DDB-1833-EC48-8B4B-3D9249F95A79}"/>
              </a:ext>
            </a:extLst>
          </p:cNvPr>
          <p:cNvSpPr>
            <a:spLocks noGrp="1"/>
          </p:cNvSpPr>
          <p:nvPr>
            <p:ph type="dt" sz="half" idx="10"/>
          </p:nvPr>
        </p:nvSpPr>
        <p:spPr/>
        <p:txBody>
          <a:bodyPr/>
          <a:lstStyle/>
          <a:p>
            <a:fld id="{97D76BEF-B6B1-0B4C-AA99-A4B7AFC954EB}" type="datetimeFigureOut">
              <a:rPr lang="en-US" smtClean="0"/>
              <a:t>11/5/2020</a:t>
            </a:fld>
            <a:endParaRPr lang="en-US"/>
          </a:p>
        </p:txBody>
      </p:sp>
      <p:sp>
        <p:nvSpPr>
          <p:cNvPr id="5" name="Footer Placeholder 4">
            <a:extLst>
              <a:ext uri="{FF2B5EF4-FFF2-40B4-BE49-F238E27FC236}">
                <a16:creationId xmlns:a16="http://schemas.microsoft.com/office/drawing/2014/main" id="{3B82A005-3024-2940-9F77-C74748754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B3EB6-97AC-DA45-AA14-F32AB15B8BF3}"/>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90809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8B62-9C09-484E-9B94-6CF32D15F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FAEC0-E8FB-944C-8096-ED201AE54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BFA5E-7B5B-254F-9276-AF7408ABF50D}"/>
              </a:ext>
            </a:extLst>
          </p:cNvPr>
          <p:cNvSpPr>
            <a:spLocks noGrp="1"/>
          </p:cNvSpPr>
          <p:nvPr>
            <p:ph type="dt" sz="half" idx="10"/>
          </p:nvPr>
        </p:nvSpPr>
        <p:spPr/>
        <p:txBody>
          <a:bodyPr/>
          <a:lstStyle/>
          <a:p>
            <a:fld id="{97D76BEF-B6B1-0B4C-AA99-A4B7AFC954EB}" type="datetimeFigureOut">
              <a:rPr lang="en-US" smtClean="0"/>
              <a:t>11/5/2020</a:t>
            </a:fld>
            <a:endParaRPr lang="en-US"/>
          </a:p>
        </p:txBody>
      </p:sp>
      <p:sp>
        <p:nvSpPr>
          <p:cNvPr id="5" name="Footer Placeholder 4">
            <a:extLst>
              <a:ext uri="{FF2B5EF4-FFF2-40B4-BE49-F238E27FC236}">
                <a16:creationId xmlns:a16="http://schemas.microsoft.com/office/drawing/2014/main" id="{7211EC86-E9ED-E94B-B419-90B3942AF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BE274-96D1-6143-A94D-1379571210D4}"/>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8987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85F3-6D3A-9F44-B065-488CDCD3A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393B5-FC07-7D45-AF9A-08404F23E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0D992-900E-0849-AA03-0BCA81BFCC07}"/>
              </a:ext>
            </a:extLst>
          </p:cNvPr>
          <p:cNvSpPr>
            <a:spLocks noGrp="1"/>
          </p:cNvSpPr>
          <p:nvPr>
            <p:ph type="dt" sz="half" idx="10"/>
          </p:nvPr>
        </p:nvSpPr>
        <p:spPr/>
        <p:txBody>
          <a:bodyPr/>
          <a:lstStyle/>
          <a:p>
            <a:fld id="{97D76BEF-B6B1-0B4C-AA99-A4B7AFC954EB}" type="datetimeFigureOut">
              <a:rPr lang="en-US" smtClean="0"/>
              <a:t>11/5/2020</a:t>
            </a:fld>
            <a:endParaRPr lang="en-US"/>
          </a:p>
        </p:txBody>
      </p:sp>
      <p:sp>
        <p:nvSpPr>
          <p:cNvPr id="5" name="Footer Placeholder 4">
            <a:extLst>
              <a:ext uri="{FF2B5EF4-FFF2-40B4-BE49-F238E27FC236}">
                <a16:creationId xmlns:a16="http://schemas.microsoft.com/office/drawing/2014/main" id="{C7845EC4-E7C8-894D-A9E2-4DF27A0C2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FA256-B231-7E46-9DAD-C986AA8851B0}"/>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19964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6214-6F5E-3943-8F5B-82D14DFF6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C10865-A7E2-8C4D-B951-19F651E6D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581C1-F4BA-9D4A-9AD5-2D24FC0E26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145304-C6A9-9348-894C-28AB63ABF897}"/>
              </a:ext>
            </a:extLst>
          </p:cNvPr>
          <p:cNvSpPr>
            <a:spLocks noGrp="1"/>
          </p:cNvSpPr>
          <p:nvPr>
            <p:ph type="dt" sz="half" idx="10"/>
          </p:nvPr>
        </p:nvSpPr>
        <p:spPr/>
        <p:txBody>
          <a:bodyPr/>
          <a:lstStyle/>
          <a:p>
            <a:fld id="{97D76BEF-B6B1-0B4C-AA99-A4B7AFC954EB}" type="datetimeFigureOut">
              <a:rPr lang="en-US" smtClean="0"/>
              <a:t>11/5/2020</a:t>
            </a:fld>
            <a:endParaRPr lang="en-US"/>
          </a:p>
        </p:txBody>
      </p:sp>
      <p:sp>
        <p:nvSpPr>
          <p:cNvPr id="6" name="Footer Placeholder 5">
            <a:extLst>
              <a:ext uri="{FF2B5EF4-FFF2-40B4-BE49-F238E27FC236}">
                <a16:creationId xmlns:a16="http://schemas.microsoft.com/office/drawing/2014/main" id="{2C2B607E-E2A7-DF41-ABBA-0B327E442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162EF-BD93-1D49-BFD0-CD89D7754719}"/>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30304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4425-207F-8C44-8610-73D513944F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26DC1-2BA8-EF43-81D4-28B004EA6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F249F-A604-CD4F-9232-8DD438725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D32495-9A4E-8C4A-A8DF-B714204F2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8193C-FC90-0B44-A52C-89009BCE3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8768E-1EE7-E449-893A-F4CFF70E55EE}"/>
              </a:ext>
            </a:extLst>
          </p:cNvPr>
          <p:cNvSpPr>
            <a:spLocks noGrp="1"/>
          </p:cNvSpPr>
          <p:nvPr>
            <p:ph type="dt" sz="half" idx="10"/>
          </p:nvPr>
        </p:nvSpPr>
        <p:spPr/>
        <p:txBody>
          <a:bodyPr/>
          <a:lstStyle/>
          <a:p>
            <a:fld id="{97D76BEF-B6B1-0B4C-AA99-A4B7AFC954EB}" type="datetimeFigureOut">
              <a:rPr lang="en-US" smtClean="0"/>
              <a:t>11/5/2020</a:t>
            </a:fld>
            <a:endParaRPr lang="en-US"/>
          </a:p>
        </p:txBody>
      </p:sp>
      <p:sp>
        <p:nvSpPr>
          <p:cNvPr id="8" name="Footer Placeholder 7">
            <a:extLst>
              <a:ext uri="{FF2B5EF4-FFF2-40B4-BE49-F238E27FC236}">
                <a16:creationId xmlns:a16="http://schemas.microsoft.com/office/drawing/2014/main" id="{1EE9A5A7-FD63-3243-8DD0-A56807A22E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260D8A-FACA-F04B-B5B0-0391DA60C94C}"/>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15787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6C6F-538F-3C4B-8B18-5745FD9C99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51C006-2924-8C4D-89D3-5A26DA128963}"/>
              </a:ext>
            </a:extLst>
          </p:cNvPr>
          <p:cNvSpPr>
            <a:spLocks noGrp="1"/>
          </p:cNvSpPr>
          <p:nvPr>
            <p:ph type="dt" sz="half" idx="10"/>
          </p:nvPr>
        </p:nvSpPr>
        <p:spPr/>
        <p:txBody>
          <a:bodyPr/>
          <a:lstStyle/>
          <a:p>
            <a:fld id="{97D76BEF-B6B1-0B4C-AA99-A4B7AFC954EB}" type="datetimeFigureOut">
              <a:rPr lang="en-US" smtClean="0"/>
              <a:t>11/5/2020</a:t>
            </a:fld>
            <a:endParaRPr lang="en-US"/>
          </a:p>
        </p:txBody>
      </p:sp>
      <p:sp>
        <p:nvSpPr>
          <p:cNvPr id="4" name="Footer Placeholder 3">
            <a:extLst>
              <a:ext uri="{FF2B5EF4-FFF2-40B4-BE49-F238E27FC236}">
                <a16:creationId xmlns:a16="http://schemas.microsoft.com/office/drawing/2014/main" id="{ED66CD1A-F69E-9C42-A72A-5C810BEA0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1EEE0-7EE4-F948-A6B6-8BE69CE45061}"/>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278113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849CE-A277-0149-BDB3-BD646AADA28E}"/>
              </a:ext>
            </a:extLst>
          </p:cNvPr>
          <p:cNvSpPr>
            <a:spLocks noGrp="1"/>
          </p:cNvSpPr>
          <p:nvPr>
            <p:ph type="dt" sz="half" idx="10"/>
          </p:nvPr>
        </p:nvSpPr>
        <p:spPr/>
        <p:txBody>
          <a:bodyPr/>
          <a:lstStyle/>
          <a:p>
            <a:fld id="{97D76BEF-B6B1-0B4C-AA99-A4B7AFC954EB}" type="datetimeFigureOut">
              <a:rPr lang="en-US" smtClean="0"/>
              <a:t>11/5/2020</a:t>
            </a:fld>
            <a:endParaRPr lang="en-US"/>
          </a:p>
        </p:txBody>
      </p:sp>
      <p:sp>
        <p:nvSpPr>
          <p:cNvPr id="3" name="Footer Placeholder 2">
            <a:extLst>
              <a:ext uri="{FF2B5EF4-FFF2-40B4-BE49-F238E27FC236}">
                <a16:creationId xmlns:a16="http://schemas.microsoft.com/office/drawing/2014/main" id="{5F2E1DD5-5AC8-5942-86AB-BCF2F2A891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DB509-5E78-9E47-886E-F8DFA29E32A5}"/>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66708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4D57-26FA-A24D-AE21-39C015CEF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2BF397-93DB-1B4E-96B8-0BE65A43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C7F35C-289C-1F4F-AF5B-BFF28FF58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0F6BE-BD89-FE49-A59C-EC109D5F6C96}"/>
              </a:ext>
            </a:extLst>
          </p:cNvPr>
          <p:cNvSpPr>
            <a:spLocks noGrp="1"/>
          </p:cNvSpPr>
          <p:nvPr>
            <p:ph type="dt" sz="half" idx="10"/>
          </p:nvPr>
        </p:nvSpPr>
        <p:spPr/>
        <p:txBody>
          <a:bodyPr/>
          <a:lstStyle/>
          <a:p>
            <a:fld id="{97D76BEF-B6B1-0B4C-AA99-A4B7AFC954EB}" type="datetimeFigureOut">
              <a:rPr lang="en-US" smtClean="0"/>
              <a:t>11/5/2020</a:t>
            </a:fld>
            <a:endParaRPr lang="en-US"/>
          </a:p>
        </p:txBody>
      </p:sp>
      <p:sp>
        <p:nvSpPr>
          <p:cNvPr id="6" name="Footer Placeholder 5">
            <a:extLst>
              <a:ext uri="{FF2B5EF4-FFF2-40B4-BE49-F238E27FC236}">
                <a16:creationId xmlns:a16="http://schemas.microsoft.com/office/drawing/2014/main" id="{36EE33AC-0545-544C-82C8-9B2988A3E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3C141-151A-C54D-927E-713538C1BC26}"/>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415686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63D3-349A-2B49-97DB-F1752D1B2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67166-E57A-7840-A584-45A41BD06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BDB9C2-2B8B-9142-BA92-12B109855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735BA-71BF-A248-9DDC-4EE651540AF3}"/>
              </a:ext>
            </a:extLst>
          </p:cNvPr>
          <p:cNvSpPr>
            <a:spLocks noGrp="1"/>
          </p:cNvSpPr>
          <p:nvPr>
            <p:ph type="dt" sz="half" idx="10"/>
          </p:nvPr>
        </p:nvSpPr>
        <p:spPr/>
        <p:txBody>
          <a:bodyPr/>
          <a:lstStyle/>
          <a:p>
            <a:fld id="{97D76BEF-B6B1-0B4C-AA99-A4B7AFC954EB}" type="datetimeFigureOut">
              <a:rPr lang="en-US" smtClean="0"/>
              <a:t>11/5/2020</a:t>
            </a:fld>
            <a:endParaRPr lang="en-US"/>
          </a:p>
        </p:txBody>
      </p:sp>
      <p:sp>
        <p:nvSpPr>
          <p:cNvPr id="6" name="Footer Placeholder 5">
            <a:extLst>
              <a:ext uri="{FF2B5EF4-FFF2-40B4-BE49-F238E27FC236}">
                <a16:creationId xmlns:a16="http://schemas.microsoft.com/office/drawing/2014/main" id="{646EF8DA-84FD-8C4E-B89E-2D939934B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8DC73-D61F-704D-BD04-5C98E74C8E4E}"/>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98049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9C225-B876-CF42-B563-24CDCFA71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38817C-01D3-0245-93DA-2B751FB41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E3D12-A97A-5E44-9288-9A2D07A48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76BEF-B6B1-0B4C-AA99-A4B7AFC954EB}" type="datetimeFigureOut">
              <a:rPr lang="en-US" smtClean="0"/>
              <a:t>11/5/2020</a:t>
            </a:fld>
            <a:endParaRPr lang="en-US"/>
          </a:p>
        </p:txBody>
      </p:sp>
      <p:sp>
        <p:nvSpPr>
          <p:cNvPr id="5" name="Footer Placeholder 4">
            <a:extLst>
              <a:ext uri="{FF2B5EF4-FFF2-40B4-BE49-F238E27FC236}">
                <a16:creationId xmlns:a16="http://schemas.microsoft.com/office/drawing/2014/main" id="{B5B15098-D0DD-6443-9871-19D5CC6A0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23CB02-BB58-8148-9F9F-9C5F84125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860A0-9268-384A-90BA-34F8B77D73CA}" type="slidenum">
              <a:rPr lang="en-US" smtClean="0"/>
              <a:t>‹#›</a:t>
            </a:fld>
            <a:endParaRPr lang="en-US"/>
          </a:p>
        </p:txBody>
      </p:sp>
    </p:spTree>
    <p:extLst>
      <p:ext uri="{BB962C8B-B14F-4D97-AF65-F5344CB8AC3E}">
        <p14:creationId xmlns:p14="http://schemas.microsoft.com/office/powerpoint/2010/main" val="102586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customXml" Target="../ink/ink1.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7AC8-D0E7-7047-91F6-E9DD523B9B58}"/>
              </a:ext>
            </a:extLst>
          </p:cNvPr>
          <p:cNvSpPr>
            <a:spLocks noGrp="1"/>
          </p:cNvSpPr>
          <p:nvPr>
            <p:ph type="ctrTitle"/>
          </p:nvPr>
        </p:nvSpPr>
        <p:spPr/>
        <p:txBody>
          <a:bodyPr/>
          <a:lstStyle/>
          <a:p>
            <a:r>
              <a:rPr lang="en-US" dirty="0"/>
              <a:t>Unit 12: </a:t>
            </a:r>
            <a:br>
              <a:rPr lang="en-US" dirty="0"/>
            </a:br>
            <a:r>
              <a:rPr lang="en-US" dirty="0"/>
              <a:t>For Live Session Assignment</a:t>
            </a:r>
          </a:p>
        </p:txBody>
      </p:sp>
      <p:sp>
        <p:nvSpPr>
          <p:cNvPr id="3" name="Subtitle 2">
            <a:extLst>
              <a:ext uri="{FF2B5EF4-FFF2-40B4-BE49-F238E27FC236}">
                <a16:creationId xmlns:a16="http://schemas.microsoft.com/office/drawing/2014/main" id="{79AB46FE-DD42-3A4A-BC63-128B3FC1E7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7543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 Lines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81201"/>
            <a:ext cx="8265328"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96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090" y="274638"/>
            <a:ext cx="8878711" cy="1143000"/>
          </a:xfrm>
        </p:spPr>
        <p:txBody>
          <a:bodyPr>
            <a:normAutofit/>
          </a:bodyPr>
          <a:lstStyle/>
          <a:p>
            <a:r>
              <a:rPr lang="en-US" sz="3600" dirty="0"/>
              <a:t>Parallel Lines: different intercepts, same slopes</a:t>
            </a:r>
          </a:p>
        </p:txBody>
      </p:sp>
      <p:grpSp>
        <p:nvGrpSpPr>
          <p:cNvPr id="14" name="Group 13">
            <a:extLst>
              <a:ext uri="{FF2B5EF4-FFF2-40B4-BE49-F238E27FC236}">
                <a16:creationId xmlns:a16="http://schemas.microsoft.com/office/drawing/2014/main" id="{DBC03E94-C802-4351-B4B2-601DDC97A389}"/>
              </a:ext>
            </a:extLst>
          </p:cNvPr>
          <p:cNvGrpSpPr/>
          <p:nvPr/>
        </p:nvGrpSpPr>
        <p:grpSpPr>
          <a:xfrm>
            <a:off x="1905001" y="1524001"/>
            <a:ext cx="8186669" cy="3133725"/>
            <a:chOff x="304800" y="1524000"/>
            <a:chExt cx="8186669" cy="3133725"/>
          </a:xfrm>
        </p:grpSpPr>
        <p:grpSp>
          <p:nvGrpSpPr>
            <p:cNvPr id="11" name="Group 10">
              <a:extLst>
                <a:ext uri="{FF2B5EF4-FFF2-40B4-BE49-F238E27FC236}">
                  <a16:creationId xmlns:a16="http://schemas.microsoft.com/office/drawing/2014/main" id="{2F7DC8DB-1FF9-4A61-B9A7-A922976B4929}"/>
                </a:ext>
              </a:extLst>
            </p:cNvPr>
            <p:cNvGrpSpPr/>
            <p:nvPr/>
          </p:nvGrpSpPr>
          <p:grpSpPr>
            <a:xfrm>
              <a:off x="304800" y="1524000"/>
              <a:ext cx="8186669" cy="3133725"/>
              <a:chOff x="304800" y="1981200"/>
              <a:chExt cx="8186669" cy="3133725"/>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186669"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362200" y="3810000"/>
                <a:ext cx="644664" cy="369332"/>
              </a:xfrm>
              <a:prstGeom prst="rect">
                <a:avLst/>
              </a:prstGeom>
              <a:solidFill>
                <a:schemeClr val="bg1"/>
              </a:solidFill>
            </p:spPr>
            <p:txBody>
              <a:bodyPr wrap="square">
                <a:spAutoFit/>
              </a:bodyPr>
              <a:lstStyle/>
              <a:p>
                <a:r>
                  <a:rPr lang="en-US" sz="1600" b="1" dirty="0">
                    <a:solidFill>
                      <a:srgbClr val="0070C0"/>
                    </a:solidFill>
                  </a:rPr>
                  <a:t>Early</a:t>
                </a:r>
                <a:r>
                  <a:rPr lang="en-US" dirty="0">
                    <a:solidFill>
                      <a:srgbClr val="0070C0"/>
                    </a:solidFill>
                  </a:rPr>
                  <a:t> </a:t>
                </a:r>
              </a:p>
            </p:txBody>
          </p:sp>
          <p:sp>
            <p:nvSpPr>
              <p:cNvPr id="8" name="Rectangle 7"/>
              <p:cNvSpPr/>
              <p:nvPr/>
            </p:nvSpPr>
            <p:spPr>
              <a:xfrm>
                <a:off x="6553200" y="2252246"/>
                <a:ext cx="1066800" cy="338554"/>
              </a:xfrm>
              <a:prstGeom prst="rect">
                <a:avLst/>
              </a:prstGeom>
              <a:solidFill>
                <a:schemeClr val="bg1"/>
              </a:solidFill>
            </p:spPr>
            <p:txBody>
              <a:bodyPr wrap="square">
                <a:spAutoFit/>
              </a:bodyPr>
              <a:lstStyle/>
              <a:p>
                <a:r>
                  <a:rPr lang="en-US" sz="1600" b="1">
                    <a:solidFill>
                      <a:srgbClr val="0070C0"/>
                    </a:solidFill>
                  </a:rPr>
                  <a:t>         Late</a:t>
                </a:r>
                <a:endParaRPr lang="en-US" dirty="0">
                  <a:solidFill>
                    <a:srgbClr val="0070C0"/>
                  </a:solidFill>
                </a:endParaRPr>
              </a:p>
            </p:txBody>
          </p:sp>
        </p:grpSp>
        <mc:AlternateContent xmlns:mc="http://schemas.openxmlformats.org/markup-compatibility/2006" xmlns:a14="http://schemas.microsoft.com/office/drawing/2010/main">
          <mc:Choice Requires="a14">
            <p:sp>
              <p:nvSpPr>
                <p:cNvPr id="3" name="TextBox 2"/>
                <p:cNvSpPr txBox="1"/>
                <p:nvPr/>
              </p:nvSpPr>
              <p:spPr>
                <a:xfrm>
                  <a:off x="3962400" y="1600355"/>
                  <a:ext cx="2383281"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rPr>
                              <m:t>0</m:t>
                            </m:r>
                          </m:sub>
                        </m:sSub>
                        <m:r>
                          <a:rPr lang="en-US" i="1">
                            <a:solidFill>
                              <a:srgbClr val="0070C0"/>
                            </a:solidFill>
                            <a:latin typeface="Cambria Math"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ea typeface="Cambria Math" charset="0"/>
                                <a:cs typeface="Cambria Math" charset="0"/>
                              </a:rPr>
                              <m:t>1</m:t>
                            </m:r>
                          </m:sub>
                        </m:sSub>
                        <m:r>
                          <a:rPr lang="en-US" i="1">
                            <a:solidFill>
                              <a:srgbClr val="0070C0"/>
                            </a:solidFill>
                            <a:latin typeface="Cambria Math" charset="0"/>
                          </a:rPr>
                          <m:t>𝐿𝑖𝑔h𝑡</m:t>
                        </m:r>
                        <m:r>
                          <a:rPr lang="en-US" i="1">
                            <a:solidFill>
                              <a:srgbClr val="0070C0"/>
                            </a:solidFill>
                            <a:latin typeface="Cambria Math"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ea typeface="Cambria Math" charset="0"/>
                                <a:cs typeface="Cambria Math" charset="0"/>
                              </a:rPr>
                              <m:t>2</m:t>
                            </m:r>
                          </m:sub>
                        </m:sSub>
                        <m:r>
                          <a:rPr lang="en-US" i="1">
                            <a:solidFill>
                              <a:srgbClr val="0070C0"/>
                            </a:solidFill>
                            <a:latin typeface="Cambria Math" charset="0"/>
                          </a:rPr>
                          <m:t>𝑇𝑖𝑚𝑒</m:t>
                        </m:r>
                      </m:oMath>
                    </m:oMathPara>
                  </a14:m>
                  <a:endParaRPr lang="en-US" dirty="0">
                    <a:solidFill>
                      <a:srgbClr val="0070C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962400" y="1600355"/>
                  <a:ext cx="2383281" cy="276999"/>
                </a:xfrm>
                <a:prstGeom prst="rect">
                  <a:avLst/>
                </a:prstGeom>
                <a:blipFill>
                  <a:blip r:embed="rId3"/>
                  <a:stretch>
                    <a:fillRect l="-3069" t="-4444" r="-2046" b="-3555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1E3DC47-F228-4A69-A499-373D94748765}"/>
                  </a:ext>
                </a:extLst>
              </p:cNvPr>
              <p:cNvSpPr/>
              <p:nvPr/>
            </p:nvSpPr>
            <p:spPr>
              <a:xfrm>
                <a:off x="2010196" y="4800600"/>
                <a:ext cx="27142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𝐹𝑜𝑟</m:t>
                      </m:r>
                      <m:r>
                        <a:rPr lang="en-US" i="1">
                          <a:latin typeface="Cambria Math" panose="02040503050406030204" pitchFamily="18" charset="0"/>
                        </a:rPr>
                        <m:t> </m:t>
                      </m:r>
                      <m:r>
                        <a:rPr lang="en-US" i="1">
                          <a:latin typeface="Cambria Math" panose="02040503050406030204" pitchFamily="18" charset="0"/>
                        </a:rPr>
                        <m:t>𝑇𝑖𝑚𝑒</m:t>
                      </m:r>
                      <m:r>
                        <a:rPr lang="en-US" i="1">
                          <a:latin typeface="Cambria Math" panose="02040503050406030204" pitchFamily="18" charset="0"/>
                        </a:rPr>
                        <m:t>=</m:t>
                      </m:r>
                      <m:r>
                        <m:rPr>
                          <m:nor/>
                        </m:rPr>
                        <a:rPr lang="en-US">
                          <a:latin typeface="Cambria Math" panose="02040503050406030204" pitchFamily="18" charset="0"/>
                        </a:rPr>
                        <m:t>early</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𝑜𝑟</m:t>
                          </m:r>
                          <m:r>
                            <a:rPr lang="en-US" i="1">
                              <a:latin typeface="Cambria Math" panose="02040503050406030204" pitchFamily="18" charset="0"/>
                            </a:rPr>
                            <m:t> 0</m:t>
                          </m:r>
                        </m:e>
                      </m:d>
                      <m:r>
                        <a:rPr lang="en-US" i="1">
                          <a:latin typeface="Cambria Math" panose="02040503050406030204" pitchFamily="18" charset="0"/>
                        </a:rPr>
                        <m:t>:</m:t>
                      </m:r>
                    </m:oMath>
                  </m:oMathPara>
                </a14:m>
                <a:endParaRPr lang="en-US" dirty="0"/>
              </a:p>
            </p:txBody>
          </p:sp>
        </mc:Choice>
        <mc:Fallback xmlns="">
          <p:sp>
            <p:nvSpPr>
              <p:cNvPr id="7" name="Rectangle 6">
                <a:extLst>
                  <a:ext uri="{FF2B5EF4-FFF2-40B4-BE49-F238E27FC236}">
                    <a16:creationId xmlns:a16="http://schemas.microsoft.com/office/drawing/2014/main" id="{11E3DC47-F228-4A69-A499-373D94748765}"/>
                  </a:ext>
                </a:extLst>
              </p:cNvPr>
              <p:cNvSpPr>
                <a:spLocks noRot="1" noChangeAspect="1" noMove="1" noResize="1" noEditPoints="1" noAdjustHandles="1" noChangeArrowheads="1" noChangeShapeType="1" noTextEdit="1"/>
              </p:cNvSpPr>
              <p:nvPr/>
            </p:nvSpPr>
            <p:spPr>
              <a:xfrm>
                <a:off x="2010196" y="4800600"/>
                <a:ext cx="2714205"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DC48AE7-E9C1-4E2A-B430-8AB38B532F40}"/>
                  </a:ext>
                </a:extLst>
              </p:cNvPr>
              <p:cNvSpPr/>
              <p:nvPr/>
            </p:nvSpPr>
            <p:spPr>
              <a:xfrm>
                <a:off x="2038695" y="5124271"/>
                <a:ext cx="25679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𝑇𝑖𝑚𝑒</m:t>
                      </m:r>
                    </m:oMath>
                  </m:oMathPara>
                </a14:m>
                <a:endParaRPr lang="en-US" dirty="0"/>
              </a:p>
            </p:txBody>
          </p:sp>
        </mc:Choice>
        <mc:Fallback xmlns="">
          <p:sp>
            <p:nvSpPr>
              <p:cNvPr id="10" name="Rectangle 9">
                <a:extLst>
                  <a:ext uri="{FF2B5EF4-FFF2-40B4-BE49-F238E27FC236}">
                    <a16:creationId xmlns:a16="http://schemas.microsoft.com/office/drawing/2014/main" id="{EDC48AE7-E9C1-4E2A-B430-8AB38B532F40}"/>
                  </a:ext>
                </a:extLst>
              </p:cNvPr>
              <p:cNvSpPr>
                <a:spLocks noRot="1" noChangeAspect="1" noMove="1" noResize="1" noEditPoints="1" noAdjustHandles="1" noChangeArrowheads="1" noChangeShapeType="1" noTextEdit="1"/>
              </p:cNvSpPr>
              <p:nvPr/>
            </p:nvSpPr>
            <p:spPr>
              <a:xfrm>
                <a:off x="2038695" y="5124271"/>
                <a:ext cx="2567947" cy="369332"/>
              </a:xfrm>
              <a:prstGeom prst="rect">
                <a:avLst/>
              </a:prstGeom>
              <a:blipFill>
                <a:blip r:embed="rId5"/>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1EA98AE-CB2D-4D54-90A5-9B97D6693DBC}"/>
                  </a:ext>
                </a:extLst>
              </p:cNvPr>
              <p:cNvSpPr/>
              <p:nvPr/>
            </p:nvSpPr>
            <p:spPr>
              <a:xfrm>
                <a:off x="2069463" y="5478462"/>
                <a:ext cx="23865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∗0</m:t>
                      </m:r>
                    </m:oMath>
                  </m:oMathPara>
                </a14:m>
                <a:endParaRPr lang="en-US" dirty="0"/>
              </a:p>
            </p:txBody>
          </p:sp>
        </mc:Choice>
        <mc:Fallback xmlns="">
          <p:sp>
            <p:nvSpPr>
              <p:cNvPr id="12" name="Rectangle 11">
                <a:extLst>
                  <a:ext uri="{FF2B5EF4-FFF2-40B4-BE49-F238E27FC236}">
                    <a16:creationId xmlns:a16="http://schemas.microsoft.com/office/drawing/2014/main" id="{01EA98AE-CB2D-4D54-90A5-9B97D6693DBC}"/>
                  </a:ext>
                </a:extLst>
              </p:cNvPr>
              <p:cNvSpPr>
                <a:spLocks noRot="1" noChangeAspect="1" noMove="1" noResize="1" noEditPoints="1" noAdjustHandles="1" noChangeArrowheads="1" noChangeShapeType="1" noTextEdit="1"/>
              </p:cNvSpPr>
              <p:nvPr/>
            </p:nvSpPr>
            <p:spPr>
              <a:xfrm>
                <a:off x="2069463" y="5478462"/>
                <a:ext cx="2386551"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22BEA31-AAAC-49E3-8329-AC9D4EE92468}"/>
                  </a:ext>
                </a:extLst>
              </p:cNvPr>
              <p:cNvSpPr/>
              <p:nvPr/>
            </p:nvSpPr>
            <p:spPr>
              <a:xfrm>
                <a:off x="2069462" y="5843579"/>
                <a:ext cx="15356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oMath>
                  </m:oMathPara>
                </a14:m>
                <a:endParaRPr lang="en-US" dirty="0"/>
              </a:p>
            </p:txBody>
          </p:sp>
        </mc:Choice>
        <mc:Fallback xmlns="">
          <p:sp>
            <p:nvSpPr>
              <p:cNvPr id="13" name="Rectangle 12">
                <a:extLst>
                  <a:ext uri="{FF2B5EF4-FFF2-40B4-BE49-F238E27FC236}">
                    <a16:creationId xmlns:a16="http://schemas.microsoft.com/office/drawing/2014/main" id="{F22BEA31-AAAC-49E3-8329-AC9D4EE92468}"/>
                  </a:ext>
                </a:extLst>
              </p:cNvPr>
              <p:cNvSpPr>
                <a:spLocks noRot="1" noChangeAspect="1" noMove="1" noResize="1" noEditPoints="1" noAdjustHandles="1" noChangeArrowheads="1" noChangeShapeType="1" noTextEdit="1"/>
              </p:cNvSpPr>
              <p:nvPr/>
            </p:nvSpPr>
            <p:spPr>
              <a:xfrm>
                <a:off x="2069462" y="5843579"/>
                <a:ext cx="1535677" cy="369332"/>
              </a:xfrm>
              <a:prstGeom prst="rect">
                <a:avLst/>
              </a:prstGeom>
              <a:blipFill>
                <a:blip r:embed="rId7"/>
                <a:stretch>
                  <a:fillRect b="-13333"/>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2A05B59-2ABD-40FF-8E05-4FDBBC5436E2}"/>
              </a:ext>
            </a:extLst>
          </p:cNvPr>
          <p:cNvCxnSpPr>
            <a:cxnSpLocks/>
            <a:stCxn id="23" idx="1"/>
          </p:cNvCxnSpPr>
          <p:nvPr/>
        </p:nvCxnSpPr>
        <p:spPr>
          <a:xfrm flipH="1" flipV="1">
            <a:off x="2431422" y="6112914"/>
            <a:ext cx="2768524" cy="51029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08833D2-D156-435D-9F63-38D11ED7B041}"/>
              </a:ext>
            </a:extLst>
          </p:cNvPr>
          <p:cNvCxnSpPr>
            <a:cxnSpLocks/>
            <a:stCxn id="24" idx="1"/>
            <a:endCxn id="52" idx="3"/>
          </p:cNvCxnSpPr>
          <p:nvPr/>
        </p:nvCxnSpPr>
        <p:spPr>
          <a:xfrm flipH="1" flipV="1">
            <a:off x="2963442" y="6061455"/>
            <a:ext cx="2427411" cy="361761"/>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CC17BB-FAD8-4845-9DDC-619ABF2D2467}"/>
              </a:ext>
            </a:extLst>
          </p:cNvPr>
          <p:cNvSpPr txBox="1"/>
          <p:nvPr/>
        </p:nvSpPr>
        <p:spPr>
          <a:xfrm>
            <a:off x="5199946" y="6438546"/>
            <a:ext cx="1201668" cy="369332"/>
          </a:xfrm>
          <a:prstGeom prst="rect">
            <a:avLst/>
          </a:prstGeom>
          <a:noFill/>
        </p:spPr>
        <p:txBody>
          <a:bodyPr wrap="square" rtlCol="0">
            <a:spAutoFit/>
          </a:bodyPr>
          <a:lstStyle/>
          <a:p>
            <a:r>
              <a:rPr lang="en-US" b="1" dirty="0">
                <a:solidFill>
                  <a:srgbClr val="00B050"/>
                </a:solidFill>
              </a:rPr>
              <a:t>intercept</a:t>
            </a:r>
          </a:p>
        </p:txBody>
      </p:sp>
      <p:sp>
        <p:nvSpPr>
          <p:cNvPr id="24" name="TextBox 23">
            <a:extLst>
              <a:ext uri="{FF2B5EF4-FFF2-40B4-BE49-F238E27FC236}">
                <a16:creationId xmlns:a16="http://schemas.microsoft.com/office/drawing/2014/main" id="{7B3F337B-4F85-444B-B5D2-4EC237BF6E78}"/>
              </a:ext>
            </a:extLst>
          </p:cNvPr>
          <p:cNvSpPr txBox="1"/>
          <p:nvPr/>
        </p:nvSpPr>
        <p:spPr>
          <a:xfrm>
            <a:off x="5390852" y="6238549"/>
            <a:ext cx="819856" cy="369332"/>
          </a:xfrm>
          <a:prstGeom prst="rect">
            <a:avLst/>
          </a:prstGeom>
          <a:noFill/>
        </p:spPr>
        <p:txBody>
          <a:bodyPr wrap="square" rtlCol="0">
            <a:spAutoFit/>
          </a:bodyPr>
          <a:lstStyle/>
          <a:p>
            <a:r>
              <a:rPr lang="en-US" b="1" dirty="0">
                <a:solidFill>
                  <a:srgbClr val="7030A0"/>
                </a:solidFill>
              </a:rPr>
              <a:t>slope</a:t>
            </a:r>
          </a:p>
        </p:txBody>
      </p:sp>
      <p:grpSp>
        <p:nvGrpSpPr>
          <p:cNvPr id="29" name="Group 28">
            <a:extLst>
              <a:ext uri="{FF2B5EF4-FFF2-40B4-BE49-F238E27FC236}">
                <a16:creationId xmlns:a16="http://schemas.microsoft.com/office/drawing/2014/main" id="{9AD6F0B9-D27D-455C-BB88-F618EEFDCFBA}"/>
              </a:ext>
            </a:extLst>
          </p:cNvPr>
          <p:cNvGrpSpPr/>
          <p:nvPr/>
        </p:nvGrpSpPr>
        <p:grpSpPr>
          <a:xfrm>
            <a:off x="3733801" y="5316743"/>
            <a:ext cx="682055" cy="526837"/>
            <a:chOff x="2209800" y="5316742"/>
            <a:chExt cx="682055" cy="526837"/>
          </a:xfrm>
        </p:grpSpPr>
        <p:cxnSp>
          <p:nvCxnSpPr>
            <p:cNvPr id="26" name="Straight Arrow Connector 25">
              <a:extLst>
                <a:ext uri="{FF2B5EF4-FFF2-40B4-BE49-F238E27FC236}">
                  <a16:creationId xmlns:a16="http://schemas.microsoft.com/office/drawing/2014/main" id="{72F1D930-CA1F-411E-93ED-35E2AA589ABF}"/>
                </a:ext>
              </a:extLst>
            </p:cNvPr>
            <p:cNvCxnSpPr>
              <a:cxnSpLocks/>
            </p:cNvCxnSpPr>
            <p:nvPr/>
          </p:nvCxnSpPr>
          <p:spPr>
            <a:xfrm flipV="1">
              <a:off x="2209800" y="5546147"/>
              <a:ext cx="474732" cy="2974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84D74FF-C707-42A3-834F-BA418E8D815C}"/>
                </a:ext>
              </a:extLst>
            </p:cNvPr>
            <p:cNvSpPr txBox="1"/>
            <p:nvPr/>
          </p:nvSpPr>
          <p:spPr>
            <a:xfrm>
              <a:off x="2623468" y="5316742"/>
              <a:ext cx="268387" cy="376215"/>
            </a:xfrm>
            <a:prstGeom prst="rect">
              <a:avLst/>
            </a:prstGeom>
            <a:noFill/>
          </p:spPr>
          <p:txBody>
            <a:bodyPr wrap="square" rtlCol="0">
              <a:spAutoFit/>
            </a:bodyPr>
            <a:lstStyle/>
            <a:p>
              <a:r>
                <a:rPr lang="en-US" b="1" dirty="0">
                  <a:solidFill>
                    <a:srgbClr val="FF0000"/>
                  </a:solidFill>
                </a:rPr>
                <a:t>0</a:t>
              </a:r>
            </a:p>
          </p:txBody>
        </p:sp>
      </p:gr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5C47A41-77DE-4898-924B-F2CAE8D0790E}"/>
                  </a:ext>
                </a:extLst>
              </p:cNvPr>
              <p:cNvSpPr/>
              <p:nvPr/>
            </p:nvSpPr>
            <p:spPr>
              <a:xfrm>
                <a:off x="6810795" y="4648200"/>
                <a:ext cx="25795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𝐹𝑜𝑟</m:t>
                      </m:r>
                      <m:r>
                        <a:rPr lang="en-US" i="1">
                          <a:latin typeface="Cambria Math" panose="02040503050406030204" pitchFamily="18" charset="0"/>
                        </a:rPr>
                        <m:t> </m:t>
                      </m:r>
                      <m:r>
                        <a:rPr lang="en-US" i="1">
                          <a:latin typeface="Cambria Math" panose="02040503050406030204" pitchFamily="18" charset="0"/>
                        </a:rPr>
                        <m:t>𝑇𝑖𝑚𝑒</m:t>
                      </m:r>
                      <m:r>
                        <a:rPr lang="en-US" i="1">
                          <a:latin typeface="Cambria Math" panose="02040503050406030204" pitchFamily="18" charset="0"/>
                        </a:rPr>
                        <m:t>=</m:t>
                      </m:r>
                      <m:r>
                        <m:rPr>
                          <m:nor/>
                        </m:rPr>
                        <a:rPr lang="en-US">
                          <a:latin typeface="Cambria Math" panose="02040503050406030204" pitchFamily="18" charset="0"/>
                        </a:rPr>
                        <m:t>late</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𝑜𝑟</m:t>
                          </m:r>
                          <m:r>
                            <a:rPr lang="en-US" i="1">
                              <a:latin typeface="Cambria Math" panose="02040503050406030204" pitchFamily="18" charset="0"/>
                            </a:rPr>
                            <m:t> 1</m:t>
                          </m:r>
                        </m:e>
                      </m:d>
                      <m:r>
                        <a:rPr lang="en-US" i="1">
                          <a:latin typeface="Cambria Math" panose="02040503050406030204" pitchFamily="18" charset="0"/>
                        </a:rPr>
                        <m:t>:</m:t>
                      </m:r>
                    </m:oMath>
                  </m:oMathPara>
                </a14:m>
                <a:endParaRPr lang="en-US" dirty="0"/>
              </a:p>
            </p:txBody>
          </p:sp>
        </mc:Choice>
        <mc:Fallback xmlns="">
          <p:sp>
            <p:nvSpPr>
              <p:cNvPr id="31" name="Rectangle 30">
                <a:extLst>
                  <a:ext uri="{FF2B5EF4-FFF2-40B4-BE49-F238E27FC236}">
                    <a16:creationId xmlns:a16="http://schemas.microsoft.com/office/drawing/2014/main" id="{55C47A41-77DE-4898-924B-F2CAE8D0790E}"/>
                  </a:ext>
                </a:extLst>
              </p:cNvPr>
              <p:cNvSpPr>
                <a:spLocks noRot="1" noChangeAspect="1" noMove="1" noResize="1" noEditPoints="1" noAdjustHandles="1" noChangeArrowheads="1" noChangeShapeType="1" noTextEdit="1"/>
              </p:cNvSpPr>
              <p:nvPr/>
            </p:nvSpPr>
            <p:spPr>
              <a:xfrm>
                <a:off x="6810795" y="4648200"/>
                <a:ext cx="2579552"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A00D827D-C61D-4AB1-8A06-E73A1F43E692}"/>
                  </a:ext>
                </a:extLst>
              </p:cNvPr>
              <p:cNvSpPr/>
              <p:nvPr/>
            </p:nvSpPr>
            <p:spPr>
              <a:xfrm>
                <a:off x="6839295" y="4971871"/>
                <a:ext cx="25679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𝑇𝑖𝑚𝑒</m:t>
                      </m:r>
                    </m:oMath>
                  </m:oMathPara>
                </a14:m>
                <a:endParaRPr lang="en-US" dirty="0"/>
              </a:p>
            </p:txBody>
          </p:sp>
        </mc:Choice>
        <mc:Fallback xmlns="">
          <p:sp>
            <p:nvSpPr>
              <p:cNvPr id="32" name="Rectangle 31">
                <a:extLst>
                  <a:ext uri="{FF2B5EF4-FFF2-40B4-BE49-F238E27FC236}">
                    <a16:creationId xmlns:a16="http://schemas.microsoft.com/office/drawing/2014/main" id="{A00D827D-C61D-4AB1-8A06-E73A1F43E692}"/>
                  </a:ext>
                </a:extLst>
              </p:cNvPr>
              <p:cNvSpPr>
                <a:spLocks noRot="1" noChangeAspect="1" noMove="1" noResize="1" noEditPoints="1" noAdjustHandles="1" noChangeArrowheads="1" noChangeShapeType="1" noTextEdit="1"/>
              </p:cNvSpPr>
              <p:nvPr/>
            </p:nvSpPr>
            <p:spPr>
              <a:xfrm>
                <a:off x="6839295" y="4971871"/>
                <a:ext cx="2567947" cy="369332"/>
              </a:xfrm>
              <a:prstGeom prst="rect">
                <a:avLst/>
              </a:prstGeom>
              <a:blipFill>
                <a:blip r:embed="rId5"/>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E99073BC-2D85-4F7D-A0B6-1101429373A0}"/>
                  </a:ext>
                </a:extLst>
              </p:cNvPr>
              <p:cNvSpPr/>
              <p:nvPr/>
            </p:nvSpPr>
            <p:spPr>
              <a:xfrm>
                <a:off x="6870063" y="5326062"/>
                <a:ext cx="23865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∗1</m:t>
                      </m:r>
                    </m:oMath>
                  </m:oMathPara>
                </a14:m>
                <a:endParaRPr lang="en-US" dirty="0"/>
              </a:p>
            </p:txBody>
          </p:sp>
        </mc:Choice>
        <mc:Fallback xmlns="">
          <p:sp>
            <p:nvSpPr>
              <p:cNvPr id="33" name="Rectangle 32">
                <a:extLst>
                  <a:ext uri="{FF2B5EF4-FFF2-40B4-BE49-F238E27FC236}">
                    <a16:creationId xmlns:a16="http://schemas.microsoft.com/office/drawing/2014/main" id="{E99073BC-2D85-4F7D-A0B6-1101429373A0}"/>
                  </a:ext>
                </a:extLst>
              </p:cNvPr>
              <p:cNvSpPr>
                <a:spLocks noRot="1" noChangeAspect="1" noMove="1" noResize="1" noEditPoints="1" noAdjustHandles="1" noChangeArrowheads="1" noChangeShapeType="1" noTextEdit="1"/>
              </p:cNvSpPr>
              <p:nvPr/>
            </p:nvSpPr>
            <p:spPr>
              <a:xfrm>
                <a:off x="6870063" y="5326062"/>
                <a:ext cx="2386551"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1D4325D-E514-4DF5-9FA6-E1B7A4034D2E}"/>
                  </a:ext>
                </a:extLst>
              </p:cNvPr>
              <p:cNvSpPr/>
              <p:nvPr/>
            </p:nvSpPr>
            <p:spPr>
              <a:xfrm>
                <a:off x="6864419" y="6061630"/>
                <a:ext cx="22350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oMath>
                  </m:oMathPara>
                </a14:m>
                <a:endParaRPr lang="en-US" dirty="0"/>
              </a:p>
            </p:txBody>
          </p:sp>
        </mc:Choice>
        <mc:Fallback xmlns="">
          <p:sp>
            <p:nvSpPr>
              <p:cNvPr id="34" name="Rectangle 33">
                <a:extLst>
                  <a:ext uri="{FF2B5EF4-FFF2-40B4-BE49-F238E27FC236}">
                    <a16:creationId xmlns:a16="http://schemas.microsoft.com/office/drawing/2014/main" id="{21D4325D-E514-4DF5-9FA6-E1B7A4034D2E}"/>
                  </a:ext>
                </a:extLst>
              </p:cNvPr>
              <p:cNvSpPr>
                <a:spLocks noRot="1" noChangeAspect="1" noMove="1" noResize="1" noEditPoints="1" noAdjustHandles="1" noChangeArrowheads="1" noChangeShapeType="1" noTextEdit="1"/>
              </p:cNvSpPr>
              <p:nvPr/>
            </p:nvSpPr>
            <p:spPr>
              <a:xfrm>
                <a:off x="6864419" y="6061630"/>
                <a:ext cx="2235099" cy="369332"/>
              </a:xfrm>
              <a:prstGeom prst="rect">
                <a:avLst/>
              </a:prstGeom>
              <a:blipFill>
                <a:blip r:embed="rId10"/>
                <a:stretch>
                  <a:fillRect b="-13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FC329F75-ABD0-438B-BE6E-67B9AC1401E1}"/>
              </a:ext>
            </a:extLst>
          </p:cNvPr>
          <p:cNvCxnSpPr>
            <a:cxnSpLocks/>
            <a:endCxn id="59" idx="1"/>
          </p:cNvCxnSpPr>
          <p:nvPr/>
        </p:nvCxnSpPr>
        <p:spPr>
          <a:xfrm flipV="1">
            <a:off x="6137717" y="6276886"/>
            <a:ext cx="796482" cy="40917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C3C0901-40F7-495F-A466-53E5BE681A00}"/>
              </a:ext>
            </a:extLst>
          </p:cNvPr>
          <p:cNvCxnSpPr>
            <a:cxnSpLocks/>
            <a:endCxn id="55" idx="1"/>
          </p:cNvCxnSpPr>
          <p:nvPr/>
        </p:nvCxnSpPr>
        <p:spPr>
          <a:xfrm flipV="1">
            <a:off x="6096000" y="6269198"/>
            <a:ext cx="2003898" cy="17709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832CD93E-0602-4917-AE7A-71D1BBBC27A4}"/>
                  </a:ext>
                </a:extLst>
              </p:cNvPr>
              <p:cNvSpPr/>
              <p:nvPr/>
            </p:nvSpPr>
            <p:spPr>
              <a:xfrm>
                <a:off x="6864418" y="5706105"/>
                <a:ext cx="20435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oMath>
                  </m:oMathPara>
                </a14:m>
                <a:endParaRPr lang="en-US" dirty="0"/>
              </a:p>
            </p:txBody>
          </p:sp>
        </mc:Choice>
        <mc:Fallback xmlns="">
          <p:sp>
            <p:nvSpPr>
              <p:cNvPr id="40" name="Rectangle 39">
                <a:extLst>
                  <a:ext uri="{FF2B5EF4-FFF2-40B4-BE49-F238E27FC236}">
                    <a16:creationId xmlns:a16="http://schemas.microsoft.com/office/drawing/2014/main" id="{832CD93E-0602-4917-AE7A-71D1BBBC27A4}"/>
                  </a:ext>
                </a:extLst>
              </p:cNvPr>
              <p:cNvSpPr>
                <a:spLocks noRot="1" noChangeAspect="1" noMove="1" noResize="1" noEditPoints="1" noAdjustHandles="1" noChangeArrowheads="1" noChangeShapeType="1" noTextEdit="1"/>
              </p:cNvSpPr>
              <p:nvPr/>
            </p:nvSpPr>
            <p:spPr>
              <a:xfrm>
                <a:off x="6864418" y="5706105"/>
                <a:ext cx="2043508" cy="369332"/>
              </a:xfrm>
              <a:prstGeom prst="rect">
                <a:avLst/>
              </a:prstGeom>
              <a:blipFill>
                <a:blip r:embed="rId11"/>
                <a:stretch>
                  <a:fillRect b="-13333"/>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C539B0C0-B478-4FB5-AAE9-5D94C7999755}"/>
              </a:ext>
            </a:extLst>
          </p:cNvPr>
          <p:cNvSpPr/>
          <p:nvPr/>
        </p:nvSpPr>
        <p:spPr>
          <a:xfrm>
            <a:off x="2601789" y="5884359"/>
            <a:ext cx="361652" cy="3541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B21D9FA-B381-4657-A0C0-58AC353DB8F6}"/>
              </a:ext>
            </a:extLst>
          </p:cNvPr>
          <p:cNvSpPr/>
          <p:nvPr/>
        </p:nvSpPr>
        <p:spPr>
          <a:xfrm>
            <a:off x="8099898" y="6092103"/>
            <a:ext cx="361652" cy="3541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5A459A8-5783-430E-B29B-35AAD59B24F1}"/>
              </a:ext>
            </a:extLst>
          </p:cNvPr>
          <p:cNvSpPr/>
          <p:nvPr/>
        </p:nvSpPr>
        <p:spPr>
          <a:xfrm>
            <a:off x="2111475" y="5898342"/>
            <a:ext cx="361652" cy="35419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9" name="Rectangle 58">
            <a:extLst>
              <a:ext uri="{FF2B5EF4-FFF2-40B4-BE49-F238E27FC236}">
                <a16:creationId xmlns:a16="http://schemas.microsoft.com/office/drawing/2014/main" id="{40CE1F3A-F9C1-4A30-9CAA-D63EC9CDD625}"/>
              </a:ext>
            </a:extLst>
          </p:cNvPr>
          <p:cNvSpPr/>
          <p:nvPr/>
        </p:nvSpPr>
        <p:spPr>
          <a:xfrm>
            <a:off x="6934200" y="6122810"/>
            <a:ext cx="1013971" cy="3081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C3A8F7F-CBA4-284E-805F-C07ED569B38F}"/>
                  </a:ext>
                </a:extLst>
              </p:cNvPr>
              <p:cNvSpPr txBox="1"/>
              <p:nvPr/>
            </p:nvSpPr>
            <p:spPr>
              <a:xfrm>
                <a:off x="1394474" y="1646194"/>
                <a:ext cx="2157306" cy="572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𝑇𝑖𝑚𝑒</m:t>
                      </m:r>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i="1">
                                  <a:latin typeface="Cambria Math" panose="02040503050406030204" pitchFamily="18" charset="0"/>
                                </a:rPr>
                                <m:t>0 …</m:t>
                              </m:r>
                              <m:r>
                                <a:rPr lang="en-US" sz="1400" i="1">
                                  <a:latin typeface="Cambria Math" panose="02040503050406030204" pitchFamily="18" charset="0"/>
                                </a:rPr>
                                <m:t>𝐸𝑎𝑟𝑙𝑦</m:t>
                              </m:r>
                              <m:r>
                                <a:rPr lang="en-US" sz="1400" i="1">
                                  <a:latin typeface="Cambria Math" panose="02040503050406030204" pitchFamily="18" charset="0"/>
                                </a:rPr>
                                <m:t> </m:t>
                              </m:r>
                            </m:e>
                            <m:e>
                              <m:r>
                                <a:rPr lang="en-US" sz="1400" i="1">
                                  <a:latin typeface="Cambria Math" panose="02040503050406030204" pitchFamily="18" charset="0"/>
                                </a:rPr>
                                <m:t>1 …</m:t>
                              </m:r>
                              <m:r>
                                <a:rPr lang="en-US" sz="1400" i="1">
                                  <a:latin typeface="Cambria Math" panose="02040503050406030204" pitchFamily="18" charset="0"/>
                                </a:rPr>
                                <m:t>𝐿𝑎𝑡𝑒</m:t>
                              </m:r>
                            </m:e>
                          </m:eqArr>
                        </m:e>
                      </m:d>
                    </m:oMath>
                  </m:oMathPara>
                </a14:m>
                <a:endParaRPr lang="en-US" sz="1400" dirty="0"/>
              </a:p>
            </p:txBody>
          </p:sp>
        </mc:Choice>
        <mc:Fallback xmlns="">
          <p:sp>
            <p:nvSpPr>
              <p:cNvPr id="37" name="TextBox 36">
                <a:extLst>
                  <a:ext uri="{FF2B5EF4-FFF2-40B4-BE49-F238E27FC236}">
                    <a16:creationId xmlns:a16="http://schemas.microsoft.com/office/drawing/2014/main" id="{FC3A8F7F-CBA4-284E-805F-C07ED569B38F}"/>
                  </a:ext>
                </a:extLst>
              </p:cNvPr>
              <p:cNvSpPr txBox="1">
                <a:spLocks noRot="1" noChangeAspect="1" noMove="1" noResize="1" noEditPoints="1" noAdjustHandles="1" noChangeArrowheads="1" noChangeShapeType="1" noTextEdit="1"/>
              </p:cNvSpPr>
              <p:nvPr/>
            </p:nvSpPr>
            <p:spPr>
              <a:xfrm>
                <a:off x="1394474" y="1646194"/>
                <a:ext cx="2157306" cy="572914"/>
              </a:xfrm>
              <a:prstGeom prst="rect">
                <a:avLst/>
              </a:prstGeom>
              <a:blipFill>
                <a:blip r:embed="rId12"/>
                <a:stretch>
                  <a:fillRect t="-176087" b="-256522"/>
                </a:stretch>
              </a:blipFill>
            </p:spPr>
            <p:txBody>
              <a:bodyPr/>
              <a:lstStyle/>
              <a:p>
                <a:r>
                  <a:rPr lang="en-US">
                    <a:noFill/>
                  </a:rPr>
                  <a:t> </a:t>
                </a:r>
              </a:p>
            </p:txBody>
          </p:sp>
        </mc:Fallback>
      </mc:AlternateContent>
    </p:spTree>
    <p:extLst>
      <p:ext uri="{BB962C8B-B14F-4D97-AF65-F5344CB8AC3E}">
        <p14:creationId xmlns:p14="http://schemas.microsoft.com/office/powerpoint/2010/main" val="202504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P spid="23" grpId="0"/>
      <p:bldP spid="24" grpId="0"/>
      <p:bldP spid="31" grpId="0"/>
      <p:bldP spid="32" grpId="0"/>
      <p:bldP spid="33" grpId="0"/>
      <p:bldP spid="34" grpId="0"/>
      <p:bldP spid="40" grpId="0"/>
      <p:bldP spid="52" grpId="0" animBg="1"/>
      <p:bldP spid="55" grpId="0" animBg="1"/>
      <p:bldP spid="57" grpId="0" animBg="1"/>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266" y="274638"/>
            <a:ext cx="9008534" cy="792162"/>
          </a:xfrm>
        </p:spPr>
        <p:txBody>
          <a:bodyPr>
            <a:noAutofit/>
          </a:bodyPr>
          <a:lstStyle/>
          <a:p>
            <a:r>
              <a:rPr lang="en-US" sz="3200" dirty="0"/>
              <a:t>Nonparallel lines: different slopes (and intercepts)</a:t>
            </a:r>
          </a:p>
        </p:txBody>
      </p:sp>
      <p:sp>
        <p:nvSpPr>
          <p:cNvPr id="9" name="TextBox 8">
            <a:extLst>
              <a:ext uri="{FF2B5EF4-FFF2-40B4-BE49-F238E27FC236}">
                <a16:creationId xmlns:a16="http://schemas.microsoft.com/office/drawing/2014/main" id="{BE2054B4-D5D6-4B3A-8354-21189153CEFB}"/>
              </a:ext>
            </a:extLst>
          </p:cNvPr>
          <p:cNvSpPr txBox="1"/>
          <p:nvPr/>
        </p:nvSpPr>
        <p:spPr>
          <a:xfrm>
            <a:off x="1713090" y="990600"/>
            <a:ext cx="6364111" cy="923330"/>
          </a:xfrm>
          <a:prstGeom prst="rect">
            <a:avLst/>
          </a:prstGeom>
          <a:noFill/>
        </p:spPr>
        <p:txBody>
          <a:bodyPr wrap="square" rtlCol="0">
            <a:spAutoFit/>
          </a:bodyPr>
          <a:lstStyle/>
          <a:p>
            <a:r>
              <a:rPr lang="en-US" dirty="0"/>
              <a:t>Time is called an indicator variable:</a:t>
            </a:r>
          </a:p>
          <a:p>
            <a:r>
              <a:rPr lang="en-US" dirty="0"/>
              <a:t>Early = 0</a:t>
            </a:r>
          </a:p>
          <a:p>
            <a:r>
              <a:rPr lang="en-US" dirty="0"/>
              <a:t>Late = 1</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777E496-4359-4955-AD44-98C3CB75E445}"/>
                  </a:ext>
                </a:extLst>
              </p:cNvPr>
              <p:cNvSpPr/>
              <p:nvPr/>
            </p:nvSpPr>
            <p:spPr>
              <a:xfrm>
                <a:off x="1524001" y="4800600"/>
                <a:ext cx="27142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𝐹𝑜𝑟</m:t>
                      </m:r>
                      <m:r>
                        <a:rPr lang="en-US" i="1">
                          <a:latin typeface="Cambria Math" panose="02040503050406030204" pitchFamily="18" charset="0"/>
                        </a:rPr>
                        <m:t> </m:t>
                      </m:r>
                      <m:r>
                        <a:rPr lang="en-US" i="1">
                          <a:latin typeface="Cambria Math" panose="02040503050406030204" pitchFamily="18" charset="0"/>
                        </a:rPr>
                        <m:t>𝑇𝑖𝑚𝑒</m:t>
                      </m:r>
                      <m:r>
                        <a:rPr lang="en-US" i="1">
                          <a:latin typeface="Cambria Math" panose="02040503050406030204" pitchFamily="18" charset="0"/>
                        </a:rPr>
                        <m:t>=</m:t>
                      </m:r>
                      <m:r>
                        <m:rPr>
                          <m:nor/>
                        </m:rPr>
                        <a:rPr lang="en-US">
                          <a:latin typeface="Cambria Math" panose="02040503050406030204" pitchFamily="18" charset="0"/>
                        </a:rPr>
                        <m:t>early</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𝑜𝑟</m:t>
                          </m:r>
                          <m:r>
                            <a:rPr lang="en-US" i="1">
                              <a:latin typeface="Cambria Math" panose="02040503050406030204" pitchFamily="18" charset="0"/>
                            </a:rPr>
                            <m:t> 0</m:t>
                          </m:r>
                        </m:e>
                      </m:d>
                      <m:r>
                        <a:rPr lang="en-US" i="1">
                          <a:latin typeface="Cambria Math" panose="02040503050406030204" pitchFamily="18" charset="0"/>
                        </a:rPr>
                        <m:t>:</m:t>
                      </m:r>
                    </m:oMath>
                  </m:oMathPara>
                </a14:m>
                <a:endParaRPr lang="en-US" dirty="0"/>
              </a:p>
            </p:txBody>
          </p:sp>
        </mc:Choice>
        <mc:Fallback xmlns="">
          <p:sp>
            <p:nvSpPr>
              <p:cNvPr id="10" name="Rectangle 9">
                <a:extLst>
                  <a:ext uri="{FF2B5EF4-FFF2-40B4-BE49-F238E27FC236}">
                    <a16:creationId xmlns:a16="http://schemas.microsoft.com/office/drawing/2014/main" id="{6777E496-4359-4955-AD44-98C3CB75E445}"/>
                  </a:ext>
                </a:extLst>
              </p:cNvPr>
              <p:cNvSpPr>
                <a:spLocks noRot="1" noChangeAspect="1" noMove="1" noResize="1" noEditPoints="1" noAdjustHandles="1" noChangeArrowheads="1" noChangeShapeType="1" noTextEdit="1"/>
              </p:cNvSpPr>
              <p:nvPr/>
            </p:nvSpPr>
            <p:spPr>
              <a:xfrm>
                <a:off x="1524001" y="4800600"/>
                <a:ext cx="2714205" cy="369332"/>
              </a:xfrm>
              <a:prstGeom prst="rect">
                <a:avLst/>
              </a:prstGeom>
              <a:blipFill>
                <a:blip r:embed="rId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124B6BB-B117-4144-9386-69710DB6133E}"/>
                  </a:ext>
                </a:extLst>
              </p:cNvPr>
              <p:cNvSpPr/>
              <p:nvPr/>
            </p:nvSpPr>
            <p:spPr>
              <a:xfrm>
                <a:off x="1552500" y="5124271"/>
                <a:ext cx="4570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𝑇𝑖𝑚𝑒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𝑇𝑖𝑚𝑒</m:t>
                          </m:r>
                          <m:r>
                            <a:rPr lang="en-US" i="1">
                              <a:latin typeface="Cambria Math" panose="02040503050406030204" pitchFamily="18" charset="0"/>
                            </a:rPr>
                            <m:t>∗</m:t>
                          </m:r>
                          <m:r>
                            <a:rPr lang="en-US" i="1">
                              <a:latin typeface="Cambria Math" panose="02040503050406030204" pitchFamily="18" charset="0"/>
                            </a:rPr>
                            <m:t>𝐿𝑖𝑔h𝑡</m:t>
                          </m:r>
                        </m:e>
                      </m:d>
                    </m:oMath>
                  </m:oMathPara>
                </a14:m>
                <a:endParaRPr lang="en-US" dirty="0"/>
              </a:p>
            </p:txBody>
          </p:sp>
        </mc:Choice>
        <mc:Fallback xmlns="">
          <p:sp>
            <p:nvSpPr>
              <p:cNvPr id="11" name="Rectangle 10">
                <a:extLst>
                  <a:ext uri="{FF2B5EF4-FFF2-40B4-BE49-F238E27FC236}">
                    <a16:creationId xmlns:a16="http://schemas.microsoft.com/office/drawing/2014/main" id="{7124B6BB-B117-4144-9386-69710DB6133E}"/>
                  </a:ext>
                </a:extLst>
              </p:cNvPr>
              <p:cNvSpPr>
                <a:spLocks noRot="1" noChangeAspect="1" noMove="1" noResize="1" noEditPoints="1" noAdjustHandles="1" noChangeArrowheads="1" noChangeShapeType="1" noTextEdit="1"/>
              </p:cNvSpPr>
              <p:nvPr/>
            </p:nvSpPr>
            <p:spPr>
              <a:xfrm>
                <a:off x="1552500" y="5124271"/>
                <a:ext cx="4570097" cy="369332"/>
              </a:xfrm>
              <a:prstGeom prst="rect">
                <a:avLst/>
              </a:prstGeom>
              <a:blipFill>
                <a:blip r:embed="rId3"/>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A950218-7390-49F9-972B-047FD01E9B91}"/>
                  </a:ext>
                </a:extLst>
              </p:cNvPr>
              <p:cNvSpPr/>
              <p:nvPr/>
            </p:nvSpPr>
            <p:spPr>
              <a:xfrm>
                <a:off x="1583268" y="5478462"/>
                <a:ext cx="39925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𝐿𝑖𝑔h𝑡</m:t>
                          </m:r>
                        </m:e>
                      </m:d>
                    </m:oMath>
                  </m:oMathPara>
                </a14:m>
                <a:endParaRPr lang="en-US" dirty="0"/>
              </a:p>
            </p:txBody>
          </p:sp>
        </mc:Choice>
        <mc:Fallback xmlns="">
          <p:sp>
            <p:nvSpPr>
              <p:cNvPr id="12" name="Rectangle 11">
                <a:extLst>
                  <a:ext uri="{FF2B5EF4-FFF2-40B4-BE49-F238E27FC236}">
                    <a16:creationId xmlns:a16="http://schemas.microsoft.com/office/drawing/2014/main" id="{9A950218-7390-49F9-972B-047FD01E9B91}"/>
                  </a:ext>
                </a:extLst>
              </p:cNvPr>
              <p:cNvSpPr>
                <a:spLocks noRot="1" noChangeAspect="1" noMove="1" noResize="1" noEditPoints="1" noAdjustHandles="1" noChangeArrowheads="1" noChangeShapeType="1" noTextEdit="1"/>
              </p:cNvSpPr>
              <p:nvPr/>
            </p:nvSpPr>
            <p:spPr>
              <a:xfrm>
                <a:off x="1583268" y="5478462"/>
                <a:ext cx="3992503"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DB8C7BD-D473-4897-95AE-92383DA51966}"/>
                  </a:ext>
                </a:extLst>
              </p:cNvPr>
              <p:cNvSpPr/>
              <p:nvPr/>
            </p:nvSpPr>
            <p:spPr>
              <a:xfrm>
                <a:off x="1583267" y="5843579"/>
                <a:ext cx="15356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oMath>
                  </m:oMathPara>
                </a14:m>
                <a:endParaRPr lang="en-US" dirty="0"/>
              </a:p>
            </p:txBody>
          </p:sp>
        </mc:Choice>
        <mc:Fallback xmlns="">
          <p:sp>
            <p:nvSpPr>
              <p:cNvPr id="13" name="Rectangle 12">
                <a:extLst>
                  <a:ext uri="{FF2B5EF4-FFF2-40B4-BE49-F238E27FC236}">
                    <a16:creationId xmlns:a16="http://schemas.microsoft.com/office/drawing/2014/main" id="{BDB8C7BD-D473-4897-95AE-92383DA51966}"/>
                  </a:ext>
                </a:extLst>
              </p:cNvPr>
              <p:cNvSpPr>
                <a:spLocks noRot="1" noChangeAspect="1" noMove="1" noResize="1" noEditPoints="1" noAdjustHandles="1" noChangeArrowheads="1" noChangeShapeType="1" noTextEdit="1"/>
              </p:cNvSpPr>
              <p:nvPr/>
            </p:nvSpPr>
            <p:spPr>
              <a:xfrm>
                <a:off x="1583267" y="5843579"/>
                <a:ext cx="1535677" cy="369332"/>
              </a:xfrm>
              <a:prstGeom prst="rect">
                <a:avLst/>
              </a:prstGeom>
              <a:blipFill>
                <a:blip r:embed="rId5"/>
                <a:stretch>
                  <a:fillRect b="-1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8E72BC97-FD9D-49E2-BDD1-F4600B0B0F19}"/>
              </a:ext>
            </a:extLst>
          </p:cNvPr>
          <p:cNvCxnSpPr>
            <a:cxnSpLocks/>
            <a:stCxn id="16" idx="1"/>
          </p:cNvCxnSpPr>
          <p:nvPr/>
        </p:nvCxnSpPr>
        <p:spPr>
          <a:xfrm flipH="1" flipV="1">
            <a:off x="1945227" y="6112914"/>
            <a:ext cx="2768524" cy="51029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550595C-1A27-4E41-AB46-EF6CA3AE89EA}"/>
              </a:ext>
            </a:extLst>
          </p:cNvPr>
          <p:cNvCxnSpPr>
            <a:cxnSpLocks/>
            <a:stCxn id="17" idx="1"/>
            <a:endCxn id="28" idx="3"/>
          </p:cNvCxnSpPr>
          <p:nvPr/>
        </p:nvCxnSpPr>
        <p:spPr>
          <a:xfrm flipH="1" flipV="1">
            <a:off x="2477247" y="6061455"/>
            <a:ext cx="2427411" cy="361761"/>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9F9DDE5-3FB3-47C5-8CC5-C1FA661EEA98}"/>
              </a:ext>
            </a:extLst>
          </p:cNvPr>
          <p:cNvSpPr txBox="1"/>
          <p:nvPr/>
        </p:nvSpPr>
        <p:spPr>
          <a:xfrm>
            <a:off x="4713751" y="6438546"/>
            <a:ext cx="1201668" cy="369332"/>
          </a:xfrm>
          <a:prstGeom prst="rect">
            <a:avLst/>
          </a:prstGeom>
          <a:noFill/>
        </p:spPr>
        <p:txBody>
          <a:bodyPr wrap="square" rtlCol="0">
            <a:spAutoFit/>
          </a:bodyPr>
          <a:lstStyle/>
          <a:p>
            <a:r>
              <a:rPr lang="en-US" b="1" dirty="0">
                <a:solidFill>
                  <a:srgbClr val="00B050"/>
                </a:solidFill>
              </a:rPr>
              <a:t>intercept</a:t>
            </a:r>
          </a:p>
        </p:txBody>
      </p:sp>
      <p:sp>
        <p:nvSpPr>
          <p:cNvPr id="17" name="TextBox 16">
            <a:extLst>
              <a:ext uri="{FF2B5EF4-FFF2-40B4-BE49-F238E27FC236}">
                <a16:creationId xmlns:a16="http://schemas.microsoft.com/office/drawing/2014/main" id="{95F46575-6354-4E17-9287-200CF8A39087}"/>
              </a:ext>
            </a:extLst>
          </p:cNvPr>
          <p:cNvSpPr txBox="1"/>
          <p:nvPr/>
        </p:nvSpPr>
        <p:spPr>
          <a:xfrm>
            <a:off x="4904657" y="6238549"/>
            <a:ext cx="819856" cy="369332"/>
          </a:xfrm>
          <a:prstGeom prst="rect">
            <a:avLst/>
          </a:prstGeom>
          <a:noFill/>
        </p:spPr>
        <p:txBody>
          <a:bodyPr wrap="square" rtlCol="0">
            <a:spAutoFit/>
          </a:bodyPr>
          <a:lstStyle/>
          <a:p>
            <a:r>
              <a:rPr lang="en-US" b="1" dirty="0">
                <a:solidFill>
                  <a:srgbClr val="7030A0"/>
                </a:solidFill>
              </a:rPr>
              <a:t>slope</a:t>
            </a:r>
          </a:p>
        </p:txBody>
      </p:sp>
      <p:grpSp>
        <p:nvGrpSpPr>
          <p:cNvPr id="18" name="Group 17">
            <a:extLst>
              <a:ext uri="{FF2B5EF4-FFF2-40B4-BE49-F238E27FC236}">
                <a16:creationId xmlns:a16="http://schemas.microsoft.com/office/drawing/2014/main" id="{5E689436-327A-4A6C-9057-3C4386555922}"/>
              </a:ext>
            </a:extLst>
          </p:cNvPr>
          <p:cNvGrpSpPr/>
          <p:nvPr/>
        </p:nvGrpSpPr>
        <p:grpSpPr>
          <a:xfrm>
            <a:off x="3156244" y="5307013"/>
            <a:ext cx="682055" cy="526837"/>
            <a:chOff x="2209800" y="5316742"/>
            <a:chExt cx="682055" cy="526837"/>
          </a:xfrm>
        </p:grpSpPr>
        <p:cxnSp>
          <p:nvCxnSpPr>
            <p:cNvPr id="19" name="Straight Arrow Connector 18">
              <a:extLst>
                <a:ext uri="{FF2B5EF4-FFF2-40B4-BE49-F238E27FC236}">
                  <a16:creationId xmlns:a16="http://schemas.microsoft.com/office/drawing/2014/main" id="{FD654EB7-B95F-4FB0-871F-7DBF817A8A59}"/>
                </a:ext>
              </a:extLst>
            </p:cNvPr>
            <p:cNvCxnSpPr>
              <a:cxnSpLocks/>
            </p:cNvCxnSpPr>
            <p:nvPr/>
          </p:nvCxnSpPr>
          <p:spPr>
            <a:xfrm flipV="1">
              <a:off x="2209800" y="5546147"/>
              <a:ext cx="474732" cy="2974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117F50F-D9E6-4CD9-BB2B-77014EC4D6B9}"/>
                </a:ext>
              </a:extLst>
            </p:cNvPr>
            <p:cNvSpPr txBox="1"/>
            <p:nvPr/>
          </p:nvSpPr>
          <p:spPr>
            <a:xfrm>
              <a:off x="2623468" y="5316742"/>
              <a:ext cx="268387" cy="376215"/>
            </a:xfrm>
            <a:prstGeom prst="rect">
              <a:avLst/>
            </a:prstGeom>
            <a:noFill/>
          </p:spPr>
          <p:txBody>
            <a:bodyPr wrap="square" rtlCol="0">
              <a:spAutoFit/>
            </a:bodyPr>
            <a:lstStyle/>
            <a:p>
              <a:r>
                <a:rPr lang="en-US" b="1" dirty="0">
                  <a:solidFill>
                    <a:srgbClr val="FF0000"/>
                  </a:solidFill>
                </a:rPr>
                <a:t>0</a:t>
              </a:r>
            </a:p>
          </p:txBody>
        </p:sp>
      </p:gr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B535EF1-03B4-45C3-B78C-6A04CAFBD239}"/>
                  </a:ext>
                </a:extLst>
              </p:cNvPr>
              <p:cNvSpPr/>
              <p:nvPr/>
            </p:nvSpPr>
            <p:spPr>
              <a:xfrm>
                <a:off x="6096000" y="4648200"/>
                <a:ext cx="25795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𝐹𝑜𝑟</m:t>
                      </m:r>
                      <m:r>
                        <a:rPr lang="en-US" i="1">
                          <a:latin typeface="Cambria Math" panose="02040503050406030204" pitchFamily="18" charset="0"/>
                        </a:rPr>
                        <m:t> </m:t>
                      </m:r>
                      <m:r>
                        <a:rPr lang="en-US" i="1">
                          <a:latin typeface="Cambria Math" panose="02040503050406030204" pitchFamily="18" charset="0"/>
                        </a:rPr>
                        <m:t>𝑇𝑖𝑚𝑒</m:t>
                      </m:r>
                      <m:r>
                        <a:rPr lang="en-US" i="1">
                          <a:latin typeface="Cambria Math" panose="02040503050406030204" pitchFamily="18" charset="0"/>
                        </a:rPr>
                        <m:t>=</m:t>
                      </m:r>
                      <m:r>
                        <m:rPr>
                          <m:nor/>
                        </m:rPr>
                        <a:rPr lang="en-US">
                          <a:latin typeface="Cambria Math" panose="02040503050406030204" pitchFamily="18" charset="0"/>
                        </a:rPr>
                        <m:t>late</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𝑜𝑟</m:t>
                          </m:r>
                          <m:r>
                            <a:rPr lang="en-US" i="1">
                              <a:latin typeface="Cambria Math" panose="02040503050406030204" pitchFamily="18" charset="0"/>
                            </a:rPr>
                            <m:t> 1</m:t>
                          </m:r>
                        </m:e>
                      </m:d>
                      <m:r>
                        <a:rPr lang="en-US" i="1">
                          <a:latin typeface="Cambria Math" panose="02040503050406030204" pitchFamily="18" charset="0"/>
                        </a:rPr>
                        <m:t>:</m:t>
                      </m:r>
                    </m:oMath>
                  </m:oMathPara>
                </a14:m>
                <a:endParaRPr lang="en-US" dirty="0"/>
              </a:p>
            </p:txBody>
          </p:sp>
        </mc:Choice>
        <mc:Fallback xmlns="">
          <p:sp>
            <p:nvSpPr>
              <p:cNvPr id="21" name="Rectangle 20">
                <a:extLst>
                  <a:ext uri="{FF2B5EF4-FFF2-40B4-BE49-F238E27FC236}">
                    <a16:creationId xmlns:a16="http://schemas.microsoft.com/office/drawing/2014/main" id="{DB535EF1-03B4-45C3-B78C-6A04CAFBD239}"/>
                  </a:ext>
                </a:extLst>
              </p:cNvPr>
              <p:cNvSpPr>
                <a:spLocks noRot="1" noChangeAspect="1" noMove="1" noResize="1" noEditPoints="1" noAdjustHandles="1" noChangeArrowheads="1" noChangeShapeType="1" noTextEdit="1"/>
              </p:cNvSpPr>
              <p:nvPr/>
            </p:nvSpPr>
            <p:spPr>
              <a:xfrm>
                <a:off x="6096000" y="4648200"/>
                <a:ext cx="2579552"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14F8F339-FAB2-4407-9C63-706AFC58E29A}"/>
                  </a:ext>
                </a:extLst>
              </p:cNvPr>
              <p:cNvSpPr/>
              <p:nvPr/>
            </p:nvSpPr>
            <p:spPr>
              <a:xfrm>
                <a:off x="6124500" y="4971871"/>
                <a:ext cx="45700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𝑇𝑖𝑚𝑒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𝑇𝑖𝑚𝑒</m:t>
                          </m:r>
                          <m:r>
                            <a:rPr lang="en-US" i="1">
                              <a:latin typeface="Cambria Math" panose="02040503050406030204" pitchFamily="18" charset="0"/>
                            </a:rPr>
                            <m:t>∗</m:t>
                          </m:r>
                          <m:r>
                            <a:rPr lang="en-US" i="1">
                              <a:latin typeface="Cambria Math" panose="02040503050406030204" pitchFamily="18" charset="0"/>
                            </a:rPr>
                            <m:t>𝐿𝑖𝑔h𝑡</m:t>
                          </m:r>
                        </m:e>
                      </m:d>
                    </m:oMath>
                  </m:oMathPara>
                </a14:m>
                <a:endParaRPr lang="en-US" dirty="0"/>
              </a:p>
            </p:txBody>
          </p:sp>
        </mc:Choice>
        <mc:Fallback xmlns="">
          <p:sp>
            <p:nvSpPr>
              <p:cNvPr id="22" name="Rectangle 21">
                <a:extLst>
                  <a:ext uri="{FF2B5EF4-FFF2-40B4-BE49-F238E27FC236}">
                    <a16:creationId xmlns:a16="http://schemas.microsoft.com/office/drawing/2014/main" id="{14F8F339-FAB2-4407-9C63-706AFC58E29A}"/>
                  </a:ext>
                </a:extLst>
              </p:cNvPr>
              <p:cNvSpPr>
                <a:spLocks noRot="1" noChangeAspect="1" noMove="1" noResize="1" noEditPoints="1" noAdjustHandles="1" noChangeArrowheads="1" noChangeShapeType="1" noTextEdit="1"/>
              </p:cNvSpPr>
              <p:nvPr/>
            </p:nvSpPr>
            <p:spPr>
              <a:xfrm>
                <a:off x="6124500" y="4971871"/>
                <a:ext cx="4570097" cy="369332"/>
              </a:xfrm>
              <a:prstGeom prst="rect">
                <a:avLst/>
              </a:prstGeom>
              <a:blipFill>
                <a:blip r:embed="rId7"/>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1EA859F-40DA-4F4E-8EEB-39268B2EF3B5}"/>
                  </a:ext>
                </a:extLst>
              </p:cNvPr>
              <p:cNvSpPr/>
              <p:nvPr/>
            </p:nvSpPr>
            <p:spPr>
              <a:xfrm>
                <a:off x="6155268" y="5326062"/>
                <a:ext cx="39925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𝐿𝑖𝑔h𝑡</m:t>
                          </m:r>
                        </m:e>
                      </m:d>
                    </m:oMath>
                  </m:oMathPara>
                </a14:m>
                <a:endParaRPr lang="en-US" dirty="0"/>
              </a:p>
            </p:txBody>
          </p:sp>
        </mc:Choice>
        <mc:Fallback xmlns="">
          <p:sp>
            <p:nvSpPr>
              <p:cNvPr id="23" name="Rectangle 22">
                <a:extLst>
                  <a:ext uri="{FF2B5EF4-FFF2-40B4-BE49-F238E27FC236}">
                    <a16:creationId xmlns:a16="http://schemas.microsoft.com/office/drawing/2014/main" id="{A1EA859F-40DA-4F4E-8EEB-39268B2EF3B5}"/>
                  </a:ext>
                </a:extLst>
              </p:cNvPr>
              <p:cNvSpPr>
                <a:spLocks noRot="1" noChangeAspect="1" noMove="1" noResize="1" noEditPoints="1" noAdjustHandles="1" noChangeArrowheads="1" noChangeShapeType="1" noTextEdit="1"/>
              </p:cNvSpPr>
              <p:nvPr/>
            </p:nvSpPr>
            <p:spPr>
              <a:xfrm>
                <a:off x="6155268" y="5326062"/>
                <a:ext cx="3992503"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60903623-B262-4EA7-A169-5D7790AB871E}"/>
                  </a:ext>
                </a:extLst>
              </p:cNvPr>
              <p:cNvSpPr/>
              <p:nvPr/>
            </p:nvSpPr>
            <p:spPr>
              <a:xfrm>
                <a:off x="6149623" y="6061630"/>
                <a:ext cx="29975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e>
                      </m:d>
                      <m:r>
                        <a:rPr lang="en-US" i="1">
                          <a:latin typeface="Cambria Math" panose="02040503050406030204" pitchFamily="18" charset="0"/>
                        </a:rPr>
                        <m:t>𝐿𝑖𝑔h𝑡</m:t>
                      </m:r>
                    </m:oMath>
                  </m:oMathPara>
                </a14:m>
                <a:endParaRPr lang="en-US" dirty="0"/>
              </a:p>
            </p:txBody>
          </p:sp>
        </mc:Choice>
        <mc:Fallback xmlns="">
          <p:sp>
            <p:nvSpPr>
              <p:cNvPr id="24" name="Rectangle 23">
                <a:extLst>
                  <a:ext uri="{FF2B5EF4-FFF2-40B4-BE49-F238E27FC236}">
                    <a16:creationId xmlns:a16="http://schemas.microsoft.com/office/drawing/2014/main" id="{60903623-B262-4EA7-A169-5D7790AB871E}"/>
                  </a:ext>
                </a:extLst>
              </p:cNvPr>
              <p:cNvSpPr>
                <a:spLocks noRot="1" noChangeAspect="1" noMove="1" noResize="1" noEditPoints="1" noAdjustHandles="1" noChangeArrowheads="1" noChangeShapeType="1" noTextEdit="1"/>
              </p:cNvSpPr>
              <p:nvPr/>
            </p:nvSpPr>
            <p:spPr>
              <a:xfrm>
                <a:off x="6149623" y="6061630"/>
                <a:ext cx="2997552" cy="369332"/>
              </a:xfrm>
              <a:prstGeom prst="rect">
                <a:avLst/>
              </a:prstGeom>
              <a:blipFill>
                <a:blip r:embed="rId9"/>
                <a:stretch>
                  <a:fillRect b="-13333"/>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75E2D108-67D7-409E-8EF9-1EAD5D56EEED}"/>
              </a:ext>
            </a:extLst>
          </p:cNvPr>
          <p:cNvCxnSpPr>
            <a:cxnSpLocks/>
            <a:endCxn id="31" idx="1"/>
          </p:cNvCxnSpPr>
          <p:nvPr/>
        </p:nvCxnSpPr>
        <p:spPr>
          <a:xfrm flipV="1">
            <a:off x="5724514" y="6276887"/>
            <a:ext cx="494891" cy="33099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EB43B1E-AA58-4B29-8407-BBEE990BB175}"/>
              </a:ext>
            </a:extLst>
          </p:cNvPr>
          <p:cNvCxnSpPr>
            <a:cxnSpLocks/>
            <a:stCxn id="17" idx="3"/>
            <a:endCxn id="29" idx="1"/>
          </p:cNvCxnSpPr>
          <p:nvPr/>
        </p:nvCxnSpPr>
        <p:spPr>
          <a:xfrm flipV="1">
            <a:off x="5724513" y="6269199"/>
            <a:ext cx="1720068" cy="15401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91C6C3F-58D9-4D7B-87F8-749DCD0F5A42}"/>
                  </a:ext>
                </a:extLst>
              </p:cNvPr>
              <p:cNvSpPr/>
              <p:nvPr/>
            </p:nvSpPr>
            <p:spPr>
              <a:xfrm>
                <a:off x="6149623" y="5706105"/>
                <a:ext cx="31095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𝐿𝑖𝑔h𝑡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r>
                        <a:rPr lang="en-US" i="1">
                          <a:latin typeface="Cambria Math" panose="02040503050406030204" pitchFamily="18" charset="0"/>
                        </a:rPr>
                        <m:t>𝐿𝑖𝑔h𝑡</m:t>
                      </m:r>
                    </m:oMath>
                  </m:oMathPara>
                </a14:m>
                <a:endParaRPr lang="en-US" dirty="0"/>
              </a:p>
            </p:txBody>
          </p:sp>
        </mc:Choice>
        <mc:Fallback xmlns="">
          <p:sp>
            <p:nvSpPr>
              <p:cNvPr id="27" name="Rectangle 26">
                <a:extLst>
                  <a:ext uri="{FF2B5EF4-FFF2-40B4-BE49-F238E27FC236}">
                    <a16:creationId xmlns:a16="http://schemas.microsoft.com/office/drawing/2014/main" id="{691C6C3F-58D9-4D7B-87F8-749DCD0F5A42}"/>
                  </a:ext>
                </a:extLst>
              </p:cNvPr>
              <p:cNvSpPr>
                <a:spLocks noRot="1" noChangeAspect="1" noMove="1" noResize="1" noEditPoints="1" noAdjustHandles="1" noChangeArrowheads="1" noChangeShapeType="1" noTextEdit="1"/>
              </p:cNvSpPr>
              <p:nvPr/>
            </p:nvSpPr>
            <p:spPr>
              <a:xfrm>
                <a:off x="6149623" y="5706105"/>
                <a:ext cx="3109506" cy="369332"/>
              </a:xfrm>
              <a:prstGeom prst="rect">
                <a:avLst/>
              </a:prstGeom>
              <a:blipFill>
                <a:blip r:embed="rId10"/>
                <a:stretch>
                  <a:fillRect b="-13333"/>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4CC0BCCC-1F13-47DA-A234-F7DE3E85B4F3}"/>
              </a:ext>
            </a:extLst>
          </p:cNvPr>
          <p:cNvSpPr/>
          <p:nvPr/>
        </p:nvSpPr>
        <p:spPr>
          <a:xfrm>
            <a:off x="2115594" y="5884359"/>
            <a:ext cx="361652" cy="3541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738833E-070C-468D-9189-667C81D48939}"/>
              </a:ext>
            </a:extLst>
          </p:cNvPr>
          <p:cNvSpPr/>
          <p:nvPr/>
        </p:nvSpPr>
        <p:spPr>
          <a:xfrm>
            <a:off x="7444581" y="6092103"/>
            <a:ext cx="984624" cy="35419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DDE7DC7-5F40-4A16-8380-66C2F64922B4}"/>
              </a:ext>
            </a:extLst>
          </p:cNvPr>
          <p:cNvSpPr/>
          <p:nvPr/>
        </p:nvSpPr>
        <p:spPr>
          <a:xfrm>
            <a:off x="1625280" y="5898342"/>
            <a:ext cx="361652" cy="35419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1" name="Rectangle 30">
            <a:extLst>
              <a:ext uri="{FF2B5EF4-FFF2-40B4-BE49-F238E27FC236}">
                <a16:creationId xmlns:a16="http://schemas.microsoft.com/office/drawing/2014/main" id="{B0179C44-46A9-445F-936F-FBAA4A7C1E9E}"/>
              </a:ext>
            </a:extLst>
          </p:cNvPr>
          <p:cNvSpPr/>
          <p:nvPr/>
        </p:nvSpPr>
        <p:spPr>
          <a:xfrm>
            <a:off x="6219405" y="6122810"/>
            <a:ext cx="1013971" cy="3081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5" name="Group 4">
            <a:extLst>
              <a:ext uri="{FF2B5EF4-FFF2-40B4-BE49-F238E27FC236}">
                <a16:creationId xmlns:a16="http://schemas.microsoft.com/office/drawing/2014/main" id="{3EB88766-B9E2-42DC-A90E-51A711783CF1}"/>
              </a:ext>
            </a:extLst>
          </p:cNvPr>
          <p:cNvGrpSpPr/>
          <p:nvPr/>
        </p:nvGrpSpPr>
        <p:grpSpPr>
          <a:xfrm>
            <a:off x="1600201" y="1371600"/>
            <a:ext cx="8474279" cy="3352800"/>
            <a:chOff x="76200" y="1371600"/>
            <a:chExt cx="8474279" cy="3352800"/>
          </a:xfrm>
        </p:grpSpPr>
        <p:pic>
          <p:nvPicPr>
            <p:cNvPr id="4098"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1371600"/>
              <a:ext cx="8474279"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209800" y="3364468"/>
              <a:ext cx="720864" cy="369332"/>
            </a:xfrm>
            <a:prstGeom prst="rect">
              <a:avLst/>
            </a:prstGeom>
            <a:solidFill>
              <a:schemeClr val="bg1"/>
            </a:solidFill>
          </p:spPr>
          <p:txBody>
            <a:bodyPr wrap="square">
              <a:spAutoFit/>
            </a:bodyPr>
            <a:lstStyle/>
            <a:p>
              <a:r>
                <a:rPr lang="en-US" sz="1600" b="1">
                  <a:solidFill>
                    <a:srgbClr val="0070C0"/>
                  </a:solidFill>
                </a:rPr>
                <a:t>Early</a:t>
              </a:r>
              <a:r>
                <a:rPr lang="en-US">
                  <a:solidFill>
                    <a:srgbClr val="0070C0"/>
                  </a:solidFill>
                </a:rPr>
                <a:t> </a:t>
              </a:r>
              <a:endParaRPr lang="en-US" dirty="0">
                <a:solidFill>
                  <a:srgbClr val="0070C0"/>
                </a:solidFill>
              </a:endParaRPr>
            </a:p>
          </p:txBody>
        </p:sp>
        <p:sp>
          <p:nvSpPr>
            <p:cNvPr id="7" name="Rectangle 6"/>
            <p:cNvSpPr/>
            <p:nvPr/>
          </p:nvSpPr>
          <p:spPr>
            <a:xfrm>
              <a:off x="6553200" y="1806714"/>
              <a:ext cx="1066800" cy="338554"/>
            </a:xfrm>
            <a:prstGeom prst="rect">
              <a:avLst/>
            </a:prstGeom>
            <a:solidFill>
              <a:schemeClr val="bg1"/>
            </a:solidFill>
          </p:spPr>
          <p:txBody>
            <a:bodyPr wrap="square">
              <a:spAutoFit/>
            </a:bodyPr>
            <a:lstStyle/>
            <a:p>
              <a:r>
                <a:rPr lang="en-US" sz="1600" b="1">
                  <a:solidFill>
                    <a:srgbClr val="0070C0"/>
                  </a:solidFill>
                </a:rPr>
                <a:t>         Late</a:t>
              </a:r>
              <a:endParaRPr lang="en-US" dirty="0">
                <a:solidFill>
                  <a:srgbClr val="0070C0"/>
                </a:solidFill>
              </a:endParaRPr>
            </a:p>
          </p:txBody>
        </p:sp>
        <mc:AlternateContent xmlns:mc="http://schemas.openxmlformats.org/markup-compatibility/2006" xmlns:a14="http://schemas.microsoft.com/office/drawing/2010/main">
          <mc:Choice Requires="a14">
            <p:sp>
              <p:nvSpPr>
                <p:cNvPr id="4" name="TextBox 3"/>
                <p:cNvSpPr txBox="1"/>
                <p:nvPr/>
              </p:nvSpPr>
              <p:spPr>
                <a:xfrm>
                  <a:off x="3048000" y="1628001"/>
                  <a:ext cx="4557530"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rPr>
                              <m:t>0</m:t>
                            </m:r>
                          </m:sub>
                        </m:sSub>
                        <m:r>
                          <a:rPr lang="en-US" i="1">
                            <a:solidFill>
                              <a:srgbClr val="0070C0"/>
                            </a:solidFill>
                            <a:latin typeface="Cambria Math"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ea typeface="Cambria Math" charset="0"/>
                                <a:cs typeface="Cambria Math" charset="0"/>
                              </a:rPr>
                              <m:t>1</m:t>
                            </m:r>
                          </m:sub>
                        </m:sSub>
                        <m:r>
                          <a:rPr lang="en-US" i="1">
                            <a:solidFill>
                              <a:srgbClr val="0070C0"/>
                            </a:solidFill>
                            <a:latin typeface="Cambria Math" charset="0"/>
                          </a:rPr>
                          <m:t>𝐿𝑖𝑔h𝑡</m:t>
                        </m:r>
                        <m:r>
                          <a:rPr lang="en-US" i="1">
                            <a:solidFill>
                              <a:srgbClr val="0070C0"/>
                            </a:solidFill>
                            <a:latin typeface="Cambria Math"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ea typeface="Cambria Math" charset="0"/>
                                <a:cs typeface="Cambria Math" charset="0"/>
                              </a:rPr>
                              <m:t>2</m:t>
                            </m:r>
                          </m:sub>
                        </m:sSub>
                        <m:r>
                          <a:rPr lang="en-US" i="1">
                            <a:solidFill>
                              <a:srgbClr val="0070C0"/>
                            </a:solidFill>
                            <a:latin typeface="Cambria Math" charset="0"/>
                          </a:rPr>
                          <m:t>𝑇𝑖𝑚𝑒</m:t>
                        </m:r>
                        <m:r>
                          <a:rPr lang="en-US" i="1">
                            <a:solidFill>
                              <a:srgbClr val="0070C0"/>
                            </a:solidFill>
                            <a:latin typeface="Cambria Math"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charset="0"/>
                                <a:ea typeface="Cambria Math" charset="0"/>
                                <a:cs typeface="Cambria Math" charset="0"/>
                              </a:rPr>
                              <m:t>𝛽</m:t>
                            </m:r>
                          </m:e>
                          <m:sub>
                            <m:r>
                              <a:rPr lang="en-US" i="1">
                                <a:solidFill>
                                  <a:srgbClr val="0070C0"/>
                                </a:solidFill>
                                <a:latin typeface="Cambria Math" charset="0"/>
                                <a:ea typeface="Cambria Math" charset="0"/>
                                <a:cs typeface="Cambria Math" charset="0"/>
                              </a:rPr>
                              <m:t>3</m:t>
                            </m:r>
                          </m:sub>
                        </m:sSub>
                        <m:d>
                          <m:dPr>
                            <m:ctrlPr>
                              <a:rPr lang="en-US" i="1">
                                <a:solidFill>
                                  <a:srgbClr val="0070C0"/>
                                </a:solidFill>
                                <a:latin typeface="Cambria Math" panose="02040503050406030204" pitchFamily="18" charset="0"/>
                                <a:ea typeface="Cambria Math" charset="0"/>
                                <a:cs typeface="Cambria Math" charset="0"/>
                              </a:rPr>
                            </m:ctrlPr>
                          </m:dPr>
                          <m:e>
                            <m:r>
                              <a:rPr lang="en-US" i="1">
                                <a:solidFill>
                                  <a:srgbClr val="0070C0"/>
                                </a:solidFill>
                                <a:latin typeface="Cambria Math" charset="0"/>
                                <a:ea typeface="Cambria Math" charset="0"/>
                                <a:cs typeface="Cambria Math" charset="0"/>
                              </a:rPr>
                              <m:t>𝐿𝑖𝑔h𝑡</m:t>
                            </m:r>
                            <m:r>
                              <a:rPr lang="en-US" i="1">
                                <a:solidFill>
                                  <a:srgbClr val="0070C0"/>
                                </a:solidFill>
                                <a:latin typeface="Cambria Math" charset="0"/>
                                <a:ea typeface="Cambria Math" charset="0"/>
                                <a:cs typeface="Cambria Math" charset="0"/>
                              </a:rPr>
                              <m:t> </m:t>
                            </m:r>
                            <m:r>
                              <a:rPr lang="en-US" i="1">
                                <a:solidFill>
                                  <a:srgbClr val="0070C0"/>
                                </a:solidFill>
                                <a:latin typeface="Cambria Math" charset="0"/>
                                <a:ea typeface="Cambria Math" charset="0"/>
                                <a:cs typeface="Cambria Math" charset="0"/>
                              </a:rPr>
                              <m:t>𝑥</m:t>
                            </m:r>
                            <m:r>
                              <a:rPr lang="en-US" i="1">
                                <a:solidFill>
                                  <a:srgbClr val="0070C0"/>
                                </a:solidFill>
                                <a:latin typeface="Cambria Math" charset="0"/>
                                <a:ea typeface="Cambria Math" charset="0"/>
                                <a:cs typeface="Cambria Math" charset="0"/>
                              </a:rPr>
                              <m:t> </m:t>
                            </m:r>
                            <m:r>
                              <a:rPr lang="en-US" i="1">
                                <a:solidFill>
                                  <a:srgbClr val="0070C0"/>
                                </a:solidFill>
                                <a:latin typeface="Cambria Math" charset="0"/>
                                <a:ea typeface="Cambria Math" charset="0"/>
                                <a:cs typeface="Cambria Math" charset="0"/>
                              </a:rPr>
                              <m:t>𝑇𝑖𝑚𝑒</m:t>
                            </m:r>
                          </m:e>
                        </m:d>
                        <m:r>
                          <a:rPr lang="en-US" i="1">
                            <a:solidFill>
                              <a:srgbClr val="0070C0"/>
                            </a:solidFill>
                            <a:latin typeface="Cambria Math" charset="0"/>
                            <a:ea typeface="Cambria Math" charset="0"/>
                            <a:cs typeface="Cambria Math" charset="0"/>
                          </a:rPr>
                          <m:t>   </m:t>
                        </m:r>
                      </m:oMath>
                    </m:oMathPara>
                  </a14:m>
                  <a:endParaRPr lang="en-US" dirty="0">
                    <a:solidFill>
                      <a:srgbClr val="0070C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048000" y="1628001"/>
                  <a:ext cx="4557530" cy="276999"/>
                </a:xfrm>
                <a:prstGeom prst="rect">
                  <a:avLst/>
                </a:prstGeom>
                <a:blipFill>
                  <a:blip r:embed="rId12"/>
                  <a:stretch>
                    <a:fillRect l="-1337" t="-2174" b="-32609"/>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AEED809C-706B-4408-B942-8050E01C1281}"/>
              </a:ext>
            </a:extLst>
          </p:cNvPr>
          <p:cNvGrpSpPr/>
          <p:nvPr/>
        </p:nvGrpSpPr>
        <p:grpSpPr>
          <a:xfrm>
            <a:off x="4470551" y="5340564"/>
            <a:ext cx="682055" cy="526837"/>
            <a:chOff x="2209800" y="5316742"/>
            <a:chExt cx="682055" cy="526837"/>
          </a:xfrm>
        </p:grpSpPr>
        <p:cxnSp>
          <p:nvCxnSpPr>
            <p:cNvPr id="34" name="Straight Arrow Connector 33">
              <a:extLst>
                <a:ext uri="{FF2B5EF4-FFF2-40B4-BE49-F238E27FC236}">
                  <a16:creationId xmlns:a16="http://schemas.microsoft.com/office/drawing/2014/main" id="{4DD9E9F9-95EC-4AD8-ABA5-D6FAFFA1FAD8}"/>
                </a:ext>
              </a:extLst>
            </p:cNvPr>
            <p:cNvCxnSpPr>
              <a:cxnSpLocks/>
            </p:cNvCxnSpPr>
            <p:nvPr/>
          </p:nvCxnSpPr>
          <p:spPr>
            <a:xfrm flipV="1">
              <a:off x="2209800" y="5546147"/>
              <a:ext cx="474732" cy="2974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4EB40E2-6844-45E0-8DE0-2EF69A1EB13D}"/>
                </a:ext>
              </a:extLst>
            </p:cNvPr>
            <p:cNvSpPr txBox="1"/>
            <p:nvPr/>
          </p:nvSpPr>
          <p:spPr>
            <a:xfrm>
              <a:off x="2623468" y="5316742"/>
              <a:ext cx="268387" cy="376215"/>
            </a:xfrm>
            <a:prstGeom prst="rect">
              <a:avLst/>
            </a:prstGeom>
            <a:noFill/>
          </p:spPr>
          <p:txBody>
            <a:bodyPr wrap="square" rtlCol="0">
              <a:spAutoFit/>
            </a:bodyPr>
            <a:lstStyle/>
            <a:p>
              <a:r>
                <a:rPr lang="en-US" b="1" dirty="0">
                  <a:solidFill>
                    <a:srgbClr val="FF0000"/>
                  </a:solidFill>
                </a:rPr>
                <a:t>0</a:t>
              </a:r>
            </a:p>
          </p:txBody>
        </p:sp>
      </p:grpSp>
    </p:spTree>
    <p:extLst>
      <p:ext uri="{BB962C8B-B14F-4D97-AF65-F5344CB8AC3E}">
        <p14:creationId xmlns:p14="http://schemas.microsoft.com/office/powerpoint/2010/main" val="277924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6" grpId="0"/>
      <p:bldP spid="17" grpId="0"/>
      <p:bldP spid="21" grpId="0"/>
      <p:bldP spid="22" grpId="0"/>
      <p:bldP spid="23" grpId="0"/>
      <p:bldP spid="24" grpId="0"/>
      <p:bldP spid="27" grpId="0"/>
      <p:bldP spid="28" grpId="0" animBg="1"/>
      <p:bldP spid="29" grpId="0" animBg="1"/>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4724" y="1450145"/>
            <a:ext cx="2514600" cy="369332"/>
          </a:xfrm>
          <a:prstGeom prst="rect">
            <a:avLst/>
          </a:prstGeom>
          <a:noFill/>
        </p:spPr>
        <p:txBody>
          <a:bodyPr wrap="square" rtlCol="0">
            <a:spAutoFit/>
          </a:bodyPr>
          <a:lstStyle/>
          <a:p>
            <a:r>
              <a:rPr lang="en-US" dirty="0"/>
              <a:t>Simple Linear Regression</a:t>
            </a:r>
          </a:p>
        </p:txBody>
      </p:sp>
      <p:sp>
        <p:nvSpPr>
          <p:cNvPr id="6" name="TextBox 5"/>
          <p:cNvSpPr txBox="1"/>
          <p:nvPr/>
        </p:nvSpPr>
        <p:spPr>
          <a:xfrm>
            <a:off x="7467600" y="3745550"/>
            <a:ext cx="2514600" cy="369332"/>
          </a:xfrm>
          <a:prstGeom prst="rect">
            <a:avLst/>
          </a:prstGeom>
          <a:noFill/>
        </p:spPr>
        <p:txBody>
          <a:bodyPr wrap="square" rtlCol="0">
            <a:spAutoFit/>
          </a:bodyPr>
          <a:lstStyle/>
          <a:p>
            <a:r>
              <a:rPr lang="en-US" dirty="0"/>
              <a:t>Time with No Interaction</a:t>
            </a:r>
          </a:p>
        </p:txBody>
      </p:sp>
      <p:sp>
        <p:nvSpPr>
          <p:cNvPr id="7" name="TextBox 6"/>
          <p:cNvSpPr txBox="1"/>
          <p:nvPr/>
        </p:nvSpPr>
        <p:spPr>
          <a:xfrm>
            <a:off x="7543800" y="5479267"/>
            <a:ext cx="2514600" cy="369332"/>
          </a:xfrm>
          <a:prstGeom prst="rect">
            <a:avLst/>
          </a:prstGeom>
          <a:noFill/>
        </p:spPr>
        <p:txBody>
          <a:bodyPr wrap="square" rtlCol="0">
            <a:spAutoFit/>
          </a:bodyPr>
          <a:lstStyle/>
          <a:p>
            <a:r>
              <a:rPr lang="en-US" dirty="0"/>
              <a:t>Time with Interaction</a:t>
            </a:r>
          </a:p>
        </p:txBody>
      </p:sp>
      <p:sp>
        <p:nvSpPr>
          <p:cNvPr id="2" name="TextBox 1"/>
          <p:cNvSpPr txBox="1"/>
          <p:nvPr/>
        </p:nvSpPr>
        <p:spPr>
          <a:xfrm>
            <a:off x="7081732" y="5867401"/>
            <a:ext cx="2771775" cy="646331"/>
          </a:xfrm>
          <a:prstGeom prst="rect">
            <a:avLst/>
          </a:prstGeom>
          <a:noFill/>
        </p:spPr>
        <p:txBody>
          <a:bodyPr wrap="square" rtlCol="0">
            <a:spAutoFit/>
          </a:bodyPr>
          <a:lstStyle/>
          <a:p>
            <a:pPr algn="ctr"/>
            <a:r>
              <a:rPr lang="en-US" dirty="0">
                <a:solidFill>
                  <a:srgbClr val="FF0000"/>
                </a:solidFill>
              </a:rPr>
              <a:t>Interaction means we can adjust the slope!!!</a:t>
            </a:r>
          </a:p>
        </p:txBody>
      </p:sp>
      <p:pic>
        <p:nvPicPr>
          <p:cNvPr id="5" name="Picture 4"/>
          <p:cNvPicPr>
            <a:picLocks noChangeAspect="1"/>
          </p:cNvPicPr>
          <p:nvPr/>
        </p:nvPicPr>
        <p:blipFill>
          <a:blip r:embed="rId2"/>
          <a:stretch>
            <a:fillRect/>
          </a:stretch>
        </p:blipFill>
        <p:spPr>
          <a:xfrm>
            <a:off x="1954804" y="2338299"/>
            <a:ext cx="5376369" cy="2326471"/>
          </a:xfrm>
          <a:prstGeom prst="rect">
            <a:avLst/>
          </a:prstGeom>
        </p:spPr>
      </p:pic>
      <p:pic>
        <p:nvPicPr>
          <p:cNvPr id="3" name="Picture 2"/>
          <p:cNvPicPr>
            <a:picLocks noChangeAspect="1"/>
          </p:cNvPicPr>
          <p:nvPr/>
        </p:nvPicPr>
        <p:blipFill>
          <a:blip r:embed="rId3"/>
          <a:stretch>
            <a:fillRect/>
          </a:stretch>
        </p:blipFill>
        <p:spPr>
          <a:xfrm>
            <a:off x="1960286" y="4564868"/>
            <a:ext cx="5205814" cy="2293133"/>
          </a:xfrm>
          <a:prstGeom prst="rect">
            <a:avLst/>
          </a:prstGeom>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910" y="152401"/>
            <a:ext cx="5317191" cy="2432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 name="TextBox 9"/>
              <p:cNvSpPr txBox="1"/>
              <p:nvPr/>
            </p:nvSpPr>
            <p:spPr>
              <a:xfrm>
                <a:off x="7696200" y="274586"/>
                <a:ext cx="2157306" cy="572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𝑇𝑖𝑚𝑒</m:t>
                      </m:r>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i="1">
                                  <a:latin typeface="Cambria Math" panose="02040503050406030204" pitchFamily="18" charset="0"/>
                                </a:rPr>
                                <m:t>0 …</m:t>
                              </m:r>
                              <m:r>
                                <a:rPr lang="en-US" sz="1400" i="1">
                                  <a:latin typeface="Cambria Math" panose="02040503050406030204" pitchFamily="18" charset="0"/>
                                </a:rPr>
                                <m:t>𝐸𝑎𝑟𝑙𝑦</m:t>
                              </m:r>
                              <m:r>
                                <a:rPr lang="en-US" sz="1400" i="1">
                                  <a:latin typeface="Cambria Math" panose="02040503050406030204" pitchFamily="18" charset="0"/>
                                </a:rPr>
                                <m:t> </m:t>
                              </m:r>
                            </m:e>
                            <m:e>
                              <m:r>
                                <a:rPr lang="en-US" sz="1400" i="1">
                                  <a:latin typeface="Cambria Math" panose="02040503050406030204" pitchFamily="18" charset="0"/>
                                </a:rPr>
                                <m:t>1 …</m:t>
                              </m:r>
                              <m:r>
                                <a:rPr lang="en-US" sz="1400" i="1">
                                  <a:latin typeface="Cambria Math" panose="02040503050406030204" pitchFamily="18" charset="0"/>
                                </a:rPr>
                                <m:t>𝐿𝑎𝑡𝑒</m:t>
                              </m:r>
                            </m:e>
                          </m:eqArr>
                        </m:e>
                      </m:d>
                    </m:oMath>
                  </m:oMathPara>
                </a14:m>
                <a:endParaRPr 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7696200" y="274586"/>
                <a:ext cx="2157306" cy="572914"/>
              </a:xfrm>
              <a:prstGeom prst="rect">
                <a:avLst/>
              </a:prstGeom>
              <a:blipFill>
                <a:blip r:embed="rId5"/>
                <a:stretch>
                  <a:fillRect t="-176087" b="-256522"/>
                </a:stretch>
              </a:blipFill>
            </p:spPr>
            <p:txBody>
              <a:bodyPr/>
              <a:lstStyle/>
              <a:p>
                <a:r>
                  <a:rPr lang="en-US">
                    <a:noFill/>
                  </a:rPr>
                  <a:t> </a:t>
                </a:r>
              </a:p>
            </p:txBody>
          </p:sp>
        </mc:Fallback>
      </mc:AlternateContent>
    </p:spTree>
    <p:extLst>
      <p:ext uri="{BB962C8B-B14F-4D97-AF65-F5344CB8AC3E}">
        <p14:creationId xmlns:p14="http://schemas.microsoft.com/office/powerpoint/2010/main" val="127248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Interaction Terms!</a:t>
            </a:r>
            <a:br>
              <a:rPr lang="en-US" dirty="0"/>
            </a:br>
            <a:r>
              <a:rPr lang="en-US" dirty="0"/>
              <a:t>… (Flexible Slopes!)</a:t>
            </a:r>
          </a:p>
        </p:txBody>
      </p:sp>
      <p:sp>
        <p:nvSpPr>
          <p:cNvPr id="4" name="TextBox 3"/>
          <p:cNvSpPr txBox="1"/>
          <p:nvPr/>
        </p:nvSpPr>
        <p:spPr>
          <a:xfrm>
            <a:off x="3086945" y="5031409"/>
            <a:ext cx="5638800" cy="1077218"/>
          </a:xfrm>
          <a:prstGeom prst="rect">
            <a:avLst/>
          </a:prstGeom>
          <a:noFill/>
        </p:spPr>
        <p:txBody>
          <a:bodyPr wrap="square" rtlCol="0">
            <a:spAutoFit/>
          </a:bodyPr>
          <a:lstStyle/>
          <a:p>
            <a:pPr algn="ctr"/>
            <a:r>
              <a:rPr lang="en-US" sz="3200" dirty="0"/>
              <a:t>Now the intercept AND the slope depend on the time!</a:t>
            </a:r>
          </a:p>
        </p:txBody>
      </p:sp>
      <mc:AlternateContent xmlns:mc="http://schemas.openxmlformats.org/markup-compatibility/2006" xmlns:a14="http://schemas.microsoft.com/office/drawing/2010/main">
        <mc:Choice Requires="a14">
          <p:sp>
            <p:nvSpPr>
              <p:cNvPr id="6" name="TextBox 5"/>
              <p:cNvSpPr txBox="1"/>
              <p:nvPr/>
            </p:nvSpPr>
            <p:spPr>
              <a:xfrm>
                <a:off x="2390691" y="1621392"/>
                <a:ext cx="7410618"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𝑓𝑙𝑜𝑤𝑒𝑟𝑠</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𝑙𝑖𝑔h𝑡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𝑡𝑖𝑚𝑒</m:t>
                      </m:r>
                      <m:r>
                        <a:rPr lang="en-US" i="1">
                          <a:latin typeface="Cambria Math" charset="0"/>
                          <a:ea typeface="Cambria Math" charset="0"/>
                          <a:cs typeface="Cambria Math" charset="0"/>
                        </a:rPr>
                        <m:t>)= </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rPr>
                            <m:t>0</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r>
                        <a:rPr lang="en-US" i="1">
                          <a:latin typeface="Cambria Math" charset="0"/>
                        </a:rPr>
                        <m:t>𝐿𝑖𝑔h𝑡</m:t>
                      </m:r>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2</m:t>
                          </m:r>
                        </m:sub>
                      </m:sSub>
                      <m:r>
                        <a:rPr lang="en-US" i="1">
                          <a:latin typeface="Cambria Math" charset="0"/>
                        </a:rPr>
                        <m:t>𝑇𝑖𝑚𝑒</m:t>
                      </m:r>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3</m:t>
                          </m:r>
                        </m:sub>
                      </m:sSub>
                      <m:d>
                        <m:dPr>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𝐿𝑖𝑔h𝑡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𝑥</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𝑇𝑖𝑚𝑒</m:t>
                          </m:r>
                        </m:e>
                      </m:d>
                      <m:r>
                        <a:rPr lang="en-US" i="1">
                          <a:latin typeface="Cambria Math" charset="0"/>
                          <a:ea typeface="Cambria Math" charset="0"/>
                          <a:cs typeface="Cambria Math" charset="0"/>
                        </a:rPr>
                        <m:t>      </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390691" y="1621392"/>
                <a:ext cx="7410618" cy="276999"/>
              </a:xfrm>
              <a:prstGeom prst="rect">
                <a:avLst/>
              </a:prstGeom>
              <a:blipFill>
                <a:blip r:embed="rId2"/>
                <a:stretch>
                  <a:fillRect l="-171" t="-9091" r="-684" b="-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90800" y="4218802"/>
                <a:ext cx="6447406"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𝑓𝑙𝑜𝑤𝑒𝑟𝑠</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𝑙𝑖𝑔h𝑡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𝑡𝑖𝑚𝑒</m:t>
                      </m:r>
                      <m:r>
                        <a:rPr lang="en-US" i="1">
                          <a:latin typeface="Cambria Math" charset="0"/>
                          <a:ea typeface="Cambria Math" charset="0"/>
                          <a:cs typeface="Cambria Math" charset="0"/>
                        </a:rPr>
                        <m:t>)=</m:t>
                      </m:r>
                      <m:d>
                        <m:dPr>
                          <m:ctrlPr>
                            <a:rPr lang="en-US" i="1">
                              <a:latin typeface="Cambria Math" panose="02040503050406030204" pitchFamily="18" charset="0"/>
                              <a:ea typeface="Cambria Math" charset="0"/>
                              <a:cs typeface="Cambria Math" charset="0"/>
                            </a:rPr>
                          </m:ctrlPr>
                        </m:dPr>
                        <m:e>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rPr>
                                <m:t>0</m:t>
                              </m:r>
                            </m:sub>
                          </m:sSub>
                          <m:r>
                            <a:rPr lang="en-US" i="1">
                              <a:latin typeface="Cambria Math"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2</m:t>
                                  </m:r>
                                </m:sub>
                              </m:sSub>
                              <m:r>
                                <a:rPr lang="en-US" i="1">
                                  <a:latin typeface="Cambria Math" charset="0"/>
                                </a:rPr>
                                <m:t>𝑇𝑖𝑚𝑒</m:t>
                              </m:r>
                              <m:r>
                                <a:rPr lang="en-US" i="1">
                                  <a:latin typeface="Cambria Math" charset="0"/>
                                </a:rPr>
                                <m:t>)+(</m:t>
                              </m:r>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3</m:t>
                              </m:r>
                            </m:sub>
                          </m:sSub>
                          <m:r>
                            <a:rPr lang="en-US" i="1">
                              <a:latin typeface="Cambria Math" charset="0"/>
                              <a:ea typeface="Cambria Math" charset="0"/>
                              <a:cs typeface="Cambria Math" charset="0"/>
                            </a:rPr>
                            <m:t>𝑇𝑖𝑚𝑒</m:t>
                          </m:r>
                        </m:e>
                      </m:d>
                      <m:r>
                        <a:rPr lang="en-US" i="1">
                          <a:latin typeface="Cambria Math" charset="0"/>
                          <a:ea typeface="Cambria Math" charset="0"/>
                          <a:cs typeface="Cambria Math" charset="0"/>
                        </a:rPr>
                        <m:t>𝐿𝑖𝑔h𝑡</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590800" y="4218802"/>
                <a:ext cx="6447406" cy="276999"/>
              </a:xfrm>
              <a:prstGeom prst="rect">
                <a:avLst/>
              </a:prstGeom>
              <a:blipFill>
                <a:blip r:embed="rId3"/>
                <a:stretch>
                  <a:fillRect l="-394" t="-4348" r="-591" b="-34783"/>
                </a:stretch>
              </a:blipFill>
            </p:spPr>
            <p:txBody>
              <a:bodyPr/>
              <a:lstStyle/>
              <a:p>
                <a:r>
                  <a:rPr lang="en-US">
                    <a:noFill/>
                  </a:rPr>
                  <a:t> </a:t>
                </a:r>
              </a:p>
            </p:txBody>
          </p:sp>
        </mc:Fallback>
      </mc:AlternateContent>
      <p:sp>
        <p:nvSpPr>
          <p:cNvPr id="3" name="Right Brace 2"/>
          <p:cNvSpPr/>
          <p:nvPr/>
        </p:nvSpPr>
        <p:spPr>
          <a:xfrm rot="16200000">
            <a:off x="5788025" y="3456801"/>
            <a:ext cx="304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16200000">
            <a:off x="7543800" y="3526585"/>
            <a:ext cx="304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369238" y="3635827"/>
            <a:ext cx="1298575" cy="369332"/>
          </a:xfrm>
          <a:prstGeom prst="rect">
            <a:avLst/>
          </a:prstGeom>
          <a:noFill/>
        </p:spPr>
        <p:txBody>
          <a:bodyPr wrap="square" rtlCol="0">
            <a:spAutoFit/>
          </a:bodyPr>
          <a:lstStyle/>
          <a:p>
            <a:r>
              <a:rPr lang="en-US" dirty="0"/>
              <a:t>intercept</a:t>
            </a:r>
          </a:p>
        </p:txBody>
      </p:sp>
      <p:sp>
        <p:nvSpPr>
          <p:cNvPr id="7" name="TextBox 6"/>
          <p:cNvSpPr txBox="1"/>
          <p:nvPr/>
        </p:nvSpPr>
        <p:spPr>
          <a:xfrm>
            <a:off x="7363531" y="3635827"/>
            <a:ext cx="1447800" cy="369332"/>
          </a:xfrm>
          <a:prstGeom prst="rect">
            <a:avLst/>
          </a:prstGeom>
          <a:noFill/>
        </p:spPr>
        <p:txBody>
          <a:bodyPr wrap="square" rtlCol="0">
            <a:spAutoFit/>
          </a:bodyPr>
          <a:lstStyle/>
          <a:p>
            <a:r>
              <a:rPr lang="en-US" dirty="0"/>
              <a:t>slope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9355AD3-82D8-438C-9572-76B860A11EDC}"/>
                  </a:ext>
                </a:extLst>
              </p:cNvPr>
              <p:cNvSpPr txBox="1"/>
              <p:nvPr/>
            </p:nvSpPr>
            <p:spPr>
              <a:xfrm>
                <a:off x="2399158" y="2526333"/>
                <a:ext cx="7410618"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𝑓𝑙𝑜𝑤𝑒𝑟𝑠</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𝑙𝑖𝑔h𝑡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𝑡𝑖𝑚𝑒</m:t>
                      </m:r>
                      <m:r>
                        <a:rPr lang="en-US" i="1">
                          <a:latin typeface="Cambria Math" charset="0"/>
                          <a:ea typeface="Cambria Math" charset="0"/>
                          <a:cs typeface="Cambria Math" charset="0"/>
                        </a:rPr>
                        <m:t>)= </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rPr>
                            <m:t>0</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2</m:t>
                          </m:r>
                        </m:sub>
                      </m:sSub>
                      <m:r>
                        <a:rPr lang="en-US" i="1">
                          <a:latin typeface="Cambria Math" panose="02040503050406030204" pitchFamily="18" charset="0"/>
                        </a:rPr>
                        <m:t>𝑇𝑖𝑚𝑒</m:t>
                      </m:r>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1</m:t>
                          </m:r>
                        </m:sub>
                      </m:sSub>
                      <m:r>
                        <a:rPr lang="en-US" i="1">
                          <a:latin typeface="Cambria Math" panose="02040503050406030204" pitchFamily="18" charset="0"/>
                        </a:rPr>
                        <m:t>𝐿𝑖𝑔h𝑡</m:t>
                      </m:r>
                      <m:r>
                        <a:rPr lang="en-US" i="1">
                          <a:latin typeface="Cambria Math" charset="0"/>
                        </a:rPr>
                        <m:t>+</m:t>
                      </m:r>
                      <m:sSub>
                        <m:sSubPr>
                          <m:ctrlPr>
                            <a:rPr lang="en-US" i="1">
                              <a:latin typeface="Cambria Math" panose="02040503050406030204" pitchFamily="18"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3</m:t>
                          </m:r>
                        </m:sub>
                      </m:sSub>
                      <m:d>
                        <m:dPr>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𝐿𝑖𝑔h𝑡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𝑥</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𝑇𝑖𝑚𝑒</m:t>
                          </m:r>
                        </m:e>
                      </m:d>
                      <m:r>
                        <a:rPr lang="en-US" i="1">
                          <a:latin typeface="Cambria Math" charset="0"/>
                          <a:ea typeface="Cambria Math" charset="0"/>
                          <a:cs typeface="Cambria Math" charset="0"/>
                        </a:rPr>
                        <m:t>      </m:t>
                      </m:r>
                    </m:oMath>
                  </m:oMathPara>
                </a14:m>
                <a:endParaRPr lang="en-US" dirty="0"/>
              </a:p>
            </p:txBody>
          </p:sp>
        </mc:Choice>
        <mc:Fallback xmlns="">
          <p:sp>
            <p:nvSpPr>
              <p:cNvPr id="14" name="TextBox 13">
                <a:extLst>
                  <a:ext uri="{FF2B5EF4-FFF2-40B4-BE49-F238E27FC236}">
                    <a16:creationId xmlns:a16="http://schemas.microsoft.com/office/drawing/2014/main" id="{29355AD3-82D8-438C-9572-76B860A11EDC}"/>
                  </a:ext>
                </a:extLst>
              </p:cNvPr>
              <p:cNvSpPr txBox="1">
                <a:spLocks noRot="1" noChangeAspect="1" noMove="1" noResize="1" noEditPoints="1" noAdjustHandles="1" noChangeArrowheads="1" noChangeShapeType="1" noTextEdit="1"/>
              </p:cNvSpPr>
              <p:nvPr/>
            </p:nvSpPr>
            <p:spPr>
              <a:xfrm>
                <a:off x="2399158" y="2526333"/>
                <a:ext cx="7410618" cy="276999"/>
              </a:xfrm>
              <a:prstGeom prst="rect">
                <a:avLst/>
              </a:prstGeom>
              <a:blipFill>
                <a:blip r:embed="rId4"/>
                <a:stretch>
                  <a:fillRect l="-171" t="-4348" r="-685" b="-30435"/>
                </a:stretch>
              </a:blipFill>
            </p:spPr>
            <p:txBody>
              <a:bodyPr/>
              <a:lstStyle/>
              <a:p>
                <a:r>
                  <a:rPr lang="en-US">
                    <a:noFill/>
                  </a:rPr>
                  <a:t> </a:t>
                </a:r>
              </a:p>
            </p:txBody>
          </p:sp>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25" name="Ink 24">
                <a:extLst>
                  <a:ext uri="{FF2B5EF4-FFF2-40B4-BE49-F238E27FC236}">
                    <a16:creationId xmlns:a16="http://schemas.microsoft.com/office/drawing/2014/main" id="{2979D2F6-B510-4AB5-91A6-D922FF777827}"/>
                  </a:ext>
                </a:extLst>
              </p14:cNvPr>
              <p14:cNvContentPartPr/>
              <p14:nvPr/>
            </p14:nvContentPartPr>
            <p14:xfrm>
              <a:off x="5906345" y="1917072"/>
              <a:ext cx="1287360" cy="531000"/>
            </p14:xfrm>
          </p:contentPart>
        </mc:Choice>
        <mc:Fallback xmlns="">
          <p:pic>
            <p:nvPicPr>
              <p:cNvPr id="25" name="Ink 24">
                <a:extLst>
                  <a:ext uri="{FF2B5EF4-FFF2-40B4-BE49-F238E27FC236}">
                    <a16:creationId xmlns:a16="http://schemas.microsoft.com/office/drawing/2014/main" id="{2979D2F6-B510-4AB5-91A6-D922FF777827}"/>
                  </a:ext>
                </a:extLst>
              </p:cNvPr>
              <p:cNvPicPr/>
              <p:nvPr/>
            </p:nvPicPr>
            <p:blipFill>
              <a:blip r:embed="rId6"/>
              <a:stretch>
                <a:fillRect/>
              </a:stretch>
            </p:blipFill>
            <p:spPr>
              <a:xfrm>
                <a:off x="5888345" y="1899072"/>
                <a:ext cx="1323000" cy="566640"/>
              </a:xfrm>
              <a:prstGeom prst="rect">
                <a:avLst/>
              </a:prstGeom>
            </p:spPr>
          </p:pic>
        </mc:Fallback>
      </mc:AlternateContent>
      <p:sp>
        <p:nvSpPr>
          <p:cNvPr id="26" name="TextBox 25">
            <a:extLst>
              <a:ext uri="{FF2B5EF4-FFF2-40B4-BE49-F238E27FC236}">
                <a16:creationId xmlns:a16="http://schemas.microsoft.com/office/drawing/2014/main" id="{9A804D4D-E3A3-4878-B7C3-65FDBA4DD6CD}"/>
              </a:ext>
            </a:extLst>
          </p:cNvPr>
          <p:cNvSpPr txBox="1"/>
          <p:nvPr/>
        </p:nvSpPr>
        <p:spPr>
          <a:xfrm>
            <a:off x="4828471" y="3313860"/>
            <a:ext cx="4936066" cy="369332"/>
          </a:xfrm>
          <a:prstGeom prst="rect">
            <a:avLst/>
          </a:prstGeom>
          <a:noFill/>
        </p:spPr>
        <p:txBody>
          <a:bodyPr wrap="square" rtlCol="0">
            <a:spAutoFit/>
          </a:bodyPr>
          <a:lstStyle/>
          <a:p>
            <a:r>
              <a:rPr lang="en-US" dirty="0">
                <a:solidFill>
                  <a:srgbClr val="0070C0"/>
                </a:solidFill>
              </a:rPr>
              <a:t>Factor out Light and combine last two terms.</a:t>
            </a:r>
          </a:p>
        </p:txBody>
      </p:sp>
      <p:sp>
        <p:nvSpPr>
          <p:cNvPr id="29" name="Right Brace 28">
            <a:extLst>
              <a:ext uri="{FF2B5EF4-FFF2-40B4-BE49-F238E27FC236}">
                <a16:creationId xmlns:a16="http://schemas.microsoft.com/office/drawing/2014/main" id="{99C41856-AF65-4E88-98C6-B64BD7BDA611}"/>
              </a:ext>
            </a:extLst>
          </p:cNvPr>
          <p:cNvSpPr/>
          <p:nvPr/>
        </p:nvSpPr>
        <p:spPr>
          <a:xfrm rot="5400000">
            <a:off x="7728864" y="1734951"/>
            <a:ext cx="572765" cy="26948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9911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3" grpId="0" animBg="1"/>
      <p:bldP spid="9" grpId="0" animBg="1"/>
      <p:bldP spid="5" grpId="0"/>
      <p:bldP spid="7" grpId="0"/>
      <p:bldP spid="14" grpId="0" animBg="1"/>
      <p:bldP spid="26" grpId="0"/>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8991600" cy="1143000"/>
          </a:xfrm>
        </p:spPr>
        <p:txBody>
          <a:bodyPr>
            <a:normAutofit fontScale="90000"/>
          </a:bodyPr>
          <a:lstStyle/>
          <a:p>
            <a:r>
              <a:rPr lang="en-US" dirty="0"/>
              <a:t>Is the separate slope model appropriate? </a:t>
            </a:r>
          </a:p>
        </p:txBody>
      </p:sp>
      <p:sp>
        <p:nvSpPr>
          <p:cNvPr id="3" name="TextBox 2"/>
          <p:cNvSpPr txBox="1"/>
          <p:nvPr/>
        </p:nvSpPr>
        <p:spPr>
          <a:xfrm>
            <a:off x="1588911" y="743634"/>
            <a:ext cx="8991600" cy="923330"/>
          </a:xfrm>
          <a:prstGeom prst="rect">
            <a:avLst/>
          </a:prstGeom>
          <a:noFill/>
        </p:spPr>
        <p:txBody>
          <a:bodyPr wrap="square" rtlCol="0">
            <a:spAutoFit/>
          </a:bodyPr>
          <a:lstStyle/>
          <a:p>
            <a:pPr algn="ctr"/>
            <a:r>
              <a:rPr lang="en-US" dirty="0"/>
              <a:t>Construct a model in which the mean flower production depends linearly on the light intensity and the time category.  Also allow for the </a:t>
            </a:r>
            <a:r>
              <a:rPr lang="en-US" b="1" dirty="0"/>
              <a:t>possibility </a:t>
            </a:r>
            <a:r>
              <a:rPr lang="en-US" dirty="0"/>
              <a:t>of </a:t>
            </a:r>
            <a:r>
              <a:rPr lang="en-US" b="1" dirty="0"/>
              <a:t>unequal slopes </a:t>
            </a:r>
            <a:r>
              <a:rPr lang="en-US" dirty="0"/>
              <a:t>and </a:t>
            </a:r>
            <a:r>
              <a:rPr lang="en-US" b="1" dirty="0"/>
              <a:t>intercepts</a:t>
            </a:r>
            <a:r>
              <a:rPr lang="en-US" dirty="0"/>
              <a:t>.</a:t>
            </a:r>
          </a:p>
          <a:p>
            <a:pPr algn="ctr"/>
            <a:r>
              <a:rPr lang="en-US" dirty="0"/>
              <a:t>Which model is correct?  </a:t>
            </a:r>
          </a:p>
        </p:txBody>
      </p:sp>
      <mc:AlternateContent xmlns:mc="http://schemas.openxmlformats.org/markup-compatibility/2006" xmlns:a14="http://schemas.microsoft.com/office/drawing/2010/main">
        <mc:Choice Requires="a14">
          <p:sp>
            <p:nvSpPr>
              <p:cNvPr id="7" name="TextBox 6"/>
              <p:cNvSpPr txBox="1"/>
              <p:nvPr/>
            </p:nvSpPr>
            <p:spPr>
              <a:xfrm>
                <a:off x="3404786" y="1953399"/>
                <a:ext cx="31799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𝑃𝑟𝑒𝑑</m:t>
                      </m:r>
                      <m:r>
                        <a:rPr lang="en-US" i="1">
                          <a:latin typeface="Cambria Math" panose="02040503050406030204" pitchFamily="18" charset="0"/>
                        </a:rPr>
                        <m:t> </m:t>
                      </m:r>
                      <m:r>
                        <a:rPr lang="en-US" i="1">
                          <a:latin typeface="Cambria Math"/>
                        </a:rPr>
                        <m:t>𝐹𝑙𝑜𝑤𝑒𝑟</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i="1">
                          <a:latin typeface="Cambria Math" panose="02040503050406030204" pitchFamily="18" charset="0"/>
                        </a:rPr>
                        <m:t>𝐿𝑖𝑔h𝑡</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04786" y="1953399"/>
                <a:ext cx="3179908" cy="369332"/>
              </a:xfrm>
              <a:prstGeom prst="rect">
                <a:avLst/>
              </a:prstGeom>
              <a:blipFill>
                <a:blip r:embed="rId2"/>
                <a:stretch>
                  <a:fillRect b="-1333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CE301ED-D93B-4795-BC1F-B1542B7222D9}"/>
              </a:ext>
            </a:extLst>
          </p:cNvPr>
          <p:cNvSpPr txBox="1"/>
          <p:nvPr/>
        </p:nvSpPr>
        <p:spPr>
          <a:xfrm>
            <a:off x="7467600" y="1676400"/>
            <a:ext cx="2971800" cy="923330"/>
          </a:xfrm>
          <a:prstGeom prst="rect">
            <a:avLst/>
          </a:prstGeom>
          <a:noFill/>
        </p:spPr>
        <p:txBody>
          <a:bodyPr wrap="square" rtlCol="0">
            <a:spAutoFit/>
          </a:bodyPr>
          <a:lstStyle/>
          <a:p>
            <a:r>
              <a:rPr lang="en-US" dirty="0">
                <a:solidFill>
                  <a:srgbClr val="FF0000"/>
                </a:solidFill>
              </a:rPr>
              <a:t>No possibility of unequal intercepts OR unequal slopes for different time categories.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8A6224-4DC2-407C-9894-25F7CE8BDB93}"/>
                  </a:ext>
                </a:extLst>
              </p:cNvPr>
              <p:cNvSpPr txBox="1"/>
              <p:nvPr/>
            </p:nvSpPr>
            <p:spPr>
              <a:xfrm>
                <a:off x="2863004" y="3118667"/>
                <a:ext cx="42634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𝑃𝑟𝑒𝑑</m:t>
                      </m:r>
                      <m:r>
                        <a:rPr lang="en-US" i="1">
                          <a:latin typeface="Cambria Math" panose="02040503050406030204" pitchFamily="18" charset="0"/>
                        </a:rPr>
                        <m:t> </m:t>
                      </m:r>
                      <m:r>
                        <a:rPr lang="en-US" i="1">
                          <a:latin typeface="Cambria Math"/>
                        </a:rPr>
                        <m:t>𝐹𝑙𝑜𝑤𝑒𝑟</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i="1">
                          <a:latin typeface="Cambria Math" panose="02040503050406030204" pitchFamily="18" charset="0"/>
                        </a:rPr>
                        <m:t>𝐿𝑖𝑔h𝑡</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2</m:t>
                          </m:r>
                        </m:sub>
                      </m:sSub>
                      <m:r>
                        <a:rPr lang="en-US" i="1">
                          <a:latin typeface="Cambria Math"/>
                        </a:rPr>
                        <m:t>𝑇𝑖𝑚𝑒</m:t>
                      </m:r>
                    </m:oMath>
                  </m:oMathPara>
                </a14:m>
                <a:endParaRPr lang="en-US" dirty="0"/>
              </a:p>
            </p:txBody>
          </p:sp>
        </mc:Choice>
        <mc:Fallback xmlns="">
          <p:sp>
            <p:nvSpPr>
              <p:cNvPr id="16" name="TextBox 15">
                <a:extLst>
                  <a:ext uri="{FF2B5EF4-FFF2-40B4-BE49-F238E27FC236}">
                    <a16:creationId xmlns:a16="http://schemas.microsoft.com/office/drawing/2014/main" id="{628A6224-4DC2-407C-9894-25F7CE8BDB93}"/>
                  </a:ext>
                </a:extLst>
              </p:cNvPr>
              <p:cNvSpPr txBox="1">
                <a:spLocks noRot="1" noChangeAspect="1" noMove="1" noResize="1" noEditPoints="1" noAdjustHandles="1" noChangeArrowheads="1" noChangeShapeType="1" noTextEdit="1"/>
              </p:cNvSpPr>
              <p:nvPr/>
            </p:nvSpPr>
            <p:spPr>
              <a:xfrm>
                <a:off x="2863004" y="3118667"/>
                <a:ext cx="4263475" cy="369332"/>
              </a:xfrm>
              <a:prstGeom prst="rect">
                <a:avLst/>
              </a:prstGeom>
              <a:blipFill>
                <a:blip r:embed="rId3"/>
                <a:stretch>
                  <a:fillRect b="-13333"/>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FD43EB10-9213-4A91-9BEE-F34C210D8C92}"/>
              </a:ext>
            </a:extLst>
          </p:cNvPr>
          <p:cNvSpPr txBox="1"/>
          <p:nvPr/>
        </p:nvSpPr>
        <p:spPr>
          <a:xfrm>
            <a:off x="7446433" y="2703170"/>
            <a:ext cx="2971800" cy="1200329"/>
          </a:xfrm>
          <a:prstGeom prst="rect">
            <a:avLst/>
          </a:prstGeom>
          <a:noFill/>
        </p:spPr>
        <p:txBody>
          <a:bodyPr wrap="square" rtlCol="0">
            <a:spAutoFit/>
          </a:bodyPr>
          <a:lstStyle/>
          <a:p>
            <a:r>
              <a:rPr lang="en-US" dirty="0">
                <a:solidFill>
                  <a:srgbClr val="FF0000"/>
                </a:solidFill>
              </a:rPr>
              <a:t>Possibility of unequal intercepts BUT NO possibility of unequal slopes for different time categories.</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87BAE32-64C7-4341-A761-CBF24B97FD5D}"/>
                  </a:ext>
                </a:extLst>
              </p:cNvPr>
              <p:cNvSpPr txBox="1"/>
              <p:nvPr/>
            </p:nvSpPr>
            <p:spPr>
              <a:xfrm>
                <a:off x="2422562" y="4422435"/>
                <a:ext cx="50930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𝑃𝑟𝑒𝑑</m:t>
                      </m:r>
                      <m:r>
                        <a:rPr lang="en-US" i="1">
                          <a:latin typeface="Cambria Math" panose="02040503050406030204" pitchFamily="18" charset="0"/>
                        </a:rPr>
                        <m:t> </m:t>
                      </m:r>
                      <m:r>
                        <a:rPr lang="en-US" i="1">
                          <a:latin typeface="Cambria Math"/>
                        </a:rPr>
                        <m:t>𝐹𝑙𝑜𝑤𝑒𝑟</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i="1">
                          <a:latin typeface="Cambria Math" panose="02040503050406030204" pitchFamily="18" charset="0"/>
                        </a:rPr>
                        <m:t>𝐿𝑖𝑔h𝑡</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3</m:t>
                          </m:r>
                        </m:sub>
                      </m:sSub>
                      <m:r>
                        <a:rPr lang="en-US" i="1">
                          <a:latin typeface="Cambria Math" panose="02040503050406030204" pitchFamily="18" charset="0"/>
                        </a:rPr>
                        <m:t>𝐿𝑖𝑔h𝑡</m:t>
                      </m:r>
                      <m:r>
                        <a:rPr lang="en-US" i="1">
                          <a:latin typeface="Cambria Math"/>
                        </a:rPr>
                        <m:t> ∗ </m:t>
                      </m:r>
                      <m:r>
                        <a:rPr lang="en-US" i="1">
                          <a:latin typeface="Cambria Math"/>
                        </a:rPr>
                        <m:t>𝑇𝑖𝑚𝑒</m:t>
                      </m:r>
                    </m:oMath>
                  </m:oMathPara>
                </a14:m>
                <a:endParaRPr lang="en-US" dirty="0"/>
              </a:p>
            </p:txBody>
          </p:sp>
        </mc:Choice>
        <mc:Fallback xmlns="">
          <p:sp>
            <p:nvSpPr>
              <p:cNvPr id="19" name="TextBox 18">
                <a:extLst>
                  <a:ext uri="{FF2B5EF4-FFF2-40B4-BE49-F238E27FC236}">
                    <a16:creationId xmlns:a16="http://schemas.microsoft.com/office/drawing/2014/main" id="{F87BAE32-64C7-4341-A761-CBF24B97FD5D}"/>
                  </a:ext>
                </a:extLst>
              </p:cNvPr>
              <p:cNvSpPr txBox="1">
                <a:spLocks noRot="1" noChangeAspect="1" noMove="1" noResize="1" noEditPoints="1" noAdjustHandles="1" noChangeArrowheads="1" noChangeShapeType="1" noTextEdit="1"/>
              </p:cNvSpPr>
              <p:nvPr/>
            </p:nvSpPr>
            <p:spPr>
              <a:xfrm>
                <a:off x="2422562" y="4422435"/>
                <a:ext cx="5093061" cy="369332"/>
              </a:xfrm>
              <a:prstGeom prst="rect">
                <a:avLst/>
              </a:prstGeom>
              <a:blipFill>
                <a:blip r:embed="rId4"/>
                <a:stretch>
                  <a:fillRect b="-1724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A3D21E8-517E-4CAA-93F6-EC1805F6DAA7}"/>
              </a:ext>
            </a:extLst>
          </p:cNvPr>
          <p:cNvSpPr txBox="1"/>
          <p:nvPr/>
        </p:nvSpPr>
        <p:spPr>
          <a:xfrm>
            <a:off x="7467600" y="4006938"/>
            <a:ext cx="2971800" cy="1200329"/>
          </a:xfrm>
          <a:prstGeom prst="rect">
            <a:avLst/>
          </a:prstGeom>
          <a:noFill/>
        </p:spPr>
        <p:txBody>
          <a:bodyPr wrap="square" rtlCol="0">
            <a:spAutoFit/>
          </a:bodyPr>
          <a:lstStyle/>
          <a:p>
            <a:r>
              <a:rPr lang="en-US" dirty="0">
                <a:solidFill>
                  <a:srgbClr val="FF0000"/>
                </a:solidFill>
              </a:rPr>
              <a:t>No possibility of unequal intercepts BUT has a possibility of unequal slopes for different time categories.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32BF673-8753-4732-888B-FF189D20AF1D}"/>
                  </a:ext>
                </a:extLst>
              </p:cNvPr>
              <p:cNvSpPr txBox="1"/>
              <p:nvPr/>
            </p:nvSpPr>
            <p:spPr>
              <a:xfrm>
                <a:off x="1447800" y="5587705"/>
                <a:ext cx="61693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𝑃𝑟𝑒𝑑</m:t>
                      </m:r>
                      <m:r>
                        <a:rPr lang="en-US" i="1">
                          <a:latin typeface="Cambria Math" panose="02040503050406030204" pitchFamily="18" charset="0"/>
                        </a:rPr>
                        <m:t> </m:t>
                      </m:r>
                      <m:r>
                        <a:rPr lang="en-US" i="1">
                          <a:latin typeface="Cambria Math"/>
                        </a:rPr>
                        <m:t>𝐹𝑙𝑜𝑤𝑒𝑟</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i="1">
                          <a:latin typeface="Cambria Math" panose="02040503050406030204" pitchFamily="18" charset="0"/>
                        </a:rPr>
                        <m:t>𝐿𝑖𝑔h𝑡</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2</m:t>
                          </m:r>
                        </m:sub>
                      </m:sSub>
                      <m:r>
                        <a:rPr lang="en-US" i="1">
                          <a:latin typeface="Cambria Math"/>
                        </a:rPr>
                        <m:t>𝑇𝑖𝑚𝑒</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3</m:t>
                          </m:r>
                        </m:sub>
                      </m:sSub>
                      <m:r>
                        <a:rPr lang="en-US" i="1">
                          <a:latin typeface="Cambria Math" panose="02040503050406030204" pitchFamily="18" charset="0"/>
                        </a:rPr>
                        <m:t>𝐿𝑖𝑔h𝑡</m:t>
                      </m:r>
                      <m:r>
                        <a:rPr lang="en-US" i="1">
                          <a:latin typeface="Cambria Math"/>
                        </a:rPr>
                        <m:t> ∗ </m:t>
                      </m:r>
                      <m:r>
                        <a:rPr lang="en-US" i="1">
                          <a:latin typeface="Cambria Math"/>
                        </a:rPr>
                        <m:t>𝑇𝑖𝑚𝑒</m:t>
                      </m:r>
                    </m:oMath>
                  </m:oMathPara>
                </a14:m>
                <a:endParaRPr lang="en-US" dirty="0"/>
              </a:p>
            </p:txBody>
          </p:sp>
        </mc:Choice>
        <mc:Fallback xmlns="">
          <p:sp>
            <p:nvSpPr>
              <p:cNvPr id="21" name="TextBox 20">
                <a:extLst>
                  <a:ext uri="{FF2B5EF4-FFF2-40B4-BE49-F238E27FC236}">
                    <a16:creationId xmlns:a16="http://schemas.microsoft.com/office/drawing/2014/main" id="{D32BF673-8753-4732-888B-FF189D20AF1D}"/>
                  </a:ext>
                </a:extLst>
              </p:cNvPr>
              <p:cNvSpPr txBox="1">
                <a:spLocks noRot="1" noChangeAspect="1" noMove="1" noResize="1" noEditPoints="1" noAdjustHandles="1" noChangeArrowheads="1" noChangeShapeType="1" noTextEdit="1"/>
              </p:cNvSpPr>
              <p:nvPr/>
            </p:nvSpPr>
            <p:spPr>
              <a:xfrm>
                <a:off x="1447800" y="5587705"/>
                <a:ext cx="6169318" cy="369332"/>
              </a:xfrm>
              <a:prstGeom prst="rect">
                <a:avLst/>
              </a:prstGeom>
              <a:blipFill>
                <a:blip r:embed="rId5"/>
                <a:stretch>
                  <a:fillRect b="-13333"/>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CAA429D9-C27A-4252-9A96-3EB5652FE330}"/>
              </a:ext>
            </a:extLst>
          </p:cNvPr>
          <p:cNvSpPr txBox="1"/>
          <p:nvPr/>
        </p:nvSpPr>
        <p:spPr>
          <a:xfrm>
            <a:off x="7467600" y="5310706"/>
            <a:ext cx="2971800" cy="923330"/>
          </a:xfrm>
          <a:prstGeom prst="rect">
            <a:avLst/>
          </a:prstGeom>
          <a:noFill/>
        </p:spPr>
        <p:txBody>
          <a:bodyPr wrap="square" rtlCol="0">
            <a:spAutoFit/>
          </a:bodyPr>
          <a:lstStyle/>
          <a:p>
            <a:r>
              <a:rPr lang="en-US" dirty="0">
                <a:solidFill>
                  <a:srgbClr val="FF0000"/>
                </a:solidFill>
              </a:rPr>
              <a:t>Possibility of both unequal intercepts or unequal slopes for different time categories.</a:t>
            </a:r>
          </a:p>
        </p:txBody>
      </p:sp>
      <p:sp>
        <p:nvSpPr>
          <p:cNvPr id="5" name="TextBox 4">
            <a:extLst>
              <a:ext uri="{FF2B5EF4-FFF2-40B4-BE49-F238E27FC236}">
                <a16:creationId xmlns:a16="http://schemas.microsoft.com/office/drawing/2014/main" id="{7D123D5D-F56C-481C-9CC9-528036DA9D5C}"/>
              </a:ext>
            </a:extLst>
          </p:cNvPr>
          <p:cNvSpPr txBox="1"/>
          <p:nvPr/>
        </p:nvSpPr>
        <p:spPr>
          <a:xfrm>
            <a:off x="1934870" y="4755037"/>
            <a:ext cx="5562600" cy="646331"/>
          </a:xfrm>
          <a:prstGeom prst="rect">
            <a:avLst/>
          </a:prstGeom>
          <a:noFill/>
        </p:spPr>
        <p:txBody>
          <a:bodyPr wrap="square" rtlCol="0">
            <a:spAutoFit/>
          </a:bodyPr>
          <a:lstStyle/>
          <a:p>
            <a:r>
              <a:rPr lang="en-US" b="1" dirty="0">
                <a:solidFill>
                  <a:srgbClr val="0070C0"/>
                </a:solidFill>
              </a:rPr>
              <a:t>Typically, we do NOT include an interaction term with out relevant single terms!!!</a:t>
            </a:r>
          </a:p>
        </p:txBody>
      </p:sp>
    </p:spTree>
    <p:extLst>
      <p:ext uri="{BB962C8B-B14F-4D97-AF65-F5344CB8AC3E}">
        <p14:creationId xmlns:p14="http://schemas.microsoft.com/office/powerpoint/2010/main" val="280209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5"/>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22"/>
                                        </p:tgtEl>
                                      </p:cBhvr>
                                    </p:animEffect>
                                    <p:set>
                                      <p:cBhvr>
                                        <p:cTn id="58"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4" grpId="1"/>
      <p:bldP spid="16" grpId="0"/>
      <p:bldP spid="16" grpId="1"/>
      <p:bldP spid="18" grpId="0"/>
      <p:bldP spid="18" grpId="1"/>
      <p:bldP spid="19" grpId="0"/>
      <p:bldP spid="19" grpId="1"/>
      <p:bldP spid="20" grpId="0"/>
      <p:bldP spid="20" grpId="1"/>
      <p:bldP spid="21" grpId="0"/>
      <p:bldP spid="21" grpId="1"/>
      <p:bldP spid="22" grpId="0"/>
      <p:bldP spid="22"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8991600" cy="1143000"/>
          </a:xfrm>
        </p:spPr>
        <p:txBody>
          <a:bodyPr>
            <a:normAutofit fontScale="90000"/>
          </a:bodyPr>
          <a:lstStyle/>
          <a:p>
            <a:r>
              <a:rPr lang="en-US" dirty="0"/>
              <a:t>Is the separate slope model appropriate? </a:t>
            </a:r>
          </a:p>
        </p:txBody>
      </p:sp>
      <mc:AlternateContent xmlns:mc="http://schemas.openxmlformats.org/markup-compatibility/2006" xmlns:a14="http://schemas.microsoft.com/office/drawing/2010/main">
        <mc:Choice Requires="a14">
          <p:sp>
            <p:nvSpPr>
              <p:cNvPr id="6" name="TextBox 5"/>
              <p:cNvSpPr txBox="1"/>
              <p:nvPr/>
            </p:nvSpPr>
            <p:spPr>
              <a:xfrm>
                <a:off x="1828800" y="5402317"/>
                <a:ext cx="8686800" cy="923330"/>
              </a:xfrm>
              <a:prstGeom prst="rect">
                <a:avLst/>
              </a:prstGeom>
              <a:noFill/>
            </p:spPr>
            <p:txBody>
              <a:bodyPr wrap="square" rtlCol="0">
                <a:spAutoFit/>
              </a:bodyPr>
              <a:lstStyle/>
              <a:p>
                <a:r>
                  <a:rPr lang="en-US" dirty="0"/>
                  <a:t>No, there is not a statistically significant difference between the two slopes. The separate slope model is not appropriate. (Or,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3</m:t>
                        </m:r>
                      </m:sub>
                    </m:sSub>
                  </m:oMath>
                </a14:m>
                <a:r>
                  <a:rPr lang="en-US" dirty="0"/>
                  <a:t> is not significantly different from zero.)</a:t>
                </a:r>
              </a:p>
              <a:p>
                <a:r>
                  <a:rPr lang="en-US" dirty="0"/>
                  <a:t>Rerun regression without the possibility of different slopes (without interaction term).</a:t>
                </a:r>
              </a:p>
            </p:txBody>
          </p:sp>
        </mc:Choice>
        <mc:Fallback xmlns="">
          <p:sp>
            <p:nvSpPr>
              <p:cNvPr id="6" name="TextBox 5"/>
              <p:cNvSpPr txBox="1">
                <a:spLocks noRot="1" noChangeAspect="1" noMove="1" noResize="1" noEditPoints="1" noAdjustHandles="1" noChangeArrowheads="1" noChangeShapeType="1" noTextEdit="1"/>
              </p:cNvSpPr>
              <p:nvPr/>
            </p:nvSpPr>
            <p:spPr>
              <a:xfrm>
                <a:off x="1828800" y="5402317"/>
                <a:ext cx="8686800" cy="923330"/>
              </a:xfrm>
              <a:prstGeom prst="rect">
                <a:avLst/>
              </a:prstGeom>
              <a:blipFill>
                <a:blip r:embed="rId2"/>
                <a:stretch>
                  <a:fillRect l="-585" t="-1351" b="-9459"/>
                </a:stretch>
              </a:blipFill>
            </p:spPr>
            <p:txBody>
              <a:bodyPr/>
              <a:lstStyle/>
              <a:p>
                <a:r>
                  <a:rPr lang="en-US">
                    <a:noFill/>
                  </a:rPr>
                  <a:t> </a:t>
                </a:r>
              </a:p>
            </p:txBody>
          </p:sp>
        </mc:Fallback>
      </mc:AlternateContent>
      <p:pic>
        <p:nvPicPr>
          <p:cNvPr id="9" name="Picture 8"/>
          <p:cNvPicPr>
            <a:picLocks noChangeAspect="1"/>
          </p:cNvPicPr>
          <p:nvPr/>
        </p:nvPicPr>
        <p:blipFill>
          <a:blip r:embed="rId3"/>
          <a:stretch>
            <a:fillRect/>
          </a:stretch>
        </p:blipFill>
        <p:spPr>
          <a:xfrm>
            <a:off x="1828801" y="3058852"/>
            <a:ext cx="3874791" cy="2025670"/>
          </a:xfrm>
          <a:prstGeom prst="rect">
            <a:avLst/>
          </a:prstGeom>
        </p:spPr>
      </p:pic>
      <p:sp>
        <p:nvSpPr>
          <p:cNvPr id="3" name="TextBox 2"/>
          <p:cNvSpPr txBox="1"/>
          <p:nvPr/>
        </p:nvSpPr>
        <p:spPr>
          <a:xfrm>
            <a:off x="1600200" y="914401"/>
            <a:ext cx="8991600" cy="646331"/>
          </a:xfrm>
          <a:prstGeom prst="rect">
            <a:avLst/>
          </a:prstGeom>
          <a:noFill/>
        </p:spPr>
        <p:txBody>
          <a:bodyPr wrap="square" rtlCol="0">
            <a:spAutoFit/>
          </a:bodyPr>
          <a:lstStyle/>
          <a:p>
            <a:pPr algn="ctr"/>
            <a:r>
              <a:rPr lang="en-US" dirty="0"/>
              <a:t>Construct a model in which the mean flower production depends linearly on the light intensity and the time category.  Also allow for the possibility of unequal slopes and intercepts.  </a:t>
            </a:r>
          </a:p>
        </p:txBody>
      </p:sp>
      <mc:AlternateContent xmlns:mc="http://schemas.openxmlformats.org/markup-compatibility/2006" xmlns:a14="http://schemas.microsoft.com/office/drawing/2010/main">
        <mc:Choice Requires="a14">
          <p:sp>
            <p:nvSpPr>
              <p:cNvPr id="7" name="TextBox 6"/>
              <p:cNvSpPr txBox="1"/>
              <p:nvPr/>
            </p:nvSpPr>
            <p:spPr>
              <a:xfrm>
                <a:off x="2771161" y="1676400"/>
                <a:ext cx="61693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𝑃𝑟𝑒𝑑</m:t>
                      </m:r>
                      <m:r>
                        <a:rPr lang="en-US" i="1">
                          <a:latin typeface="Cambria Math" panose="02040503050406030204" pitchFamily="18" charset="0"/>
                        </a:rPr>
                        <m:t> </m:t>
                      </m:r>
                      <m:r>
                        <a:rPr lang="en-US" i="1">
                          <a:latin typeface="Cambria Math"/>
                        </a:rPr>
                        <m:t>𝐹𝑙𝑜𝑤𝑒𝑟</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i="1">
                          <a:latin typeface="Cambria Math" panose="02040503050406030204" pitchFamily="18" charset="0"/>
                        </a:rPr>
                        <m:t>𝐿𝑖𝑔h𝑡</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2</m:t>
                          </m:r>
                        </m:sub>
                      </m:sSub>
                      <m:r>
                        <a:rPr lang="en-US" i="1">
                          <a:latin typeface="Cambria Math"/>
                        </a:rPr>
                        <m:t>𝑇𝑖𝑚𝑒</m:t>
                      </m:r>
                      <m:r>
                        <a:rPr lang="en-US" i="1">
                          <a:latin typeface="Cambria Math"/>
                        </a:rPr>
                        <m:t>+ </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3</m:t>
                          </m:r>
                        </m:sub>
                      </m:sSub>
                      <m:r>
                        <a:rPr lang="en-US" i="1">
                          <a:latin typeface="Cambria Math" panose="02040503050406030204" pitchFamily="18" charset="0"/>
                        </a:rPr>
                        <m:t>𝐿𝑖𝑔h𝑡</m:t>
                      </m:r>
                      <m:r>
                        <a:rPr lang="en-US" i="1">
                          <a:latin typeface="Cambria Math"/>
                        </a:rPr>
                        <m:t> ∗ </m:t>
                      </m:r>
                      <m:r>
                        <a:rPr lang="en-US" i="1">
                          <a:latin typeface="Cambria Math"/>
                        </a:rPr>
                        <m:t>𝑇𝑖𝑚𝑒</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771161" y="1676400"/>
                <a:ext cx="6169318" cy="369332"/>
              </a:xfrm>
              <a:prstGeom prst="rect">
                <a:avLst/>
              </a:prstGeom>
              <a:blipFill>
                <a:blip r:embed="rId4"/>
                <a:stretch>
                  <a:fillRect b="-13793"/>
                </a:stretch>
              </a:blipFill>
            </p:spPr>
            <p:txBody>
              <a:bodyPr/>
              <a:lstStyle/>
              <a:p>
                <a:r>
                  <a:rPr lang="en-US">
                    <a:noFill/>
                  </a:rPr>
                  <a:t> </a:t>
                </a:r>
              </a:p>
            </p:txBody>
          </p:sp>
        </mc:Fallback>
      </mc:AlternateContent>
      <p:sp>
        <p:nvSpPr>
          <p:cNvPr id="11" name="Rectangle 10"/>
          <p:cNvSpPr/>
          <p:nvPr/>
        </p:nvSpPr>
        <p:spPr>
          <a:xfrm>
            <a:off x="5151195" y="4548700"/>
            <a:ext cx="474537" cy="251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1828801" y="2209801"/>
            <a:ext cx="3764277" cy="710241"/>
          </a:xfrm>
          <a:prstGeom prst="rect">
            <a:avLst/>
          </a:prstGeom>
        </p:spPr>
      </p:pic>
      <p:pic>
        <p:nvPicPr>
          <p:cNvPr id="13" name="Picture 12"/>
          <p:cNvPicPr>
            <a:picLocks noChangeAspect="1"/>
          </p:cNvPicPr>
          <p:nvPr/>
        </p:nvPicPr>
        <p:blipFill>
          <a:blip r:embed="rId6"/>
          <a:stretch>
            <a:fillRect/>
          </a:stretch>
        </p:blipFill>
        <p:spPr>
          <a:xfrm>
            <a:off x="6248400" y="3085508"/>
            <a:ext cx="3886200" cy="2036744"/>
          </a:xfrm>
          <a:prstGeom prst="rect">
            <a:avLst/>
          </a:prstGeom>
        </p:spPr>
      </p:pic>
      <p:sp>
        <p:nvSpPr>
          <p:cNvPr id="17" name="Rectangle 16"/>
          <p:cNvSpPr/>
          <p:nvPr/>
        </p:nvSpPr>
        <p:spPr>
          <a:xfrm>
            <a:off x="9633938" y="4538779"/>
            <a:ext cx="474537" cy="251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6019800" y="2133601"/>
            <a:ext cx="4229098" cy="813097"/>
          </a:xfrm>
          <a:prstGeom prst="rect">
            <a:avLst/>
          </a:prstGeom>
        </p:spPr>
      </p:pic>
      <p:pic>
        <p:nvPicPr>
          <p:cNvPr id="15" name="Picture 14"/>
          <p:cNvPicPr>
            <a:picLocks noChangeAspect="1"/>
          </p:cNvPicPr>
          <p:nvPr/>
        </p:nvPicPr>
        <p:blipFill>
          <a:blip r:embed="rId8"/>
          <a:stretch>
            <a:fillRect/>
          </a:stretch>
        </p:blipFill>
        <p:spPr>
          <a:xfrm>
            <a:off x="3392533" y="1057954"/>
            <a:ext cx="4840372" cy="3673430"/>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1A44BF6-9B49-FC4B-AA19-88B62410CC78}"/>
                  </a:ext>
                </a:extLst>
              </p:cNvPr>
              <p:cNvSpPr txBox="1"/>
              <p:nvPr/>
            </p:nvSpPr>
            <p:spPr>
              <a:xfrm>
                <a:off x="8518315" y="1878526"/>
                <a:ext cx="2157306" cy="572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𝑇𝑖𝑚𝑒</m:t>
                      </m:r>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i="1">
                                  <a:solidFill>
                                    <a:srgbClr val="0070C0"/>
                                  </a:solidFill>
                                  <a:latin typeface="Cambria Math" panose="02040503050406030204" pitchFamily="18" charset="0"/>
                                </a:rPr>
                                <m:t>0 …</m:t>
                              </m:r>
                              <m:r>
                                <a:rPr lang="en-US" sz="1400" i="1">
                                  <a:solidFill>
                                    <a:srgbClr val="0070C0"/>
                                  </a:solidFill>
                                  <a:latin typeface="Cambria Math" panose="02040503050406030204" pitchFamily="18" charset="0"/>
                                </a:rPr>
                                <m:t>𝐸𝑎𝑟𝑙𝑦</m:t>
                              </m:r>
                              <m:r>
                                <a:rPr lang="en-US" sz="1400" i="1">
                                  <a:solidFill>
                                    <a:srgbClr val="0070C0"/>
                                  </a:solidFill>
                                  <a:latin typeface="Cambria Math" panose="02040503050406030204" pitchFamily="18" charset="0"/>
                                </a:rPr>
                                <m:t> </m:t>
                              </m:r>
                            </m:e>
                            <m:e>
                              <m:r>
                                <a:rPr lang="en-US" sz="1400" i="1">
                                  <a:solidFill>
                                    <a:srgbClr val="FF0000"/>
                                  </a:solidFill>
                                  <a:latin typeface="Cambria Math" panose="02040503050406030204" pitchFamily="18" charset="0"/>
                                </a:rPr>
                                <m:t>1 …</m:t>
                              </m:r>
                              <m:r>
                                <a:rPr lang="en-US" sz="1400" i="1">
                                  <a:solidFill>
                                    <a:srgbClr val="FF0000"/>
                                  </a:solidFill>
                                  <a:latin typeface="Cambria Math" panose="02040503050406030204" pitchFamily="18" charset="0"/>
                                </a:rPr>
                                <m:t>𝐿𝑎𝑡𝑒</m:t>
                              </m:r>
                            </m:e>
                          </m:eqArr>
                        </m:e>
                      </m:d>
                    </m:oMath>
                  </m:oMathPara>
                </a14:m>
                <a:endParaRPr lang="en-US" sz="1400" dirty="0"/>
              </a:p>
            </p:txBody>
          </p:sp>
        </mc:Choice>
        <mc:Fallback xmlns="">
          <p:sp>
            <p:nvSpPr>
              <p:cNvPr id="19" name="TextBox 18">
                <a:extLst>
                  <a:ext uri="{FF2B5EF4-FFF2-40B4-BE49-F238E27FC236}">
                    <a16:creationId xmlns:a16="http://schemas.microsoft.com/office/drawing/2014/main" id="{31A44BF6-9B49-FC4B-AA19-88B62410CC78}"/>
                  </a:ext>
                </a:extLst>
              </p:cNvPr>
              <p:cNvSpPr txBox="1">
                <a:spLocks noRot="1" noChangeAspect="1" noMove="1" noResize="1" noEditPoints="1" noAdjustHandles="1" noChangeArrowheads="1" noChangeShapeType="1" noTextEdit="1"/>
              </p:cNvSpPr>
              <p:nvPr/>
            </p:nvSpPr>
            <p:spPr>
              <a:xfrm>
                <a:off x="8518315" y="1878526"/>
                <a:ext cx="2157306" cy="572914"/>
              </a:xfrm>
              <a:prstGeom prst="rect">
                <a:avLst/>
              </a:prstGeom>
              <a:blipFill>
                <a:blip r:embed="rId9"/>
                <a:stretch>
                  <a:fillRect t="-176087" b="-256522"/>
                </a:stretch>
              </a:blipFill>
            </p:spPr>
            <p:txBody>
              <a:bodyPr/>
              <a:lstStyle/>
              <a:p>
                <a:r>
                  <a:rPr lang="en-US">
                    <a:noFill/>
                  </a:rPr>
                  <a:t> </a:t>
                </a:r>
              </a:p>
            </p:txBody>
          </p:sp>
        </mc:Fallback>
      </mc:AlternateContent>
    </p:spTree>
    <p:extLst>
      <p:ext uri="{BB962C8B-B14F-4D97-AF65-F5344CB8AC3E}">
        <p14:creationId xmlns:p14="http://schemas.microsoft.com/office/powerpoint/2010/main" val="359721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3: Takeaways</a:t>
            </a:r>
          </a:p>
        </p:txBody>
      </p:sp>
    </p:spTree>
    <p:extLst>
      <p:ext uri="{BB962C8B-B14F-4D97-AF65-F5344CB8AC3E}">
        <p14:creationId xmlns:p14="http://schemas.microsoft.com/office/powerpoint/2010/main" val="2686708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8E07-C9FE-034C-93C1-7C5B2F810FC6}"/>
              </a:ext>
            </a:extLst>
          </p:cNvPr>
          <p:cNvSpPr>
            <a:spLocks noGrp="1"/>
          </p:cNvSpPr>
          <p:nvPr>
            <p:ph type="title"/>
          </p:nvPr>
        </p:nvSpPr>
        <p:spPr>
          <a:xfrm>
            <a:off x="838200" y="184700"/>
            <a:ext cx="10515600" cy="1325563"/>
          </a:xfrm>
        </p:spPr>
        <p:txBody>
          <a:bodyPr>
            <a:normAutofit fontScale="90000"/>
          </a:bodyPr>
          <a:lstStyle/>
          <a:p>
            <a:r>
              <a:rPr lang="en-US" dirty="0"/>
              <a:t>Please Provide a summary of at least 4, but as many any as you like, takeaways from this unit!</a:t>
            </a:r>
          </a:p>
        </p:txBody>
      </p:sp>
      <p:sp>
        <p:nvSpPr>
          <p:cNvPr id="3" name="TextBox 2">
            <a:extLst>
              <a:ext uri="{FF2B5EF4-FFF2-40B4-BE49-F238E27FC236}">
                <a16:creationId xmlns:a16="http://schemas.microsoft.com/office/drawing/2014/main" id="{871377D0-7A45-4B86-9AE7-6A3E0734ED9F}"/>
              </a:ext>
            </a:extLst>
          </p:cNvPr>
          <p:cNvSpPr txBox="1"/>
          <p:nvPr/>
        </p:nvSpPr>
        <p:spPr>
          <a:xfrm>
            <a:off x="1132114" y="1709057"/>
            <a:ext cx="10221686" cy="2585323"/>
          </a:xfrm>
          <a:prstGeom prst="rect">
            <a:avLst/>
          </a:prstGeom>
          <a:noFill/>
        </p:spPr>
        <p:txBody>
          <a:bodyPr wrap="square" rtlCol="0">
            <a:spAutoFit/>
          </a:bodyPr>
          <a:lstStyle/>
          <a:p>
            <a:pPr marL="342900" indent="-342900">
              <a:buFont typeface="+mj-lt"/>
              <a:buAutoNum type="arabicPeriod"/>
            </a:pPr>
            <a:r>
              <a:rPr lang="en-US" dirty="0"/>
              <a:t>Multiple regression is very nuanced and requires careful interpretation.</a:t>
            </a:r>
          </a:p>
          <a:p>
            <a:pPr marL="342900" indent="-342900">
              <a:buFont typeface="+mj-lt"/>
              <a:buAutoNum type="arabicPeriod"/>
            </a:pPr>
            <a:r>
              <a:rPr lang="en-US" dirty="0"/>
              <a:t>Indicator variables have always been a difficult topic for me and making sure I get them right is something I’ve spent quite a bit of time on.</a:t>
            </a:r>
          </a:p>
          <a:p>
            <a:pPr marL="342900" indent="-342900">
              <a:buFont typeface="+mj-lt"/>
              <a:buAutoNum type="arabicPeriod"/>
            </a:pPr>
            <a:r>
              <a:rPr lang="en-US" dirty="0"/>
              <a:t>A challenge for me is deciding whether multiple slopes are worth having for a single model.</a:t>
            </a:r>
          </a:p>
          <a:p>
            <a:pPr marL="342900" indent="-342900">
              <a:buFont typeface="+mj-lt"/>
              <a:buAutoNum type="arabicPeriod"/>
            </a:pPr>
            <a:r>
              <a:rPr lang="en-US" dirty="0"/>
              <a:t>I would like to go over some techniques for evaluating the effect of each variable in these models, such as </a:t>
            </a:r>
            <a:r>
              <a:rPr lang="en-US" dirty="0" err="1"/>
              <a:t>dfbetas</a:t>
            </a:r>
            <a:r>
              <a:rPr lang="en-US" dirty="0"/>
              <a:t>.</a:t>
            </a:r>
          </a:p>
          <a:p>
            <a:pPr marL="342900" indent="-342900">
              <a:buFont typeface="+mj-lt"/>
              <a:buAutoNum type="arabicPeriod"/>
            </a:pPr>
            <a:r>
              <a:rPr lang="en-US" dirty="0"/>
              <a:t>Other than these things, multiple linear regression is super interesting and it always pays to  </a:t>
            </a:r>
            <a:r>
              <a:rPr lang="en-US"/>
              <a:t>review this topic!</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88979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4: Questions or Comments</a:t>
            </a:r>
          </a:p>
        </p:txBody>
      </p:sp>
    </p:spTree>
    <p:extLst>
      <p:ext uri="{BB962C8B-B14F-4D97-AF65-F5344CB8AC3E}">
        <p14:creationId xmlns:p14="http://schemas.microsoft.com/office/powerpoint/2010/main" val="139644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1: Quick Quiz Questions</a:t>
            </a:r>
          </a:p>
        </p:txBody>
      </p:sp>
    </p:spTree>
    <p:extLst>
      <p:ext uri="{BB962C8B-B14F-4D97-AF65-F5344CB8AC3E}">
        <p14:creationId xmlns:p14="http://schemas.microsoft.com/office/powerpoint/2010/main" val="19113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F0A64938-2A6B-B844-8461-EA02F4E65218}"/>
              </a:ext>
            </a:extLst>
          </p:cNvPr>
          <p:cNvPicPr>
            <a:picLocks noChangeAspect="1"/>
          </p:cNvPicPr>
          <p:nvPr/>
        </p:nvPicPr>
        <p:blipFill>
          <a:blip r:embed="rId2"/>
          <a:stretch>
            <a:fillRect/>
          </a:stretch>
        </p:blipFill>
        <p:spPr>
          <a:xfrm>
            <a:off x="1708150" y="1760166"/>
            <a:ext cx="8775700" cy="4368800"/>
          </a:xfrm>
          <a:prstGeom prst="rect">
            <a:avLst/>
          </a:prstGeom>
        </p:spPr>
      </p:pic>
      <p:sp>
        <p:nvSpPr>
          <p:cNvPr id="4" name="Oval 3">
            <a:extLst>
              <a:ext uri="{FF2B5EF4-FFF2-40B4-BE49-F238E27FC236}">
                <a16:creationId xmlns:a16="http://schemas.microsoft.com/office/drawing/2014/main" id="{F72AAF2C-50BE-42C5-B7D2-FC130816A3CD}"/>
              </a:ext>
            </a:extLst>
          </p:cNvPr>
          <p:cNvSpPr/>
          <p:nvPr/>
        </p:nvSpPr>
        <p:spPr>
          <a:xfrm>
            <a:off x="2264229" y="5595257"/>
            <a:ext cx="31568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3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4D777A80-D149-B64D-A7D7-911C780F43BA}"/>
              </a:ext>
            </a:extLst>
          </p:cNvPr>
          <p:cNvPicPr>
            <a:picLocks noChangeAspect="1"/>
          </p:cNvPicPr>
          <p:nvPr/>
        </p:nvPicPr>
        <p:blipFill>
          <a:blip r:embed="rId2"/>
          <a:stretch>
            <a:fillRect/>
          </a:stretch>
        </p:blipFill>
        <p:spPr>
          <a:xfrm>
            <a:off x="1602902" y="1519947"/>
            <a:ext cx="8636000" cy="5257800"/>
          </a:xfrm>
          <a:prstGeom prst="rect">
            <a:avLst/>
          </a:prstGeom>
        </p:spPr>
      </p:pic>
      <p:sp>
        <p:nvSpPr>
          <p:cNvPr id="3" name="Oval 2">
            <a:extLst>
              <a:ext uri="{FF2B5EF4-FFF2-40B4-BE49-F238E27FC236}">
                <a16:creationId xmlns:a16="http://schemas.microsoft.com/office/drawing/2014/main" id="{8347EB8A-2192-4D46-AD22-E46D34918D38}"/>
              </a:ext>
            </a:extLst>
          </p:cNvPr>
          <p:cNvSpPr/>
          <p:nvPr/>
        </p:nvSpPr>
        <p:spPr>
          <a:xfrm>
            <a:off x="1861457" y="4147457"/>
            <a:ext cx="478972"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02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0A8BBCFB-D8E6-B649-BA89-91129F9BF448}"/>
              </a:ext>
            </a:extLst>
          </p:cNvPr>
          <p:cNvPicPr>
            <a:picLocks noChangeAspect="1"/>
          </p:cNvPicPr>
          <p:nvPr/>
        </p:nvPicPr>
        <p:blipFill>
          <a:blip r:embed="rId2"/>
          <a:stretch>
            <a:fillRect/>
          </a:stretch>
        </p:blipFill>
        <p:spPr>
          <a:xfrm>
            <a:off x="1835150" y="1965662"/>
            <a:ext cx="8521700" cy="3568700"/>
          </a:xfrm>
          <a:prstGeom prst="rect">
            <a:avLst/>
          </a:prstGeom>
        </p:spPr>
      </p:pic>
      <p:sp>
        <p:nvSpPr>
          <p:cNvPr id="4" name="Oval 3">
            <a:extLst>
              <a:ext uri="{FF2B5EF4-FFF2-40B4-BE49-F238E27FC236}">
                <a16:creationId xmlns:a16="http://schemas.microsoft.com/office/drawing/2014/main" id="{7D08A74A-905E-4620-B62E-46F812AEF85D}"/>
              </a:ext>
            </a:extLst>
          </p:cNvPr>
          <p:cNvSpPr/>
          <p:nvPr/>
        </p:nvSpPr>
        <p:spPr>
          <a:xfrm>
            <a:off x="2100943" y="3712029"/>
            <a:ext cx="511628" cy="424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522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2: Review the Meadowfoam Example</a:t>
            </a:r>
          </a:p>
        </p:txBody>
      </p:sp>
    </p:spTree>
    <p:extLst>
      <p:ext uri="{BB962C8B-B14F-4D97-AF65-F5344CB8AC3E}">
        <p14:creationId xmlns:p14="http://schemas.microsoft.com/office/powerpoint/2010/main" val="69582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A9C8-4CF4-4CAD-B6D9-FC18E9F250AB}"/>
              </a:ext>
            </a:extLst>
          </p:cNvPr>
          <p:cNvSpPr>
            <a:spLocks noGrp="1"/>
          </p:cNvSpPr>
          <p:nvPr>
            <p:ph type="title"/>
          </p:nvPr>
        </p:nvSpPr>
        <p:spPr/>
        <p:txBody>
          <a:bodyPr/>
          <a:lstStyle/>
          <a:p>
            <a:r>
              <a:rPr lang="en-US" dirty="0"/>
              <a:t>Review Meadowfoam Example Thoroughly</a:t>
            </a:r>
          </a:p>
        </p:txBody>
      </p:sp>
      <p:sp>
        <p:nvSpPr>
          <p:cNvPr id="5" name="TextBox 4">
            <a:extLst>
              <a:ext uri="{FF2B5EF4-FFF2-40B4-BE49-F238E27FC236}">
                <a16:creationId xmlns:a16="http://schemas.microsoft.com/office/drawing/2014/main" id="{EE40FD40-7DFE-5144-AF54-9EC1E80B9322}"/>
              </a:ext>
            </a:extLst>
          </p:cNvPr>
          <p:cNvSpPr txBox="1"/>
          <p:nvPr/>
        </p:nvSpPr>
        <p:spPr>
          <a:xfrm>
            <a:off x="914400" y="1964987"/>
            <a:ext cx="10155677" cy="2031325"/>
          </a:xfrm>
          <a:prstGeom prst="rect">
            <a:avLst/>
          </a:prstGeom>
          <a:noFill/>
        </p:spPr>
        <p:txBody>
          <a:bodyPr wrap="square" rtlCol="0">
            <a:spAutoFit/>
          </a:bodyPr>
          <a:lstStyle/>
          <a:p>
            <a:r>
              <a:rPr lang="en-US" dirty="0"/>
              <a:t>It will be extremely helpful to have reviewed the following example completely and thoroughly before live session.  Try to be able to justify every step in every slide and record questions as they come up. Implementing and Interpreting categorical variables in regression models is a very powerful tool and while it is intuitive in the end, it is not trivial by any means.   Learning the ins and outs of categorical variables is fairly involved and challenging although reviewing this example will give us the head start we need to make the topic much more intuitive and accessible.   Please generate any questions or comments in the Questions Section!  These will help the individual student and the class immensely!  Let’s do it! </a:t>
            </a:r>
          </a:p>
        </p:txBody>
      </p:sp>
    </p:spTree>
    <p:extLst>
      <p:ext uri="{BB962C8B-B14F-4D97-AF65-F5344CB8AC3E}">
        <p14:creationId xmlns:p14="http://schemas.microsoft.com/office/powerpoint/2010/main" val="97219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dirty="0"/>
              <a:t>Case 1 Experimental Design: </a:t>
            </a:r>
            <a:r>
              <a:rPr lang="en-US" dirty="0" err="1"/>
              <a:t>Meadowfoam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371601"/>
            <a:ext cx="6219612"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828800" y="6172200"/>
            <a:ext cx="8610600" cy="523220"/>
          </a:xfrm>
          <a:prstGeom prst="rect">
            <a:avLst/>
          </a:prstGeom>
        </p:spPr>
        <p:txBody>
          <a:bodyPr wrap="square">
            <a:spAutoFit/>
          </a:bodyPr>
          <a:lstStyle/>
          <a:p>
            <a:pPr algn="ctr"/>
            <a:r>
              <a:rPr lang="en-US" sz="1400" dirty="0"/>
              <a:t>Data from M. </a:t>
            </a:r>
            <a:r>
              <a:rPr lang="en-US" sz="1400" dirty="0" err="1"/>
              <a:t>Seddigh</a:t>
            </a:r>
            <a:r>
              <a:rPr lang="en-US" sz="1400" dirty="0"/>
              <a:t> and G. D. </a:t>
            </a:r>
            <a:r>
              <a:rPr lang="en-US" sz="1400" dirty="0" err="1"/>
              <a:t>Jolliﬀ</a:t>
            </a:r>
            <a:r>
              <a:rPr lang="en-US" sz="1400" dirty="0"/>
              <a:t>, “Light Intensity Eﬀects on</a:t>
            </a:r>
          </a:p>
          <a:p>
            <a:pPr algn="ctr"/>
            <a:r>
              <a:rPr lang="en-US" sz="1400" dirty="0" err="1"/>
              <a:t>Meadowfoam</a:t>
            </a:r>
            <a:r>
              <a:rPr lang="en-US" sz="1400" dirty="0"/>
              <a:t> Growth and Flowering,” Crop Science 34 (1994): 497–503.)</a:t>
            </a:r>
          </a:p>
        </p:txBody>
      </p:sp>
      <p:sp>
        <p:nvSpPr>
          <p:cNvPr id="5" name="Rectangle 4"/>
          <p:cNvSpPr/>
          <p:nvPr/>
        </p:nvSpPr>
        <p:spPr>
          <a:xfrm>
            <a:off x="5486401" y="3288268"/>
            <a:ext cx="840295" cy="369332"/>
          </a:xfrm>
          <a:prstGeom prst="rect">
            <a:avLst/>
          </a:prstGeom>
        </p:spPr>
        <p:txBody>
          <a:bodyPr wrap="none">
            <a:spAutoFit/>
          </a:bodyPr>
          <a:lstStyle/>
          <a:p>
            <a:r>
              <a:rPr lang="en-US"/>
              <a:t>“Early”</a:t>
            </a:r>
          </a:p>
        </p:txBody>
      </p:sp>
      <p:sp>
        <p:nvSpPr>
          <p:cNvPr id="7" name="Rectangle 6"/>
          <p:cNvSpPr/>
          <p:nvPr/>
        </p:nvSpPr>
        <p:spPr>
          <a:xfrm>
            <a:off x="7543801" y="4114800"/>
            <a:ext cx="773417" cy="369332"/>
          </a:xfrm>
          <a:prstGeom prst="rect">
            <a:avLst/>
          </a:prstGeom>
        </p:spPr>
        <p:txBody>
          <a:bodyPr wrap="none">
            <a:spAutoFit/>
          </a:bodyPr>
          <a:lstStyle/>
          <a:p>
            <a:r>
              <a:rPr lang="en-US" dirty="0"/>
              <a:t>“Late”</a:t>
            </a:r>
          </a:p>
        </p:txBody>
      </p:sp>
    </p:spTree>
    <p:extLst>
      <p:ext uri="{BB962C8B-B14F-4D97-AF65-F5344CB8AC3E}">
        <p14:creationId xmlns:p14="http://schemas.microsoft.com/office/powerpoint/2010/main" val="330606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792162"/>
          </a:xfrm>
        </p:spPr>
        <p:txBody>
          <a:bodyPr/>
          <a:lstStyle/>
          <a:p>
            <a:r>
              <a:rPr lang="en-US" dirty="0" err="1"/>
              <a:t>Meadowfoam</a:t>
            </a:r>
            <a:r>
              <a:rPr lang="en-US" dirty="0"/>
              <a:t>: Data</a:t>
            </a:r>
          </a:p>
        </p:txBody>
      </p:sp>
      <p:pic>
        <p:nvPicPr>
          <p:cNvPr id="7" name="Picture 6"/>
          <p:cNvPicPr>
            <a:picLocks noChangeAspect="1"/>
          </p:cNvPicPr>
          <p:nvPr/>
        </p:nvPicPr>
        <p:blipFill>
          <a:blip r:embed="rId2"/>
          <a:stretch>
            <a:fillRect/>
          </a:stretch>
        </p:blipFill>
        <p:spPr>
          <a:xfrm>
            <a:off x="4549998" y="1219200"/>
            <a:ext cx="3092004" cy="5440362"/>
          </a:xfrm>
          <a:prstGeom prst="rect">
            <a:avLst/>
          </a:prstGeom>
        </p:spPr>
      </p:pic>
    </p:spTree>
    <p:extLst>
      <p:ext uri="{BB962C8B-B14F-4D97-AF65-F5344CB8AC3E}">
        <p14:creationId xmlns:p14="http://schemas.microsoft.com/office/powerpoint/2010/main" val="2005233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954</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Unit 12:  For Live Session Assignment</vt:lpstr>
      <vt:lpstr>Part 1: Quick Quiz Questions</vt:lpstr>
      <vt:lpstr>Part 1: Quick Quiz Questions</vt:lpstr>
      <vt:lpstr>Part 1: Quick Quiz Questions</vt:lpstr>
      <vt:lpstr>Part 1: Quick Quiz Questions</vt:lpstr>
      <vt:lpstr>Part 2: Review the Meadowfoam Example</vt:lpstr>
      <vt:lpstr>Review Meadowfoam Example Thoroughly</vt:lpstr>
      <vt:lpstr>Case 1 Experimental Design: Meadowfoam</vt:lpstr>
      <vt:lpstr>Meadowfoam: Data</vt:lpstr>
      <vt:lpstr>Equal Lines</vt:lpstr>
      <vt:lpstr>Parallel Lines: different intercepts, same slopes</vt:lpstr>
      <vt:lpstr>Nonparallel lines: different slopes (and intercepts)</vt:lpstr>
      <vt:lpstr>PowerPoint Presentation</vt:lpstr>
      <vt:lpstr>Interaction Terms! … (Flexible Slopes!)</vt:lpstr>
      <vt:lpstr>Is the separate slope model appropriate? </vt:lpstr>
      <vt:lpstr>Is the separate slope model appropriate? </vt:lpstr>
      <vt:lpstr>Part 3: Takeaways</vt:lpstr>
      <vt:lpstr>Please Provide a summary of at least 4, but as many any as you like, takeaways from this unit!</vt:lpstr>
      <vt:lpstr>Part 4: Questions or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For Live Session Assignment</dc:title>
  <dc:creator>Microsoft Office User</dc:creator>
  <cp:lastModifiedBy>dcrc1</cp:lastModifiedBy>
  <cp:revision>6</cp:revision>
  <dcterms:created xsi:type="dcterms:W3CDTF">2020-07-02T03:02:42Z</dcterms:created>
  <dcterms:modified xsi:type="dcterms:W3CDTF">2020-11-05T17:39:15Z</dcterms:modified>
</cp:coreProperties>
</file>