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92" r:id="rId3"/>
    <p:sldId id="291" r:id="rId4"/>
    <p:sldId id="296" r:id="rId5"/>
    <p:sldId id="297" r:id="rId6"/>
    <p:sldId id="293" r:id="rId7"/>
    <p:sldId id="294" r:id="rId8"/>
    <p:sldId id="257" r:id="rId9"/>
    <p:sldId id="298" r:id="rId10"/>
    <p:sldId id="302" r:id="rId11"/>
    <p:sldId id="299" r:id="rId12"/>
    <p:sldId id="300" r:id="rId13"/>
    <p:sldId id="301" r:id="rId14"/>
    <p:sldId id="290" r:id="rId15"/>
    <p:sldId id="283" r:id="rId16"/>
    <p:sldId id="284" r:id="rId17"/>
    <p:sldId id="285" r:id="rId18"/>
    <p:sldId id="286" r:id="rId19"/>
    <p:sldId id="287" r:id="rId20"/>
    <p:sldId id="288" r:id="rId21"/>
    <p:sldId id="289" r:id="rId22"/>
    <p:sldId id="258" r:id="rId23"/>
    <p:sldId id="303" r:id="rId24"/>
    <p:sldId id="304" r:id="rId25"/>
    <p:sldId id="309" r:id="rId26"/>
    <p:sldId id="305" r:id="rId27"/>
    <p:sldId id="306" r:id="rId28"/>
    <p:sldId id="307" r:id="rId29"/>
    <p:sldId id="308" r:id="rId30"/>
    <p:sldId id="295" r:id="rId31"/>
    <p:sldId id="259"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405"/>
  </p:normalViewPr>
  <p:slideViewPr>
    <p:cSldViewPr snapToGrid="0" snapToObjects="1">
      <p:cViewPr varScale="1">
        <p:scale>
          <a:sx n="79" d="100"/>
          <a:sy n="79" d="100"/>
        </p:scale>
        <p:origin x="108" y="12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A46F02-557A-A348-B9FF-E7C1C3331EF8}" type="datetimeFigureOut">
              <a:rPr lang="en-US" smtClean="0"/>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2234891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A46F02-557A-A348-B9FF-E7C1C3331EF8}" type="datetimeFigureOut">
              <a:rPr lang="en-US" smtClean="0"/>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2809945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A46F02-557A-A348-B9FF-E7C1C3331EF8}" type="datetimeFigureOut">
              <a:rPr lang="en-US" smtClean="0"/>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168903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A46F02-557A-A348-B9FF-E7C1C3331EF8}" type="datetimeFigureOut">
              <a:rPr lang="en-US" smtClean="0"/>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3564502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A46F02-557A-A348-B9FF-E7C1C3331EF8}" type="datetimeFigureOut">
              <a:rPr lang="en-US" smtClean="0"/>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1433057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A46F02-557A-A348-B9FF-E7C1C3331EF8}" type="datetimeFigureOut">
              <a:rPr lang="en-US" smtClean="0"/>
              <a:t>9/10/2020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109010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A46F02-557A-A348-B9FF-E7C1C3331EF8}" type="datetimeFigureOut">
              <a:rPr lang="en-US" smtClean="0"/>
              <a:t>9/10/2020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978283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A46F02-557A-A348-B9FF-E7C1C3331EF8}" type="datetimeFigureOut">
              <a:rPr lang="en-US" smtClean="0"/>
              <a:t>9/10/2020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2653307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46F02-557A-A348-B9FF-E7C1C3331EF8}" type="datetimeFigureOut">
              <a:rPr lang="en-US" smtClean="0"/>
              <a:t>9/10/2020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1746585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A46F02-557A-A348-B9FF-E7C1C3331EF8}" type="datetimeFigureOut">
              <a:rPr lang="en-US" smtClean="0"/>
              <a:t>9/10/2020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2578638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A46F02-557A-A348-B9FF-E7C1C3331EF8}" type="datetimeFigureOut">
              <a:rPr lang="en-US" smtClean="0"/>
              <a:t>9/10/2020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3733496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A46F02-557A-A348-B9FF-E7C1C3331EF8}" type="datetimeFigureOut">
              <a:rPr lang="en-US" smtClean="0"/>
              <a:t>9/10/2020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8B6FDC-AF46-8943-8028-33C4E23152A2}" type="slidenum">
              <a:rPr lang="en-US" smtClean="0"/>
              <a:t>‹#›</a:t>
            </a:fld>
            <a:endParaRPr lang="en-US"/>
          </a:p>
        </p:txBody>
      </p:sp>
    </p:spTree>
    <p:extLst>
      <p:ext uri="{BB962C8B-B14F-4D97-AF65-F5344CB8AC3E}">
        <p14:creationId xmlns:p14="http://schemas.microsoft.com/office/powerpoint/2010/main" val="18168461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8.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rcompanion.org/rcompanion/d_02.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8BBA0-4A7C-E647-BBEA-1586259AAE82}"/>
              </a:ext>
            </a:extLst>
          </p:cNvPr>
          <p:cNvSpPr>
            <a:spLocks noGrp="1"/>
          </p:cNvSpPr>
          <p:nvPr>
            <p:ph type="ctrTitle"/>
          </p:nvPr>
        </p:nvSpPr>
        <p:spPr>
          <a:xfrm>
            <a:off x="304800" y="1122363"/>
            <a:ext cx="8656320" cy="2387600"/>
          </a:xfrm>
        </p:spPr>
        <p:txBody>
          <a:bodyPr>
            <a:normAutofit fontScale="90000"/>
          </a:bodyPr>
          <a:lstStyle/>
          <a:p>
            <a:r>
              <a:rPr lang="en-US" dirty="0"/>
              <a:t>Unit 4: </a:t>
            </a:r>
            <a:br>
              <a:rPr lang="en-US" dirty="0"/>
            </a:br>
            <a:r>
              <a:rPr lang="en-US" dirty="0"/>
              <a:t>For Live Session Assignment</a:t>
            </a:r>
          </a:p>
        </p:txBody>
      </p:sp>
      <p:sp>
        <p:nvSpPr>
          <p:cNvPr id="3" name="Subtitle 2">
            <a:extLst>
              <a:ext uri="{FF2B5EF4-FFF2-40B4-BE49-F238E27FC236}">
                <a16:creationId xmlns:a16="http://schemas.microsoft.com/office/drawing/2014/main" id="{AC2292BC-4DA6-2E42-AF5B-2ECA2972744C}"/>
              </a:ext>
            </a:extLst>
          </p:cNvPr>
          <p:cNvSpPr>
            <a:spLocks noGrp="1"/>
          </p:cNvSpPr>
          <p:nvPr>
            <p:ph type="subTitle" idx="1"/>
          </p:nvPr>
        </p:nvSpPr>
        <p:spPr/>
        <p:txBody>
          <a:bodyPr/>
          <a:lstStyle/>
          <a:p>
            <a:r>
              <a:rPr lang="en-US" dirty="0"/>
              <a:t>Alternatives to the t-tools!</a:t>
            </a:r>
          </a:p>
        </p:txBody>
      </p:sp>
    </p:spTree>
    <p:extLst>
      <p:ext uri="{BB962C8B-B14F-4D97-AF65-F5344CB8AC3E}">
        <p14:creationId xmlns:p14="http://schemas.microsoft.com/office/powerpoint/2010/main" val="381283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08251-D399-4CB6-B521-CAC62A96CE17}"/>
              </a:ext>
            </a:extLst>
          </p:cNvPr>
          <p:cNvSpPr>
            <a:spLocks noGrp="1"/>
          </p:cNvSpPr>
          <p:nvPr>
            <p:ph type="title"/>
          </p:nvPr>
        </p:nvSpPr>
        <p:spPr/>
        <p:txBody>
          <a:bodyPr/>
          <a:lstStyle/>
          <a:p>
            <a:r>
              <a:rPr lang="en-US" dirty="0"/>
              <a:t>Question 1 Solution: (R Code)</a:t>
            </a:r>
          </a:p>
        </p:txBody>
      </p:sp>
      <p:pic>
        <p:nvPicPr>
          <p:cNvPr id="5" name="Picture 4">
            <a:extLst>
              <a:ext uri="{FF2B5EF4-FFF2-40B4-BE49-F238E27FC236}">
                <a16:creationId xmlns:a16="http://schemas.microsoft.com/office/drawing/2014/main" id="{9B3313CC-0492-4AF3-87DA-48955AA30C02}"/>
              </a:ext>
            </a:extLst>
          </p:cNvPr>
          <p:cNvPicPr>
            <a:picLocks noChangeAspect="1"/>
          </p:cNvPicPr>
          <p:nvPr/>
        </p:nvPicPr>
        <p:blipFill>
          <a:blip r:embed="rId2"/>
          <a:stretch>
            <a:fillRect/>
          </a:stretch>
        </p:blipFill>
        <p:spPr>
          <a:xfrm>
            <a:off x="595503" y="1987296"/>
            <a:ext cx="7919847" cy="3090672"/>
          </a:xfrm>
          <a:prstGeom prst="rect">
            <a:avLst/>
          </a:prstGeom>
        </p:spPr>
      </p:pic>
    </p:spTree>
    <p:extLst>
      <p:ext uri="{BB962C8B-B14F-4D97-AF65-F5344CB8AC3E}">
        <p14:creationId xmlns:p14="http://schemas.microsoft.com/office/powerpoint/2010/main" val="2481812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8F395-0F8E-4660-87A8-4D23D88FD49C}"/>
              </a:ext>
            </a:extLst>
          </p:cNvPr>
          <p:cNvSpPr>
            <a:spLocks noGrp="1"/>
          </p:cNvSpPr>
          <p:nvPr>
            <p:ph type="title"/>
          </p:nvPr>
        </p:nvSpPr>
        <p:spPr/>
        <p:txBody>
          <a:bodyPr/>
          <a:lstStyle/>
          <a:p>
            <a:r>
              <a:rPr lang="en-US" dirty="0"/>
              <a:t>Question 1 Solution: R output</a:t>
            </a:r>
          </a:p>
        </p:txBody>
      </p:sp>
      <p:pic>
        <p:nvPicPr>
          <p:cNvPr id="5" name="Picture 4">
            <a:extLst>
              <a:ext uri="{FF2B5EF4-FFF2-40B4-BE49-F238E27FC236}">
                <a16:creationId xmlns:a16="http://schemas.microsoft.com/office/drawing/2014/main" id="{2DA1D053-F9B7-407C-A505-61A45F512D51}"/>
              </a:ext>
            </a:extLst>
          </p:cNvPr>
          <p:cNvPicPr>
            <a:picLocks noChangeAspect="1"/>
          </p:cNvPicPr>
          <p:nvPr/>
        </p:nvPicPr>
        <p:blipFill>
          <a:blip r:embed="rId2"/>
          <a:stretch>
            <a:fillRect/>
          </a:stretch>
        </p:blipFill>
        <p:spPr>
          <a:xfrm>
            <a:off x="628650" y="1952940"/>
            <a:ext cx="7877322" cy="3414903"/>
          </a:xfrm>
          <a:prstGeom prst="rect">
            <a:avLst/>
          </a:prstGeom>
        </p:spPr>
      </p:pic>
    </p:spTree>
    <p:extLst>
      <p:ext uri="{BB962C8B-B14F-4D97-AF65-F5344CB8AC3E}">
        <p14:creationId xmlns:p14="http://schemas.microsoft.com/office/powerpoint/2010/main" val="4289856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8F395-0F8E-4660-87A8-4D23D88FD49C}"/>
              </a:ext>
            </a:extLst>
          </p:cNvPr>
          <p:cNvSpPr>
            <a:spLocks noGrp="1"/>
          </p:cNvSpPr>
          <p:nvPr>
            <p:ph type="title"/>
          </p:nvPr>
        </p:nvSpPr>
        <p:spPr/>
        <p:txBody>
          <a:bodyPr/>
          <a:lstStyle/>
          <a:p>
            <a:r>
              <a:rPr lang="en-US" dirty="0"/>
              <a:t>Question 1 Solution: Conclusions</a:t>
            </a:r>
          </a:p>
        </p:txBody>
      </p:sp>
      <p:sp>
        <p:nvSpPr>
          <p:cNvPr id="3" name="TextBox 2">
            <a:extLst>
              <a:ext uri="{FF2B5EF4-FFF2-40B4-BE49-F238E27FC236}">
                <a16:creationId xmlns:a16="http://schemas.microsoft.com/office/drawing/2014/main" id="{AB72C04C-88DD-447D-BFD2-E039AD40F9AF}"/>
              </a:ext>
            </a:extLst>
          </p:cNvPr>
          <p:cNvSpPr txBox="1"/>
          <p:nvPr/>
        </p:nvSpPr>
        <p:spPr>
          <a:xfrm>
            <a:off x="628650" y="1423851"/>
            <a:ext cx="7886700" cy="2308324"/>
          </a:xfrm>
          <a:prstGeom prst="rect">
            <a:avLst/>
          </a:prstGeom>
          <a:noFill/>
        </p:spPr>
        <p:txBody>
          <a:bodyPr wrap="square" rtlCol="0">
            <a:spAutoFit/>
          </a:bodyPr>
          <a:lstStyle/>
          <a:p>
            <a:pPr marL="285750" indent="-285750" algn="ctr">
              <a:buFont typeface="Arial" panose="020B0604020202020204" pitchFamily="34" charset="0"/>
              <a:buChar char="•"/>
            </a:pPr>
            <a:r>
              <a:rPr lang="en-US" u="sng" dirty="0"/>
              <a:t>T-Test Conclusions</a:t>
            </a:r>
          </a:p>
          <a:p>
            <a:pPr marL="285750" indent="-285750">
              <a:buFont typeface="Arial" panose="020B0604020202020204" pitchFamily="34" charset="0"/>
              <a:buChar char="•"/>
            </a:pPr>
            <a:r>
              <a:rPr lang="en-US" dirty="0"/>
              <a:t>Step 1: H_0 </a:t>
            </a:r>
            <a:r>
              <a:rPr lang="en-US" dirty="0" err="1"/>
              <a:t>Mu_new_test</a:t>
            </a:r>
            <a:r>
              <a:rPr lang="en-US" dirty="0"/>
              <a:t> = </a:t>
            </a:r>
            <a:r>
              <a:rPr lang="en-US" dirty="0" err="1"/>
              <a:t>Mu_old_test</a:t>
            </a:r>
            <a:endParaRPr lang="en-US" dirty="0"/>
          </a:p>
          <a:p>
            <a:pPr marL="285750" indent="-285750">
              <a:buFont typeface="Arial" panose="020B0604020202020204" pitchFamily="34" charset="0"/>
              <a:buChar char="•"/>
            </a:pPr>
            <a:r>
              <a:rPr lang="en-US" dirty="0"/>
              <a:t>Step 2: </a:t>
            </a:r>
            <a:r>
              <a:rPr lang="en-US" dirty="0" err="1"/>
              <a:t>H_a</a:t>
            </a:r>
            <a:r>
              <a:rPr lang="en-US" dirty="0"/>
              <a:t> </a:t>
            </a:r>
            <a:r>
              <a:rPr lang="en-US" dirty="0" err="1"/>
              <a:t>Mu_new_test</a:t>
            </a:r>
            <a:r>
              <a:rPr lang="en-US" dirty="0"/>
              <a:t> != </a:t>
            </a:r>
            <a:r>
              <a:rPr lang="en-US" dirty="0" err="1"/>
              <a:t>Mu_old_test</a:t>
            </a:r>
            <a:endParaRPr lang="en-US" dirty="0"/>
          </a:p>
          <a:p>
            <a:pPr marL="285750" indent="-285750">
              <a:buFont typeface="Arial" panose="020B0604020202020204" pitchFamily="34" charset="0"/>
              <a:buChar char="•"/>
            </a:pPr>
            <a:r>
              <a:rPr lang="en-US" dirty="0"/>
              <a:t>Step 3: Test statistic = 1.9679 </a:t>
            </a:r>
          </a:p>
          <a:p>
            <a:pPr marL="285750" indent="-285750">
              <a:buFont typeface="Arial" panose="020B0604020202020204" pitchFamily="34" charset="0"/>
              <a:buChar char="•"/>
            </a:pPr>
            <a:r>
              <a:rPr lang="en-US" dirty="0"/>
              <a:t>Step 4: P-value = 0.1062</a:t>
            </a:r>
          </a:p>
          <a:p>
            <a:pPr marL="285750" indent="-285750">
              <a:buFont typeface="Arial" panose="020B0604020202020204" pitchFamily="34" charset="0"/>
              <a:buChar char="•"/>
            </a:pPr>
            <a:r>
              <a:rPr lang="en-US" dirty="0"/>
              <a:t>Step 5: FTR H_0!</a:t>
            </a:r>
          </a:p>
          <a:p>
            <a:pPr marL="285750" indent="-285750">
              <a:buFont typeface="Arial" panose="020B0604020202020204" pitchFamily="34" charset="0"/>
              <a:buChar char="•"/>
            </a:pPr>
            <a:r>
              <a:rPr lang="en-US" dirty="0"/>
              <a:t>Step 6: We will fail to reject H_0 and conclude that there is insufficient evidence supporting the claim that there is a difference between the two groups</a:t>
            </a:r>
          </a:p>
        </p:txBody>
      </p:sp>
      <p:sp>
        <p:nvSpPr>
          <p:cNvPr id="4" name="TextBox 3">
            <a:extLst>
              <a:ext uri="{FF2B5EF4-FFF2-40B4-BE49-F238E27FC236}">
                <a16:creationId xmlns:a16="http://schemas.microsoft.com/office/drawing/2014/main" id="{889F1C1B-C38C-49CA-BD62-EDF548049FB3}"/>
              </a:ext>
            </a:extLst>
          </p:cNvPr>
          <p:cNvSpPr txBox="1"/>
          <p:nvPr/>
        </p:nvSpPr>
        <p:spPr>
          <a:xfrm>
            <a:off x="718457" y="3940629"/>
            <a:ext cx="8001000" cy="1200329"/>
          </a:xfrm>
          <a:prstGeom prst="rect">
            <a:avLst/>
          </a:prstGeom>
          <a:noFill/>
        </p:spPr>
        <p:txBody>
          <a:bodyPr wrap="square" rtlCol="0">
            <a:spAutoFit/>
          </a:bodyPr>
          <a:lstStyle/>
          <a:p>
            <a:pPr algn="ctr"/>
            <a:r>
              <a:rPr lang="en-US" u="sng" dirty="0"/>
              <a:t>Wilcox Rank Sum Conclusions</a:t>
            </a:r>
          </a:p>
          <a:p>
            <a:pPr marL="285750" indent="-285750">
              <a:buFont typeface="Arial" panose="020B0604020202020204" pitchFamily="34" charset="0"/>
              <a:buChar char="•"/>
            </a:pPr>
            <a:r>
              <a:rPr lang="en-US" dirty="0"/>
              <a:t>P-Value: 0.1143</a:t>
            </a:r>
          </a:p>
          <a:p>
            <a:pPr marL="285750" indent="-285750">
              <a:buFont typeface="Arial" panose="020B0604020202020204" pitchFamily="34" charset="0"/>
              <a:buChar char="•"/>
            </a:pPr>
            <a:r>
              <a:rPr lang="en-US" dirty="0"/>
              <a:t>Conclusion: Fail to Reject H_0 and conclude there is insufficient evidence supporting the claim that there is a difference between the two groups</a:t>
            </a:r>
          </a:p>
        </p:txBody>
      </p:sp>
      <p:sp>
        <p:nvSpPr>
          <p:cNvPr id="7" name="TextBox 6">
            <a:extLst>
              <a:ext uri="{FF2B5EF4-FFF2-40B4-BE49-F238E27FC236}">
                <a16:creationId xmlns:a16="http://schemas.microsoft.com/office/drawing/2014/main" id="{72178C44-304F-4946-9368-C5AB85F5B86D}"/>
              </a:ext>
            </a:extLst>
          </p:cNvPr>
          <p:cNvSpPr txBox="1"/>
          <p:nvPr/>
        </p:nvSpPr>
        <p:spPr>
          <a:xfrm>
            <a:off x="718458" y="5292545"/>
            <a:ext cx="7796892" cy="1200329"/>
          </a:xfrm>
          <a:prstGeom prst="rect">
            <a:avLst/>
          </a:prstGeom>
          <a:noFill/>
        </p:spPr>
        <p:txBody>
          <a:bodyPr wrap="square">
            <a:spAutoFit/>
          </a:bodyPr>
          <a:lstStyle/>
          <a:p>
            <a:pPr algn="ctr"/>
            <a:r>
              <a:rPr lang="en-US" u="sng" dirty="0"/>
              <a:t>Sign Test Conclusions</a:t>
            </a:r>
          </a:p>
          <a:p>
            <a:pPr marL="285750" indent="-285750">
              <a:buFont typeface="Arial" panose="020B0604020202020204" pitchFamily="34" charset="0"/>
              <a:buChar char="•"/>
            </a:pPr>
            <a:r>
              <a:rPr lang="en-US" dirty="0"/>
              <a:t>P-Value: 0.125</a:t>
            </a:r>
          </a:p>
          <a:p>
            <a:pPr marL="285750" indent="-285750">
              <a:buFont typeface="Arial" panose="020B0604020202020204" pitchFamily="34" charset="0"/>
              <a:buChar char="•"/>
            </a:pPr>
            <a:r>
              <a:rPr lang="en-US" dirty="0"/>
              <a:t>Conclusion: Fail to Reject H_0 and conclude there is insufficient evidence supporting the claim that there is a difference between the two groups</a:t>
            </a:r>
          </a:p>
        </p:txBody>
      </p:sp>
    </p:spTree>
    <p:extLst>
      <p:ext uri="{BB962C8B-B14F-4D97-AF65-F5344CB8AC3E}">
        <p14:creationId xmlns:p14="http://schemas.microsoft.com/office/powerpoint/2010/main" val="1210282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8F395-0F8E-4660-87A8-4D23D88FD49C}"/>
              </a:ext>
            </a:extLst>
          </p:cNvPr>
          <p:cNvSpPr>
            <a:spLocks noGrp="1"/>
          </p:cNvSpPr>
          <p:nvPr>
            <p:ph type="title"/>
          </p:nvPr>
        </p:nvSpPr>
        <p:spPr/>
        <p:txBody>
          <a:bodyPr/>
          <a:lstStyle/>
          <a:p>
            <a:r>
              <a:rPr lang="en-US" dirty="0"/>
              <a:t>Question 1 Solution: Takeaways</a:t>
            </a:r>
          </a:p>
        </p:txBody>
      </p:sp>
      <p:sp>
        <p:nvSpPr>
          <p:cNvPr id="5" name="TextBox 4">
            <a:extLst>
              <a:ext uri="{FF2B5EF4-FFF2-40B4-BE49-F238E27FC236}">
                <a16:creationId xmlns:a16="http://schemas.microsoft.com/office/drawing/2014/main" id="{0C9C04A1-5487-4D00-A1C6-EAD3DB97A756}"/>
              </a:ext>
            </a:extLst>
          </p:cNvPr>
          <p:cNvSpPr txBox="1"/>
          <p:nvPr/>
        </p:nvSpPr>
        <p:spPr>
          <a:xfrm>
            <a:off x="762000" y="1690689"/>
            <a:ext cx="7576457" cy="3416320"/>
          </a:xfrm>
          <a:prstGeom prst="rect">
            <a:avLst/>
          </a:prstGeom>
          <a:noFill/>
        </p:spPr>
        <p:txBody>
          <a:bodyPr wrap="square" rtlCol="0">
            <a:spAutoFit/>
          </a:bodyPr>
          <a:lstStyle/>
          <a:p>
            <a:pPr marL="285750" indent="-285750">
              <a:buFont typeface="Arial" panose="020B0604020202020204" pitchFamily="34" charset="0"/>
              <a:buChar char="•"/>
            </a:pPr>
            <a:r>
              <a:rPr lang="en-US" dirty="0"/>
              <a:t>Multiple tests were performed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Each test yielded the same conclusion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Two-sample T-test, Wilcox rank sum, and Sign test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P-Values were roughly similar (0.125,0.1143,0.1062)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Can safely conclude, there is insufficient evidence to conclude the groups are different.  Meaning, the training methods need more evaluation to determine a difference.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133149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3FCF2-7613-F140-BA96-992D90052DA5}"/>
              </a:ext>
            </a:extLst>
          </p:cNvPr>
          <p:cNvSpPr>
            <a:spLocks noGrp="1"/>
          </p:cNvSpPr>
          <p:nvPr>
            <p:ph type="title"/>
          </p:nvPr>
        </p:nvSpPr>
        <p:spPr>
          <a:xfrm>
            <a:off x="628650" y="2620646"/>
            <a:ext cx="7886700" cy="1325563"/>
          </a:xfrm>
        </p:spPr>
        <p:txBody>
          <a:bodyPr/>
          <a:lstStyle/>
          <a:p>
            <a:pPr algn="ctr"/>
            <a:r>
              <a:rPr lang="en-US" dirty="0"/>
              <a:t>Review the Two Examples in Order to Answer Question 2</a:t>
            </a:r>
          </a:p>
        </p:txBody>
      </p:sp>
    </p:spTree>
    <p:extLst>
      <p:ext uri="{BB962C8B-B14F-4D97-AF65-F5344CB8AC3E}">
        <p14:creationId xmlns:p14="http://schemas.microsoft.com/office/powerpoint/2010/main" val="2087274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3050" y="2800350"/>
            <a:ext cx="6172200" cy="857250"/>
          </a:xfrm>
        </p:spPr>
        <p:txBody>
          <a:bodyPr>
            <a:normAutofit/>
          </a:bodyPr>
          <a:lstStyle/>
          <a:p>
            <a:r>
              <a:rPr lang="en-US" dirty="0"/>
              <a:t>Welch’s t-Test</a:t>
            </a:r>
          </a:p>
        </p:txBody>
      </p:sp>
      <p:sp>
        <p:nvSpPr>
          <p:cNvPr id="3" name="Slide Number Placeholder 2"/>
          <p:cNvSpPr>
            <a:spLocks noGrp="1"/>
          </p:cNvSpPr>
          <p:nvPr>
            <p:ph type="sldNum" sz="quarter" idx="12"/>
          </p:nvPr>
        </p:nvSpPr>
        <p:spPr/>
        <p:txBody>
          <a:bodyPr/>
          <a:lstStyle/>
          <a:p>
            <a:fld id="{240F1BDB-6CE4-495C-AC30-106FDA64768F}" type="slidenum">
              <a:rPr lang="en-US" smtClean="0"/>
              <a:pPr/>
              <a:t>15</a:t>
            </a:fld>
            <a:endParaRPr lang="en-US" dirty="0"/>
          </a:p>
        </p:txBody>
      </p:sp>
    </p:spTree>
    <p:extLst>
      <p:ext uri="{BB962C8B-B14F-4D97-AF65-F5344CB8AC3E}">
        <p14:creationId xmlns:p14="http://schemas.microsoft.com/office/powerpoint/2010/main" val="3465711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Creativity Study: Reminder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89577" y="3472978"/>
                <a:ext cx="6964846" cy="3265486"/>
              </a:xfrm>
            </p:spPr>
            <p:txBody>
              <a:bodyPr>
                <a:normAutofit fontScale="55000" lnSpcReduction="20000"/>
              </a:bodyPr>
              <a:lstStyle/>
              <a:p>
                <a:pPr>
                  <a:buFont typeface="Arial" charset="0"/>
                  <a:buChar char="•"/>
                </a:pPr>
                <a:r>
                  <a:rPr lang="en-US" dirty="0"/>
                  <a:t>We additionally need to know/estimate the standard deviation of </a:t>
                </a:r>
                <a14:m>
                  <m:oMath xmlns:m="http://schemas.openxmlformats.org/officeDocument/2006/math">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𝐼</m:t>
                        </m:r>
                      </m:sub>
                    </m:sSub>
                    <m:r>
                      <a:rPr lang="en-US" i="1">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𝐸</m:t>
                        </m:r>
                      </m:sub>
                    </m:sSub>
                  </m:oMath>
                </a14:m>
                <a:endParaRPr lang="en-US" dirty="0"/>
              </a:p>
              <a:p>
                <a:pPr>
                  <a:buFont typeface="Arial" charset="0"/>
                  <a:buChar char="•"/>
                </a:pPr>
                <a:r>
                  <a:rPr lang="en-US" dirty="0"/>
                  <a:t> There are two ways mentioned in the book</a:t>
                </a:r>
              </a:p>
              <a:p>
                <a:pPr marL="562356" lvl="1" indent="-342900">
                  <a:buFont typeface="+mj-lt"/>
                  <a:buAutoNum type="arabicPeriod"/>
                </a:pPr>
                <a:r>
                  <a:rPr lang="en-US" dirty="0"/>
                  <a:t>Pooled SD</a:t>
                </a:r>
              </a:p>
              <a:p>
                <a:pPr marL="562356" lvl="1" indent="-342900">
                  <a:buFont typeface="+mj-lt"/>
                  <a:buAutoNum type="arabicPeriod"/>
                </a:pPr>
                <a:r>
                  <a:rPr lang="en-US" dirty="0"/>
                  <a:t>Welch’s SD </a:t>
                </a:r>
              </a:p>
              <a:p>
                <a:pPr>
                  <a:buFont typeface="Arial" charset="0"/>
                  <a:buChar char="•"/>
                </a:pPr>
                <a:r>
                  <a:rPr lang="en-US" dirty="0">
                    <a:latin typeface="Cambria Math" charset="0"/>
                  </a:rPr>
                  <a:t>To create the pooled SD, we need to assume that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charset="0"/>
                            <a:ea typeface="Cambria Math" charset="0"/>
                            <a:cs typeface="Cambria Math" charset="0"/>
                          </a:rPr>
                          <m:t>𝜎</m:t>
                        </m:r>
                      </m:e>
                      <m:sub>
                        <m:r>
                          <a:rPr lang="en-US" b="0" i="1" smtClean="0">
                            <a:latin typeface="Cambria Math" charset="0"/>
                          </a:rPr>
                          <m:t>𝐼</m:t>
                        </m:r>
                      </m:sub>
                    </m:sSub>
                    <m:r>
                      <a:rPr lang="en-US" b="0" i="1" smtClean="0">
                        <a:latin typeface="Cambria Math" charset="0"/>
                      </a:rPr>
                      <m:t>=</m:t>
                    </m:r>
                    <m:sSub>
                      <m:sSubPr>
                        <m:ctrlPr>
                          <a:rPr lang="en-US" i="1">
                            <a:latin typeface="Cambria Math" panose="02040503050406030204" pitchFamily="18" charset="0"/>
                          </a:rPr>
                        </m:ctrlPr>
                      </m:sSubPr>
                      <m:e>
                        <m:r>
                          <a:rPr lang="en-US" i="1">
                            <a:latin typeface="Cambria Math" charset="0"/>
                            <a:ea typeface="Cambria Math" charset="0"/>
                            <a:cs typeface="Cambria Math" charset="0"/>
                          </a:rPr>
                          <m:t>𝜎</m:t>
                        </m:r>
                      </m:e>
                      <m:sub>
                        <m:r>
                          <a:rPr lang="en-US" b="0" i="1" smtClean="0">
                            <a:latin typeface="Cambria Math" charset="0"/>
                            <a:ea typeface="Cambria Math" charset="0"/>
                            <a:cs typeface="Cambria Math" charset="0"/>
                          </a:rPr>
                          <m:t>𝐸</m:t>
                        </m:r>
                      </m:sub>
                    </m:sSub>
                  </m:oMath>
                </a14:m>
                <a:endParaRPr lang="en-US" b="0" dirty="0">
                  <a:latin typeface="Cambria Math" charset="0"/>
                </a:endParaRPr>
              </a:p>
              <a:p>
                <a:pPr>
                  <a:buFont typeface="Arial" charset="0"/>
                  <a:buChar char="•"/>
                </a:pPr>
                <a:r>
                  <a:rPr lang="en-US" dirty="0">
                    <a:latin typeface="Cambria Math" charset="0"/>
                  </a:rPr>
                  <a:t>Then, we can form an estimate of this common standard deviation via</a:t>
                </a:r>
                <a:endParaRPr lang="en-US" b="0" dirty="0">
                  <a:latin typeface="Cambria Math" charset="0"/>
                </a:endParaRPr>
              </a:p>
              <a:p>
                <a:pPr>
                  <a:buFont typeface="Arial" charset="0"/>
                  <a:buChar char="•"/>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charset="0"/>
                          </a:rPr>
                          <m:t>𝑠</m:t>
                        </m:r>
                      </m:e>
                      <m:sub>
                        <m:r>
                          <a:rPr lang="en-US" b="0" i="1" smtClean="0">
                            <a:latin typeface="Cambria Math" charset="0"/>
                          </a:rPr>
                          <m:t>𝑝</m:t>
                        </m:r>
                      </m:sub>
                    </m:sSub>
                    <m:r>
                      <a:rPr lang="en-US" b="0" i="1" smtClean="0">
                        <a:latin typeface="Cambria Math" charset="0"/>
                      </a:rPr>
                      <m:t>=</m:t>
                    </m:r>
                    <m:rad>
                      <m:radPr>
                        <m:degHide m:val="on"/>
                        <m:ctrlPr>
                          <a:rPr lang="en-US" i="1">
                            <a:latin typeface="Cambria Math" panose="02040503050406030204" pitchFamily="18" charset="0"/>
                          </a:rPr>
                        </m:ctrlPr>
                      </m:radPr>
                      <m:deg/>
                      <m:e>
                        <m:f>
                          <m:fPr>
                            <m:ctrlPr>
                              <a:rPr lang="bg-BG" i="1">
                                <a:latin typeface="Cambria Math" panose="02040503050406030204" pitchFamily="18" charset="0"/>
                              </a:rPr>
                            </m:ctrlPr>
                          </m:fPr>
                          <m:num>
                            <m:r>
                              <a:rPr lang="en-US" b="0" i="1" smtClean="0">
                                <a:latin typeface="Cambria Math" charset="0"/>
                              </a:rPr>
                              <m:t>(</m:t>
                            </m:r>
                            <m:sSubSup>
                              <m:sSubSupPr>
                                <m:ctrlPr>
                                  <a:rPr lang="en-US" i="1">
                                    <a:latin typeface="Cambria Math" panose="02040503050406030204" pitchFamily="18" charset="0"/>
                                  </a:rPr>
                                </m:ctrlPr>
                              </m:sSubSupPr>
                              <m:e>
                                <m:sSub>
                                  <m:sSubPr>
                                    <m:ctrlPr>
                                      <a:rPr lang="en-US" i="1" smtClean="0">
                                        <a:latin typeface="Cambria Math" panose="02040503050406030204" pitchFamily="18" charset="0"/>
                                      </a:rPr>
                                    </m:ctrlPr>
                                  </m:sSubPr>
                                  <m:e>
                                    <m:r>
                                      <a:rPr lang="en-US" b="0" i="1" smtClean="0">
                                        <a:latin typeface="Cambria Math" charset="0"/>
                                      </a:rPr>
                                      <m:t>𝑛</m:t>
                                    </m:r>
                                  </m:e>
                                  <m:sub>
                                    <m:r>
                                      <a:rPr lang="en-US" b="0" i="1" smtClean="0">
                                        <a:latin typeface="Cambria Math" charset="0"/>
                                      </a:rPr>
                                      <m:t>𝐼</m:t>
                                    </m:r>
                                  </m:sub>
                                </m:sSub>
                                <m:r>
                                  <a:rPr lang="en-US" b="0" i="1" smtClean="0">
                                    <a:latin typeface="Cambria Math" charset="0"/>
                                  </a:rPr>
                                  <m:t>−1) </m:t>
                                </m:r>
                                <m:r>
                                  <a:rPr lang="en-US" i="1">
                                    <a:latin typeface="Cambria Math" charset="0"/>
                                  </a:rPr>
                                  <m:t>𝑠</m:t>
                                </m:r>
                              </m:e>
                              <m:sub>
                                <m:r>
                                  <a:rPr lang="en-US" i="1">
                                    <a:latin typeface="Cambria Math" charset="0"/>
                                  </a:rPr>
                                  <m:t>𝐼</m:t>
                                </m:r>
                              </m:sub>
                              <m:sup>
                                <m:r>
                                  <a:rPr lang="en-US" i="1">
                                    <a:latin typeface="Cambria Math" charset="0"/>
                                  </a:rPr>
                                  <m:t>2</m:t>
                                </m:r>
                              </m:sup>
                            </m:sSubSup>
                            <m:r>
                              <a:rPr lang="en-US" b="0" i="1" smtClean="0">
                                <a:latin typeface="Cambria Math" charset="0"/>
                              </a:rPr>
                              <m:t>+ </m:t>
                            </m:r>
                            <m:r>
                              <a:rPr lang="en-US" i="1">
                                <a:latin typeface="Cambria Math" charset="0"/>
                              </a:rPr>
                              <m:t>(</m:t>
                            </m:r>
                            <m:sSubSup>
                              <m:sSubSupPr>
                                <m:ctrlPr>
                                  <a:rPr lang="en-US" i="1">
                                    <a:latin typeface="Cambria Math" panose="02040503050406030204" pitchFamily="18" charset="0"/>
                                  </a:rPr>
                                </m:ctrlPr>
                              </m:sSubSupPr>
                              <m:e>
                                <m:sSub>
                                  <m:sSubPr>
                                    <m:ctrlPr>
                                      <a:rPr lang="en-US" i="1">
                                        <a:latin typeface="Cambria Math" panose="02040503050406030204" pitchFamily="18" charset="0"/>
                                      </a:rPr>
                                    </m:ctrlPr>
                                  </m:sSubPr>
                                  <m:e>
                                    <m:r>
                                      <a:rPr lang="en-US" i="1">
                                        <a:latin typeface="Cambria Math" charset="0"/>
                                      </a:rPr>
                                      <m:t>𝑛</m:t>
                                    </m:r>
                                  </m:e>
                                  <m:sub>
                                    <m:r>
                                      <a:rPr lang="en-US" b="0" i="1" smtClean="0">
                                        <a:latin typeface="Cambria Math" charset="0"/>
                                      </a:rPr>
                                      <m:t>𝐸</m:t>
                                    </m:r>
                                  </m:sub>
                                </m:sSub>
                                <m:r>
                                  <a:rPr lang="en-US" i="1">
                                    <a:latin typeface="Cambria Math" charset="0"/>
                                  </a:rPr>
                                  <m:t>−1) </m:t>
                                </m:r>
                                <m:r>
                                  <a:rPr lang="en-US" i="1">
                                    <a:latin typeface="Cambria Math" charset="0"/>
                                  </a:rPr>
                                  <m:t>𝑠</m:t>
                                </m:r>
                              </m:e>
                              <m:sub>
                                <m:r>
                                  <a:rPr lang="en-US" b="0" i="1" smtClean="0">
                                    <a:latin typeface="Cambria Math" charset="0"/>
                                  </a:rPr>
                                  <m:t>𝐸</m:t>
                                </m:r>
                              </m:sub>
                              <m:sup>
                                <m:r>
                                  <a:rPr lang="en-US" i="1">
                                    <a:latin typeface="Cambria Math" charset="0"/>
                                  </a:rPr>
                                  <m:t>2</m:t>
                                </m:r>
                              </m:sup>
                            </m:sSubSup>
                          </m:num>
                          <m:den>
                            <m:sSub>
                              <m:sSubPr>
                                <m:ctrlPr>
                                  <a:rPr lang="en-US" i="1">
                                    <a:latin typeface="Cambria Math" panose="02040503050406030204" pitchFamily="18" charset="0"/>
                                  </a:rPr>
                                </m:ctrlPr>
                              </m:sSubPr>
                              <m:e>
                                <m:r>
                                  <a:rPr lang="en-US" i="1">
                                    <a:latin typeface="Cambria Math" charset="0"/>
                                  </a:rPr>
                                  <m:t>𝑛</m:t>
                                </m:r>
                              </m:e>
                              <m:sub>
                                <m:r>
                                  <a:rPr lang="en-US" i="1">
                                    <a:latin typeface="Cambria Math" charset="0"/>
                                  </a:rPr>
                                  <m:t>𝐼</m:t>
                                </m:r>
                              </m:sub>
                            </m:sSub>
                            <m:r>
                              <a:rPr lang="en-US" b="0" i="1" smtClean="0">
                                <a:latin typeface="Cambria Math" charset="0"/>
                              </a:rPr>
                              <m:t>+</m:t>
                            </m:r>
                            <m:sSub>
                              <m:sSubPr>
                                <m:ctrlPr>
                                  <a:rPr lang="en-US" i="1">
                                    <a:latin typeface="Cambria Math" panose="02040503050406030204" pitchFamily="18" charset="0"/>
                                  </a:rPr>
                                </m:ctrlPr>
                              </m:sSubPr>
                              <m:e>
                                <m:r>
                                  <a:rPr lang="en-US" i="1">
                                    <a:latin typeface="Cambria Math" charset="0"/>
                                  </a:rPr>
                                  <m:t>𝑛</m:t>
                                </m:r>
                              </m:e>
                              <m:sub>
                                <m:r>
                                  <a:rPr lang="en-US" b="0" i="1" smtClean="0">
                                    <a:latin typeface="Cambria Math" charset="0"/>
                                  </a:rPr>
                                  <m:t>𝐸</m:t>
                                </m:r>
                              </m:sub>
                            </m:sSub>
                            <m:r>
                              <a:rPr lang="en-US" b="0" i="1" smtClean="0">
                                <a:latin typeface="Cambria Math" charset="0"/>
                              </a:rPr>
                              <m:t> −2</m:t>
                            </m:r>
                          </m:den>
                        </m:f>
                      </m:e>
                    </m:rad>
                  </m:oMath>
                </a14:m>
                <a:endParaRPr lang="en-US" b="0" i="1" dirty="0">
                  <a:latin typeface="Cambria Math" charset="0"/>
                </a:endParaRPr>
              </a:p>
              <a:p>
                <a:pPr>
                  <a:buFont typeface="Arial" charset="0"/>
                  <a:buChar char="•"/>
                </a:pPr>
                <a14:m>
                  <m:oMath xmlns:m="http://schemas.openxmlformats.org/officeDocument/2006/math">
                    <m:r>
                      <a:rPr lang="en-US" b="0" i="1" smtClean="0">
                        <a:latin typeface="Cambria Math" charset="0"/>
                      </a:rPr>
                      <m:t>𝑆𝐸</m:t>
                    </m:r>
                    <m:r>
                      <a:rPr lang="en-US" b="0" i="1" smtClean="0">
                        <a:latin typeface="Cambria Math" charset="0"/>
                      </a:rPr>
                      <m:t>(</m:t>
                    </m:r>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𝐼</m:t>
                        </m:r>
                      </m:sub>
                    </m:sSub>
                    <m:r>
                      <a:rPr lang="en-US" i="1">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𝐸</m:t>
                        </m:r>
                      </m:sub>
                    </m:sSub>
                  </m:oMath>
                </a14:m>
                <a:r>
                  <a:rPr lang="en-US" dirty="0"/>
                  <a:t>) = </a:t>
                </a:r>
                <a14:m>
                  <m:oMath xmlns:m="http://schemas.openxmlformats.org/officeDocument/2006/math">
                    <m:rad>
                      <m:radPr>
                        <m:degHide m:val="on"/>
                        <m:ctrlPr>
                          <a:rPr lang="en-US" i="1" smtClean="0">
                            <a:latin typeface="Cambria Math" panose="02040503050406030204" pitchFamily="18" charset="0"/>
                          </a:rPr>
                        </m:ctrlPr>
                      </m:radPr>
                      <m:deg/>
                      <m:e>
                        <m:f>
                          <m:fPr>
                            <m:ctrlPr>
                              <a:rPr lang="bg-BG" i="1" smtClean="0">
                                <a:latin typeface="Cambria Math" panose="02040503050406030204" pitchFamily="18" charset="0"/>
                              </a:rPr>
                            </m:ctrlPr>
                          </m:fPr>
                          <m:num>
                            <m:sSubSup>
                              <m:sSubSupPr>
                                <m:ctrlPr>
                                  <a:rPr lang="en-US" i="1" smtClean="0">
                                    <a:latin typeface="Cambria Math" panose="02040503050406030204" pitchFamily="18" charset="0"/>
                                  </a:rPr>
                                </m:ctrlPr>
                              </m:sSubSupPr>
                              <m:e>
                                <m:r>
                                  <a:rPr lang="en-US" i="1" smtClean="0">
                                    <a:latin typeface="Cambria Math" charset="0"/>
                                    <a:ea typeface="Cambria Math" charset="0"/>
                                    <a:cs typeface="Cambria Math" charset="0"/>
                                  </a:rPr>
                                  <m:t>𝜎</m:t>
                                </m:r>
                              </m:e>
                              <m:sub>
                                <m:r>
                                  <a:rPr lang="en-US" b="0" i="1" smtClean="0">
                                    <a:latin typeface="Cambria Math" charset="0"/>
                                  </a:rPr>
                                  <m:t>𝐼</m:t>
                                </m:r>
                              </m:sub>
                              <m:sup>
                                <m:r>
                                  <a:rPr lang="en-US" b="0" i="1" smtClean="0">
                                    <a:latin typeface="Cambria Math" charset="0"/>
                                  </a:rPr>
                                  <m:t>2</m:t>
                                </m:r>
                              </m:sup>
                            </m:sSubSup>
                          </m:num>
                          <m:den>
                            <m:sSub>
                              <m:sSubPr>
                                <m:ctrlPr>
                                  <a:rPr lang="en-US" i="1" smtClean="0">
                                    <a:latin typeface="Cambria Math" panose="02040503050406030204" pitchFamily="18" charset="0"/>
                                  </a:rPr>
                                </m:ctrlPr>
                              </m:sSubPr>
                              <m:e>
                                <m:r>
                                  <a:rPr lang="en-US" b="0" i="1" smtClean="0">
                                    <a:latin typeface="Cambria Math" charset="0"/>
                                  </a:rPr>
                                  <m:t>𝑛</m:t>
                                </m:r>
                              </m:e>
                              <m:sub>
                                <m:r>
                                  <a:rPr lang="en-US" b="0" i="1" smtClean="0">
                                    <a:latin typeface="Cambria Math" charset="0"/>
                                  </a:rPr>
                                  <m:t>𝐼</m:t>
                                </m:r>
                              </m:sub>
                            </m:sSub>
                          </m:den>
                        </m:f>
                        <m:r>
                          <a:rPr lang="en-US" b="0" i="1" smtClean="0">
                            <a:latin typeface="Cambria Math" charset="0"/>
                          </a:rPr>
                          <m:t>+</m:t>
                        </m:r>
                        <m:f>
                          <m:fPr>
                            <m:ctrlPr>
                              <a:rPr lang="bg-BG"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charset="0"/>
                                    <a:ea typeface="Cambria Math" charset="0"/>
                                    <a:cs typeface="Cambria Math" charset="0"/>
                                  </a:rPr>
                                  <m:t>𝜎</m:t>
                                </m:r>
                              </m:e>
                              <m:sub>
                                <m:r>
                                  <a:rPr lang="en-US" b="0" i="1" smtClean="0">
                                    <a:latin typeface="Cambria Math" charset="0"/>
                                  </a:rPr>
                                  <m:t>𝐸</m:t>
                                </m:r>
                              </m:sub>
                              <m:sup>
                                <m:r>
                                  <a:rPr lang="en-US" b="0" i="1" smtClean="0">
                                    <a:latin typeface="Cambria Math" charset="0"/>
                                  </a:rPr>
                                  <m:t>2</m:t>
                                </m:r>
                              </m:sup>
                            </m:sSubSup>
                          </m:num>
                          <m:den>
                            <m:sSub>
                              <m:sSubPr>
                                <m:ctrlPr>
                                  <a:rPr lang="en-US" b="0" i="1" smtClean="0">
                                    <a:latin typeface="Cambria Math" panose="02040503050406030204" pitchFamily="18" charset="0"/>
                                  </a:rPr>
                                </m:ctrlPr>
                              </m:sSubPr>
                              <m:e>
                                <m:r>
                                  <a:rPr lang="en-US" b="0" i="1" smtClean="0">
                                    <a:latin typeface="Cambria Math" charset="0"/>
                                  </a:rPr>
                                  <m:t>𝑛</m:t>
                                </m:r>
                              </m:e>
                              <m:sub>
                                <m:r>
                                  <a:rPr lang="en-US" b="0" i="1" smtClean="0">
                                    <a:latin typeface="Cambria Math" charset="0"/>
                                  </a:rPr>
                                  <m:t>𝐸</m:t>
                                </m:r>
                              </m:sub>
                            </m:sSub>
                          </m:den>
                        </m:f>
                      </m:e>
                    </m:rad>
                    <m:r>
                      <a:rPr lang="en-US" b="0" i="1" smtClean="0">
                        <a:latin typeface="Cambria Math" charset="0"/>
                      </a:rPr>
                      <m:t>  </m:t>
                    </m:r>
                  </m:oMath>
                </a14:m>
                <a:endParaRPr lang="en-US" b="0" dirty="0"/>
              </a:p>
              <a:p>
                <a:pPr>
                  <a:buFont typeface="Arial" charset="0"/>
                  <a:buChar char="•"/>
                </a:pPr>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charset="0"/>
                            <a:ea typeface="Cambria Math" charset="0"/>
                            <a:cs typeface="Cambria Math" charset="0"/>
                          </a:rPr>
                          <m:t>𝜎</m:t>
                        </m:r>
                      </m:e>
                      <m:sub>
                        <m:r>
                          <a:rPr lang="en-US" i="1">
                            <a:latin typeface="Cambria Math" charset="0"/>
                          </a:rPr>
                          <m:t>𝐼</m:t>
                        </m:r>
                      </m:sub>
                    </m:sSub>
                    <m:r>
                      <a:rPr lang="en-US" i="1">
                        <a:latin typeface="Cambria Math" charset="0"/>
                      </a:rPr>
                      <m:t>=</m:t>
                    </m:r>
                    <m:sSub>
                      <m:sSubPr>
                        <m:ctrlPr>
                          <a:rPr lang="en-US" i="1">
                            <a:latin typeface="Cambria Math" panose="02040503050406030204" pitchFamily="18" charset="0"/>
                          </a:rPr>
                        </m:ctrlPr>
                      </m:sSubPr>
                      <m:e>
                        <m:r>
                          <a:rPr lang="en-US" i="1">
                            <a:latin typeface="Cambria Math" charset="0"/>
                            <a:ea typeface="Cambria Math" charset="0"/>
                            <a:cs typeface="Cambria Math" charset="0"/>
                          </a:rPr>
                          <m:t>𝜎</m:t>
                        </m:r>
                      </m:e>
                      <m:sub>
                        <m:r>
                          <a:rPr lang="en-US" i="1">
                            <a:latin typeface="Cambria Math" charset="0"/>
                            <a:ea typeface="Cambria Math" charset="0"/>
                            <a:cs typeface="Cambria Math" charset="0"/>
                          </a:rPr>
                          <m:t>𝐸</m:t>
                        </m:r>
                      </m:sub>
                    </m:sSub>
                  </m:oMath>
                </a14:m>
                <a:r>
                  <a:rPr lang="en-US" dirty="0"/>
                  <a:t> and can be estimated by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𝑠</m:t>
                        </m:r>
                      </m:e>
                      <m:sub>
                        <m:r>
                          <a:rPr lang="en-US" i="1">
                            <a:latin typeface="Cambria Math" charset="0"/>
                          </a:rPr>
                          <m:t>𝑝</m:t>
                        </m:r>
                      </m:sub>
                    </m:sSub>
                  </m:oMath>
                </a14:m>
                <a:r>
                  <a:rPr lang="en-US" dirty="0"/>
                  <a:t>, then </a:t>
                </a:r>
                <a14:m>
                  <m:oMath xmlns:m="http://schemas.openxmlformats.org/officeDocument/2006/math">
                    <m:r>
                      <a:rPr lang="en-US" i="1">
                        <a:latin typeface="Cambria Math" charset="0"/>
                      </a:rPr>
                      <m:t>𝑆</m:t>
                    </m:r>
                    <m:r>
                      <a:rPr lang="en-US" b="0" i="1" smtClean="0">
                        <a:latin typeface="Cambria Math" charset="0"/>
                      </a:rPr>
                      <m:t>𝐸</m:t>
                    </m:r>
                    <m:r>
                      <a:rPr lang="en-US" i="1">
                        <a:latin typeface="Cambria Math" charset="0"/>
                      </a:rPr>
                      <m:t>(</m:t>
                    </m:r>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𝐼</m:t>
                        </m:r>
                      </m:sub>
                    </m:sSub>
                    <m:r>
                      <a:rPr lang="en-US" i="1">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𝐸</m:t>
                        </m:r>
                      </m:sub>
                    </m:sSub>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𝑠</m:t>
                        </m:r>
                      </m:e>
                      <m:sub>
                        <m:r>
                          <a:rPr lang="en-US" b="0" i="1" smtClean="0">
                            <a:latin typeface="Cambria Math" charset="0"/>
                          </a:rPr>
                          <m:t>𝑝</m:t>
                        </m:r>
                      </m:sub>
                    </m:sSub>
                    <m:rad>
                      <m:radPr>
                        <m:degHide m:val="on"/>
                        <m:ctrlPr>
                          <a:rPr lang="en-US" i="1">
                            <a:latin typeface="Cambria Math" panose="02040503050406030204" pitchFamily="18" charset="0"/>
                          </a:rPr>
                        </m:ctrlPr>
                      </m:radPr>
                      <m:deg/>
                      <m:e>
                        <m:f>
                          <m:fPr>
                            <m:ctrlPr>
                              <a:rPr lang="bg-BG" i="1">
                                <a:latin typeface="Cambria Math" panose="02040503050406030204" pitchFamily="18" charset="0"/>
                              </a:rPr>
                            </m:ctrlPr>
                          </m:fPr>
                          <m:num>
                            <m:r>
                              <a:rPr lang="en-US" i="1" smtClean="0">
                                <a:latin typeface="Cambria Math" charset="0"/>
                              </a:rPr>
                              <m:t>1</m:t>
                            </m:r>
                          </m:num>
                          <m:den>
                            <m:sSub>
                              <m:sSubPr>
                                <m:ctrlPr>
                                  <a:rPr lang="en-US" i="1">
                                    <a:latin typeface="Cambria Math" panose="02040503050406030204" pitchFamily="18" charset="0"/>
                                  </a:rPr>
                                </m:ctrlPr>
                              </m:sSubPr>
                              <m:e>
                                <m:r>
                                  <a:rPr lang="en-US" i="1">
                                    <a:latin typeface="Cambria Math" charset="0"/>
                                  </a:rPr>
                                  <m:t>𝑛</m:t>
                                </m:r>
                              </m:e>
                              <m:sub>
                                <m:r>
                                  <a:rPr lang="en-US" i="1">
                                    <a:latin typeface="Cambria Math" charset="0"/>
                                  </a:rPr>
                                  <m:t>𝐼</m:t>
                                </m:r>
                              </m:sub>
                            </m:sSub>
                          </m:den>
                        </m:f>
                        <m:r>
                          <a:rPr lang="en-US" i="1">
                            <a:latin typeface="Cambria Math" charset="0"/>
                          </a:rPr>
                          <m:t>+</m:t>
                        </m:r>
                        <m:f>
                          <m:fPr>
                            <m:ctrlPr>
                              <a:rPr lang="bg-BG" i="1">
                                <a:latin typeface="Cambria Math" panose="02040503050406030204" pitchFamily="18" charset="0"/>
                              </a:rPr>
                            </m:ctrlPr>
                          </m:fPr>
                          <m:num>
                            <m:r>
                              <a:rPr lang="en-US" i="1" smtClean="0">
                                <a:latin typeface="Cambria Math" charset="0"/>
                              </a:rPr>
                              <m:t>1</m:t>
                            </m:r>
                          </m:num>
                          <m:den>
                            <m:sSub>
                              <m:sSubPr>
                                <m:ctrlPr>
                                  <a:rPr lang="en-US" i="1">
                                    <a:latin typeface="Cambria Math" panose="02040503050406030204" pitchFamily="18" charset="0"/>
                                  </a:rPr>
                                </m:ctrlPr>
                              </m:sSubPr>
                              <m:e>
                                <m:r>
                                  <a:rPr lang="en-US" i="1">
                                    <a:latin typeface="Cambria Math" charset="0"/>
                                  </a:rPr>
                                  <m:t>𝑛</m:t>
                                </m:r>
                              </m:e>
                              <m:sub>
                                <m:r>
                                  <a:rPr lang="en-US" i="1">
                                    <a:latin typeface="Cambria Math" charset="0"/>
                                  </a:rPr>
                                  <m:t>𝐸</m:t>
                                </m:r>
                              </m:sub>
                            </m:sSub>
                          </m:den>
                        </m:f>
                      </m:e>
                    </m:rad>
                  </m:oMath>
                </a14:m>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89577" y="3472978"/>
                <a:ext cx="6964846" cy="3265486"/>
              </a:xfrm>
              <a:blipFill>
                <a:blip r:embed="rId2"/>
                <a:stretch>
                  <a:fillRect l="-182" t="-19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6138350" y="1547667"/>
                <a:ext cx="1808252" cy="300082"/>
              </a:xfrm>
              <a:prstGeom prst="rect">
                <a:avLst/>
              </a:prstGeom>
              <a:noFill/>
            </p:spPr>
            <p:txBody>
              <a:bodyPr wrap="none" rtlCol="0">
                <a:spAutoFit/>
              </a:bodyPr>
              <a:lstStyle/>
              <a:p>
                <a14:m>
                  <m:oMath xmlns:m="http://schemas.openxmlformats.org/officeDocument/2006/math">
                    <m:r>
                      <a:rPr lang="en-US" sz="1350" i="1">
                        <a:solidFill>
                          <a:prstClr val="black"/>
                        </a:solidFill>
                        <a:latin typeface="Cambria Math" charset="0"/>
                        <a:ea typeface="Cambria Math" charset="0"/>
                        <a:cs typeface="Cambria Math" charset="0"/>
                      </a:rPr>
                      <m:t>→</m:t>
                    </m:r>
                  </m:oMath>
                </a14:m>
                <a:r>
                  <a:rPr lang="en-US" sz="1350" dirty="0">
                    <a:solidFill>
                      <a:prstClr val="black"/>
                    </a:solidFill>
                  </a:rPr>
                  <a:t> Population mean: </a:t>
                </a:r>
                <a14:m>
                  <m:oMath xmlns:m="http://schemas.openxmlformats.org/officeDocument/2006/math">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charset="0"/>
                            <a:ea typeface="Cambria Math" charset="0"/>
                            <a:cs typeface="Cambria Math" charset="0"/>
                          </a:rPr>
                          <m:t>𝜇</m:t>
                        </m:r>
                      </m:e>
                      <m:sub>
                        <m:r>
                          <a:rPr lang="en-US" sz="1350" i="1">
                            <a:solidFill>
                              <a:prstClr val="black"/>
                            </a:solidFill>
                            <a:latin typeface="Cambria Math" charset="0"/>
                            <a:ea typeface="Cambria Math" charset="0"/>
                            <a:cs typeface="Cambria Math" charset="0"/>
                          </a:rPr>
                          <m:t>𝐼</m:t>
                        </m:r>
                      </m:sub>
                    </m:sSub>
                  </m:oMath>
                </a14:m>
                <a:endParaRPr lang="en-US" sz="1350" dirty="0">
                  <a:solidFill>
                    <a:prstClr val="black"/>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138350" y="1547667"/>
                <a:ext cx="1808252" cy="300082"/>
              </a:xfrm>
              <a:prstGeom prst="rect">
                <a:avLst/>
              </a:prstGeom>
              <a:blipFill>
                <a:blip r:embed="rId3"/>
                <a:stretch>
                  <a:fillRect b="-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138352" y="2402617"/>
                <a:ext cx="1839606" cy="300082"/>
              </a:xfrm>
              <a:prstGeom prst="rect">
                <a:avLst/>
              </a:prstGeom>
              <a:noFill/>
            </p:spPr>
            <p:txBody>
              <a:bodyPr wrap="none" rtlCol="0">
                <a:spAutoFit/>
              </a:bodyPr>
              <a:lstStyle/>
              <a:p>
                <a14:m>
                  <m:oMath xmlns:m="http://schemas.openxmlformats.org/officeDocument/2006/math">
                    <m:r>
                      <a:rPr lang="en-US" sz="1350" i="1">
                        <a:solidFill>
                          <a:prstClr val="black"/>
                        </a:solidFill>
                        <a:latin typeface="Cambria Math" charset="0"/>
                        <a:ea typeface="Cambria Math" charset="0"/>
                        <a:cs typeface="Cambria Math" charset="0"/>
                      </a:rPr>
                      <m:t>→</m:t>
                    </m:r>
                  </m:oMath>
                </a14:m>
                <a:r>
                  <a:rPr lang="en-US" sz="1350" dirty="0">
                    <a:solidFill>
                      <a:prstClr val="black"/>
                    </a:solidFill>
                  </a:rPr>
                  <a:t> Population mean: </a:t>
                </a:r>
                <a14:m>
                  <m:oMath xmlns:m="http://schemas.openxmlformats.org/officeDocument/2006/math">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charset="0"/>
                            <a:ea typeface="Cambria Math" charset="0"/>
                            <a:cs typeface="Cambria Math" charset="0"/>
                          </a:rPr>
                          <m:t>𝜇</m:t>
                        </m:r>
                      </m:e>
                      <m:sub>
                        <m:r>
                          <a:rPr lang="en-US" sz="1350" i="1">
                            <a:solidFill>
                              <a:prstClr val="black"/>
                            </a:solidFill>
                            <a:latin typeface="Cambria Math" charset="0"/>
                            <a:ea typeface="Cambria Math" charset="0"/>
                            <a:cs typeface="Cambria Math" charset="0"/>
                          </a:rPr>
                          <m:t>𝐸</m:t>
                        </m:r>
                      </m:sub>
                    </m:sSub>
                  </m:oMath>
                </a14:m>
                <a:endParaRPr lang="en-US" sz="1350" dirty="0">
                  <a:solidFill>
                    <a:prstClr val="black"/>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138352" y="2402617"/>
                <a:ext cx="1839606" cy="300082"/>
              </a:xfrm>
              <a:prstGeom prst="rect">
                <a:avLst/>
              </a:prstGeom>
              <a:blipFill>
                <a:blip r:embed="rId4"/>
                <a:stretch>
                  <a:fillRect b="-16000"/>
                </a:stretch>
              </a:blipFill>
            </p:spPr>
            <p:txBody>
              <a:bodyPr/>
              <a:lstStyle/>
              <a:p>
                <a:r>
                  <a:rPr lang="en-US">
                    <a:noFill/>
                  </a:rPr>
                  <a:t> </a:t>
                </a:r>
              </a:p>
            </p:txBody>
          </p:sp>
        </mc:Fallback>
      </mc:AlternateContent>
      <p:grpSp>
        <p:nvGrpSpPr>
          <p:cNvPr id="8" name="Group 7"/>
          <p:cNvGrpSpPr/>
          <p:nvPr/>
        </p:nvGrpSpPr>
        <p:grpSpPr>
          <a:xfrm>
            <a:off x="628650" y="1403527"/>
            <a:ext cx="5429241" cy="1907134"/>
            <a:chOff x="2532356" y="1845734"/>
            <a:chExt cx="3479007" cy="1314450"/>
          </a:xfrm>
        </p:grpSpPr>
        <p:pic>
          <p:nvPicPr>
            <p:cNvPr id="9"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32356" y="1845734"/>
              <a:ext cx="3479007" cy="1314450"/>
            </a:xfrm>
            <a:prstGeom prst="rect">
              <a:avLst/>
            </a:prstGeom>
          </p:spPr>
        </p:pic>
        <p:sp>
          <p:nvSpPr>
            <p:cNvPr id="10" name="TextBox 9"/>
            <p:cNvSpPr txBox="1"/>
            <p:nvPr/>
          </p:nvSpPr>
          <p:spPr>
            <a:xfrm>
              <a:off x="5011838" y="2629795"/>
              <a:ext cx="104172" cy="292388"/>
            </a:xfrm>
            <a:prstGeom prst="rect">
              <a:avLst/>
            </a:prstGeom>
            <a:solidFill>
              <a:schemeClr val="bg1"/>
            </a:solidFill>
          </p:spPr>
          <p:txBody>
            <a:bodyPr wrap="square" rtlCol="0">
              <a:spAutoFit/>
            </a:bodyPr>
            <a:lstStyle/>
            <a:p>
              <a:r>
                <a:rPr lang="en-US" sz="825" dirty="0">
                  <a:solidFill>
                    <a:prstClr val="black"/>
                  </a:solidFill>
                </a:rPr>
                <a:t>E</a:t>
              </a:r>
            </a:p>
          </p:txBody>
        </p:sp>
        <p:sp>
          <p:nvSpPr>
            <p:cNvPr id="11" name="TextBox 10"/>
            <p:cNvSpPr txBox="1"/>
            <p:nvPr/>
          </p:nvSpPr>
          <p:spPr>
            <a:xfrm>
              <a:off x="5006052" y="2133790"/>
              <a:ext cx="104172" cy="292388"/>
            </a:xfrm>
            <a:prstGeom prst="rect">
              <a:avLst/>
            </a:prstGeom>
            <a:solidFill>
              <a:schemeClr val="bg1"/>
            </a:solidFill>
          </p:spPr>
          <p:txBody>
            <a:bodyPr wrap="square" rtlCol="0">
              <a:spAutoFit/>
            </a:bodyPr>
            <a:lstStyle/>
            <a:p>
              <a:r>
                <a:rPr lang="en-US" sz="825" dirty="0">
                  <a:solidFill>
                    <a:prstClr val="black"/>
                  </a:solidFill>
                </a:rPr>
                <a:t>I</a:t>
              </a:r>
            </a:p>
          </p:txBody>
        </p:sp>
      </p:grpSp>
      <mc:AlternateContent xmlns:mc="http://schemas.openxmlformats.org/markup-compatibility/2006" xmlns:a14="http://schemas.microsoft.com/office/drawing/2010/main">
        <mc:Choice Requires="a14">
          <p:sp>
            <p:nvSpPr>
              <p:cNvPr id="13" name="TextBox 12"/>
              <p:cNvSpPr txBox="1"/>
              <p:nvPr/>
            </p:nvSpPr>
            <p:spPr>
              <a:xfrm>
                <a:off x="6138352" y="1702874"/>
                <a:ext cx="1562351" cy="300082"/>
              </a:xfrm>
              <a:prstGeom prst="rect">
                <a:avLst/>
              </a:prstGeom>
              <a:noFill/>
            </p:spPr>
            <p:txBody>
              <a:bodyPr wrap="none" rtlCol="0">
                <a:spAutoFit/>
              </a:bodyPr>
              <a:lstStyle/>
              <a:p>
                <a14:m>
                  <m:oMath xmlns:m="http://schemas.openxmlformats.org/officeDocument/2006/math">
                    <m:r>
                      <a:rPr lang="en-US" sz="1350" i="1">
                        <a:solidFill>
                          <a:prstClr val="black"/>
                        </a:solidFill>
                        <a:latin typeface="Cambria Math" charset="0"/>
                        <a:ea typeface="Cambria Math" charset="0"/>
                        <a:cs typeface="Cambria Math" charset="0"/>
                      </a:rPr>
                      <m:t>→</m:t>
                    </m:r>
                  </m:oMath>
                </a14:m>
                <a:r>
                  <a:rPr lang="en-US" sz="1350" dirty="0">
                    <a:solidFill>
                      <a:prstClr val="black"/>
                    </a:solidFill>
                  </a:rPr>
                  <a:t> Population sd: </a:t>
                </a:r>
                <a14:m>
                  <m:oMath xmlns:m="http://schemas.openxmlformats.org/officeDocument/2006/math">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charset="0"/>
                            <a:ea typeface="Cambria Math" charset="0"/>
                            <a:cs typeface="Cambria Math" charset="0"/>
                          </a:rPr>
                          <m:t>𝜎</m:t>
                        </m:r>
                      </m:e>
                      <m:sub>
                        <m:r>
                          <a:rPr lang="en-US" sz="1350" i="1">
                            <a:solidFill>
                              <a:prstClr val="black"/>
                            </a:solidFill>
                            <a:latin typeface="Cambria Math" charset="0"/>
                          </a:rPr>
                          <m:t>𝐼</m:t>
                        </m:r>
                      </m:sub>
                    </m:sSub>
                  </m:oMath>
                </a14:m>
                <a:endParaRPr lang="en-US" sz="1350" dirty="0">
                  <a:solidFill>
                    <a:prstClr val="black"/>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6138352" y="1702874"/>
                <a:ext cx="1562351" cy="300082"/>
              </a:xfrm>
              <a:prstGeom prst="rect">
                <a:avLst/>
              </a:prstGeom>
              <a:blipFill>
                <a:blip r:embed="rId6"/>
                <a:stretch>
                  <a:fillRect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6138352" y="2564934"/>
                <a:ext cx="1593706" cy="300082"/>
              </a:xfrm>
              <a:prstGeom prst="rect">
                <a:avLst/>
              </a:prstGeom>
              <a:noFill/>
            </p:spPr>
            <p:txBody>
              <a:bodyPr wrap="none" rtlCol="0">
                <a:spAutoFit/>
              </a:bodyPr>
              <a:lstStyle/>
              <a:p>
                <a14:m>
                  <m:oMath xmlns:m="http://schemas.openxmlformats.org/officeDocument/2006/math">
                    <m:r>
                      <a:rPr lang="en-US" sz="1350" i="1">
                        <a:solidFill>
                          <a:prstClr val="black"/>
                        </a:solidFill>
                        <a:latin typeface="Cambria Math" charset="0"/>
                        <a:ea typeface="Cambria Math" charset="0"/>
                        <a:cs typeface="Cambria Math" charset="0"/>
                      </a:rPr>
                      <m:t>→</m:t>
                    </m:r>
                  </m:oMath>
                </a14:m>
                <a:r>
                  <a:rPr lang="en-US" sz="1350" dirty="0">
                    <a:solidFill>
                      <a:prstClr val="black"/>
                    </a:solidFill>
                  </a:rPr>
                  <a:t> Population sd: </a:t>
                </a:r>
                <a14:m>
                  <m:oMath xmlns:m="http://schemas.openxmlformats.org/officeDocument/2006/math">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charset="0"/>
                            <a:ea typeface="Cambria Math" charset="0"/>
                            <a:cs typeface="Cambria Math" charset="0"/>
                          </a:rPr>
                          <m:t>𝜎</m:t>
                        </m:r>
                      </m:e>
                      <m:sub>
                        <m:r>
                          <a:rPr lang="en-US" sz="1350" i="1">
                            <a:solidFill>
                              <a:prstClr val="black"/>
                            </a:solidFill>
                            <a:latin typeface="Cambria Math" charset="0"/>
                          </a:rPr>
                          <m:t>𝐸</m:t>
                        </m:r>
                      </m:sub>
                    </m:sSub>
                  </m:oMath>
                </a14:m>
                <a:endParaRPr lang="en-US" sz="1350" dirty="0">
                  <a:solidFill>
                    <a:prstClr val="black"/>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6138352" y="2564934"/>
                <a:ext cx="1593706" cy="300082"/>
              </a:xfrm>
              <a:prstGeom prst="rect">
                <a:avLst/>
              </a:prstGeom>
              <a:blipFill>
                <a:blip r:embed="rId7"/>
                <a:stretch>
                  <a:fillRect b="-16000"/>
                </a:stretch>
              </a:blipFill>
            </p:spPr>
            <p:txBody>
              <a:bodyPr/>
              <a:lstStyle/>
              <a:p>
                <a:r>
                  <a:rPr lang="en-US">
                    <a:noFill/>
                  </a:rPr>
                  <a:t> </a:t>
                </a:r>
              </a:p>
            </p:txBody>
          </p:sp>
        </mc:Fallback>
      </mc:AlternateContent>
      <p:sp>
        <p:nvSpPr>
          <p:cNvPr id="7" name="TextBox 6"/>
          <p:cNvSpPr txBox="1"/>
          <p:nvPr/>
        </p:nvSpPr>
        <p:spPr>
          <a:xfrm>
            <a:off x="6668737" y="3989612"/>
            <a:ext cx="1810277" cy="507831"/>
          </a:xfrm>
          <a:prstGeom prst="rect">
            <a:avLst/>
          </a:prstGeom>
          <a:noFill/>
        </p:spPr>
        <p:txBody>
          <a:bodyPr wrap="square" rtlCol="0">
            <a:spAutoFit/>
          </a:bodyPr>
          <a:lstStyle/>
          <a:p>
            <a:r>
              <a:rPr lang="en-US" sz="1350" dirty="0">
                <a:solidFill>
                  <a:srgbClr val="FF0000"/>
                </a:solidFill>
              </a:rPr>
              <a:t>What if this assumption isn’t true?</a:t>
            </a:r>
          </a:p>
        </p:txBody>
      </p:sp>
    </p:spTree>
    <p:extLst>
      <p:ext uri="{BB962C8B-B14F-4D97-AF65-F5344CB8AC3E}">
        <p14:creationId xmlns:p14="http://schemas.microsoft.com/office/powerpoint/2010/main" val="397061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Welch’s t-Test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95408" y="1534317"/>
                <a:ext cx="8373110" cy="3772535"/>
              </a:xfrm>
            </p:spPr>
            <p:txBody>
              <a:bodyPr>
                <a:normAutofit/>
              </a:bodyPr>
              <a:lstStyle/>
              <a:p>
                <a:r>
                  <a:rPr lang="en-US" sz="2000" dirty="0"/>
                  <a:t>The only differences between Welch’s t-Test and the ”pooled” t-test are:</a:t>
                </a:r>
              </a:p>
              <a:p>
                <a:pPr>
                  <a:buFont typeface="Arial" charset="0"/>
                  <a:buChar char="•"/>
                </a:pPr>
                <a:r>
                  <a:rPr lang="en-US" sz="2000" dirty="0"/>
                  <a:t> The standard error: </a:t>
                </a:r>
                <a14:m>
                  <m:oMath xmlns:m="http://schemas.openxmlformats.org/officeDocument/2006/math">
                    <m:r>
                      <a:rPr lang="en-US" sz="2000" i="1">
                        <a:latin typeface="Cambria Math" charset="0"/>
                      </a:rPr>
                      <m:t>𝑆𝐸</m:t>
                    </m:r>
                    <m:r>
                      <a:rPr lang="en-US" sz="2000" i="1">
                        <a:latin typeface="Cambria Math" charset="0"/>
                      </a:rPr>
                      <m:t>(</m:t>
                    </m:r>
                    <m:sSub>
                      <m:sSubPr>
                        <m:ctrlPr>
                          <a:rPr lang="en-US" sz="2000" i="1">
                            <a:latin typeface="Cambria Math" panose="02040503050406030204" pitchFamily="18" charset="0"/>
                            <a:ea typeface="Cambria Math" charset="0"/>
                            <a:cs typeface="Cambria Math" charset="0"/>
                          </a:rPr>
                        </m:ctrlPr>
                      </m:sSubPr>
                      <m:e>
                        <m:acc>
                          <m:accPr>
                            <m:chr m:val="̅"/>
                            <m:ctrlPr>
                              <a:rPr lang="en-US" sz="2000" i="1">
                                <a:latin typeface="Cambria Math" panose="02040503050406030204" pitchFamily="18" charset="0"/>
                                <a:ea typeface="Cambria Math" charset="0"/>
                                <a:cs typeface="Cambria Math" charset="0"/>
                              </a:rPr>
                            </m:ctrlPr>
                          </m:accPr>
                          <m:e>
                            <m:r>
                              <a:rPr lang="en-US" sz="2000" i="1">
                                <a:latin typeface="Cambria Math" charset="0"/>
                                <a:ea typeface="Cambria Math" charset="0"/>
                                <a:cs typeface="Cambria Math" charset="0"/>
                              </a:rPr>
                              <m:t>𝑌</m:t>
                            </m:r>
                          </m:e>
                        </m:acc>
                      </m:e>
                      <m:sub>
                        <m:r>
                          <a:rPr lang="en-US" sz="2000" i="1">
                            <a:latin typeface="Cambria Math" charset="0"/>
                            <a:ea typeface="Cambria Math" charset="0"/>
                            <a:cs typeface="Cambria Math" charset="0"/>
                          </a:rPr>
                          <m:t>𝐼</m:t>
                        </m:r>
                      </m:sub>
                    </m:sSub>
                    <m:r>
                      <a:rPr lang="en-US" sz="2000" i="1">
                        <a:latin typeface="Cambria Math" charset="0"/>
                        <a:ea typeface="Cambria Math" charset="0"/>
                        <a:cs typeface="Cambria Math" charset="0"/>
                      </a:rPr>
                      <m:t>−</m:t>
                    </m:r>
                    <m:sSub>
                      <m:sSubPr>
                        <m:ctrlPr>
                          <a:rPr lang="en-US" sz="2000" i="1">
                            <a:latin typeface="Cambria Math" panose="02040503050406030204" pitchFamily="18" charset="0"/>
                            <a:ea typeface="Cambria Math" charset="0"/>
                            <a:cs typeface="Cambria Math" charset="0"/>
                          </a:rPr>
                        </m:ctrlPr>
                      </m:sSubPr>
                      <m:e>
                        <m:acc>
                          <m:accPr>
                            <m:chr m:val="̅"/>
                            <m:ctrlPr>
                              <a:rPr lang="en-US" sz="2000" i="1">
                                <a:latin typeface="Cambria Math" panose="02040503050406030204" pitchFamily="18" charset="0"/>
                                <a:ea typeface="Cambria Math" charset="0"/>
                                <a:cs typeface="Cambria Math" charset="0"/>
                              </a:rPr>
                            </m:ctrlPr>
                          </m:accPr>
                          <m:e>
                            <m:r>
                              <a:rPr lang="en-US" sz="2000" i="1">
                                <a:latin typeface="Cambria Math" charset="0"/>
                                <a:ea typeface="Cambria Math" charset="0"/>
                                <a:cs typeface="Cambria Math" charset="0"/>
                              </a:rPr>
                              <m:t>𝑌</m:t>
                            </m:r>
                          </m:e>
                        </m:acc>
                      </m:e>
                      <m:sub>
                        <m:r>
                          <a:rPr lang="en-US" sz="2000" i="1">
                            <a:latin typeface="Cambria Math" charset="0"/>
                            <a:ea typeface="Cambria Math" charset="0"/>
                            <a:cs typeface="Cambria Math" charset="0"/>
                          </a:rPr>
                          <m:t>𝐸</m:t>
                        </m:r>
                      </m:sub>
                    </m:sSub>
                  </m:oMath>
                </a14:m>
                <a:r>
                  <a:rPr lang="en-US" sz="2000" dirty="0"/>
                  <a:t>)</a:t>
                </a:r>
              </a:p>
              <a:p>
                <a:pPr marL="0" indent="0">
                  <a:buNone/>
                </a:pPr>
                <a14:m>
                  <m:oMath xmlns:m="http://schemas.openxmlformats.org/officeDocument/2006/math">
                    <m:r>
                      <a:rPr lang="en-US" sz="2000" i="1">
                        <a:latin typeface="Cambria Math" charset="0"/>
                      </a:rPr>
                      <m:t>𝑆𝐸</m:t>
                    </m:r>
                    <m:r>
                      <a:rPr lang="en-US" sz="2000" i="1">
                        <a:latin typeface="Cambria Math" charset="0"/>
                      </a:rPr>
                      <m:t>(</m:t>
                    </m:r>
                    <m:sSub>
                      <m:sSubPr>
                        <m:ctrlPr>
                          <a:rPr lang="en-US" sz="2000" i="1">
                            <a:latin typeface="Cambria Math" panose="02040503050406030204" pitchFamily="18" charset="0"/>
                            <a:ea typeface="Cambria Math" charset="0"/>
                            <a:cs typeface="Cambria Math" charset="0"/>
                          </a:rPr>
                        </m:ctrlPr>
                      </m:sSubPr>
                      <m:e>
                        <m:acc>
                          <m:accPr>
                            <m:chr m:val="̅"/>
                            <m:ctrlPr>
                              <a:rPr lang="en-US" sz="2000" i="1">
                                <a:latin typeface="Cambria Math" panose="02040503050406030204" pitchFamily="18" charset="0"/>
                                <a:ea typeface="Cambria Math" charset="0"/>
                                <a:cs typeface="Cambria Math" charset="0"/>
                              </a:rPr>
                            </m:ctrlPr>
                          </m:accPr>
                          <m:e>
                            <m:r>
                              <a:rPr lang="en-US" sz="2000" i="1">
                                <a:latin typeface="Cambria Math" charset="0"/>
                                <a:ea typeface="Cambria Math" charset="0"/>
                                <a:cs typeface="Cambria Math" charset="0"/>
                              </a:rPr>
                              <m:t>𝑌</m:t>
                            </m:r>
                          </m:e>
                        </m:acc>
                      </m:e>
                      <m:sub>
                        <m:r>
                          <a:rPr lang="en-US" sz="2000" i="1">
                            <a:latin typeface="Cambria Math" charset="0"/>
                            <a:ea typeface="Cambria Math" charset="0"/>
                            <a:cs typeface="Cambria Math" charset="0"/>
                          </a:rPr>
                          <m:t>𝐼</m:t>
                        </m:r>
                      </m:sub>
                    </m:sSub>
                    <m:r>
                      <a:rPr lang="en-US" sz="2000" i="1">
                        <a:latin typeface="Cambria Math" charset="0"/>
                        <a:ea typeface="Cambria Math" charset="0"/>
                        <a:cs typeface="Cambria Math" charset="0"/>
                      </a:rPr>
                      <m:t>−</m:t>
                    </m:r>
                    <m:sSub>
                      <m:sSubPr>
                        <m:ctrlPr>
                          <a:rPr lang="en-US" sz="2000" i="1">
                            <a:latin typeface="Cambria Math" panose="02040503050406030204" pitchFamily="18" charset="0"/>
                            <a:ea typeface="Cambria Math" charset="0"/>
                            <a:cs typeface="Cambria Math" charset="0"/>
                          </a:rPr>
                        </m:ctrlPr>
                      </m:sSubPr>
                      <m:e>
                        <m:acc>
                          <m:accPr>
                            <m:chr m:val="̅"/>
                            <m:ctrlPr>
                              <a:rPr lang="en-US" sz="2000" i="1">
                                <a:latin typeface="Cambria Math" panose="02040503050406030204" pitchFamily="18" charset="0"/>
                                <a:ea typeface="Cambria Math" charset="0"/>
                                <a:cs typeface="Cambria Math" charset="0"/>
                              </a:rPr>
                            </m:ctrlPr>
                          </m:accPr>
                          <m:e>
                            <m:r>
                              <a:rPr lang="en-US" sz="2000" i="1">
                                <a:latin typeface="Cambria Math" charset="0"/>
                                <a:ea typeface="Cambria Math" charset="0"/>
                                <a:cs typeface="Cambria Math" charset="0"/>
                              </a:rPr>
                              <m:t>𝑌</m:t>
                            </m:r>
                          </m:e>
                        </m:acc>
                      </m:e>
                      <m:sub>
                        <m:r>
                          <a:rPr lang="en-US" sz="2000" i="1">
                            <a:latin typeface="Cambria Math" charset="0"/>
                            <a:ea typeface="Cambria Math" charset="0"/>
                            <a:cs typeface="Cambria Math" charset="0"/>
                          </a:rPr>
                          <m:t>𝐸</m:t>
                        </m:r>
                      </m:sub>
                    </m:sSub>
                  </m:oMath>
                </a14:m>
                <a:r>
                  <a:rPr lang="en-US" sz="2000" dirty="0"/>
                  <a:t>) </a:t>
                </a:r>
                <a14:m>
                  <m:oMath xmlns:m="http://schemas.openxmlformats.org/officeDocument/2006/math">
                    <m:r>
                      <a:rPr lang="en-US" sz="2000">
                        <a:latin typeface="Cambria Math" panose="02040503050406030204" pitchFamily="18" charset="0"/>
                      </a:rPr>
                      <m:t>=</m:t>
                    </m:r>
                    <m:rad>
                      <m:radPr>
                        <m:degHide m:val="on"/>
                        <m:ctrlPr>
                          <a:rPr lang="bg-BG" sz="2000" i="1">
                            <a:latin typeface="Cambria Math" panose="02040503050406030204" pitchFamily="18" charset="0"/>
                          </a:rPr>
                        </m:ctrlPr>
                      </m:radPr>
                      <m:deg/>
                      <m:e>
                        <m:f>
                          <m:fPr>
                            <m:ctrlPr>
                              <a:rPr lang="bg-BG" sz="2000" i="1">
                                <a:latin typeface="Cambria Math" panose="02040503050406030204" pitchFamily="18" charset="0"/>
                              </a:rPr>
                            </m:ctrlPr>
                          </m:fPr>
                          <m:num>
                            <m:sSup>
                              <m:sSupPr>
                                <m:ctrlPr>
                                  <a:rPr lang="bg-BG"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𝑝</m:t>
                                    </m:r>
                                  </m:sub>
                                </m:sSub>
                              </m:e>
                              <m:sup>
                                <m:r>
                                  <a:rPr lang="en-US" sz="2000" i="1">
                                    <a:latin typeface="Cambria Math" panose="02040503050406030204" pitchFamily="18" charset="0"/>
                                  </a:rPr>
                                  <m:t>2</m:t>
                                </m:r>
                              </m:sup>
                            </m:sSup>
                          </m:num>
                          <m:den>
                            <m:sSub>
                              <m:sSubPr>
                                <m:ctrlPr>
                                  <a:rPr lang="en-US" sz="2000" i="1">
                                    <a:latin typeface="Cambria Math" panose="02040503050406030204" pitchFamily="18" charset="0"/>
                                  </a:rPr>
                                </m:ctrlPr>
                              </m:sSubPr>
                              <m:e>
                                <m:r>
                                  <a:rPr lang="en-US" sz="2000" i="1">
                                    <a:latin typeface="Cambria Math" charset="0"/>
                                  </a:rPr>
                                  <m:t>𝑛</m:t>
                                </m:r>
                              </m:e>
                              <m:sub>
                                <m:r>
                                  <a:rPr lang="en-US" sz="2000" i="1">
                                    <a:latin typeface="Cambria Math" panose="02040503050406030204" pitchFamily="18" charset="0"/>
                                  </a:rPr>
                                  <m:t>1</m:t>
                                </m:r>
                              </m:sub>
                            </m:sSub>
                          </m:den>
                        </m:f>
                        <m:r>
                          <a:rPr lang="en-US" sz="2000" i="1">
                            <a:latin typeface="Cambria Math" charset="0"/>
                          </a:rPr>
                          <m:t>+</m:t>
                        </m:r>
                        <m:f>
                          <m:fPr>
                            <m:ctrlPr>
                              <a:rPr lang="bg-BG" sz="2000" i="1">
                                <a:latin typeface="Cambria Math" panose="02040503050406030204" pitchFamily="18" charset="0"/>
                              </a:rPr>
                            </m:ctrlPr>
                          </m:fPr>
                          <m:num>
                            <m:sSup>
                              <m:sSupPr>
                                <m:ctrlPr>
                                  <a:rPr lang="bg-BG"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𝑝</m:t>
                                    </m:r>
                                  </m:sub>
                                </m:sSub>
                              </m:e>
                              <m:sup>
                                <m:r>
                                  <a:rPr lang="en-US" sz="2000" i="1">
                                    <a:latin typeface="Cambria Math" panose="02040503050406030204" pitchFamily="18" charset="0"/>
                                  </a:rPr>
                                  <m:t>2</m:t>
                                </m:r>
                              </m:sup>
                            </m:sSup>
                          </m:num>
                          <m:den>
                            <m:sSub>
                              <m:sSubPr>
                                <m:ctrlPr>
                                  <a:rPr lang="en-US" sz="2000" i="1">
                                    <a:latin typeface="Cambria Math" panose="02040503050406030204" pitchFamily="18" charset="0"/>
                                  </a:rPr>
                                </m:ctrlPr>
                              </m:sSubPr>
                              <m:e>
                                <m:r>
                                  <a:rPr lang="en-US" sz="2000" i="1">
                                    <a:latin typeface="Cambria Math" charset="0"/>
                                  </a:rPr>
                                  <m:t>𝑛</m:t>
                                </m:r>
                              </m:e>
                              <m:sub>
                                <m:r>
                                  <a:rPr lang="en-US" sz="2000" i="1">
                                    <a:latin typeface="Cambria Math" panose="02040503050406030204" pitchFamily="18" charset="0"/>
                                  </a:rPr>
                                  <m:t>2</m:t>
                                </m:r>
                              </m:sub>
                            </m:sSub>
                          </m:den>
                        </m:f>
                      </m:e>
                    </m:ra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𝑝</m:t>
                        </m:r>
                      </m:sub>
                    </m:sSub>
                    <m:rad>
                      <m:radPr>
                        <m:degHide m:val="on"/>
                        <m:ctrlPr>
                          <a:rPr lang="bg-BG" sz="2000" i="1">
                            <a:latin typeface="Cambria Math" panose="02040503050406030204" pitchFamily="18" charset="0"/>
                          </a:rPr>
                        </m:ctrlPr>
                      </m:radPr>
                      <m:deg/>
                      <m:e>
                        <m:f>
                          <m:fPr>
                            <m:ctrlPr>
                              <a:rPr lang="bg-BG" sz="2000" i="1">
                                <a:latin typeface="Cambria Math" panose="02040503050406030204" pitchFamily="18" charset="0"/>
                              </a:rPr>
                            </m:ctrlPr>
                          </m:fPr>
                          <m:num>
                            <m:r>
                              <a:rPr lang="en-US" sz="2000" i="1">
                                <a:latin typeface="Cambria Math" panose="02040503050406030204" pitchFamily="18" charset="0"/>
                              </a:rPr>
                              <m:t>1</m:t>
                            </m:r>
                          </m:num>
                          <m:den>
                            <m:sSub>
                              <m:sSubPr>
                                <m:ctrlPr>
                                  <a:rPr lang="en-US" sz="2000" i="1">
                                    <a:latin typeface="Cambria Math" panose="02040503050406030204" pitchFamily="18" charset="0"/>
                                  </a:rPr>
                                </m:ctrlPr>
                              </m:sSubPr>
                              <m:e>
                                <m:r>
                                  <a:rPr lang="en-US" sz="2000" i="1">
                                    <a:latin typeface="Cambria Math" charset="0"/>
                                  </a:rPr>
                                  <m:t>𝑛</m:t>
                                </m:r>
                              </m:e>
                              <m:sub>
                                <m:r>
                                  <a:rPr lang="en-US" sz="2000" i="1">
                                    <a:latin typeface="Cambria Math" panose="02040503050406030204" pitchFamily="18" charset="0"/>
                                  </a:rPr>
                                  <m:t>1</m:t>
                                </m:r>
                              </m:sub>
                            </m:sSub>
                          </m:den>
                        </m:f>
                        <m:r>
                          <a:rPr lang="en-US" sz="2000" i="1">
                            <a:latin typeface="Cambria Math" charset="0"/>
                          </a:rPr>
                          <m:t>+</m:t>
                        </m:r>
                        <m:f>
                          <m:fPr>
                            <m:ctrlPr>
                              <a:rPr lang="bg-BG" sz="2000" i="1">
                                <a:latin typeface="Cambria Math" panose="02040503050406030204" pitchFamily="18" charset="0"/>
                              </a:rPr>
                            </m:ctrlPr>
                          </m:fPr>
                          <m:num>
                            <m:r>
                              <a:rPr lang="en-US" sz="2000" i="1">
                                <a:latin typeface="Cambria Math" panose="02040503050406030204" pitchFamily="18" charset="0"/>
                              </a:rPr>
                              <m:t>1</m:t>
                            </m:r>
                          </m:num>
                          <m:den>
                            <m:sSub>
                              <m:sSubPr>
                                <m:ctrlPr>
                                  <a:rPr lang="en-US" sz="2000" i="1">
                                    <a:latin typeface="Cambria Math" panose="02040503050406030204" pitchFamily="18" charset="0"/>
                                  </a:rPr>
                                </m:ctrlPr>
                              </m:sSubPr>
                              <m:e>
                                <m:r>
                                  <a:rPr lang="en-US" sz="2000" i="1">
                                    <a:latin typeface="Cambria Math" charset="0"/>
                                  </a:rPr>
                                  <m:t>𝑛</m:t>
                                </m:r>
                              </m:e>
                              <m:sub>
                                <m:r>
                                  <a:rPr lang="en-US" sz="2000" i="1">
                                    <a:latin typeface="Cambria Math" panose="02040503050406030204" pitchFamily="18" charset="0"/>
                                  </a:rPr>
                                  <m:t>2</m:t>
                                </m:r>
                              </m:sub>
                            </m:sSub>
                          </m:den>
                        </m:f>
                      </m:e>
                    </m:rad>
                    <m:r>
                      <a:rPr lang="en-US" sz="2000" i="1">
                        <a:latin typeface="Cambria Math" panose="02040503050406030204" pitchFamily="18" charset="0"/>
                      </a:rPr>
                      <m:t> </m:t>
                    </m:r>
                  </m:oMath>
                </a14:m>
                <a:r>
                  <a:rPr lang="en-US" sz="2000" dirty="0"/>
                  <a:t>   (Pooled SD) (Assumes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charset="0"/>
                            <a:ea typeface="Cambria Math" charset="0"/>
                            <a:cs typeface="Cambria Math" charset="0"/>
                          </a:rPr>
                          <m:t>𝜎</m:t>
                        </m:r>
                      </m:e>
                      <m:sub>
                        <m:r>
                          <a:rPr lang="en-US" sz="2000" i="1">
                            <a:latin typeface="Cambria Math" panose="02040503050406030204" pitchFamily="18" charset="0"/>
                            <a:ea typeface="Cambria Math" charset="0"/>
                            <a:cs typeface="Cambria Math" charset="0"/>
                          </a:rPr>
                          <m:t>1</m:t>
                        </m:r>
                      </m:sub>
                      <m:sup>
                        <m:r>
                          <a:rPr lang="en-US" sz="2000" i="1">
                            <a:latin typeface="Cambria Math" charset="0"/>
                          </a:rPr>
                          <m:t>2</m:t>
                        </m:r>
                      </m:sup>
                    </m:sSubSup>
                  </m:oMath>
                </a14:m>
                <a:r>
                  <a:rPr lang="en-US" sz="2000" dirty="0"/>
                  <a:t>=</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charset="0"/>
                            <a:ea typeface="Cambria Math" charset="0"/>
                            <a:cs typeface="Cambria Math" charset="0"/>
                          </a:rPr>
                          <m:t>𝜎</m:t>
                        </m:r>
                      </m:e>
                      <m:sub>
                        <m:r>
                          <a:rPr lang="en-US" sz="2000" i="1">
                            <a:latin typeface="Cambria Math" panose="02040503050406030204" pitchFamily="18" charset="0"/>
                            <a:ea typeface="Cambria Math" charset="0"/>
                            <a:cs typeface="Cambria Math" charset="0"/>
                          </a:rPr>
                          <m:t>2</m:t>
                        </m:r>
                      </m:sub>
                      <m:sup>
                        <m:r>
                          <a:rPr lang="en-US" sz="2000" i="1">
                            <a:latin typeface="Cambria Math" charset="0"/>
                          </a:rPr>
                          <m:t>2</m:t>
                        </m:r>
                      </m:sup>
                    </m:sSubSup>
                  </m:oMath>
                </a14:m>
                <a:r>
                  <a:rPr lang="en-US" sz="2000" dirty="0"/>
                  <a:t>)</a:t>
                </a:r>
              </a:p>
              <a:p>
                <a:pPr marL="0" indent="0">
                  <a:buNone/>
                </a:pPr>
                <a:endParaRPr lang="en-US" sz="2000" dirty="0"/>
              </a:p>
              <a:p>
                <a:pPr marL="0" indent="0">
                  <a:buNone/>
                </a:pPr>
                <a14:m>
                  <m:oMath xmlns:m="http://schemas.openxmlformats.org/officeDocument/2006/math">
                    <m:r>
                      <a:rPr lang="en-US" sz="2000" i="1">
                        <a:latin typeface="Cambria Math" charset="0"/>
                      </a:rPr>
                      <m:t>𝑆𝐸</m:t>
                    </m:r>
                    <m:r>
                      <a:rPr lang="en-US" sz="2000" i="1">
                        <a:latin typeface="Cambria Math" charset="0"/>
                      </a:rPr>
                      <m:t>(</m:t>
                    </m:r>
                    <m:sSub>
                      <m:sSubPr>
                        <m:ctrlPr>
                          <a:rPr lang="en-US" sz="2000" i="1">
                            <a:latin typeface="Cambria Math" panose="02040503050406030204" pitchFamily="18" charset="0"/>
                            <a:ea typeface="Cambria Math" charset="0"/>
                            <a:cs typeface="Cambria Math" charset="0"/>
                          </a:rPr>
                        </m:ctrlPr>
                      </m:sSubPr>
                      <m:e>
                        <m:acc>
                          <m:accPr>
                            <m:chr m:val="̅"/>
                            <m:ctrlPr>
                              <a:rPr lang="en-US" sz="2000" i="1">
                                <a:latin typeface="Cambria Math" panose="02040503050406030204" pitchFamily="18" charset="0"/>
                                <a:ea typeface="Cambria Math" charset="0"/>
                                <a:cs typeface="Cambria Math" charset="0"/>
                              </a:rPr>
                            </m:ctrlPr>
                          </m:accPr>
                          <m:e>
                            <m:r>
                              <a:rPr lang="en-US" sz="2000" i="1">
                                <a:latin typeface="Cambria Math" charset="0"/>
                                <a:ea typeface="Cambria Math" charset="0"/>
                                <a:cs typeface="Cambria Math" charset="0"/>
                              </a:rPr>
                              <m:t>𝑌</m:t>
                            </m:r>
                          </m:e>
                        </m:acc>
                      </m:e>
                      <m:sub>
                        <m:r>
                          <a:rPr lang="en-US" sz="2000" i="1">
                            <a:latin typeface="Cambria Math" charset="0"/>
                            <a:ea typeface="Cambria Math" charset="0"/>
                            <a:cs typeface="Cambria Math" charset="0"/>
                          </a:rPr>
                          <m:t>𝐼</m:t>
                        </m:r>
                      </m:sub>
                    </m:sSub>
                    <m:r>
                      <a:rPr lang="en-US" sz="2000" i="1">
                        <a:latin typeface="Cambria Math" charset="0"/>
                        <a:ea typeface="Cambria Math" charset="0"/>
                        <a:cs typeface="Cambria Math" charset="0"/>
                      </a:rPr>
                      <m:t>−</m:t>
                    </m:r>
                    <m:sSub>
                      <m:sSubPr>
                        <m:ctrlPr>
                          <a:rPr lang="en-US" sz="2000" i="1">
                            <a:latin typeface="Cambria Math" panose="02040503050406030204" pitchFamily="18" charset="0"/>
                            <a:ea typeface="Cambria Math" charset="0"/>
                            <a:cs typeface="Cambria Math" charset="0"/>
                          </a:rPr>
                        </m:ctrlPr>
                      </m:sSubPr>
                      <m:e>
                        <m:acc>
                          <m:accPr>
                            <m:chr m:val="̅"/>
                            <m:ctrlPr>
                              <a:rPr lang="en-US" sz="2000" i="1">
                                <a:latin typeface="Cambria Math" panose="02040503050406030204" pitchFamily="18" charset="0"/>
                                <a:ea typeface="Cambria Math" charset="0"/>
                                <a:cs typeface="Cambria Math" charset="0"/>
                              </a:rPr>
                            </m:ctrlPr>
                          </m:accPr>
                          <m:e>
                            <m:r>
                              <a:rPr lang="en-US" sz="2000" i="1">
                                <a:latin typeface="Cambria Math" charset="0"/>
                                <a:ea typeface="Cambria Math" charset="0"/>
                                <a:cs typeface="Cambria Math" charset="0"/>
                              </a:rPr>
                              <m:t>𝑌</m:t>
                            </m:r>
                          </m:e>
                        </m:acc>
                      </m:e>
                      <m:sub>
                        <m:r>
                          <a:rPr lang="en-US" sz="2000" i="1">
                            <a:latin typeface="Cambria Math" charset="0"/>
                            <a:ea typeface="Cambria Math" charset="0"/>
                            <a:cs typeface="Cambria Math" charset="0"/>
                          </a:rPr>
                          <m:t>𝐸</m:t>
                        </m:r>
                      </m:sub>
                    </m:sSub>
                  </m:oMath>
                </a14:m>
                <a:r>
                  <a:rPr lang="en-US" sz="2000" dirty="0"/>
                  <a:t>) </a:t>
                </a:r>
                <a14:m>
                  <m:oMath xmlns:m="http://schemas.openxmlformats.org/officeDocument/2006/math">
                    <m:r>
                      <a:rPr lang="en-US" sz="2000">
                        <a:latin typeface="Cambria Math" panose="02040503050406030204" pitchFamily="18" charset="0"/>
                      </a:rPr>
                      <m:t>=</m:t>
                    </m:r>
                    <m:rad>
                      <m:radPr>
                        <m:degHide m:val="on"/>
                        <m:ctrlPr>
                          <a:rPr lang="bg-BG" sz="2000" i="1">
                            <a:latin typeface="Cambria Math" panose="02040503050406030204" pitchFamily="18" charset="0"/>
                          </a:rPr>
                        </m:ctrlPr>
                      </m:radPr>
                      <m:deg/>
                      <m:e>
                        <m:f>
                          <m:fPr>
                            <m:ctrlPr>
                              <a:rPr lang="bg-BG" sz="2000" i="1">
                                <a:latin typeface="Cambria Math" panose="02040503050406030204" pitchFamily="18" charset="0"/>
                              </a:rPr>
                            </m:ctrlPr>
                          </m:fPr>
                          <m:num>
                            <m:sSubSup>
                              <m:sSubSupPr>
                                <m:ctrlPr>
                                  <a:rPr lang="en-US" sz="2000" i="1">
                                    <a:latin typeface="Cambria Math" panose="02040503050406030204" pitchFamily="18" charset="0"/>
                                  </a:rPr>
                                </m:ctrlPr>
                              </m:sSubSupPr>
                              <m:e>
                                <m:r>
                                  <a:rPr lang="en-US" sz="2000" i="1">
                                    <a:latin typeface="Cambria Math" charset="0"/>
                                    <a:ea typeface="Cambria Math" charset="0"/>
                                    <a:cs typeface="Cambria Math" charset="0"/>
                                  </a:rPr>
                                  <m:t>𝜎</m:t>
                                </m:r>
                              </m:e>
                              <m:sub>
                                <m:r>
                                  <a:rPr lang="en-US" sz="2000" i="1">
                                    <a:latin typeface="Cambria Math" panose="02040503050406030204" pitchFamily="18" charset="0"/>
                                    <a:ea typeface="Cambria Math" charset="0"/>
                                    <a:cs typeface="Cambria Math" charset="0"/>
                                  </a:rPr>
                                  <m:t>1</m:t>
                                </m:r>
                              </m:sub>
                              <m:sup>
                                <m:r>
                                  <a:rPr lang="en-US" sz="2000" i="1">
                                    <a:latin typeface="Cambria Math" charset="0"/>
                                  </a:rPr>
                                  <m:t>2</m:t>
                                </m:r>
                              </m:sup>
                            </m:sSubSup>
                          </m:num>
                          <m:den>
                            <m:sSub>
                              <m:sSubPr>
                                <m:ctrlPr>
                                  <a:rPr lang="en-US" sz="2000" i="1">
                                    <a:latin typeface="Cambria Math" panose="02040503050406030204" pitchFamily="18" charset="0"/>
                                  </a:rPr>
                                </m:ctrlPr>
                              </m:sSubPr>
                              <m:e>
                                <m:r>
                                  <a:rPr lang="en-US" sz="2000" i="1">
                                    <a:latin typeface="Cambria Math" charset="0"/>
                                  </a:rPr>
                                  <m:t>𝑛</m:t>
                                </m:r>
                              </m:e>
                              <m:sub>
                                <m:r>
                                  <a:rPr lang="en-US" sz="2000" i="1">
                                    <a:latin typeface="Cambria Math" panose="02040503050406030204" pitchFamily="18" charset="0"/>
                                  </a:rPr>
                                  <m:t>1</m:t>
                                </m:r>
                              </m:sub>
                            </m:sSub>
                          </m:den>
                        </m:f>
                        <m:r>
                          <a:rPr lang="en-US" sz="2000" i="1">
                            <a:latin typeface="Cambria Math" charset="0"/>
                          </a:rPr>
                          <m:t>+</m:t>
                        </m:r>
                        <m:f>
                          <m:fPr>
                            <m:ctrlPr>
                              <a:rPr lang="bg-BG" sz="2000" i="1">
                                <a:latin typeface="Cambria Math" panose="02040503050406030204" pitchFamily="18" charset="0"/>
                              </a:rPr>
                            </m:ctrlPr>
                          </m:fPr>
                          <m:num>
                            <m:sSubSup>
                              <m:sSubSupPr>
                                <m:ctrlPr>
                                  <a:rPr lang="en-US" sz="2000" i="1">
                                    <a:latin typeface="Cambria Math" panose="02040503050406030204" pitchFamily="18" charset="0"/>
                                  </a:rPr>
                                </m:ctrlPr>
                              </m:sSubSupPr>
                              <m:e>
                                <m:r>
                                  <a:rPr lang="en-US" sz="2000" i="1">
                                    <a:latin typeface="Cambria Math" charset="0"/>
                                    <a:ea typeface="Cambria Math" charset="0"/>
                                    <a:cs typeface="Cambria Math" charset="0"/>
                                  </a:rPr>
                                  <m:t>𝜎</m:t>
                                </m:r>
                              </m:e>
                              <m:sub>
                                <m:r>
                                  <a:rPr lang="en-US" sz="2000" i="1">
                                    <a:latin typeface="Cambria Math" panose="02040503050406030204" pitchFamily="18" charset="0"/>
                                    <a:ea typeface="Cambria Math" charset="0"/>
                                    <a:cs typeface="Cambria Math" charset="0"/>
                                  </a:rPr>
                                  <m:t>2</m:t>
                                </m:r>
                              </m:sub>
                              <m:sup>
                                <m:r>
                                  <a:rPr lang="en-US" sz="2000" i="1">
                                    <a:latin typeface="Cambria Math" charset="0"/>
                                  </a:rPr>
                                  <m:t>2</m:t>
                                </m:r>
                              </m:sup>
                            </m:sSubSup>
                          </m:num>
                          <m:den>
                            <m:sSub>
                              <m:sSubPr>
                                <m:ctrlPr>
                                  <a:rPr lang="en-US" sz="2000" i="1">
                                    <a:latin typeface="Cambria Math" panose="02040503050406030204" pitchFamily="18" charset="0"/>
                                  </a:rPr>
                                </m:ctrlPr>
                              </m:sSubPr>
                              <m:e>
                                <m:r>
                                  <a:rPr lang="en-US" sz="2000" i="1">
                                    <a:latin typeface="Cambria Math" charset="0"/>
                                  </a:rPr>
                                  <m:t>𝑛</m:t>
                                </m:r>
                              </m:e>
                              <m:sub>
                                <m:r>
                                  <a:rPr lang="en-US" sz="2000" i="1">
                                    <a:latin typeface="Cambria Math" panose="02040503050406030204" pitchFamily="18" charset="0"/>
                                  </a:rPr>
                                  <m:t>2</m:t>
                                </m:r>
                              </m:sub>
                            </m:sSub>
                          </m:den>
                        </m:f>
                      </m:e>
                    </m:rad>
                  </m:oMath>
                </a14:m>
                <a:r>
                  <a:rPr lang="en-US" sz="2000" dirty="0"/>
                  <a:t>  (U</a:t>
                </a:r>
                <a14:m>
                  <m:oMath xmlns:m="http://schemas.openxmlformats.org/officeDocument/2006/math">
                    <m:r>
                      <m:rPr>
                        <m:sty m:val="p"/>
                      </m:rPr>
                      <a:rPr lang="en-US" sz="2000">
                        <a:latin typeface="Cambria Math" panose="02040503050406030204" pitchFamily="18" charset="0"/>
                      </a:rPr>
                      <m:t>sed</m:t>
                    </m:r>
                    <m:r>
                      <a:rPr lang="en-US" sz="2000">
                        <a:latin typeface="Cambria Math" panose="02040503050406030204" pitchFamily="18" charset="0"/>
                      </a:rPr>
                      <m:t> </m:t>
                    </m:r>
                    <m:r>
                      <m:rPr>
                        <m:sty m:val="p"/>
                      </m:rPr>
                      <a:rPr lang="en-US" sz="2000">
                        <a:latin typeface="Cambria Math" panose="02040503050406030204" pitchFamily="18" charset="0"/>
                      </a:rPr>
                      <m:t>when</m:t>
                    </m:r>
                    <m:r>
                      <a:rPr lang="en-US" sz="2000">
                        <a:latin typeface="Cambria Math" panose="02040503050406030204" pitchFamily="18" charset="0"/>
                      </a:rPr>
                      <m:t> </m:t>
                    </m:r>
                    <m:r>
                      <m:rPr>
                        <m:sty m:val="p"/>
                      </m:rPr>
                      <a:rPr lang="en-US" sz="2000">
                        <a:latin typeface="Cambria Math" panose="02040503050406030204" pitchFamily="18" charset="0"/>
                      </a:rPr>
                      <m:t>we</m:t>
                    </m:r>
                    <m:r>
                      <a:rPr lang="en-US" sz="2000">
                        <a:latin typeface="Cambria Math" panose="02040503050406030204" pitchFamily="18" charset="0"/>
                      </a:rPr>
                      <m:t> </m:t>
                    </m:r>
                    <m:r>
                      <a:rPr lang="en-US" sz="2000" b="1" i="1">
                        <a:latin typeface="Cambria Math" panose="02040503050406030204" pitchFamily="18" charset="0"/>
                      </a:rPr>
                      <m:t>𝒄𝒂𝒏𝒏𝒐𝒕</m:t>
                    </m:r>
                    <m:r>
                      <a:rPr lang="en-US" sz="2000">
                        <a:latin typeface="Cambria Math" panose="02040503050406030204" pitchFamily="18" charset="0"/>
                      </a:rPr>
                      <m:t> </m:t>
                    </m:r>
                    <m:r>
                      <m:rPr>
                        <m:sty m:val="p"/>
                      </m:rPr>
                      <a:rPr lang="en-US" sz="2000">
                        <a:latin typeface="Cambria Math" panose="02040503050406030204" pitchFamily="18" charset="0"/>
                      </a:rPr>
                      <m:t>assume</m:t>
                    </m:r>
                    <m:r>
                      <a:rPr lang="en-US" sz="2000">
                        <a:latin typeface="Cambria Math" panose="02040503050406030204" pitchFamily="18" charset="0"/>
                      </a:rPr>
                      <m:t> </m:t>
                    </m:r>
                    <m:sSubSup>
                      <m:sSubSupPr>
                        <m:ctrlPr>
                          <a:rPr lang="en-US" sz="2000" i="1">
                            <a:latin typeface="Cambria Math" panose="02040503050406030204" pitchFamily="18" charset="0"/>
                          </a:rPr>
                        </m:ctrlPr>
                      </m:sSubSupPr>
                      <m:e>
                        <m:r>
                          <a:rPr lang="en-US" sz="2000" i="1">
                            <a:latin typeface="Cambria Math" charset="0"/>
                            <a:ea typeface="Cambria Math" charset="0"/>
                            <a:cs typeface="Cambria Math" charset="0"/>
                          </a:rPr>
                          <m:t>𝜎</m:t>
                        </m:r>
                      </m:e>
                      <m:sub>
                        <m:r>
                          <a:rPr lang="en-US" sz="2000" i="1">
                            <a:latin typeface="Cambria Math" panose="02040503050406030204" pitchFamily="18" charset="0"/>
                            <a:ea typeface="Cambria Math" charset="0"/>
                            <a:cs typeface="Cambria Math" charset="0"/>
                          </a:rPr>
                          <m:t>1</m:t>
                        </m:r>
                      </m:sub>
                      <m:sup>
                        <m:r>
                          <a:rPr lang="en-US" sz="2000" i="1">
                            <a:latin typeface="Cambria Math" charset="0"/>
                          </a:rPr>
                          <m:t>2</m:t>
                        </m:r>
                      </m:sup>
                    </m:sSubSup>
                  </m:oMath>
                </a14:m>
                <a:r>
                  <a:rPr lang="en-US" sz="2000" dirty="0"/>
                  <a:t>=</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charset="0"/>
                            <a:ea typeface="Cambria Math" charset="0"/>
                            <a:cs typeface="Cambria Math" charset="0"/>
                          </a:rPr>
                          <m:t>𝜎</m:t>
                        </m:r>
                      </m:e>
                      <m:sub>
                        <m:r>
                          <a:rPr lang="en-US" sz="2000" i="1">
                            <a:latin typeface="Cambria Math" panose="02040503050406030204" pitchFamily="18" charset="0"/>
                            <a:ea typeface="Cambria Math" charset="0"/>
                            <a:cs typeface="Cambria Math" charset="0"/>
                          </a:rPr>
                          <m:t>2</m:t>
                        </m:r>
                      </m:sub>
                      <m:sup>
                        <m:r>
                          <a:rPr lang="en-US" sz="2000" i="1">
                            <a:latin typeface="Cambria Math" charset="0"/>
                          </a:rPr>
                          <m:t>2</m:t>
                        </m:r>
                      </m:sup>
                    </m:sSubSup>
                  </m:oMath>
                </a14:m>
                <a:r>
                  <a:rPr lang="en-US" sz="2000" dirty="0"/>
                  <a:t>)</a:t>
                </a:r>
              </a:p>
              <a:p>
                <a:pPr marL="0" indent="0">
                  <a:buNone/>
                </a:pPr>
                <a:endParaRPr lang="en-US" sz="2000" dirty="0"/>
              </a:p>
              <a:p>
                <a:pPr marL="0" indent="0">
                  <a:buNone/>
                </a:pPr>
                <a:r>
                  <a:rPr lang="en-US" sz="2000" dirty="0"/>
                  <a:t>The degrees of freedom (Satterthwaite Approximation)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95408" y="1534317"/>
                <a:ext cx="8373110" cy="3772535"/>
              </a:xfrm>
              <a:blipFill>
                <a:blip r:embed="rId2"/>
                <a:stretch>
                  <a:fillRect l="-758" t="-1678"/>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595408" y="5306852"/>
            <a:ext cx="7953183" cy="1449548"/>
          </a:xfrm>
          <a:prstGeom prst="rect">
            <a:avLst/>
          </a:prstGeom>
        </p:spPr>
      </p:pic>
    </p:spTree>
    <p:extLst>
      <p:ext uri="{BB962C8B-B14F-4D97-AF65-F5344CB8AC3E}">
        <p14:creationId xmlns:p14="http://schemas.microsoft.com/office/powerpoint/2010/main" val="11879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Hypothesis:</a:t>
            </a:r>
            <a:br>
              <a:rPr lang="en-US" dirty="0"/>
            </a:br>
            <a:r>
              <a:rPr lang="en-US" dirty="0"/>
              <a:t>Welch’s t-Tools</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961" y="2458535"/>
            <a:ext cx="3023000" cy="606239"/>
          </a:xfrm>
        </p:spPr>
      </p:pic>
      <p:sp>
        <p:nvSpPr>
          <p:cNvPr id="4" name="Slide Number Placeholder 3"/>
          <p:cNvSpPr>
            <a:spLocks noGrp="1"/>
          </p:cNvSpPr>
          <p:nvPr>
            <p:ph type="sldNum" sz="quarter" idx="12"/>
          </p:nvPr>
        </p:nvSpPr>
        <p:spPr/>
        <p:txBody>
          <a:bodyPr/>
          <a:lstStyle/>
          <a:p>
            <a:pPr>
              <a:defRPr/>
            </a:pPr>
            <a:fld id="{85BC5B7D-D6B0-4550-9BAF-D21F2647AC79}" type="slidenum">
              <a:rPr lang="en-US" altLang="en-US" smtClean="0"/>
              <a:pPr>
                <a:defRPr/>
              </a:pPr>
              <a:t>18</a:t>
            </a:fld>
            <a:endParaRPr lang="en-US" altLang="en-US" dirty="0"/>
          </a:p>
        </p:txBody>
      </p:sp>
      <mc:AlternateContent xmlns:mc="http://schemas.openxmlformats.org/markup-compatibility/2006" xmlns:a14="http://schemas.microsoft.com/office/drawing/2010/main">
        <mc:Choice Requires="a14">
          <p:sp>
            <p:nvSpPr>
              <p:cNvPr id="10" name="TextBox 9"/>
              <p:cNvSpPr txBox="1"/>
              <p:nvPr/>
            </p:nvSpPr>
            <p:spPr>
              <a:xfrm>
                <a:off x="220134" y="4691587"/>
                <a:ext cx="7780867" cy="715581"/>
              </a:xfrm>
              <a:prstGeom prst="rect">
                <a:avLst/>
              </a:prstGeom>
              <a:noFill/>
            </p:spPr>
            <p:txBody>
              <a:bodyPr wrap="square" rtlCol="0">
                <a:spAutoFit/>
              </a:bodyPr>
              <a:lstStyle/>
              <a:p>
                <a:pPr algn="just"/>
                <a:r>
                  <a:rPr lang="en-US" sz="1350" dirty="0">
                    <a:solidFill>
                      <a:prstClr val="black"/>
                    </a:solidFill>
                  </a:rPr>
                  <a:t>This experiment provides strong evidence that the intrinsic rather than extrinsic motivation is associated with a higher scoring poem (p-value = 0.0056 from a two-sample t-test).  The estimated treatment effect is 4.14 pts. (95% confidence interval for the treatment effect is </a:t>
                </a:r>
                <a14:m>
                  <m:oMath xmlns:m="http://schemas.openxmlformats.org/officeDocument/2006/math">
                    <m:d>
                      <m:dPr>
                        <m:begChr m:val="["/>
                        <m:endChr m:val="]"/>
                        <m:ctrlPr>
                          <a:rPr lang="en-US" sz="1350" i="1">
                            <a:solidFill>
                              <a:prstClr val="black"/>
                            </a:solidFill>
                            <a:latin typeface="Cambria Math" panose="02040503050406030204" pitchFamily="18" charset="0"/>
                            <a:ea typeface="Cambria Math" charset="0"/>
                            <a:cs typeface="Cambria Math" charset="0"/>
                          </a:rPr>
                        </m:ctrlPr>
                      </m:dPr>
                      <m:e>
                        <m:r>
                          <a:rPr lang="en-US" sz="1350" i="1">
                            <a:solidFill>
                              <a:prstClr val="black"/>
                            </a:solidFill>
                            <a:latin typeface="Cambria Math" charset="0"/>
                            <a:ea typeface="Cambria Math" charset="0"/>
                            <a:cs typeface="Cambria Math" charset="0"/>
                          </a:rPr>
                          <m:t>1.28, 7.01</m:t>
                        </m:r>
                      </m:e>
                    </m:d>
                  </m:oMath>
                </a14:m>
                <a:r>
                  <a:rPr lang="en-US" sz="1350" dirty="0">
                    <a:solidFill>
                      <a:prstClr val="black"/>
                    </a:solidFill>
                  </a:rPr>
                  <a:t> pts on a 40 pt. scale.)</a:t>
                </a:r>
              </a:p>
            </p:txBody>
          </p:sp>
        </mc:Choice>
        <mc:Fallback xmlns="">
          <p:sp>
            <p:nvSpPr>
              <p:cNvPr id="10" name="TextBox 9"/>
              <p:cNvSpPr txBox="1">
                <a:spLocks noRot="1" noChangeAspect="1" noMove="1" noResize="1" noEditPoints="1" noAdjustHandles="1" noChangeArrowheads="1" noChangeShapeType="1" noTextEdit="1"/>
              </p:cNvSpPr>
              <p:nvPr/>
            </p:nvSpPr>
            <p:spPr>
              <a:xfrm>
                <a:off x="220134" y="4691587"/>
                <a:ext cx="7780867" cy="715581"/>
              </a:xfrm>
              <a:prstGeom prst="rect">
                <a:avLst/>
              </a:prstGeom>
              <a:blipFill>
                <a:blip r:embed="rId3"/>
                <a:stretch>
                  <a:fillRect r="-163" b="-6897"/>
                </a:stretch>
              </a:blipFill>
            </p:spPr>
            <p:txBody>
              <a:bodyPr/>
              <a:lstStyle/>
              <a:p>
                <a:r>
                  <a:rPr lang="en-US">
                    <a:noFill/>
                  </a:rPr>
                  <a:t> </a:t>
                </a:r>
              </a:p>
            </p:txBody>
          </p:sp>
        </mc:Fallback>
      </mc:AlternateContent>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0155" y="2305843"/>
            <a:ext cx="3650846" cy="2415656"/>
          </a:xfrm>
          <a:prstGeom prst="rect">
            <a:avLst/>
          </a:prstGeom>
        </p:spPr>
      </p:pic>
      <p:sp>
        <p:nvSpPr>
          <p:cNvPr id="12" name="Frame 11"/>
          <p:cNvSpPr/>
          <p:nvPr/>
        </p:nvSpPr>
        <p:spPr>
          <a:xfrm>
            <a:off x="6573644" y="4512063"/>
            <a:ext cx="662513" cy="194786"/>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black"/>
              </a:solidFill>
            </a:endParaRPr>
          </a:p>
        </p:txBody>
      </p:sp>
      <p:sp>
        <p:nvSpPr>
          <p:cNvPr id="9" name="Frame 8"/>
          <p:cNvSpPr/>
          <p:nvPr/>
        </p:nvSpPr>
        <p:spPr>
          <a:xfrm>
            <a:off x="4508269" y="3933533"/>
            <a:ext cx="2235431" cy="15529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black"/>
              </a:solidFill>
            </a:endParaRPr>
          </a:p>
        </p:txBody>
      </p:sp>
      <mc:AlternateContent xmlns:mc="http://schemas.openxmlformats.org/markup-compatibility/2006" xmlns:a14="http://schemas.microsoft.com/office/drawing/2010/main">
        <mc:Choice Requires="a14">
          <p:sp>
            <p:nvSpPr>
              <p:cNvPr id="3" name="TextBox 2"/>
              <p:cNvSpPr txBox="1"/>
              <p:nvPr/>
            </p:nvSpPr>
            <p:spPr>
              <a:xfrm>
                <a:off x="537633" y="3168651"/>
                <a:ext cx="3636434" cy="1546577"/>
              </a:xfrm>
              <a:prstGeom prst="rect">
                <a:avLst/>
              </a:prstGeom>
              <a:noFill/>
            </p:spPr>
            <p:txBody>
              <a:bodyPr wrap="square" rtlCol="0">
                <a:spAutoFit/>
              </a:bodyPr>
              <a:lstStyle/>
              <a:p>
                <a:r>
                  <a:rPr lang="en-US" sz="1350" dirty="0">
                    <a:solidFill>
                      <a:prstClr val="black"/>
                    </a:solidFill>
                  </a:rPr>
                  <a:t>H</a:t>
                </a:r>
                <a:r>
                  <a:rPr lang="en-US" sz="1350" baseline="-25000" dirty="0">
                    <a:solidFill>
                      <a:prstClr val="black"/>
                    </a:solidFill>
                  </a:rPr>
                  <a:t>0</a:t>
                </a:r>
                <a:r>
                  <a:rPr lang="en-US" sz="1350" dirty="0">
                    <a:solidFill>
                      <a:prstClr val="black"/>
                    </a:solidFill>
                  </a:rPr>
                  <a:t>: </a:t>
                </a:r>
                <a14:m>
                  <m:oMath xmlns:m="http://schemas.openxmlformats.org/officeDocument/2006/math">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panose="02040503050406030204" pitchFamily="18" charset="0"/>
                            <a:ea typeface="Cambria Math" panose="02040503050406030204" pitchFamily="18" charset="0"/>
                          </a:rPr>
                          <m:t>𝜇</m:t>
                        </m:r>
                      </m:e>
                      <m:sub>
                        <m:r>
                          <a:rPr lang="en-US" sz="1350" i="1">
                            <a:solidFill>
                              <a:prstClr val="black"/>
                            </a:solidFill>
                            <a:latin typeface="Cambria Math" panose="02040503050406030204" pitchFamily="18" charset="0"/>
                          </a:rPr>
                          <m:t>𝐼</m:t>
                        </m:r>
                      </m:sub>
                    </m:sSub>
                    <m:r>
                      <a:rPr lang="en-US" sz="1350" i="1">
                        <a:solidFill>
                          <a:prstClr val="black"/>
                        </a:solidFill>
                        <a:latin typeface="Cambria Math" panose="02040503050406030204" pitchFamily="18" charset="0"/>
                      </a:rPr>
                      <m:t>=</m:t>
                    </m:r>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panose="02040503050406030204" pitchFamily="18" charset="0"/>
                            <a:ea typeface="Cambria Math" panose="02040503050406030204" pitchFamily="18" charset="0"/>
                          </a:rPr>
                          <m:t>𝜇</m:t>
                        </m:r>
                      </m:e>
                      <m:sub>
                        <m:r>
                          <a:rPr lang="en-US" sz="1350" i="1">
                            <a:solidFill>
                              <a:prstClr val="black"/>
                            </a:solidFill>
                            <a:latin typeface="Cambria Math" panose="02040503050406030204" pitchFamily="18" charset="0"/>
                            <a:ea typeface="Cambria Math" panose="02040503050406030204" pitchFamily="18" charset="0"/>
                          </a:rPr>
                          <m:t>𝐸</m:t>
                        </m:r>
                      </m:sub>
                    </m:sSub>
                  </m:oMath>
                </a14:m>
                <a:endParaRPr lang="en-US" sz="1350" dirty="0">
                  <a:solidFill>
                    <a:prstClr val="black"/>
                  </a:solidFill>
                </a:endParaRPr>
              </a:p>
              <a:p>
                <a:r>
                  <a:rPr lang="en-US" sz="1350" dirty="0">
                    <a:solidFill>
                      <a:prstClr val="black"/>
                    </a:solidFill>
                  </a:rPr>
                  <a:t>H</a:t>
                </a:r>
                <a:r>
                  <a:rPr lang="en-US" sz="1350" baseline="-25000" dirty="0">
                    <a:solidFill>
                      <a:prstClr val="black"/>
                    </a:solidFill>
                  </a:rPr>
                  <a:t>a</a:t>
                </a:r>
                <a:r>
                  <a:rPr lang="en-US" sz="1350" dirty="0">
                    <a:solidFill>
                      <a:prstClr val="black"/>
                    </a:solidFill>
                  </a:rPr>
                  <a:t>: </a:t>
                </a:r>
                <a14:m>
                  <m:oMath xmlns:m="http://schemas.openxmlformats.org/officeDocument/2006/math">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panose="02040503050406030204" pitchFamily="18" charset="0"/>
                            <a:ea typeface="Cambria Math" panose="02040503050406030204" pitchFamily="18" charset="0"/>
                          </a:rPr>
                          <m:t>𝜇</m:t>
                        </m:r>
                      </m:e>
                      <m:sub>
                        <m:r>
                          <a:rPr lang="en-US" sz="1350" i="1">
                            <a:solidFill>
                              <a:prstClr val="black"/>
                            </a:solidFill>
                            <a:latin typeface="Cambria Math" panose="02040503050406030204" pitchFamily="18" charset="0"/>
                          </a:rPr>
                          <m:t>𝐼</m:t>
                        </m:r>
                      </m:sub>
                    </m:sSub>
                    <m:r>
                      <a:rPr lang="en-US" sz="1350" i="1">
                        <a:solidFill>
                          <a:prstClr val="black"/>
                        </a:solidFill>
                        <a:latin typeface="Cambria Math" panose="02040503050406030204" pitchFamily="18" charset="0"/>
                        <a:ea typeface="Cambria Math" panose="02040503050406030204" pitchFamily="18" charset="0"/>
                      </a:rPr>
                      <m:t>≠</m:t>
                    </m:r>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panose="02040503050406030204" pitchFamily="18" charset="0"/>
                            <a:ea typeface="Cambria Math" panose="02040503050406030204" pitchFamily="18" charset="0"/>
                          </a:rPr>
                          <m:t>𝜇</m:t>
                        </m:r>
                      </m:e>
                      <m:sub>
                        <m:r>
                          <a:rPr lang="en-US" sz="1350" i="1">
                            <a:solidFill>
                              <a:prstClr val="black"/>
                            </a:solidFill>
                            <a:latin typeface="Cambria Math" panose="02040503050406030204" pitchFamily="18" charset="0"/>
                            <a:ea typeface="Cambria Math" panose="02040503050406030204" pitchFamily="18" charset="0"/>
                          </a:rPr>
                          <m:t>𝐸</m:t>
                        </m:r>
                      </m:sub>
                    </m:sSub>
                  </m:oMath>
                </a14:m>
                <a:endParaRPr lang="en-US" sz="1350" dirty="0">
                  <a:solidFill>
                    <a:prstClr val="black"/>
                  </a:solidFill>
                </a:endParaRPr>
              </a:p>
              <a:p>
                <a:endParaRPr lang="en-US" sz="1350" dirty="0">
                  <a:solidFill>
                    <a:prstClr val="black"/>
                  </a:solidFill>
                </a:endParaRPr>
              </a:p>
              <a:p>
                <a:r>
                  <a:rPr lang="en-US" sz="1350" dirty="0">
                    <a:solidFill>
                      <a:prstClr val="black"/>
                    </a:solidFill>
                  </a:rPr>
                  <a:t>Critical value (Two Sided): </a:t>
                </a:r>
                <a14:m>
                  <m:oMath xmlns:m="http://schemas.openxmlformats.org/officeDocument/2006/math">
                    <m:r>
                      <a:rPr lang="en-US" sz="1350" i="1">
                        <a:solidFill>
                          <a:prstClr val="black"/>
                        </a:solidFill>
                        <a:latin typeface="Cambria Math" panose="02040503050406030204" pitchFamily="18" charset="0"/>
                        <a:ea typeface="Cambria Math" panose="02040503050406030204" pitchFamily="18" charset="0"/>
                      </a:rPr>
                      <m:t>±</m:t>
                    </m:r>
                  </m:oMath>
                </a14:m>
                <a:r>
                  <a:rPr lang="en-US" sz="1350" dirty="0">
                    <a:solidFill>
                      <a:prstClr val="black"/>
                    </a:solidFill>
                  </a:rPr>
                  <a:t>t</a:t>
                </a:r>
                <a:r>
                  <a:rPr lang="en-US" sz="1350" baseline="-25000" dirty="0">
                    <a:solidFill>
                      <a:prstClr val="black"/>
                    </a:solidFill>
                  </a:rPr>
                  <a:t>0.025, 43.108</a:t>
                </a:r>
                <a:r>
                  <a:rPr lang="en-US" sz="1350" dirty="0">
                    <a:solidFill>
                      <a:prstClr val="black"/>
                    </a:solidFill>
                  </a:rPr>
                  <a:t> =</a:t>
                </a:r>
                <a14:m>
                  <m:oMath xmlns:m="http://schemas.openxmlformats.org/officeDocument/2006/math">
                    <m:r>
                      <a:rPr lang="en-US" sz="1350" i="1">
                        <a:solidFill>
                          <a:prstClr val="black"/>
                        </a:solidFill>
                        <a:latin typeface="Cambria Math" panose="02040503050406030204" pitchFamily="18" charset="0"/>
                        <a:ea typeface="Cambria Math" panose="02040503050406030204" pitchFamily="18" charset="0"/>
                      </a:rPr>
                      <m:t>±</m:t>
                    </m:r>
                  </m:oMath>
                </a14:m>
                <a:r>
                  <a:rPr lang="en-US" sz="1350" dirty="0">
                    <a:solidFill>
                      <a:prstClr val="black"/>
                    </a:solidFill>
                  </a:rPr>
                  <a:t>2.017</a:t>
                </a:r>
              </a:p>
              <a:p>
                <a:r>
                  <a:rPr lang="en-US" sz="1350" dirty="0">
                    <a:solidFill>
                      <a:prstClr val="black"/>
                    </a:solidFill>
                  </a:rPr>
                  <a:t>Test Statistic: t</a:t>
                </a:r>
                <a:r>
                  <a:rPr lang="en-US" sz="1350" baseline="-25000" dirty="0">
                    <a:solidFill>
                      <a:prstClr val="black"/>
                    </a:solidFill>
                  </a:rPr>
                  <a:t>stat</a:t>
                </a:r>
                <a:r>
                  <a:rPr lang="en-US" sz="1350" dirty="0">
                    <a:solidFill>
                      <a:prstClr val="black"/>
                    </a:solidFill>
                  </a:rPr>
                  <a:t> = 2.92</a:t>
                </a:r>
              </a:p>
              <a:p>
                <a:r>
                  <a:rPr lang="en-US" sz="1350" dirty="0">
                    <a:solidFill>
                      <a:prstClr val="black"/>
                    </a:solidFill>
                  </a:rPr>
                  <a:t>P-value = 0.0056</a:t>
                </a:r>
              </a:p>
              <a:p>
                <a:r>
                  <a:rPr lang="en-US" sz="1350" dirty="0">
                    <a:solidFill>
                      <a:prstClr val="black"/>
                    </a:solidFill>
                  </a:rPr>
                  <a:t>Reject H</a:t>
                </a:r>
                <a:r>
                  <a:rPr lang="en-US" sz="1350" baseline="-25000" dirty="0">
                    <a:solidFill>
                      <a:prstClr val="black"/>
                    </a:solidFill>
                  </a:rPr>
                  <a:t>0</a:t>
                </a:r>
              </a:p>
            </p:txBody>
          </p:sp>
        </mc:Choice>
        <mc:Fallback xmlns="">
          <p:sp>
            <p:nvSpPr>
              <p:cNvPr id="3" name="TextBox 2"/>
              <p:cNvSpPr txBox="1">
                <a:spLocks noRot="1" noChangeAspect="1" noMove="1" noResize="1" noEditPoints="1" noAdjustHandles="1" noChangeArrowheads="1" noChangeShapeType="1" noTextEdit="1"/>
              </p:cNvSpPr>
              <p:nvPr/>
            </p:nvSpPr>
            <p:spPr>
              <a:xfrm>
                <a:off x="537633" y="3168651"/>
                <a:ext cx="3636434" cy="1546577"/>
              </a:xfrm>
              <a:prstGeom prst="rect">
                <a:avLst/>
              </a:prstGeom>
              <a:blipFill>
                <a:blip r:embed="rId5"/>
                <a:stretch>
                  <a:fillRect t="-820" b="-3279"/>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B457E5C6-2F8C-4E88-9203-B616FDEEE9DF}"/>
              </a:ext>
            </a:extLst>
          </p:cNvPr>
          <p:cNvSpPr txBox="1"/>
          <p:nvPr/>
        </p:nvSpPr>
        <p:spPr>
          <a:xfrm>
            <a:off x="398721" y="5377358"/>
            <a:ext cx="5613991" cy="346249"/>
          </a:xfrm>
          <a:prstGeom prst="rect">
            <a:avLst/>
          </a:prstGeom>
          <a:noFill/>
        </p:spPr>
        <p:txBody>
          <a:bodyPr wrap="square" rtlCol="0">
            <a:spAutoFit/>
          </a:bodyPr>
          <a:lstStyle/>
          <a:p>
            <a:r>
              <a:rPr lang="en-US" sz="825" dirty="0"/>
              <a:t>In R: t.test(Score~Treatment_S, data = Creativity, var.equal=FALSE) </a:t>
            </a:r>
          </a:p>
          <a:p>
            <a:endParaRPr lang="en-US" sz="825" dirty="0"/>
          </a:p>
        </p:txBody>
      </p:sp>
    </p:spTree>
    <p:extLst>
      <p:ext uri="{BB962C8B-B14F-4D97-AF65-F5344CB8AC3E}">
        <p14:creationId xmlns:p14="http://schemas.microsoft.com/office/powerpoint/2010/main" val="1481343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 Income Discrimination</a:t>
            </a:r>
          </a:p>
        </p:txBody>
      </p:sp>
      <p:pic>
        <p:nvPicPr>
          <p:cNvPr id="5" name="Picture 4"/>
          <p:cNvPicPr>
            <a:picLocks noChangeAspect="1"/>
          </p:cNvPicPr>
          <p:nvPr/>
        </p:nvPicPr>
        <p:blipFill>
          <a:blip r:embed="rId2"/>
          <a:stretch>
            <a:fillRect/>
          </a:stretch>
        </p:blipFill>
        <p:spPr>
          <a:xfrm>
            <a:off x="3821101" y="2079574"/>
            <a:ext cx="5001471" cy="3799417"/>
          </a:xfrm>
          <a:prstGeom prst="rect">
            <a:avLst/>
          </a:prstGeom>
        </p:spPr>
      </p:pic>
      <p:pic>
        <p:nvPicPr>
          <p:cNvPr id="6" name="Picture 5"/>
          <p:cNvPicPr>
            <a:picLocks noChangeAspect="1"/>
          </p:cNvPicPr>
          <p:nvPr/>
        </p:nvPicPr>
        <p:blipFill>
          <a:blip r:embed="rId3"/>
          <a:stretch>
            <a:fillRect/>
          </a:stretch>
        </p:blipFill>
        <p:spPr>
          <a:xfrm>
            <a:off x="321428" y="1834619"/>
            <a:ext cx="1490538" cy="4249908"/>
          </a:xfrm>
          <a:prstGeom prst="rect">
            <a:avLst/>
          </a:prstGeom>
        </p:spPr>
      </p:pic>
      <p:pic>
        <p:nvPicPr>
          <p:cNvPr id="7" name="Picture 6"/>
          <p:cNvPicPr>
            <a:picLocks noChangeAspect="1"/>
          </p:cNvPicPr>
          <p:nvPr/>
        </p:nvPicPr>
        <p:blipFill>
          <a:blip r:embed="rId4"/>
          <a:stretch>
            <a:fillRect/>
          </a:stretch>
        </p:blipFill>
        <p:spPr>
          <a:xfrm>
            <a:off x="1811966" y="2376170"/>
            <a:ext cx="1815154" cy="3502821"/>
          </a:xfrm>
          <a:prstGeom prst="rect">
            <a:avLst/>
          </a:prstGeom>
        </p:spPr>
      </p:pic>
    </p:spTree>
    <p:extLst>
      <p:ext uri="{BB962C8B-B14F-4D97-AF65-F5344CB8AC3E}">
        <p14:creationId xmlns:p14="http://schemas.microsoft.com/office/powerpoint/2010/main" val="602016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032C-F3A2-3246-954B-BB47CD54099B}"/>
              </a:ext>
            </a:extLst>
          </p:cNvPr>
          <p:cNvSpPr>
            <a:spLocks noGrp="1"/>
          </p:cNvSpPr>
          <p:nvPr>
            <p:ph type="title"/>
          </p:nvPr>
        </p:nvSpPr>
        <p:spPr/>
        <p:txBody>
          <a:bodyPr/>
          <a:lstStyle/>
          <a:p>
            <a:r>
              <a:rPr lang="en-US" dirty="0"/>
              <a:t>Part 1</a:t>
            </a:r>
          </a:p>
        </p:txBody>
      </p:sp>
      <p:sp>
        <p:nvSpPr>
          <p:cNvPr id="3" name="Content Placeholder 2">
            <a:extLst>
              <a:ext uri="{FF2B5EF4-FFF2-40B4-BE49-F238E27FC236}">
                <a16:creationId xmlns:a16="http://schemas.microsoft.com/office/drawing/2014/main" id="{ED04B1DB-8520-6A4F-987A-6E60EBC10B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52161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 Income Discrimination</a:t>
            </a:r>
          </a:p>
        </p:txBody>
      </p:sp>
      <p:pic>
        <p:nvPicPr>
          <p:cNvPr id="5" name="Picture 4"/>
          <p:cNvPicPr>
            <a:picLocks noChangeAspect="1"/>
          </p:cNvPicPr>
          <p:nvPr/>
        </p:nvPicPr>
        <p:blipFill>
          <a:blip r:embed="rId2"/>
          <a:stretch>
            <a:fillRect/>
          </a:stretch>
        </p:blipFill>
        <p:spPr>
          <a:xfrm>
            <a:off x="4639169" y="2296583"/>
            <a:ext cx="4139971" cy="3144970"/>
          </a:xfrm>
          <a:prstGeom prst="rect">
            <a:avLst/>
          </a:prstGeom>
        </p:spPr>
      </p:pic>
      <mc:AlternateContent xmlns:mc="http://schemas.openxmlformats.org/markup-compatibility/2006" xmlns:a14="http://schemas.microsoft.com/office/drawing/2010/main">
        <mc:Choice Requires="a14">
          <p:sp>
            <p:nvSpPr>
              <p:cNvPr id="4" name="Rectangle 3"/>
              <p:cNvSpPr/>
              <p:nvPr/>
            </p:nvSpPr>
            <p:spPr>
              <a:xfrm>
                <a:off x="440267" y="2392087"/>
                <a:ext cx="4572000" cy="715581"/>
              </a:xfrm>
              <a:prstGeom prst="rect">
                <a:avLst/>
              </a:prstGeom>
            </p:spPr>
            <p:txBody>
              <a:bodyPr>
                <a:spAutoFit/>
              </a:bodyPr>
              <a:lstStyle/>
              <a:p>
                <a:r>
                  <a:rPr lang="en-US" sz="1350" dirty="0">
                    <a:solidFill>
                      <a:prstClr val="black"/>
                    </a:solidFill>
                  </a:rPr>
                  <a:t>H</a:t>
                </a:r>
                <a:r>
                  <a:rPr lang="en-US" sz="1350" baseline="-25000" dirty="0">
                    <a:solidFill>
                      <a:prstClr val="black"/>
                    </a:solidFill>
                  </a:rPr>
                  <a:t>0</a:t>
                </a:r>
                <a:r>
                  <a:rPr lang="en-US" sz="1350" dirty="0">
                    <a:solidFill>
                      <a:prstClr val="black"/>
                    </a:solidFill>
                  </a:rPr>
                  <a:t>: </a:t>
                </a:r>
                <a14:m>
                  <m:oMath xmlns:m="http://schemas.openxmlformats.org/officeDocument/2006/math">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panose="02040503050406030204" pitchFamily="18" charset="0"/>
                            <a:ea typeface="Cambria Math" panose="02040503050406030204" pitchFamily="18" charset="0"/>
                          </a:rPr>
                          <m:t>𝜇</m:t>
                        </m:r>
                      </m:e>
                      <m:sub>
                        <m:r>
                          <a:rPr lang="en-US" sz="1350" i="1">
                            <a:solidFill>
                              <a:prstClr val="black"/>
                            </a:solidFill>
                            <a:latin typeface="Cambria Math" panose="02040503050406030204" pitchFamily="18" charset="0"/>
                            <a:ea typeface="Cambria Math" panose="02040503050406030204" pitchFamily="18" charset="0"/>
                          </a:rPr>
                          <m:t>𝐹</m:t>
                        </m:r>
                      </m:sub>
                    </m:sSub>
                    <m:r>
                      <a:rPr lang="en-US" sz="1350" i="1">
                        <a:solidFill>
                          <a:prstClr val="black"/>
                        </a:solidFill>
                        <a:latin typeface="Cambria Math" panose="02040503050406030204" pitchFamily="18" charset="0"/>
                      </a:rPr>
                      <m:t>=</m:t>
                    </m:r>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panose="02040503050406030204" pitchFamily="18" charset="0"/>
                            <a:ea typeface="Cambria Math" panose="02040503050406030204" pitchFamily="18" charset="0"/>
                          </a:rPr>
                          <m:t>𝜇</m:t>
                        </m:r>
                      </m:e>
                      <m:sub>
                        <m:r>
                          <a:rPr lang="en-US" sz="1350" i="1">
                            <a:solidFill>
                              <a:prstClr val="black"/>
                            </a:solidFill>
                            <a:latin typeface="Cambria Math" panose="02040503050406030204" pitchFamily="18" charset="0"/>
                            <a:ea typeface="Cambria Math" panose="02040503050406030204" pitchFamily="18" charset="0"/>
                          </a:rPr>
                          <m:t>𝑀</m:t>
                        </m:r>
                      </m:sub>
                    </m:sSub>
                  </m:oMath>
                </a14:m>
                <a:endParaRPr lang="en-US" sz="1350" dirty="0">
                  <a:solidFill>
                    <a:prstClr val="black"/>
                  </a:solidFill>
                </a:endParaRPr>
              </a:p>
              <a:p>
                <a:r>
                  <a:rPr lang="en-US" sz="1350" dirty="0">
                    <a:solidFill>
                      <a:prstClr val="black"/>
                    </a:solidFill>
                  </a:rPr>
                  <a:t>H</a:t>
                </a:r>
                <a:r>
                  <a:rPr lang="en-US" sz="1350" baseline="-25000" dirty="0">
                    <a:solidFill>
                      <a:prstClr val="black"/>
                    </a:solidFill>
                  </a:rPr>
                  <a:t>a</a:t>
                </a:r>
                <a:r>
                  <a:rPr lang="en-US" sz="1350" dirty="0">
                    <a:solidFill>
                      <a:prstClr val="black"/>
                    </a:solidFill>
                  </a:rPr>
                  <a:t>: </a:t>
                </a:r>
                <a14:m>
                  <m:oMath xmlns:m="http://schemas.openxmlformats.org/officeDocument/2006/math">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panose="02040503050406030204" pitchFamily="18" charset="0"/>
                            <a:ea typeface="Cambria Math" panose="02040503050406030204" pitchFamily="18" charset="0"/>
                          </a:rPr>
                          <m:t>𝜇</m:t>
                        </m:r>
                      </m:e>
                      <m:sub>
                        <m:r>
                          <a:rPr lang="en-US" sz="1350" i="1">
                            <a:solidFill>
                              <a:prstClr val="black"/>
                            </a:solidFill>
                            <a:latin typeface="Cambria Math" panose="02040503050406030204" pitchFamily="18" charset="0"/>
                            <a:ea typeface="Cambria Math" panose="02040503050406030204" pitchFamily="18" charset="0"/>
                          </a:rPr>
                          <m:t>𝐹</m:t>
                        </m:r>
                      </m:sub>
                    </m:sSub>
                    <m:r>
                      <a:rPr lang="en-US" sz="1350" i="1">
                        <a:solidFill>
                          <a:prstClr val="black"/>
                        </a:solidFill>
                        <a:latin typeface="Cambria Math" panose="02040503050406030204" pitchFamily="18" charset="0"/>
                        <a:ea typeface="Cambria Math" panose="02040503050406030204" pitchFamily="18" charset="0"/>
                      </a:rPr>
                      <m:t>≠</m:t>
                    </m:r>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panose="02040503050406030204" pitchFamily="18" charset="0"/>
                            <a:ea typeface="Cambria Math" panose="02040503050406030204" pitchFamily="18" charset="0"/>
                          </a:rPr>
                          <m:t>𝜇</m:t>
                        </m:r>
                      </m:e>
                      <m:sub>
                        <m:r>
                          <a:rPr lang="en-US" sz="1350" i="1">
                            <a:solidFill>
                              <a:prstClr val="black"/>
                            </a:solidFill>
                            <a:latin typeface="Cambria Math" panose="02040503050406030204" pitchFamily="18" charset="0"/>
                            <a:ea typeface="Cambria Math" panose="02040503050406030204" pitchFamily="18" charset="0"/>
                          </a:rPr>
                          <m:t>𝑀</m:t>
                        </m:r>
                      </m:sub>
                    </m:sSub>
                  </m:oMath>
                </a14:m>
                <a:endParaRPr lang="en-US" sz="1350" dirty="0">
                  <a:solidFill>
                    <a:prstClr val="black"/>
                  </a:solidFill>
                </a:endParaRPr>
              </a:p>
              <a:p>
                <a:endParaRPr lang="en-US" sz="1350" dirty="0">
                  <a:solidFill>
                    <a:prstClr val="black"/>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440267" y="2392087"/>
                <a:ext cx="4572000" cy="715581"/>
              </a:xfrm>
              <a:prstGeom prst="rect">
                <a:avLst/>
              </a:prstGeom>
              <a:blipFill>
                <a:blip r:embed="rId3"/>
                <a:stretch>
                  <a:fillRect l="-277"/>
                </a:stretch>
              </a:blipFill>
            </p:spPr>
            <p:txBody>
              <a:bodyPr/>
              <a:lstStyle/>
              <a:p>
                <a:r>
                  <a:rPr lang="en-US">
                    <a:noFill/>
                  </a:rPr>
                  <a:t> </a:t>
                </a:r>
              </a:p>
            </p:txBody>
          </p:sp>
        </mc:Fallback>
      </mc:AlternateContent>
      <p:sp>
        <p:nvSpPr>
          <p:cNvPr id="8" name="TextBox 7"/>
          <p:cNvSpPr txBox="1"/>
          <p:nvPr/>
        </p:nvSpPr>
        <p:spPr>
          <a:xfrm>
            <a:off x="397933" y="3122084"/>
            <a:ext cx="4017434" cy="1338828"/>
          </a:xfrm>
          <a:prstGeom prst="rect">
            <a:avLst/>
          </a:prstGeom>
          <a:noFill/>
        </p:spPr>
        <p:txBody>
          <a:bodyPr wrap="square" rtlCol="0">
            <a:spAutoFit/>
          </a:bodyPr>
          <a:lstStyle/>
          <a:p>
            <a:r>
              <a:rPr lang="en-US" sz="1350" dirty="0">
                <a:solidFill>
                  <a:prstClr val="black"/>
                </a:solidFill>
              </a:rPr>
              <a:t>Strong evidence against normality, but CTL applies.</a:t>
            </a:r>
          </a:p>
          <a:p>
            <a:r>
              <a:rPr lang="en-US" sz="1350" dirty="0">
                <a:solidFill>
                  <a:prstClr val="black"/>
                </a:solidFill>
              </a:rPr>
              <a:t>Strong evidence against equal standard deviations and different sample sizes. (They are close but the standard deviations appear to be so different that this may make a real difference.)  </a:t>
            </a:r>
          </a:p>
          <a:p>
            <a:r>
              <a:rPr lang="en-US" sz="1350" dirty="0">
                <a:solidFill>
                  <a:prstClr val="black"/>
                </a:solidFill>
              </a:rPr>
              <a:t>We will assume independence.  </a:t>
            </a:r>
          </a:p>
        </p:txBody>
      </p:sp>
      <p:sp>
        <p:nvSpPr>
          <p:cNvPr id="9" name="TextBox 8"/>
          <p:cNvSpPr txBox="1"/>
          <p:nvPr/>
        </p:nvSpPr>
        <p:spPr>
          <a:xfrm>
            <a:off x="512906" y="4666576"/>
            <a:ext cx="3551714" cy="300082"/>
          </a:xfrm>
          <a:prstGeom prst="rect">
            <a:avLst/>
          </a:prstGeom>
          <a:noFill/>
        </p:spPr>
        <p:txBody>
          <a:bodyPr wrap="square" rtlCol="0">
            <a:spAutoFit/>
          </a:bodyPr>
          <a:lstStyle/>
          <a:p>
            <a:r>
              <a:rPr lang="en-US" sz="1350" dirty="0">
                <a:solidFill>
                  <a:prstClr val="black"/>
                </a:solidFill>
              </a:rPr>
              <a:t>Student’s t-test not a good idea here.</a:t>
            </a:r>
          </a:p>
        </p:txBody>
      </p:sp>
    </p:spTree>
    <p:extLst>
      <p:ext uri="{BB962C8B-B14F-4D97-AF65-F5344CB8AC3E}">
        <p14:creationId xmlns:p14="http://schemas.microsoft.com/office/powerpoint/2010/main" val="2019736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 Income Discrimination!</a:t>
            </a:r>
          </a:p>
        </p:txBody>
      </p:sp>
      <mc:AlternateContent xmlns:mc="http://schemas.openxmlformats.org/markup-compatibility/2006" xmlns:a14="http://schemas.microsoft.com/office/drawing/2010/main">
        <mc:Choice Requires="a14">
          <p:sp>
            <p:nvSpPr>
              <p:cNvPr id="4" name="TextBox 3"/>
              <p:cNvSpPr txBox="1"/>
              <p:nvPr/>
            </p:nvSpPr>
            <p:spPr>
              <a:xfrm>
                <a:off x="491065" y="2321982"/>
                <a:ext cx="3856568" cy="923330"/>
              </a:xfrm>
              <a:prstGeom prst="rect">
                <a:avLst/>
              </a:prstGeom>
              <a:noFill/>
            </p:spPr>
            <p:txBody>
              <a:bodyPr wrap="square" rtlCol="0">
                <a:spAutoFit/>
              </a:bodyPr>
              <a:lstStyle/>
              <a:p>
                <a:r>
                  <a:rPr lang="en-US" sz="1350" dirty="0">
                    <a:solidFill>
                      <a:prstClr val="black"/>
                    </a:solidFill>
                  </a:rPr>
                  <a:t>H</a:t>
                </a:r>
                <a:r>
                  <a:rPr lang="en-US" sz="1350" baseline="-25000" dirty="0">
                    <a:solidFill>
                      <a:prstClr val="black"/>
                    </a:solidFill>
                  </a:rPr>
                  <a:t>0</a:t>
                </a:r>
                <a:r>
                  <a:rPr lang="en-US" sz="1350" dirty="0">
                    <a:solidFill>
                      <a:prstClr val="black"/>
                    </a:solidFill>
                  </a:rPr>
                  <a:t>: </a:t>
                </a:r>
                <a14:m>
                  <m:oMath xmlns:m="http://schemas.openxmlformats.org/officeDocument/2006/math">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panose="02040503050406030204" pitchFamily="18" charset="0"/>
                            <a:ea typeface="Cambria Math" panose="02040503050406030204" pitchFamily="18" charset="0"/>
                          </a:rPr>
                          <m:t>𝜇</m:t>
                        </m:r>
                      </m:e>
                      <m:sub>
                        <m:r>
                          <a:rPr lang="en-US" sz="1350" i="1">
                            <a:solidFill>
                              <a:prstClr val="black"/>
                            </a:solidFill>
                            <a:latin typeface="Cambria Math" panose="02040503050406030204" pitchFamily="18" charset="0"/>
                          </a:rPr>
                          <m:t>𝐹</m:t>
                        </m:r>
                      </m:sub>
                    </m:sSub>
                    <m:r>
                      <a:rPr lang="en-US" sz="1350" i="1">
                        <a:solidFill>
                          <a:prstClr val="black"/>
                        </a:solidFill>
                        <a:latin typeface="Cambria Math" panose="02040503050406030204" pitchFamily="18" charset="0"/>
                      </a:rPr>
                      <m:t>=</m:t>
                    </m:r>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panose="02040503050406030204" pitchFamily="18" charset="0"/>
                            <a:ea typeface="Cambria Math" panose="02040503050406030204" pitchFamily="18" charset="0"/>
                          </a:rPr>
                          <m:t>𝜇</m:t>
                        </m:r>
                      </m:e>
                      <m:sub>
                        <m:r>
                          <a:rPr lang="en-US" sz="1350" i="1">
                            <a:solidFill>
                              <a:prstClr val="black"/>
                            </a:solidFill>
                            <a:latin typeface="Cambria Math" panose="02040503050406030204" pitchFamily="18" charset="0"/>
                            <a:ea typeface="Cambria Math" panose="02040503050406030204" pitchFamily="18" charset="0"/>
                          </a:rPr>
                          <m:t>𝑀</m:t>
                        </m:r>
                      </m:sub>
                    </m:sSub>
                  </m:oMath>
                </a14:m>
                <a:endParaRPr lang="en-US" sz="1350" dirty="0">
                  <a:solidFill>
                    <a:prstClr val="black"/>
                  </a:solidFill>
                </a:endParaRPr>
              </a:p>
              <a:p>
                <a:r>
                  <a:rPr lang="en-US" sz="1350" dirty="0">
                    <a:solidFill>
                      <a:prstClr val="black"/>
                    </a:solidFill>
                  </a:rPr>
                  <a:t>H</a:t>
                </a:r>
                <a:r>
                  <a:rPr lang="en-US" sz="1350" baseline="-25000" dirty="0">
                    <a:solidFill>
                      <a:prstClr val="black"/>
                    </a:solidFill>
                  </a:rPr>
                  <a:t>a</a:t>
                </a:r>
                <a:r>
                  <a:rPr lang="en-US" sz="1350" dirty="0">
                    <a:solidFill>
                      <a:prstClr val="black"/>
                    </a:solidFill>
                  </a:rPr>
                  <a:t>: </a:t>
                </a:r>
                <a14:m>
                  <m:oMath xmlns:m="http://schemas.openxmlformats.org/officeDocument/2006/math">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panose="02040503050406030204" pitchFamily="18" charset="0"/>
                            <a:ea typeface="Cambria Math" panose="02040503050406030204" pitchFamily="18" charset="0"/>
                          </a:rPr>
                          <m:t>𝜇</m:t>
                        </m:r>
                      </m:e>
                      <m:sub>
                        <m:r>
                          <a:rPr lang="en-US" sz="1350" i="1">
                            <a:solidFill>
                              <a:prstClr val="black"/>
                            </a:solidFill>
                            <a:latin typeface="Cambria Math" panose="02040503050406030204" pitchFamily="18" charset="0"/>
                            <a:ea typeface="Cambria Math" panose="02040503050406030204" pitchFamily="18" charset="0"/>
                          </a:rPr>
                          <m:t>𝐹</m:t>
                        </m:r>
                      </m:sub>
                    </m:sSub>
                    <m:r>
                      <a:rPr lang="en-US" sz="1350" i="1">
                        <a:solidFill>
                          <a:prstClr val="black"/>
                        </a:solidFill>
                        <a:latin typeface="Cambria Math" panose="02040503050406030204" pitchFamily="18" charset="0"/>
                        <a:ea typeface="Cambria Math" panose="02040503050406030204" pitchFamily="18" charset="0"/>
                      </a:rPr>
                      <m:t>≠</m:t>
                    </m:r>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panose="02040503050406030204" pitchFamily="18" charset="0"/>
                            <a:ea typeface="Cambria Math" panose="02040503050406030204" pitchFamily="18" charset="0"/>
                          </a:rPr>
                          <m:t>𝜇</m:t>
                        </m:r>
                      </m:e>
                      <m:sub>
                        <m:r>
                          <a:rPr lang="en-US" sz="1350" i="1">
                            <a:solidFill>
                              <a:prstClr val="black"/>
                            </a:solidFill>
                            <a:latin typeface="Cambria Math" panose="02040503050406030204" pitchFamily="18" charset="0"/>
                            <a:ea typeface="Cambria Math" panose="02040503050406030204" pitchFamily="18" charset="0"/>
                          </a:rPr>
                          <m:t>𝑀</m:t>
                        </m:r>
                      </m:sub>
                    </m:sSub>
                  </m:oMath>
                </a14:m>
                <a:endParaRPr lang="en-US" sz="1350" dirty="0">
                  <a:solidFill>
                    <a:prstClr val="black"/>
                  </a:solidFill>
                </a:endParaRPr>
              </a:p>
              <a:p>
                <a:endParaRPr lang="en-US" sz="1350" dirty="0">
                  <a:solidFill>
                    <a:prstClr val="black"/>
                  </a:solidFill>
                </a:endParaRPr>
              </a:p>
              <a:p>
                <a:r>
                  <a:rPr lang="en-US" sz="1350" dirty="0">
                    <a:solidFill>
                      <a:prstClr val="black"/>
                    </a:solidFill>
                  </a:rPr>
                  <a:t>Critical value (Two Sided): </a:t>
                </a:r>
                <a14:m>
                  <m:oMath xmlns:m="http://schemas.openxmlformats.org/officeDocument/2006/math">
                    <m:r>
                      <a:rPr lang="en-US" sz="1350" i="1">
                        <a:solidFill>
                          <a:prstClr val="black"/>
                        </a:solidFill>
                        <a:latin typeface="Cambria Math" panose="02040503050406030204" pitchFamily="18" charset="0"/>
                        <a:ea typeface="Cambria Math" panose="02040503050406030204" pitchFamily="18" charset="0"/>
                      </a:rPr>
                      <m:t>±</m:t>
                    </m:r>
                    <m:r>
                      <m:rPr>
                        <m:sty m:val="p"/>
                      </m:rPr>
                      <a:rPr lang="en-US" sz="1350">
                        <a:solidFill>
                          <a:prstClr val="black"/>
                        </a:solidFill>
                        <a:latin typeface="Cambria Math" panose="02040503050406030204" pitchFamily="18" charset="0"/>
                        <a:ea typeface="Cambria Math" panose="02040503050406030204" pitchFamily="18" charset="0"/>
                      </a:rPr>
                      <m:t>t</m:t>
                    </m:r>
                    <m:r>
                      <a:rPr lang="en-US" sz="1350" baseline="-25000">
                        <a:solidFill>
                          <a:prstClr val="black"/>
                        </a:solidFill>
                        <a:latin typeface="Cambria Math" panose="02040503050406030204" pitchFamily="18" charset="0"/>
                        <a:ea typeface="Cambria Math" panose="02040503050406030204" pitchFamily="18" charset="0"/>
                      </a:rPr>
                      <m:t>0.025;29.131</m:t>
                    </m:r>
                    <m:r>
                      <a:rPr lang="en-US" sz="1350" i="1">
                        <a:solidFill>
                          <a:prstClr val="black"/>
                        </a:solidFill>
                        <a:latin typeface="Cambria Math" panose="02040503050406030204" pitchFamily="18" charset="0"/>
                        <a:ea typeface="Cambria Math" panose="02040503050406030204" pitchFamily="18" charset="0"/>
                      </a:rPr>
                      <m:t>=± </m:t>
                    </m:r>
                  </m:oMath>
                </a14:m>
                <a:r>
                  <a:rPr lang="en-US" sz="1350" dirty="0">
                    <a:solidFill>
                      <a:prstClr val="black"/>
                    </a:solidFill>
                  </a:rPr>
                  <a:t>2.045</a:t>
                </a:r>
              </a:p>
            </p:txBody>
          </p:sp>
        </mc:Choice>
        <mc:Fallback xmlns="">
          <p:sp>
            <p:nvSpPr>
              <p:cNvPr id="4" name="TextBox 3"/>
              <p:cNvSpPr txBox="1">
                <a:spLocks noRot="1" noChangeAspect="1" noMove="1" noResize="1" noEditPoints="1" noAdjustHandles="1" noChangeArrowheads="1" noChangeShapeType="1" noTextEdit="1"/>
              </p:cNvSpPr>
              <p:nvPr/>
            </p:nvSpPr>
            <p:spPr>
              <a:xfrm>
                <a:off x="491065" y="2321982"/>
                <a:ext cx="3856568" cy="923330"/>
              </a:xfrm>
              <a:prstGeom prst="rect">
                <a:avLst/>
              </a:prstGeom>
              <a:blipFill>
                <a:blip r:embed="rId2"/>
                <a:stretch>
                  <a:fillRect l="-329" b="-4054"/>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4572000" y="1932777"/>
            <a:ext cx="4175857" cy="3956897"/>
          </a:xfrm>
          <a:prstGeom prst="rect">
            <a:avLst/>
          </a:prstGeom>
        </p:spPr>
      </p:pic>
      <p:sp>
        <p:nvSpPr>
          <p:cNvPr id="3" name="Rectangle 2">
            <a:extLst>
              <a:ext uri="{FF2B5EF4-FFF2-40B4-BE49-F238E27FC236}">
                <a16:creationId xmlns:a16="http://schemas.microsoft.com/office/drawing/2014/main" id="{09C31D5F-0C93-4DE0-A625-FB227850EC76}"/>
              </a:ext>
            </a:extLst>
          </p:cNvPr>
          <p:cNvSpPr/>
          <p:nvPr/>
        </p:nvSpPr>
        <p:spPr>
          <a:xfrm>
            <a:off x="7531489" y="4789470"/>
            <a:ext cx="412073" cy="21225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Rectangle 5">
            <a:extLst>
              <a:ext uri="{FF2B5EF4-FFF2-40B4-BE49-F238E27FC236}">
                <a16:creationId xmlns:a16="http://schemas.microsoft.com/office/drawing/2014/main" id="{5BEB4C41-8837-421E-B069-341F750CA9FA}"/>
              </a:ext>
            </a:extLst>
          </p:cNvPr>
          <p:cNvSpPr/>
          <p:nvPr/>
        </p:nvSpPr>
        <p:spPr>
          <a:xfrm>
            <a:off x="6400220" y="4068591"/>
            <a:ext cx="929048" cy="18504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TextBox 6">
            <a:extLst>
              <a:ext uri="{FF2B5EF4-FFF2-40B4-BE49-F238E27FC236}">
                <a16:creationId xmlns:a16="http://schemas.microsoft.com/office/drawing/2014/main" id="{A3635906-B301-496B-BC6C-2FB0C7993C32}"/>
              </a:ext>
            </a:extLst>
          </p:cNvPr>
          <p:cNvSpPr txBox="1"/>
          <p:nvPr/>
        </p:nvSpPr>
        <p:spPr>
          <a:xfrm>
            <a:off x="491065" y="3372849"/>
            <a:ext cx="3856568" cy="715581"/>
          </a:xfrm>
          <a:prstGeom prst="rect">
            <a:avLst/>
          </a:prstGeom>
          <a:noFill/>
        </p:spPr>
        <p:txBody>
          <a:bodyPr wrap="square" rtlCol="0">
            <a:spAutoFit/>
          </a:bodyPr>
          <a:lstStyle/>
          <a:p>
            <a:r>
              <a:rPr lang="en-US" sz="1350" dirty="0">
                <a:solidFill>
                  <a:prstClr val="black"/>
                </a:solidFill>
              </a:rPr>
              <a:t>Test Statistic: t</a:t>
            </a:r>
            <a:r>
              <a:rPr lang="en-US" sz="1350" baseline="-25000" dirty="0">
                <a:solidFill>
                  <a:prstClr val="black"/>
                </a:solidFill>
              </a:rPr>
              <a:t>stat</a:t>
            </a:r>
            <a:r>
              <a:rPr lang="en-US" sz="1350" dirty="0">
                <a:solidFill>
                  <a:prstClr val="black"/>
                </a:solidFill>
              </a:rPr>
              <a:t> = -3.88</a:t>
            </a:r>
          </a:p>
          <a:p>
            <a:r>
              <a:rPr lang="en-US" sz="1350" dirty="0">
                <a:solidFill>
                  <a:prstClr val="black"/>
                </a:solidFill>
              </a:rPr>
              <a:t>P-value = .0006</a:t>
            </a:r>
          </a:p>
          <a:p>
            <a:r>
              <a:rPr lang="en-US" sz="1350" dirty="0">
                <a:solidFill>
                  <a:prstClr val="black"/>
                </a:solidFill>
              </a:rPr>
              <a:t>Reject H</a:t>
            </a:r>
            <a:r>
              <a:rPr lang="en-US" sz="1350" baseline="-25000" dirty="0">
                <a:solidFill>
                  <a:prstClr val="black"/>
                </a:solidFill>
              </a:rPr>
              <a:t>0</a:t>
            </a:r>
          </a:p>
        </p:txBody>
      </p:sp>
      <p:sp>
        <p:nvSpPr>
          <p:cNvPr id="8" name="TextBox 7">
            <a:extLst>
              <a:ext uri="{FF2B5EF4-FFF2-40B4-BE49-F238E27FC236}">
                <a16:creationId xmlns:a16="http://schemas.microsoft.com/office/drawing/2014/main" id="{61E1EE68-8C1F-4797-9A35-757890715391}"/>
              </a:ext>
            </a:extLst>
          </p:cNvPr>
          <p:cNvSpPr txBox="1"/>
          <p:nvPr/>
        </p:nvSpPr>
        <p:spPr>
          <a:xfrm>
            <a:off x="491065" y="4050290"/>
            <a:ext cx="3856568" cy="1754326"/>
          </a:xfrm>
          <a:prstGeom prst="rect">
            <a:avLst/>
          </a:prstGeom>
          <a:noFill/>
        </p:spPr>
        <p:txBody>
          <a:bodyPr wrap="square" rtlCol="0">
            <a:spAutoFit/>
          </a:bodyPr>
          <a:lstStyle/>
          <a:p>
            <a:r>
              <a:rPr lang="en-US" sz="1350" dirty="0">
                <a:solidFill>
                  <a:prstClr val="black"/>
                </a:solidFill>
              </a:rPr>
              <a:t>Conclusion: There is strong evidence to suggest that the mean income of the female group is different from the mean income of the male group (p-value = 0.0006).  A 95% confidence interval for this difference is ($29,124, $94,176) in favor of the males.  </a:t>
            </a:r>
          </a:p>
          <a:p>
            <a:endParaRPr lang="en-US" sz="1350" dirty="0">
              <a:solidFill>
                <a:prstClr val="black"/>
              </a:solidFill>
            </a:endParaRPr>
          </a:p>
          <a:p>
            <a:r>
              <a:rPr lang="en-US" sz="1350" dirty="0">
                <a:solidFill>
                  <a:prstClr val="black"/>
                </a:solidFill>
              </a:rPr>
              <a:t>That is quite a difference! </a:t>
            </a:r>
          </a:p>
        </p:txBody>
      </p:sp>
    </p:spTree>
    <p:extLst>
      <p:ext uri="{BB962C8B-B14F-4D97-AF65-F5344CB8AC3E}">
        <p14:creationId xmlns:p14="http://schemas.microsoft.com/office/powerpoint/2010/main" val="230521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F4337-EBEF-774D-A04B-B7A0ABD8533B}"/>
              </a:ext>
            </a:extLst>
          </p:cNvPr>
          <p:cNvSpPr>
            <a:spLocks noGrp="1"/>
          </p:cNvSpPr>
          <p:nvPr>
            <p:ph type="title"/>
          </p:nvPr>
        </p:nvSpPr>
        <p:spPr/>
        <p:txBody>
          <a:bodyPr/>
          <a:lstStyle/>
          <a:p>
            <a:r>
              <a:rPr lang="en-US" dirty="0"/>
              <a:t>Question 2 (2 hours)</a:t>
            </a:r>
          </a:p>
        </p:txBody>
      </p:sp>
      <p:sp>
        <p:nvSpPr>
          <p:cNvPr id="3" name="Content Placeholder 2">
            <a:extLst>
              <a:ext uri="{FF2B5EF4-FFF2-40B4-BE49-F238E27FC236}">
                <a16:creationId xmlns:a16="http://schemas.microsoft.com/office/drawing/2014/main" id="{49C80981-CA81-A24F-93B4-BC2AE4A45648}"/>
              </a:ext>
            </a:extLst>
          </p:cNvPr>
          <p:cNvSpPr>
            <a:spLocks noGrp="1"/>
          </p:cNvSpPr>
          <p:nvPr>
            <p:ph idx="1"/>
          </p:nvPr>
        </p:nvSpPr>
        <p:spPr>
          <a:xfrm>
            <a:off x="162560" y="1845945"/>
            <a:ext cx="8818880" cy="4351338"/>
          </a:xfrm>
        </p:spPr>
        <p:txBody>
          <a:bodyPr>
            <a:normAutofit fontScale="77500" lnSpcReduction="20000"/>
          </a:bodyPr>
          <a:lstStyle/>
          <a:p>
            <a:pPr lvl="0"/>
            <a:r>
              <a:rPr lang="en-US" dirty="0"/>
              <a:t>Conduct a Welch’s two-sample t-test on the Education Data from HW 3 (untransformed). Perform a complete analysis using SAS to test the claim that the mean income of college educated people (16 years of education) is greater than the mean of those with a high school education only (12 years of education).</a:t>
            </a:r>
          </a:p>
          <a:p>
            <a:pPr lvl="1"/>
            <a:r>
              <a:rPr lang="en-US" dirty="0"/>
              <a:t>State the problem, address the assumptions. Be sure to support with your knowledge of theory (CLT) as well as with histograms, box plots, q-q plots, etc.  </a:t>
            </a:r>
          </a:p>
          <a:p>
            <a:pPr lvl="1"/>
            <a:r>
              <a:rPr lang="en-US" dirty="0"/>
              <a:t>Show all 6 steps, including a thoughtful, thorough, yet non-technical conclusion. Include a confidence interval.</a:t>
            </a:r>
          </a:p>
          <a:p>
            <a:pPr lvl="1"/>
            <a:r>
              <a:rPr lang="en-US" dirty="0"/>
              <a:t>Include a scope of inference at the end. (You may copy and paste this from a previous HW if you like.) </a:t>
            </a:r>
          </a:p>
          <a:p>
            <a:pPr lvl="1"/>
            <a:r>
              <a:rPr lang="en-US" dirty="0"/>
              <a:t>Verify the Welch’s t statistic and p-value with R (using R function </a:t>
            </a:r>
            <a:r>
              <a:rPr lang="en-US" dirty="0" err="1"/>
              <a:t>t.test</a:t>
            </a:r>
            <a:r>
              <a:rPr lang="en-US" dirty="0"/>
              <a:t>).  Simply cut and paste your R code and output.  You may use: </a:t>
            </a:r>
            <a:r>
              <a:rPr lang="en-US" u="sng" dirty="0">
                <a:hlinkClick r:id="rId2"/>
              </a:rPr>
              <a:t>http://rcompanion.org/rcompanion/d_02.html</a:t>
            </a:r>
            <a:r>
              <a:rPr lang="en-US" dirty="0"/>
              <a:t> for reference. </a:t>
            </a:r>
          </a:p>
          <a:p>
            <a:pPr lvl="1"/>
            <a:r>
              <a:rPr lang="en-US" dirty="0"/>
              <a:t>Would you prefer to run the log transformed analysis you ran in HW3, or do you feel this analysis is more appropriate?  Why or Why not? (Make mention of the assumptions as well as the parameters that each test provides inference on.  As you know, they are different.)  </a:t>
            </a:r>
          </a:p>
          <a:p>
            <a:endParaRPr lang="en-US" dirty="0"/>
          </a:p>
        </p:txBody>
      </p:sp>
    </p:spTree>
    <p:extLst>
      <p:ext uri="{BB962C8B-B14F-4D97-AF65-F5344CB8AC3E}">
        <p14:creationId xmlns:p14="http://schemas.microsoft.com/office/powerpoint/2010/main" val="3355299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365A-3F4B-4B65-80D1-3ED3628AFBFF}"/>
              </a:ext>
            </a:extLst>
          </p:cNvPr>
          <p:cNvSpPr>
            <a:spLocks noGrp="1"/>
          </p:cNvSpPr>
          <p:nvPr>
            <p:ph type="title"/>
          </p:nvPr>
        </p:nvSpPr>
        <p:spPr/>
        <p:txBody>
          <a:bodyPr/>
          <a:lstStyle/>
          <a:p>
            <a:r>
              <a:rPr lang="en-US" dirty="0"/>
              <a:t>Question 2: Problem Statement and assumptions </a:t>
            </a:r>
          </a:p>
        </p:txBody>
      </p:sp>
      <p:sp>
        <p:nvSpPr>
          <p:cNvPr id="3" name="Content Placeholder 2">
            <a:extLst>
              <a:ext uri="{FF2B5EF4-FFF2-40B4-BE49-F238E27FC236}">
                <a16:creationId xmlns:a16="http://schemas.microsoft.com/office/drawing/2014/main" id="{AABE21CD-8DD1-47AF-A09D-78EF9D42F84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59246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365A-3F4B-4B65-80D1-3ED3628AFBFF}"/>
              </a:ext>
            </a:extLst>
          </p:cNvPr>
          <p:cNvSpPr>
            <a:spLocks noGrp="1"/>
          </p:cNvSpPr>
          <p:nvPr>
            <p:ph type="title"/>
          </p:nvPr>
        </p:nvSpPr>
        <p:spPr/>
        <p:txBody>
          <a:bodyPr/>
          <a:lstStyle/>
          <a:p>
            <a:r>
              <a:rPr lang="en-US" dirty="0"/>
              <a:t>Question 2: 6 Steps for Hypothesis Test</a:t>
            </a:r>
          </a:p>
        </p:txBody>
      </p:sp>
      <p:sp>
        <p:nvSpPr>
          <p:cNvPr id="3" name="Content Placeholder 2">
            <a:extLst>
              <a:ext uri="{FF2B5EF4-FFF2-40B4-BE49-F238E27FC236}">
                <a16:creationId xmlns:a16="http://schemas.microsoft.com/office/drawing/2014/main" id="{AABE21CD-8DD1-47AF-A09D-78EF9D42F84B}"/>
              </a:ext>
            </a:extLst>
          </p:cNvPr>
          <p:cNvSpPr>
            <a:spLocks noGrp="1"/>
          </p:cNvSpPr>
          <p:nvPr>
            <p:ph idx="1"/>
          </p:nvPr>
        </p:nvSpPr>
        <p:spPr/>
        <p:txBody>
          <a:bodyPr>
            <a:normAutofit lnSpcReduction="10000"/>
          </a:bodyPr>
          <a:lstStyle/>
          <a:p>
            <a:r>
              <a:rPr lang="en-US" dirty="0"/>
              <a:t>Step 1: H_0: Mu_12_income = Mu_16_income</a:t>
            </a:r>
          </a:p>
          <a:p>
            <a:r>
              <a:rPr lang="en-US" dirty="0"/>
              <a:t>Step 2: H_A: Mu_12_income != Mu_16_income</a:t>
            </a:r>
          </a:p>
          <a:p>
            <a:r>
              <a:rPr lang="en-US" dirty="0"/>
              <a:t>Step 3: T-Statistic: -7.4721</a:t>
            </a:r>
          </a:p>
          <a:p>
            <a:r>
              <a:rPr lang="en-US" dirty="0"/>
              <a:t>Step 4: P-Value: P&lt;0.0001 </a:t>
            </a:r>
          </a:p>
          <a:p>
            <a:r>
              <a:rPr lang="en-US" dirty="0"/>
              <a:t>Step 5: Reject H_0!</a:t>
            </a:r>
          </a:p>
          <a:p>
            <a:r>
              <a:rPr lang="en-US" dirty="0"/>
              <a:t>Step 6: Based on the evidence presented above we have evidence to conclude that there is a difference in the mean income level of those who graduated college and those who did not.  Thus, we rejected H_0.</a:t>
            </a:r>
          </a:p>
        </p:txBody>
      </p:sp>
    </p:spTree>
    <p:extLst>
      <p:ext uri="{BB962C8B-B14F-4D97-AF65-F5344CB8AC3E}">
        <p14:creationId xmlns:p14="http://schemas.microsoft.com/office/powerpoint/2010/main" val="1133657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365A-3F4B-4B65-80D1-3ED3628AFBFF}"/>
              </a:ext>
            </a:extLst>
          </p:cNvPr>
          <p:cNvSpPr>
            <a:spLocks noGrp="1"/>
          </p:cNvSpPr>
          <p:nvPr>
            <p:ph type="title"/>
          </p:nvPr>
        </p:nvSpPr>
        <p:spPr/>
        <p:txBody>
          <a:bodyPr>
            <a:normAutofit fontScale="90000"/>
          </a:bodyPr>
          <a:lstStyle/>
          <a:p>
            <a:r>
              <a:rPr lang="en-US" dirty="0"/>
              <a:t>Question 2:Non-technical conclusion and confidence interval</a:t>
            </a:r>
          </a:p>
        </p:txBody>
      </p:sp>
      <p:sp>
        <p:nvSpPr>
          <p:cNvPr id="3" name="Content Placeholder 2">
            <a:extLst>
              <a:ext uri="{FF2B5EF4-FFF2-40B4-BE49-F238E27FC236}">
                <a16:creationId xmlns:a16="http://schemas.microsoft.com/office/drawing/2014/main" id="{AABE21CD-8DD1-47AF-A09D-78EF9D42F84B}"/>
              </a:ext>
            </a:extLst>
          </p:cNvPr>
          <p:cNvSpPr>
            <a:spLocks noGrp="1"/>
          </p:cNvSpPr>
          <p:nvPr>
            <p:ph idx="1"/>
          </p:nvPr>
        </p:nvSpPr>
        <p:spPr/>
        <p:txBody>
          <a:bodyPr>
            <a:normAutofit/>
          </a:bodyPr>
          <a:lstStyle/>
          <a:p>
            <a:r>
              <a:rPr lang="en-US" dirty="0"/>
              <a:t>After performing the appropriate statistical test, we can conclude that there is evidence to indicate there is a difference in the mean income level of those who graduated college and those who did not attend college.  Our P-value was very significant, and for the most part our model assumptions were met.</a:t>
            </a:r>
          </a:p>
          <a:p>
            <a:r>
              <a:rPr lang="en-US" dirty="0"/>
              <a:t>A 95% CI for mu: (-13890.852,-8114.071)</a:t>
            </a:r>
          </a:p>
        </p:txBody>
      </p:sp>
    </p:spTree>
    <p:extLst>
      <p:ext uri="{BB962C8B-B14F-4D97-AF65-F5344CB8AC3E}">
        <p14:creationId xmlns:p14="http://schemas.microsoft.com/office/powerpoint/2010/main" val="1106740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365A-3F4B-4B65-80D1-3ED3628AFBFF}"/>
              </a:ext>
            </a:extLst>
          </p:cNvPr>
          <p:cNvSpPr>
            <a:spLocks noGrp="1"/>
          </p:cNvSpPr>
          <p:nvPr>
            <p:ph type="title"/>
          </p:nvPr>
        </p:nvSpPr>
        <p:spPr/>
        <p:txBody>
          <a:bodyPr/>
          <a:lstStyle/>
          <a:p>
            <a:r>
              <a:rPr lang="en-US" dirty="0"/>
              <a:t>Question 2: Scope of Inference</a:t>
            </a:r>
          </a:p>
        </p:txBody>
      </p:sp>
      <p:sp>
        <p:nvSpPr>
          <p:cNvPr id="3" name="Content Placeholder 2">
            <a:extLst>
              <a:ext uri="{FF2B5EF4-FFF2-40B4-BE49-F238E27FC236}">
                <a16:creationId xmlns:a16="http://schemas.microsoft.com/office/drawing/2014/main" id="{AABE21CD-8DD1-47AF-A09D-78EF9D42F84B}"/>
              </a:ext>
            </a:extLst>
          </p:cNvPr>
          <p:cNvSpPr>
            <a:spLocks noGrp="1"/>
          </p:cNvSpPr>
          <p:nvPr>
            <p:ph idx="1"/>
          </p:nvPr>
        </p:nvSpPr>
        <p:spPr/>
        <p:txBody>
          <a:bodyPr/>
          <a:lstStyle/>
          <a:p>
            <a:r>
              <a:rPr lang="en-US" dirty="0"/>
              <a:t>The data is a subset of National Longitudinal Survey of youth (NLSY79).</a:t>
            </a:r>
          </a:p>
          <a:p>
            <a:r>
              <a:rPr lang="en-US" dirty="0"/>
              <a:t>The question did not indicate random sampling</a:t>
            </a:r>
          </a:p>
          <a:p>
            <a:r>
              <a:rPr lang="en-US" dirty="0"/>
              <a:t>The sample size is quite large</a:t>
            </a:r>
          </a:p>
          <a:p>
            <a:r>
              <a:rPr lang="en-US" dirty="0"/>
              <a:t>The subjects were between 41 and 49</a:t>
            </a:r>
          </a:p>
          <a:p>
            <a:r>
              <a:rPr lang="en-US" dirty="0"/>
              <a:t>I believe this data can be inferred on the population of subjects sampled.</a:t>
            </a:r>
          </a:p>
        </p:txBody>
      </p:sp>
    </p:spTree>
    <p:extLst>
      <p:ext uri="{BB962C8B-B14F-4D97-AF65-F5344CB8AC3E}">
        <p14:creationId xmlns:p14="http://schemas.microsoft.com/office/powerpoint/2010/main" val="250254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365A-3F4B-4B65-80D1-3ED3628AFBFF}"/>
              </a:ext>
            </a:extLst>
          </p:cNvPr>
          <p:cNvSpPr>
            <a:spLocks noGrp="1"/>
          </p:cNvSpPr>
          <p:nvPr>
            <p:ph type="title"/>
          </p:nvPr>
        </p:nvSpPr>
        <p:spPr/>
        <p:txBody>
          <a:bodyPr/>
          <a:lstStyle/>
          <a:p>
            <a:r>
              <a:rPr lang="en-US" dirty="0"/>
              <a:t>Question 2: Welch Two Sample T-Test in R</a:t>
            </a:r>
          </a:p>
        </p:txBody>
      </p:sp>
      <p:sp>
        <p:nvSpPr>
          <p:cNvPr id="8" name="TextBox 7">
            <a:extLst>
              <a:ext uri="{FF2B5EF4-FFF2-40B4-BE49-F238E27FC236}">
                <a16:creationId xmlns:a16="http://schemas.microsoft.com/office/drawing/2014/main" id="{2C561330-5627-40C6-80E6-9F6F19AA8CDD}"/>
              </a:ext>
            </a:extLst>
          </p:cNvPr>
          <p:cNvSpPr txBox="1"/>
          <p:nvPr/>
        </p:nvSpPr>
        <p:spPr>
          <a:xfrm>
            <a:off x="1687285" y="2372695"/>
            <a:ext cx="2471057" cy="369332"/>
          </a:xfrm>
          <a:prstGeom prst="rect">
            <a:avLst/>
          </a:prstGeom>
          <a:noFill/>
        </p:spPr>
        <p:txBody>
          <a:bodyPr wrap="square" rtlCol="0">
            <a:spAutoFit/>
          </a:bodyPr>
          <a:lstStyle/>
          <a:p>
            <a:r>
              <a:rPr lang="en-US" dirty="0"/>
              <a:t>R Input/Code:</a:t>
            </a:r>
          </a:p>
        </p:txBody>
      </p:sp>
      <p:sp>
        <p:nvSpPr>
          <p:cNvPr id="9" name="TextBox 8">
            <a:extLst>
              <a:ext uri="{FF2B5EF4-FFF2-40B4-BE49-F238E27FC236}">
                <a16:creationId xmlns:a16="http://schemas.microsoft.com/office/drawing/2014/main" id="{11DA7AAD-9236-4BF9-A68C-F8F8038F22C4}"/>
              </a:ext>
            </a:extLst>
          </p:cNvPr>
          <p:cNvSpPr txBox="1"/>
          <p:nvPr/>
        </p:nvSpPr>
        <p:spPr>
          <a:xfrm>
            <a:off x="1687285" y="4756665"/>
            <a:ext cx="2471057" cy="369332"/>
          </a:xfrm>
          <a:prstGeom prst="rect">
            <a:avLst/>
          </a:prstGeom>
          <a:noFill/>
        </p:spPr>
        <p:txBody>
          <a:bodyPr wrap="square" rtlCol="0">
            <a:spAutoFit/>
          </a:bodyPr>
          <a:lstStyle/>
          <a:p>
            <a:r>
              <a:rPr lang="en-US" dirty="0"/>
              <a:t>R Output/Results:</a:t>
            </a:r>
          </a:p>
        </p:txBody>
      </p:sp>
      <p:pic>
        <p:nvPicPr>
          <p:cNvPr id="15" name="Picture 14">
            <a:extLst>
              <a:ext uri="{FF2B5EF4-FFF2-40B4-BE49-F238E27FC236}">
                <a16:creationId xmlns:a16="http://schemas.microsoft.com/office/drawing/2014/main" id="{89FCB0CF-062D-40B6-AD3D-F0F41A295B56}"/>
              </a:ext>
            </a:extLst>
          </p:cNvPr>
          <p:cNvPicPr>
            <a:picLocks noChangeAspect="1"/>
          </p:cNvPicPr>
          <p:nvPr/>
        </p:nvPicPr>
        <p:blipFill>
          <a:blip r:embed="rId2"/>
          <a:stretch>
            <a:fillRect/>
          </a:stretch>
        </p:blipFill>
        <p:spPr>
          <a:xfrm>
            <a:off x="3858305" y="1252436"/>
            <a:ext cx="3371850" cy="2609850"/>
          </a:xfrm>
          <a:prstGeom prst="rect">
            <a:avLst/>
          </a:prstGeom>
        </p:spPr>
      </p:pic>
      <p:pic>
        <p:nvPicPr>
          <p:cNvPr id="17" name="Picture 16">
            <a:extLst>
              <a:ext uri="{FF2B5EF4-FFF2-40B4-BE49-F238E27FC236}">
                <a16:creationId xmlns:a16="http://schemas.microsoft.com/office/drawing/2014/main" id="{62AE7DAF-8F8C-48B4-93B5-4055491AB397}"/>
              </a:ext>
            </a:extLst>
          </p:cNvPr>
          <p:cNvPicPr>
            <a:picLocks noChangeAspect="1"/>
          </p:cNvPicPr>
          <p:nvPr/>
        </p:nvPicPr>
        <p:blipFill>
          <a:blip r:embed="rId3"/>
          <a:stretch>
            <a:fillRect/>
          </a:stretch>
        </p:blipFill>
        <p:spPr>
          <a:xfrm>
            <a:off x="3858305" y="4287797"/>
            <a:ext cx="5105400" cy="1676400"/>
          </a:xfrm>
          <a:prstGeom prst="rect">
            <a:avLst/>
          </a:prstGeom>
        </p:spPr>
      </p:pic>
      <p:cxnSp>
        <p:nvCxnSpPr>
          <p:cNvPr id="19" name="Straight Connector 18">
            <a:extLst>
              <a:ext uri="{FF2B5EF4-FFF2-40B4-BE49-F238E27FC236}">
                <a16:creationId xmlns:a16="http://schemas.microsoft.com/office/drawing/2014/main" id="{B896546C-81C3-4826-ABB8-60E6834D2F54}"/>
              </a:ext>
            </a:extLst>
          </p:cNvPr>
          <p:cNvCxnSpPr/>
          <p:nvPr/>
        </p:nvCxnSpPr>
        <p:spPr>
          <a:xfrm>
            <a:off x="0" y="4005943"/>
            <a:ext cx="9144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47877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98DDC-AD15-4836-984D-42097E8BAEE8}"/>
              </a:ext>
            </a:extLst>
          </p:cNvPr>
          <p:cNvSpPr>
            <a:spLocks noGrp="1"/>
          </p:cNvSpPr>
          <p:nvPr>
            <p:ph type="title"/>
          </p:nvPr>
        </p:nvSpPr>
        <p:spPr/>
        <p:txBody>
          <a:bodyPr/>
          <a:lstStyle/>
          <a:p>
            <a:r>
              <a:rPr lang="en-US" dirty="0"/>
              <a:t>Question 2: Log Transformation</a:t>
            </a:r>
          </a:p>
        </p:txBody>
      </p:sp>
      <p:sp>
        <p:nvSpPr>
          <p:cNvPr id="4" name="AutoShape 2">
            <a:extLst>
              <a:ext uri="{FF2B5EF4-FFF2-40B4-BE49-F238E27FC236}">
                <a16:creationId xmlns:a16="http://schemas.microsoft.com/office/drawing/2014/main" id="{6D2E1EB0-4839-4CE9-AB1A-A9D2D24A29A8}"/>
              </a:ext>
            </a:extLst>
          </p:cNvPr>
          <p:cNvSpPr>
            <a:spLocks noChangeAspect="1" noChangeArrowheads="1"/>
          </p:cNvSpPr>
          <p:nvPr/>
        </p:nvSpPr>
        <p:spPr bwMode="auto">
          <a:xfrm>
            <a:off x="4419599" y="3276599"/>
            <a:ext cx="2264229" cy="22642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A close up of a piece of paper&#10;&#10;Description automatically generated">
            <a:extLst>
              <a:ext uri="{FF2B5EF4-FFF2-40B4-BE49-F238E27FC236}">
                <a16:creationId xmlns:a16="http://schemas.microsoft.com/office/drawing/2014/main" id="{5CFD6DD7-C12C-4ECF-B238-AE4AFCD98EA5}"/>
              </a:ext>
            </a:extLst>
          </p:cNvPr>
          <p:cNvPicPr>
            <a:picLocks noChangeAspect="1"/>
          </p:cNvPicPr>
          <p:nvPr/>
        </p:nvPicPr>
        <p:blipFill>
          <a:blip r:embed="rId2"/>
          <a:stretch>
            <a:fillRect/>
          </a:stretch>
        </p:blipFill>
        <p:spPr>
          <a:xfrm>
            <a:off x="2197438" y="1317172"/>
            <a:ext cx="1872577" cy="2373086"/>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A3BD5A88-F669-4C3B-A003-865D1E83B058}"/>
              </a:ext>
            </a:extLst>
          </p:cNvPr>
          <p:cNvPicPr>
            <a:picLocks noChangeAspect="1"/>
          </p:cNvPicPr>
          <p:nvPr/>
        </p:nvPicPr>
        <p:blipFill>
          <a:blip r:embed="rId3"/>
          <a:stretch>
            <a:fillRect/>
          </a:stretch>
        </p:blipFill>
        <p:spPr>
          <a:xfrm>
            <a:off x="5638802" y="1317173"/>
            <a:ext cx="2276451" cy="2373086"/>
          </a:xfrm>
          <a:prstGeom prst="rect">
            <a:avLst/>
          </a:prstGeom>
        </p:spPr>
      </p:pic>
      <p:pic>
        <p:nvPicPr>
          <p:cNvPr id="10" name="Picture 9" descr="A close up of a map&#10;&#10;Description automatically generated">
            <a:extLst>
              <a:ext uri="{FF2B5EF4-FFF2-40B4-BE49-F238E27FC236}">
                <a16:creationId xmlns:a16="http://schemas.microsoft.com/office/drawing/2014/main" id="{4AE026C8-F0EB-496A-BAB8-6B99295A18FB}"/>
              </a:ext>
            </a:extLst>
          </p:cNvPr>
          <p:cNvPicPr>
            <a:picLocks noChangeAspect="1"/>
          </p:cNvPicPr>
          <p:nvPr/>
        </p:nvPicPr>
        <p:blipFill>
          <a:blip r:embed="rId4"/>
          <a:stretch>
            <a:fillRect/>
          </a:stretch>
        </p:blipFill>
        <p:spPr>
          <a:xfrm>
            <a:off x="2318658" y="3791205"/>
            <a:ext cx="1751358" cy="2701669"/>
          </a:xfrm>
          <a:prstGeom prst="rect">
            <a:avLst/>
          </a:prstGeom>
        </p:spPr>
      </p:pic>
      <p:pic>
        <p:nvPicPr>
          <p:cNvPr id="12" name="Picture 11" descr="A close up of a map&#10;&#10;Description automatically generated">
            <a:extLst>
              <a:ext uri="{FF2B5EF4-FFF2-40B4-BE49-F238E27FC236}">
                <a16:creationId xmlns:a16="http://schemas.microsoft.com/office/drawing/2014/main" id="{7FB9A671-DC19-47FD-8318-D0B87E81D353}"/>
              </a:ext>
            </a:extLst>
          </p:cNvPr>
          <p:cNvPicPr>
            <a:picLocks noChangeAspect="1"/>
          </p:cNvPicPr>
          <p:nvPr/>
        </p:nvPicPr>
        <p:blipFill>
          <a:blip r:embed="rId5"/>
          <a:stretch>
            <a:fillRect/>
          </a:stretch>
        </p:blipFill>
        <p:spPr>
          <a:xfrm>
            <a:off x="5845511" y="3791205"/>
            <a:ext cx="1676634" cy="2586398"/>
          </a:xfrm>
          <a:prstGeom prst="rect">
            <a:avLst/>
          </a:prstGeom>
        </p:spPr>
      </p:pic>
      <p:sp>
        <p:nvSpPr>
          <p:cNvPr id="13" name="TextBox 12">
            <a:extLst>
              <a:ext uri="{FF2B5EF4-FFF2-40B4-BE49-F238E27FC236}">
                <a16:creationId xmlns:a16="http://schemas.microsoft.com/office/drawing/2014/main" id="{9B53D94D-356F-4333-96A0-14C10F598EB6}"/>
              </a:ext>
            </a:extLst>
          </p:cNvPr>
          <p:cNvSpPr txBox="1"/>
          <p:nvPr/>
        </p:nvSpPr>
        <p:spPr>
          <a:xfrm>
            <a:off x="217714" y="1937657"/>
            <a:ext cx="1872577" cy="646331"/>
          </a:xfrm>
          <a:prstGeom prst="rect">
            <a:avLst/>
          </a:prstGeom>
          <a:noFill/>
        </p:spPr>
        <p:txBody>
          <a:bodyPr wrap="square" rtlCol="0">
            <a:spAutoFit/>
          </a:bodyPr>
          <a:lstStyle/>
          <a:p>
            <a:r>
              <a:rPr lang="en-US" dirty="0"/>
              <a:t>Non-transformed Data:</a:t>
            </a:r>
          </a:p>
        </p:txBody>
      </p:sp>
      <p:sp>
        <p:nvSpPr>
          <p:cNvPr id="15" name="TextBox 14">
            <a:extLst>
              <a:ext uri="{FF2B5EF4-FFF2-40B4-BE49-F238E27FC236}">
                <a16:creationId xmlns:a16="http://schemas.microsoft.com/office/drawing/2014/main" id="{F8257775-C491-42E7-8A31-72A3765F1E98}"/>
              </a:ext>
            </a:extLst>
          </p:cNvPr>
          <p:cNvSpPr txBox="1"/>
          <p:nvPr/>
        </p:nvSpPr>
        <p:spPr>
          <a:xfrm>
            <a:off x="244987" y="4957373"/>
            <a:ext cx="4572000" cy="369332"/>
          </a:xfrm>
          <a:prstGeom prst="rect">
            <a:avLst/>
          </a:prstGeom>
          <a:noFill/>
        </p:spPr>
        <p:txBody>
          <a:bodyPr wrap="square">
            <a:spAutoFit/>
          </a:bodyPr>
          <a:lstStyle/>
          <a:p>
            <a:r>
              <a:rPr lang="en-US" dirty="0"/>
              <a:t>Transformed Data:</a:t>
            </a:r>
          </a:p>
        </p:txBody>
      </p:sp>
      <p:cxnSp>
        <p:nvCxnSpPr>
          <p:cNvPr id="17" name="Straight Connector 16">
            <a:extLst>
              <a:ext uri="{FF2B5EF4-FFF2-40B4-BE49-F238E27FC236}">
                <a16:creationId xmlns:a16="http://schemas.microsoft.com/office/drawing/2014/main" id="{6A3E15C7-9BA2-44CE-8788-9D24A192B1E8}"/>
              </a:ext>
            </a:extLst>
          </p:cNvPr>
          <p:cNvCxnSpPr/>
          <p:nvPr/>
        </p:nvCxnSpPr>
        <p:spPr>
          <a:xfrm>
            <a:off x="119743" y="3791205"/>
            <a:ext cx="8882743"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56983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98DDC-AD15-4836-984D-42097E8BAEE8}"/>
              </a:ext>
            </a:extLst>
          </p:cNvPr>
          <p:cNvSpPr>
            <a:spLocks noGrp="1"/>
          </p:cNvSpPr>
          <p:nvPr>
            <p:ph type="title"/>
          </p:nvPr>
        </p:nvSpPr>
        <p:spPr/>
        <p:txBody>
          <a:bodyPr/>
          <a:lstStyle/>
          <a:p>
            <a:r>
              <a:rPr lang="en-US" dirty="0"/>
              <a:t>Question 2: Log Transformation</a:t>
            </a:r>
          </a:p>
        </p:txBody>
      </p:sp>
      <p:sp>
        <p:nvSpPr>
          <p:cNvPr id="4" name="AutoShape 2">
            <a:extLst>
              <a:ext uri="{FF2B5EF4-FFF2-40B4-BE49-F238E27FC236}">
                <a16:creationId xmlns:a16="http://schemas.microsoft.com/office/drawing/2014/main" id="{6D2E1EB0-4839-4CE9-AB1A-A9D2D24A29A8}"/>
              </a:ext>
            </a:extLst>
          </p:cNvPr>
          <p:cNvSpPr>
            <a:spLocks noChangeAspect="1" noChangeArrowheads="1"/>
          </p:cNvSpPr>
          <p:nvPr/>
        </p:nvSpPr>
        <p:spPr bwMode="auto">
          <a:xfrm>
            <a:off x="4419599" y="3276599"/>
            <a:ext cx="2264229" cy="22642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0E8391C8-2A8F-45B0-AC51-B6D74909E473}"/>
              </a:ext>
            </a:extLst>
          </p:cNvPr>
          <p:cNvSpPr txBox="1"/>
          <p:nvPr/>
        </p:nvSpPr>
        <p:spPr>
          <a:xfrm>
            <a:off x="903514" y="1690689"/>
            <a:ext cx="7489372"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The data in original form is clearly in violation of the T-test assumption of normally distributed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QQ-plots verify this assumption violation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After performing a log transformation, we can see that the data is now more normal in it’s distribution.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Log-transforming the data is required in order to perform a valid t-test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Note: The P-value in both the log transformed and original data remains significant.  Although the transformed data has a much larger P-value.</a:t>
            </a:r>
          </a:p>
        </p:txBody>
      </p:sp>
    </p:spTree>
    <p:extLst>
      <p:ext uri="{BB962C8B-B14F-4D97-AF65-F5344CB8AC3E}">
        <p14:creationId xmlns:p14="http://schemas.microsoft.com/office/powerpoint/2010/main" val="203694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E449F-B444-7D43-BAB9-2A9A05C50B80}"/>
              </a:ext>
            </a:extLst>
          </p:cNvPr>
          <p:cNvSpPr>
            <a:spLocks noGrp="1"/>
          </p:cNvSpPr>
          <p:nvPr>
            <p:ph type="title"/>
          </p:nvPr>
        </p:nvSpPr>
        <p:spPr>
          <a:xfrm>
            <a:off x="628650" y="2407286"/>
            <a:ext cx="7886700" cy="1325563"/>
          </a:xfrm>
        </p:spPr>
        <p:txBody>
          <a:bodyPr/>
          <a:lstStyle/>
          <a:p>
            <a:pPr algn="ctr"/>
            <a:r>
              <a:rPr lang="en-US" dirty="0"/>
              <a:t>Quick Quiz Questions</a:t>
            </a:r>
          </a:p>
        </p:txBody>
      </p:sp>
    </p:spTree>
    <p:extLst>
      <p:ext uri="{BB962C8B-B14F-4D97-AF65-F5344CB8AC3E}">
        <p14:creationId xmlns:p14="http://schemas.microsoft.com/office/powerpoint/2010/main" val="11460363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032C-F3A2-3246-954B-BB47CD54099B}"/>
              </a:ext>
            </a:extLst>
          </p:cNvPr>
          <p:cNvSpPr>
            <a:spLocks noGrp="1"/>
          </p:cNvSpPr>
          <p:nvPr>
            <p:ph type="title"/>
          </p:nvPr>
        </p:nvSpPr>
        <p:spPr/>
        <p:txBody>
          <a:bodyPr/>
          <a:lstStyle/>
          <a:p>
            <a:r>
              <a:rPr lang="en-US" dirty="0"/>
              <a:t>End Part 2</a:t>
            </a:r>
          </a:p>
        </p:txBody>
      </p:sp>
      <p:sp>
        <p:nvSpPr>
          <p:cNvPr id="3" name="Content Placeholder 2">
            <a:extLst>
              <a:ext uri="{FF2B5EF4-FFF2-40B4-BE49-F238E27FC236}">
                <a16:creationId xmlns:a16="http://schemas.microsoft.com/office/drawing/2014/main" id="{ED04B1DB-8520-6A4F-987A-6E60EBC10B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996133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2AFD6-1494-6543-8EE5-9116F8713107}"/>
              </a:ext>
            </a:extLst>
          </p:cNvPr>
          <p:cNvSpPr>
            <a:spLocks noGrp="1"/>
          </p:cNvSpPr>
          <p:nvPr>
            <p:ph type="title"/>
          </p:nvPr>
        </p:nvSpPr>
        <p:spPr>
          <a:xfrm>
            <a:off x="628650" y="2447926"/>
            <a:ext cx="7886700" cy="1325563"/>
          </a:xfrm>
        </p:spPr>
        <p:txBody>
          <a:bodyPr/>
          <a:lstStyle/>
          <a:p>
            <a:pPr algn="ctr"/>
            <a:r>
              <a:rPr lang="en-US" dirty="0"/>
              <a:t>End Unit 4</a:t>
            </a:r>
            <a:br>
              <a:rPr lang="en-US" dirty="0"/>
            </a:br>
            <a:r>
              <a:rPr lang="en-US" dirty="0"/>
              <a:t>For Live Session Assignment</a:t>
            </a:r>
          </a:p>
        </p:txBody>
      </p:sp>
    </p:spTree>
    <p:extLst>
      <p:ext uri="{BB962C8B-B14F-4D97-AF65-F5344CB8AC3E}">
        <p14:creationId xmlns:p14="http://schemas.microsoft.com/office/powerpoint/2010/main" val="2233852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ED0E-3958-BF4C-A743-EA2E5482EF5D}"/>
              </a:ext>
            </a:extLst>
          </p:cNvPr>
          <p:cNvSpPr>
            <a:spLocks noGrp="1"/>
          </p:cNvSpPr>
          <p:nvPr>
            <p:ph type="title"/>
          </p:nvPr>
        </p:nvSpPr>
        <p:spPr/>
        <p:txBody>
          <a:bodyPr/>
          <a:lstStyle/>
          <a:p>
            <a:r>
              <a:rPr lang="en-US" dirty="0"/>
              <a:t>Question 1</a:t>
            </a:r>
          </a:p>
        </p:txBody>
      </p:sp>
      <p:pic>
        <p:nvPicPr>
          <p:cNvPr id="4" name="Picture 3">
            <a:extLst>
              <a:ext uri="{FF2B5EF4-FFF2-40B4-BE49-F238E27FC236}">
                <a16:creationId xmlns:a16="http://schemas.microsoft.com/office/drawing/2014/main" id="{7D9136E0-41B2-DD4E-8710-DED1F89BD956}"/>
              </a:ext>
            </a:extLst>
          </p:cNvPr>
          <p:cNvPicPr>
            <a:picLocks noChangeAspect="1"/>
          </p:cNvPicPr>
          <p:nvPr/>
        </p:nvPicPr>
        <p:blipFill>
          <a:blip r:embed="rId2"/>
          <a:stretch>
            <a:fillRect/>
          </a:stretch>
        </p:blipFill>
        <p:spPr>
          <a:xfrm>
            <a:off x="317500" y="1485900"/>
            <a:ext cx="8509000" cy="5105400"/>
          </a:xfrm>
          <a:prstGeom prst="rect">
            <a:avLst/>
          </a:prstGeom>
        </p:spPr>
      </p:pic>
      <p:sp>
        <p:nvSpPr>
          <p:cNvPr id="3" name="Oval 2">
            <a:extLst>
              <a:ext uri="{FF2B5EF4-FFF2-40B4-BE49-F238E27FC236}">
                <a16:creationId xmlns:a16="http://schemas.microsoft.com/office/drawing/2014/main" id="{4ABD3B6B-4282-404D-9837-D1474EE62158}"/>
              </a:ext>
            </a:extLst>
          </p:cNvPr>
          <p:cNvSpPr/>
          <p:nvPr/>
        </p:nvSpPr>
        <p:spPr>
          <a:xfrm>
            <a:off x="508819" y="5855110"/>
            <a:ext cx="516194"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1386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ED0E-3958-BF4C-A743-EA2E5482EF5D}"/>
              </a:ext>
            </a:extLst>
          </p:cNvPr>
          <p:cNvSpPr>
            <a:spLocks noGrp="1"/>
          </p:cNvSpPr>
          <p:nvPr>
            <p:ph type="title"/>
          </p:nvPr>
        </p:nvSpPr>
        <p:spPr/>
        <p:txBody>
          <a:bodyPr/>
          <a:lstStyle/>
          <a:p>
            <a:r>
              <a:rPr lang="en-US" dirty="0"/>
              <a:t>Question 2</a:t>
            </a:r>
          </a:p>
        </p:txBody>
      </p:sp>
      <p:pic>
        <p:nvPicPr>
          <p:cNvPr id="3" name="Picture 2">
            <a:extLst>
              <a:ext uri="{FF2B5EF4-FFF2-40B4-BE49-F238E27FC236}">
                <a16:creationId xmlns:a16="http://schemas.microsoft.com/office/drawing/2014/main" id="{396477D2-B950-B74B-8B62-C5480D1B6825}"/>
              </a:ext>
            </a:extLst>
          </p:cNvPr>
          <p:cNvPicPr>
            <a:picLocks noChangeAspect="1"/>
          </p:cNvPicPr>
          <p:nvPr/>
        </p:nvPicPr>
        <p:blipFill>
          <a:blip r:embed="rId2"/>
          <a:stretch>
            <a:fillRect/>
          </a:stretch>
        </p:blipFill>
        <p:spPr>
          <a:xfrm>
            <a:off x="406400" y="1690689"/>
            <a:ext cx="8331200" cy="4826000"/>
          </a:xfrm>
          <a:prstGeom prst="rect">
            <a:avLst/>
          </a:prstGeom>
        </p:spPr>
      </p:pic>
      <p:sp>
        <p:nvSpPr>
          <p:cNvPr id="4" name="Oval 3">
            <a:extLst>
              <a:ext uri="{FF2B5EF4-FFF2-40B4-BE49-F238E27FC236}">
                <a16:creationId xmlns:a16="http://schemas.microsoft.com/office/drawing/2014/main" id="{41B5C7D7-BF43-479B-9AFA-ECB0BD970E88}"/>
              </a:ext>
            </a:extLst>
          </p:cNvPr>
          <p:cNvSpPr/>
          <p:nvPr/>
        </p:nvSpPr>
        <p:spPr>
          <a:xfrm>
            <a:off x="628650" y="5096256"/>
            <a:ext cx="493014"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7937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032C-F3A2-3246-954B-BB47CD54099B}"/>
              </a:ext>
            </a:extLst>
          </p:cNvPr>
          <p:cNvSpPr>
            <a:spLocks noGrp="1"/>
          </p:cNvSpPr>
          <p:nvPr>
            <p:ph type="title"/>
          </p:nvPr>
        </p:nvSpPr>
        <p:spPr/>
        <p:txBody>
          <a:bodyPr/>
          <a:lstStyle/>
          <a:p>
            <a:r>
              <a:rPr lang="en-US" dirty="0"/>
              <a:t>End Part 1</a:t>
            </a:r>
          </a:p>
        </p:txBody>
      </p:sp>
      <p:sp>
        <p:nvSpPr>
          <p:cNvPr id="3" name="Content Placeholder 2">
            <a:extLst>
              <a:ext uri="{FF2B5EF4-FFF2-40B4-BE49-F238E27FC236}">
                <a16:creationId xmlns:a16="http://schemas.microsoft.com/office/drawing/2014/main" id="{ED04B1DB-8520-6A4F-987A-6E60EBC10B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1117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032C-F3A2-3246-954B-BB47CD54099B}"/>
              </a:ext>
            </a:extLst>
          </p:cNvPr>
          <p:cNvSpPr>
            <a:spLocks noGrp="1"/>
          </p:cNvSpPr>
          <p:nvPr>
            <p:ph type="title"/>
          </p:nvPr>
        </p:nvSpPr>
        <p:spPr/>
        <p:txBody>
          <a:bodyPr/>
          <a:lstStyle/>
          <a:p>
            <a:r>
              <a:rPr lang="en-US" dirty="0"/>
              <a:t>Part 2</a:t>
            </a:r>
          </a:p>
        </p:txBody>
      </p:sp>
      <p:sp>
        <p:nvSpPr>
          <p:cNvPr id="3" name="Content Placeholder 2">
            <a:extLst>
              <a:ext uri="{FF2B5EF4-FFF2-40B4-BE49-F238E27FC236}">
                <a16:creationId xmlns:a16="http://schemas.microsoft.com/office/drawing/2014/main" id="{ED04B1DB-8520-6A4F-987A-6E60EBC10B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81922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F4337-EBEF-774D-A04B-B7A0ABD8533B}"/>
              </a:ext>
            </a:extLst>
          </p:cNvPr>
          <p:cNvSpPr>
            <a:spLocks noGrp="1"/>
          </p:cNvSpPr>
          <p:nvPr>
            <p:ph type="title"/>
          </p:nvPr>
        </p:nvSpPr>
        <p:spPr/>
        <p:txBody>
          <a:bodyPr/>
          <a:lstStyle/>
          <a:p>
            <a:r>
              <a:rPr lang="en-US" dirty="0"/>
              <a:t>Question 1 (2 hours)</a:t>
            </a:r>
          </a:p>
        </p:txBody>
      </p:sp>
      <p:sp>
        <p:nvSpPr>
          <p:cNvPr id="6" name="TextBox 5">
            <a:extLst>
              <a:ext uri="{FF2B5EF4-FFF2-40B4-BE49-F238E27FC236}">
                <a16:creationId xmlns:a16="http://schemas.microsoft.com/office/drawing/2014/main" id="{02150C8A-7119-4D4D-8BF8-FF88553CD9C3}"/>
              </a:ext>
            </a:extLst>
          </p:cNvPr>
          <p:cNvSpPr txBox="1"/>
          <p:nvPr/>
        </p:nvSpPr>
        <p:spPr>
          <a:xfrm>
            <a:off x="162560" y="1516828"/>
            <a:ext cx="8727439" cy="2862322"/>
          </a:xfrm>
          <a:prstGeom prst="rect">
            <a:avLst/>
          </a:prstGeom>
          <a:noFill/>
        </p:spPr>
        <p:txBody>
          <a:bodyPr wrap="square" rtlCol="0">
            <a:spAutoFit/>
          </a:bodyPr>
          <a:lstStyle/>
          <a:p>
            <a:pPr marL="285750" indent="-285750">
              <a:buFont typeface="Arial" charset="0"/>
              <a:buChar char="•"/>
            </a:pPr>
            <a:r>
              <a:rPr lang="en-US" dirty="0">
                <a:solidFill>
                  <a:prstClr val="black"/>
                </a:solidFill>
              </a:rPr>
              <a:t>IBM gives each employee in the marketing department technical training</a:t>
            </a:r>
          </a:p>
          <a:p>
            <a:pPr marL="285750" indent="-285750">
              <a:buFont typeface="Arial" charset="0"/>
              <a:buChar char="•"/>
            </a:pPr>
            <a:r>
              <a:rPr lang="en-US" dirty="0">
                <a:solidFill>
                  <a:prstClr val="black"/>
                </a:solidFill>
              </a:rPr>
              <a:t>Based on further testing, it appears the traditional training method isn’t effective</a:t>
            </a:r>
          </a:p>
          <a:p>
            <a:pPr marL="285750" indent="-285750">
              <a:buFont typeface="Arial" charset="0"/>
              <a:buChar char="•"/>
            </a:pPr>
            <a:r>
              <a:rPr lang="en-US" dirty="0">
                <a:solidFill>
                  <a:prstClr val="black"/>
                </a:solidFill>
              </a:rPr>
              <a:t>Hence, a new training method is developed</a:t>
            </a:r>
          </a:p>
          <a:p>
            <a:pPr marL="285750" indent="-285750">
              <a:buFont typeface="Arial" charset="0"/>
              <a:buChar char="•"/>
            </a:pPr>
            <a:r>
              <a:rPr lang="en-US" dirty="0">
                <a:solidFill>
                  <a:prstClr val="black"/>
                </a:solidFill>
              </a:rPr>
              <a:t>Below are the test scores of 4 individuals who just finished the “New Method” and the last 3 test scores from employees trained via the “Traditional Method” course</a:t>
            </a:r>
          </a:p>
          <a:p>
            <a:pPr marL="285750" indent="-285750">
              <a:buFont typeface="Arial" charset="0"/>
              <a:buChar char="•"/>
            </a:pPr>
            <a:r>
              <a:rPr lang="en-US" dirty="0">
                <a:solidFill>
                  <a:prstClr val="black"/>
                </a:solidFill>
              </a:rPr>
              <a:t>Is there evidence to suggest that the “New Method” increases test scores?  </a:t>
            </a:r>
          </a:p>
          <a:p>
            <a:pPr marL="285750" indent="-285750">
              <a:buFont typeface="Arial" charset="0"/>
              <a:buChar char="•"/>
            </a:pPr>
            <a:r>
              <a:rPr lang="en-US" dirty="0">
                <a:solidFill>
                  <a:prstClr val="black"/>
                </a:solidFill>
              </a:rPr>
              <a:t>A) Address the assumption of a t-test to answer this question.</a:t>
            </a:r>
          </a:p>
          <a:p>
            <a:pPr marL="285750" indent="-285750">
              <a:buFont typeface="Arial" charset="0"/>
              <a:buChar char="•"/>
            </a:pPr>
            <a:r>
              <a:rPr lang="en-US" dirty="0">
                <a:solidFill>
                  <a:prstClr val="black"/>
                </a:solidFill>
              </a:rPr>
              <a:t>Perform the test you feel is appropriate given the methods you have learned thus far.</a:t>
            </a:r>
          </a:p>
          <a:p>
            <a:pPr marL="285750" indent="-285750">
              <a:buFont typeface="Arial" charset="0"/>
              <a:buChar char="•"/>
            </a:pPr>
            <a:r>
              <a:rPr lang="en-US" dirty="0">
                <a:solidFill>
                  <a:prstClr val="black"/>
                </a:solidFill>
              </a:rPr>
              <a:t>As a reminder: Please clearly address this problem with slides that you will present in breakout and submit those slides to 2DS before live session (preferably 24 hours before.)</a:t>
            </a:r>
          </a:p>
        </p:txBody>
      </p:sp>
      <p:graphicFrame>
        <p:nvGraphicFramePr>
          <p:cNvPr id="7" name="Table 6">
            <a:extLst>
              <a:ext uri="{FF2B5EF4-FFF2-40B4-BE49-F238E27FC236}">
                <a16:creationId xmlns:a16="http://schemas.microsoft.com/office/drawing/2014/main" id="{95302B9D-6D2C-A640-A46B-157E863C17A4}"/>
              </a:ext>
            </a:extLst>
          </p:cNvPr>
          <p:cNvGraphicFramePr>
            <a:graphicFrameLocks noGrp="1"/>
          </p:cNvGraphicFramePr>
          <p:nvPr>
            <p:extLst>
              <p:ext uri="{D42A27DB-BD31-4B8C-83A1-F6EECF244321}">
                <p14:modId xmlns:p14="http://schemas.microsoft.com/office/powerpoint/2010/main" val="3224622616"/>
              </p:ext>
            </p:extLst>
          </p:nvPr>
        </p:nvGraphicFramePr>
        <p:xfrm>
          <a:off x="1301578" y="4616449"/>
          <a:ext cx="6540843" cy="1876425"/>
        </p:xfrm>
        <a:graphic>
          <a:graphicData uri="http://schemas.openxmlformats.org/drawingml/2006/table">
            <a:tbl>
              <a:tblPr>
                <a:tableStyleId>{5C22544A-7EE6-4342-B048-85BDC9FD1C3A}</a:tableStyleId>
              </a:tblPr>
              <a:tblGrid>
                <a:gridCol w="3257596">
                  <a:extLst>
                    <a:ext uri="{9D8B030D-6E8A-4147-A177-3AD203B41FA5}">
                      <a16:colId xmlns:a16="http://schemas.microsoft.com/office/drawing/2014/main" val="20000"/>
                    </a:ext>
                  </a:extLst>
                </a:gridCol>
                <a:gridCol w="3283247">
                  <a:extLst>
                    <a:ext uri="{9D8B030D-6E8A-4147-A177-3AD203B41FA5}">
                      <a16:colId xmlns:a16="http://schemas.microsoft.com/office/drawing/2014/main" val="20001"/>
                    </a:ext>
                  </a:extLst>
                </a:gridCol>
              </a:tblGrid>
              <a:tr h="190500">
                <a:tc>
                  <a:txBody>
                    <a:bodyPr/>
                    <a:lstStyle/>
                    <a:p>
                      <a:pPr algn="ctr" fontAlgn="b"/>
                      <a:r>
                        <a:rPr lang="en-US" sz="2400" u="none" strike="noStrike" dirty="0">
                          <a:effectLst/>
                        </a:rPr>
                        <a:t>New Method</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dirty="0">
                          <a:effectLst/>
                        </a:rPr>
                        <a:t>Traditional Method</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190500">
                <a:tc>
                  <a:txBody>
                    <a:bodyPr/>
                    <a:lstStyle/>
                    <a:p>
                      <a:pPr algn="ctr" fontAlgn="b"/>
                      <a:r>
                        <a:rPr lang="en-US" sz="2400" u="none" strike="noStrike" dirty="0">
                          <a:effectLst/>
                        </a:rPr>
                        <a:t>37</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dirty="0">
                          <a:effectLst/>
                        </a:rPr>
                        <a:t>23</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190500">
                <a:tc>
                  <a:txBody>
                    <a:bodyPr/>
                    <a:lstStyle/>
                    <a:p>
                      <a:pPr algn="ctr" fontAlgn="b"/>
                      <a:r>
                        <a:rPr lang="en-US" sz="2400" u="none" strike="noStrike" dirty="0">
                          <a:effectLst/>
                        </a:rPr>
                        <a:t>49</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dirty="0">
                          <a:effectLst/>
                        </a:rPr>
                        <a:t>31</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190500">
                <a:tc>
                  <a:txBody>
                    <a:bodyPr/>
                    <a:lstStyle/>
                    <a:p>
                      <a:pPr algn="ctr" fontAlgn="b"/>
                      <a:r>
                        <a:rPr lang="en-US" sz="2400" u="none" strike="noStrike" dirty="0">
                          <a:effectLst/>
                        </a:rPr>
                        <a:t>55</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dirty="0">
                          <a:effectLst/>
                        </a:rPr>
                        <a:t>46</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190500">
                <a:tc>
                  <a:txBody>
                    <a:bodyPr/>
                    <a:lstStyle/>
                    <a:p>
                      <a:pPr algn="ctr" fontAlgn="b"/>
                      <a:r>
                        <a:rPr lang="en-US" sz="2400" b="0" i="0" u="none" strike="noStrike" dirty="0">
                          <a:solidFill>
                            <a:srgbClr val="000000"/>
                          </a:solidFill>
                          <a:effectLst/>
                          <a:latin typeface="Calibri" panose="020F0502020204030204" pitchFamily="34" charset="0"/>
                        </a:rPr>
                        <a:t>77</a:t>
                      </a:r>
                    </a:p>
                  </a:txBody>
                  <a:tcPr marL="9525" marR="9525" marT="9525" marB="0" anchor="b"/>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7814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08251-D399-4CB6-B521-CAC62A96CE17}"/>
              </a:ext>
            </a:extLst>
          </p:cNvPr>
          <p:cNvSpPr>
            <a:spLocks noGrp="1"/>
          </p:cNvSpPr>
          <p:nvPr>
            <p:ph type="title"/>
          </p:nvPr>
        </p:nvSpPr>
        <p:spPr/>
        <p:txBody>
          <a:bodyPr/>
          <a:lstStyle/>
          <a:p>
            <a:r>
              <a:rPr lang="en-US" dirty="0"/>
              <a:t>Question 1 Solution: T-test Assumptions</a:t>
            </a:r>
          </a:p>
        </p:txBody>
      </p:sp>
      <p:sp>
        <p:nvSpPr>
          <p:cNvPr id="7" name="TextBox 6">
            <a:extLst>
              <a:ext uri="{FF2B5EF4-FFF2-40B4-BE49-F238E27FC236}">
                <a16:creationId xmlns:a16="http://schemas.microsoft.com/office/drawing/2014/main" id="{22E86870-3D5D-4627-9B51-18EC2DAF9D6C}"/>
              </a:ext>
            </a:extLst>
          </p:cNvPr>
          <p:cNvSpPr txBox="1"/>
          <p:nvPr/>
        </p:nvSpPr>
        <p:spPr>
          <a:xfrm>
            <a:off x="628650" y="1894114"/>
            <a:ext cx="7764236" cy="3139321"/>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252525"/>
                </a:solidFill>
                <a:effectLst/>
                <a:latin typeface="Verdana" panose="020B0604030504040204" pitchFamily="34" charset="0"/>
              </a:rPr>
              <a:t>The assumption for the test is that both groups are sampled from normal distributions.</a:t>
            </a:r>
          </a:p>
          <a:p>
            <a:pPr marL="285750" indent="-285750">
              <a:buFont typeface="Arial" panose="020B0604020202020204" pitchFamily="34" charset="0"/>
              <a:buChar char="•"/>
            </a:pPr>
            <a:endParaRPr lang="en-US" dirty="0">
              <a:solidFill>
                <a:srgbClr val="252525"/>
              </a:solidFill>
              <a:latin typeface="Verdana" panose="020B0604030504040204" pitchFamily="34" charset="0"/>
            </a:endParaRPr>
          </a:p>
          <a:p>
            <a:pPr marL="285750" indent="-285750">
              <a:buFont typeface="Arial" panose="020B0604020202020204" pitchFamily="34" charset="0"/>
              <a:buChar char="•"/>
            </a:pPr>
            <a:r>
              <a:rPr lang="en-US" dirty="0">
                <a:solidFill>
                  <a:srgbClr val="252525"/>
                </a:solidFill>
                <a:latin typeface="Verdana" panose="020B0604030504040204" pitchFamily="34" charset="0"/>
              </a:rPr>
              <a:t>E</a:t>
            </a:r>
            <a:r>
              <a:rPr lang="en-US" b="0" i="0" dirty="0">
                <a:solidFill>
                  <a:srgbClr val="252525"/>
                </a:solidFill>
                <a:effectLst/>
                <a:latin typeface="Verdana" panose="020B0604030504040204" pitchFamily="34" charset="0"/>
              </a:rPr>
              <a:t>qual variances</a:t>
            </a:r>
          </a:p>
          <a:p>
            <a:pPr marL="285750" indent="-285750">
              <a:buFont typeface="Arial" panose="020B0604020202020204" pitchFamily="34" charset="0"/>
              <a:buChar char="•"/>
            </a:pPr>
            <a:endParaRPr lang="en-US" dirty="0">
              <a:solidFill>
                <a:srgbClr val="252525"/>
              </a:solidFill>
              <a:latin typeface="Verdana" panose="020B0604030504040204" pitchFamily="34" charset="0"/>
            </a:endParaRPr>
          </a:p>
          <a:p>
            <a:pPr marL="285750" indent="-285750">
              <a:buFont typeface="Arial" panose="020B0604020202020204" pitchFamily="34" charset="0"/>
              <a:buChar char="•"/>
            </a:pPr>
            <a:r>
              <a:rPr lang="en-US" dirty="0">
                <a:solidFill>
                  <a:srgbClr val="252525"/>
                </a:solidFill>
                <a:latin typeface="Verdana" panose="020B0604030504040204" pitchFamily="34" charset="0"/>
              </a:rPr>
              <a:t>The variances do not appear to be equal between the groups.  </a:t>
            </a:r>
          </a:p>
          <a:p>
            <a:pPr marL="285750" indent="-285750">
              <a:buFont typeface="Arial" panose="020B0604020202020204" pitchFamily="34" charset="0"/>
              <a:buChar char="•"/>
            </a:pPr>
            <a:endParaRPr lang="en-US" dirty="0">
              <a:solidFill>
                <a:srgbClr val="252525"/>
              </a:solidFill>
              <a:latin typeface="Verdana" panose="020B0604030504040204" pitchFamily="34" charset="0"/>
            </a:endParaRPr>
          </a:p>
          <a:p>
            <a:pPr marL="285750" indent="-285750">
              <a:buFont typeface="Arial" panose="020B0604020202020204" pitchFamily="34" charset="0"/>
              <a:buChar char="•"/>
            </a:pPr>
            <a:r>
              <a:rPr lang="en-US" dirty="0">
                <a:solidFill>
                  <a:srgbClr val="252525"/>
                </a:solidFill>
                <a:latin typeface="Verdana" panose="020B0604030504040204" pitchFamily="34" charset="0"/>
              </a:rPr>
              <a:t>An alternative to the t-test must be used.</a:t>
            </a:r>
          </a:p>
          <a:p>
            <a:pPr marL="285750" indent="-285750">
              <a:buFont typeface="Arial" panose="020B0604020202020204" pitchFamily="34" charset="0"/>
              <a:buChar char="•"/>
            </a:pPr>
            <a:endParaRPr lang="en-US" dirty="0">
              <a:solidFill>
                <a:srgbClr val="252525"/>
              </a:solidFill>
              <a:latin typeface="Verdana" panose="020B0604030504040204" pitchFamily="34" charset="0"/>
            </a:endParaRPr>
          </a:p>
          <a:p>
            <a:pPr marL="285750" indent="-285750">
              <a:buFont typeface="Arial" panose="020B0604020202020204" pitchFamily="34" charset="0"/>
              <a:buChar char="•"/>
            </a:pPr>
            <a:r>
              <a:rPr lang="en-US" dirty="0">
                <a:solidFill>
                  <a:srgbClr val="252525"/>
                </a:solidFill>
                <a:latin typeface="Verdana" panose="020B0604030504040204" pitchFamily="34" charset="0"/>
              </a:rPr>
              <a:t>Wilcox Rank Sum or Sign Test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5609456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154</TotalTime>
  <Words>1569</Words>
  <Application>Microsoft Office PowerPoint</Application>
  <PresentationFormat>On-screen Show (4:3)</PresentationFormat>
  <Paragraphs>162</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Cambria Math</vt:lpstr>
      <vt:lpstr>Verdana</vt:lpstr>
      <vt:lpstr>Office Theme</vt:lpstr>
      <vt:lpstr>Unit 4:  For Live Session Assignment</vt:lpstr>
      <vt:lpstr>Part 1</vt:lpstr>
      <vt:lpstr>Quick Quiz Questions</vt:lpstr>
      <vt:lpstr>Question 1</vt:lpstr>
      <vt:lpstr>Question 2</vt:lpstr>
      <vt:lpstr>End Part 1</vt:lpstr>
      <vt:lpstr>Part 2</vt:lpstr>
      <vt:lpstr>Question 1 (2 hours)</vt:lpstr>
      <vt:lpstr>Question 1 Solution: T-test Assumptions</vt:lpstr>
      <vt:lpstr>Question 1 Solution: (R Code)</vt:lpstr>
      <vt:lpstr>Question 1 Solution: R output</vt:lpstr>
      <vt:lpstr>Question 1 Solution: Conclusions</vt:lpstr>
      <vt:lpstr>Question 1 Solution: Takeaways</vt:lpstr>
      <vt:lpstr>Review the Two Examples in Order to Answer Question 2</vt:lpstr>
      <vt:lpstr>Welch’s t-Test</vt:lpstr>
      <vt:lpstr>Creativity Study: Reminder</vt:lpstr>
      <vt:lpstr>Welch’s t-Test</vt:lpstr>
      <vt:lpstr>Testing Hypothesis: Welch’s t-Tools</vt:lpstr>
      <vt:lpstr>Gender Income Discrimination</vt:lpstr>
      <vt:lpstr>Gender Income Discrimination</vt:lpstr>
      <vt:lpstr>Gender Income Discrimination!</vt:lpstr>
      <vt:lpstr>Question 2 (2 hours)</vt:lpstr>
      <vt:lpstr>Question 2: Problem Statement and assumptions </vt:lpstr>
      <vt:lpstr>Question 2: 6 Steps for Hypothesis Test</vt:lpstr>
      <vt:lpstr>Question 2:Non-technical conclusion and confidence interval</vt:lpstr>
      <vt:lpstr>Question 2: Scope of Inference</vt:lpstr>
      <vt:lpstr>Question 2: Welch Two Sample T-Test in R</vt:lpstr>
      <vt:lpstr>Question 2: Log Transformation</vt:lpstr>
      <vt:lpstr>Question 2: Log Transformation</vt:lpstr>
      <vt:lpstr>End Part 2</vt:lpstr>
      <vt:lpstr>End Unit 4 For Live Session 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For Live Session</dc:title>
  <dc:creator>Microsoft Office User</dc:creator>
  <cp:lastModifiedBy>Goodwin,Ben</cp:lastModifiedBy>
  <cp:revision>13</cp:revision>
  <dcterms:created xsi:type="dcterms:W3CDTF">2020-01-26T13:33:07Z</dcterms:created>
  <dcterms:modified xsi:type="dcterms:W3CDTF">2020-09-10T15:54:57Z</dcterms:modified>
</cp:coreProperties>
</file>