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2" r:id="rId3"/>
    <p:sldId id="291" r:id="rId4"/>
    <p:sldId id="296" r:id="rId5"/>
    <p:sldId id="297" r:id="rId6"/>
    <p:sldId id="293" r:id="rId7"/>
    <p:sldId id="294" r:id="rId8"/>
    <p:sldId id="265" r:id="rId9"/>
    <p:sldId id="301" r:id="rId10"/>
    <p:sldId id="302" r:id="rId11"/>
    <p:sldId id="303" r:id="rId12"/>
    <p:sldId id="304" r:id="rId13"/>
    <p:sldId id="305" r:id="rId14"/>
    <p:sldId id="295" r:id="rId15"/>
    <p:sldId id="298" r:id="rId16"/>
    <p:sldId id="300" r:id="rId17"/>
    <p:sldId id="299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79" d="100"/>
          <a:sy n="79" d="100"/>
        </p:scale>
        <p:origin x="10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6F02-557A-A348-B9FF-E7C1C3331EF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BA0-4A7C-E647-BBEA-1586259A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122363"/>
            <a:ext cx="86563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Unit 9: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292BC-4DA6-2E42-AF5B-2ECA29727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Linear Regression!</a:t>
            </a:r>
          </a:p>
        </p:txBody>
      </p:sp>
    </p:spTree>
    <p:extLst>
      <p:ext uri="{BB962C8B-B14F-4D97-AF65-F5344CB8AC3E}">
        <p14:creationId xmlns:p14="http://schemas.microsoft.com/office/powerpoint/2010/main" val="38128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DDC1-79CE-4344-B587-AFA1072F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Cricket Solutions second 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BCD6-455C-4334-9917-86B49B0C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" y="1687514"/>
            <a:ext cx="7886700" cy="4351338"/>
          </a:xfrm>
        </p:spPr>
        <p:txBody>
          <a:bodyPr/>
          <a:lstStyle/>
          <a:p>
            <a:r>
              <a:rPr lang="en-US" dirty="0"/>
              <a:t>Step 1: H0: B_1=0, HA:B_1!=0</a:t>
            </a:r>
          </a:p>
          <a:p>
            <a:r>
              <a:rPr lang="en-US" dirty="0"/>
              <a:t>Step 2: t_0: = 0.05227/0.01188=4.399</a:t>
            </a:r>
          </a:p>
          <a:p>
            <a:r>
              <a:rPr lang="en-US" dirty="0"/>
              <a:t>Step 3: </a:t>
            </a:r>
            <a:r>
              <a:rPr lang="en-US" dirty="0" err="1"/>
              <a:t>tcv</a:t>
            </a:r>
            <a:r>
              <a:rPr lang="en-US" dirty="0"/>
              <a:t>: 2.446912</a:t>
            </a:r>
          </a:p>
          <a:p>
            <a:r>
              <a:rPr lang="en-US" dirty="0"/>
              <a:t>Step 3: P-value: 0.00457</a:t>
            </a:r>
          </a:p>
          <a:p>
            <a:r>
              <a:rPr lang="en-US" dirty="0"/>
              <a:t>Step 4: Reject H0</a:t>
            </a:r>
          </a:p>
          <a:p>
            <a:r>
              <a:rPr lang="en-US" dirty="0"/>
              <a:t>Step 5: We reject H0 and conclude that B_1 is different than zero!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DDC1-79CE-4344-B587-AFA1072F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Cricket Solutions Question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68B47-444F-447C-8F80-2597A3C8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Y_i</a:t>
            </a:r>
            <a:r>
              <a:rPr lang="en-US" dirty="0"/>
              <a:t>=27.62835082+0.05227223x</a:t>
            </a:r>
          </a:p>
        </p:txBody>
      </p:sp>
    </p:spTree>
    <p:extLst>
      <p:ext uri="{BB962C8B-B14F-4D97-AF65-F5344CB8AC3E}">
        <p14:creationId xmlns:p14="http://schemas.microsoft.com/office/powerpoint/2010/main" val="387448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DDC1-79CE-4344-B587-AFA1072F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Cricket Solutions Question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68B47-444F-447C-8F80-2597A3C8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95% CI for coefficients:</a:t>
            </a:r>
          </a:p>
          <a:p>
            <a:r>
              <a:rPr lang="en-US" dirty="0"/>
              <a:t>Slope: (0.02319537,0.08134908)</a:t>
            </a:r>
          </a:p>
          <a:p>
            <a:r>
              <a:rPr lang="en-US" dirty="0"/>
              <a:t>Intercept: (-2.15095666,57.40765830)</a:t>
            </a:r>
          </a:p>
          <a:p>
            <a:r>
              <a:rPr lang="en-US" dirty="0"/>
              <a:t>CI(slope)=(2.446912*0.01188)-/+0.05227</a:t>
            </a:r>
          </a:p>
          <a:p>
            <a:r>
              <a:rPr lang="en-US" dirty="0"/>
              <a:t>CI(intercept)=(2.446912*12.17016)+/-27.62835</a:t>
            </a:r>
          </a:p>
        </p:txBody>
      </p:sp>
    </p:spTree>
    <p:extLst>
      <p:ext uri="{BB962C8B-B14F-4D97-AF65-F5344CB8AC3E}">
        <p14:creationId xmlns:p14="http://schemas.microsoft.com/office/powerpoint/2010/main" val="271751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DDC1-79CE-4344-B587-AFA1072F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Cricket Solutions Question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68B47-444F-447C-8F80-2597A3C8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temperature when bird chirps 1000 times.</a:t>
            </a:r>
          </a:p>
          <a:p>
            <a:r>
              <a:rPr lang="en-US" dirty="0"/>
              <a:t>79.90058 degrees</a:t>
            </a:r>
          </a:p>
          <a:p>
            <a:r>
              <a:rPr lang="en-US" dirty="0"/>
              <a:t>99% CI: (74.25861,85.54254)</a:t>
            </a:r>
          </a:p>
        </p:txBody>
      </p:sp>
    </p:spTree>
    <p:extLst>
      <p:ext uri="{BB962C8B-B14F-4D97-AF65-F5344CB8AC3E}">
        <p14:creationId xmlns:p14="http://schemas.microsoft.com/office/powerpoint/2010/main" val="356889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BD70-517B-5D4D-86C1-31A2BC34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Questions (1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CD94-D7E1-5E42-8FDB-17A44C56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discuss interpretation of intercept?</a:t>
            </a:r>
          </a:p>
          <a:p>
            <a:r>
              <a:rPr lang="en-US" dirty="0"/>
              <a:t>My confidence intervals were a bit strange, and I forget the rules for computing </a:t>
            </a:r>
            <a:r>
              <a:rPr lang="en-US" dirty="0" err="1"/>
              <a:t>tcv</a:t>
            </a:r>
            <a:r>
              <a:rPr lang="en-US" dirty="0"/>
              <a:t> in R</a:t>
            </a:r>
          </a:p>
          <a:p>
            <a:r>
              <a:rPr lang="en-US" dirty="0"/>
              <a:t>Overall regression is a great subject</a:t>
            </a:r>
          </a:p>
          <a:p>
            <a:r>
              <a:rPr lang="en-US" dirty="0"/>
              <a:t>Regression is at the basis of everything more advanced in statistics (more or less, it helps)</a:t>
            </a:r>
          </a:p>
          <a:p>
            <a:r>
              <a:rPr lang="en-US" dirty="0"/>
              <a:t>Oher than those comments, I feel pretty good about this unit.</a:t>
            </a:r>
          </a:p>
        </p:txBody>
      </p:sp>
    </p:spTree>
    <p:extLst>
      <p:ext uri="{BB962C8B-B14F-4D97-AF65-F5344CB8AC3E}">
        <p14:creationId xmlns:p14="http://schemas.microsoft.com/office/powerpoint/2010/main" val="353199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AFD6-1494-6543-8EE5-9116F87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79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</a:t>
            </a:r>
            <a:r>
              <a:rPr lang="en-US"/>
              <a:t>Unit 9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23385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449F-B444-7D43-BAB9-2A9A05C5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0728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Quick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114603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ED0E-3958-BF4C-A743-EA2E548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(&lt;15</a:t>
            </a:r>
            <a:r>
              <a:rPr lang="en-US" i="1" dirty="0"/>
              <a:t> min)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CAC20-D2D1-B740-8FFC-9D67F974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816100"/>
            <a:ext cx="8064500" cy="3225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92B9CF-D498-44D4-86D7-359862043E78}"/>
              </a:ext>
            </a:extLst>
          </p:cNvPr>
          <p:cNvSpPr/>
          <p:nvPr/>
        </p:nvSpPr>
        <p:spPr>
          <a:xfrm>
            <a:off x="783771" y="3287486"/>
            <a:ext cx="402772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ED0E-3958-BF4C-A743-EA2E548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(&lt; 15 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03F00-3F7F-E942-B7A0-5BC70507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90689"/>
            <a:ext cx="8305800" cy="42545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CA5F454-FCED-43DD-87B6-B003B754E020}"/>
              </a:ext>
            </a:extLst>
          </p:cNvPr>
          <p:cNvSpPr/>
          <p:nvPr/>
        </p:nvSpPr>
        <p:spPr>
          <a:xfrm>
            <a:off x="628650" y="4191000"/>
            <a:ext cx="525236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40" y="164284"/>
            <a:ext cx="255016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Crickets!!!</a:t>
            </a:r>
          </a:p>
        </p:txBody>
      </p:sp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8" y="873807"/>
            <a:ext cx="7086600" cy="1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057400"/>
            <a:ext cx="3750945" cy="21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53975" y="4114800"/>
                <a:ext cx="919797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/>
                  <a:t>Find the </a:t>
                </a:r>
                <a:r>
                  <a:rPr lang="en-US" sz="1600" b="1" dirty="0"/>
                  <a:t>t-values</a:t>
                </a:r>
                <a:r>
                  <a:rPr lang="en-US" sz="1600" dirty="0"/>
                  <a:t> and </a:t>
                </a:r>
                <a:r>
                  <a:rPr lang="en-US" sz="1600" b="1" dirty="0"/>
                  <a:t>p-values</a:t>
                </a:r>
                <a:r>
                  <a:rPr lang="en-US" sz="1600" dirty="0"/>
                  <a:t> for the hypotheses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AND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. (Calculate the test statistics by hand using the SAS output above.) </a:t>
                </a:r>
                <a:r>
                  <a:rPr lang="en-US" sz="1600" b="1" dirty="0"/>
                  <a:t>(You do not need to input the cricket data into any software, although you can use software to find the p-values from the t-values.)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Given the test above, is the slope significantly different from zero? Is the intercept significantly different from zero?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If the slope is significantly different from zero, write down the regression line.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Find the 95% confidence interval for both the slope and the intercept. (You may need to use software to find the critical values.)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Interpret the slope and the intercept as if they are significant. 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What is the best predicted temperature for a time when a cricket chirps at a rate of 1000 chirps per minute?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75" y="4114800"/>
                <a:ext cx="9197975" cy="2800767"/>
              </a:xfrm>
              <a:prstGeom prst="rect">
                <a:avLst/>
              </a:prstGeom>
              <a:blipFill>
                <a:blip r:embed="rId4"/>
                <a:stretch>
                  <a:fillRect l="-331" t="-65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343400" y="2305719"/>
            <a:ext cx="4117242" cy="1627438"/>
            <a:chOff x="4343400" y="2305719"/>
            <a:chExt cx="4117242" cy="16274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305719"/>
              <a:ext cx="4117242" cy="162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162800" y="3200400"/>
              <a:ext cx="1219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21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DDC1-79CE-4344-B587-AFA1072F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Cricket Solutions first 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BCD6-455C-4334-9917-86B49B0C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" y="1687514"/>
            <a:ext cx="7886700" cy="4351338"/>
          </a:xfrm>
        </p:spPr>
        <p:txBody>
          <a:bodyPr/>
          <a:lstStyle/>
          <a:p>
            <a:r>
              <a:rPr lang="en-US" dirty="0"/>
              <a:t>Step 1: H0: B_0=0, HA:B_0!=0</a:t>
            </a:r>
          </a:p>
          <a:p>
            <a:r>
              <a:rPr lang="en-US" dirty="0"/>
              <a:t>Step 2: t_0: = 27.6286/12.17016=2.27</a:t>
            </a:r>
          </a:p>
          <a:p>
            <a:r>
              <a:rPr lang="en-US" dirty="0"/>
              <a:t>Step 3: </a:t>
            </a:r>
            <a:r>
              <a:rPr lang="en-US" dirty="0" err="1"/>
              <a:t>tcv</a:t>
            </a:r>
            <a:r>
              <a:rPr lang="en-US" dirty="0"/>
              <a:t>: 2.446912</a:t>
            </a:r>
          </a:p>
          <a:p>
            <a:r>
              <a:rPr lang="en-US" dirty="0"/>
              <a:t>Step 3: P-value: 0.06365</a:t>
            </a:r>
          </a:p>
          <a:p>
            <a:r>
              <a:rPr lang="en-US" dirty="0"/>
              <a:t>Step 4: Fail to </a:t>
            </a:r>
            <a:r>
              <a:rPr lang="en-US" dirty="0" err="1"/>
              <a:t>rejct</a:t>
            </a:r>
            <a:r>
              <a:rPr lang="en-US" dirty="0"/>
              <a:t> H0</a:t>
            </a:r>
          </a:p>
          <a:p>
            <a:r>
              <a:rPr lang="en-US" dirty="0"/>
              <a:t>Step 5: We fail to reject H0 and conclude that there isn’t a difference!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2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481</Words>
  <Application>Microsoft Office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Unit 9:  For Live Session Assignment</vt:lpstr>
      <vt:lpstr>Part 1</vt:lpstr>
      <vt:lpstr>Quick Quiz Questions</vt:lpstr>
      <vt:lpstr>Question 1 (&lt;15 min)</vt:lpstr>
      <vt:lpstr>Question 2 (&lt; 15 min)</vt:lpstr>
      <vt:lpstr>End Part 1</vt:lpstr>
      <vt:lpstr>Part 2</vt:lpstr>
      <vt:lpstr>Crickets!!!</vt:lpstr>
      <vt:lpstr>Cricket Solutions first HT!</vt:lpstr>
      <vt:lpstr>Cricket Solutions second HT!</vt:lpstr>
      <vt:lpstr>Cricket Solutions Question 3</vt:lpstr>
      <vt:lpstr>Cricket Solutions Question 4</vt:lpstr>
      <vt:lpstr>Cricket Solutions Question 6</vt:lpstr>
      <vt:lpstr>End Part 2</vt:lpstr>
      <vt:lpstr>Part 3</vt:lpstr>
      <vt:lpstr>Takeaways and Questions (1 hour)</vt:lpstr>
      <vt:lpstr>End Part 3</vt:lpstr>
      <vt:lpstr>End Unit 9 For Live Session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For Live Session</dc:title>
  <dc:creator>Microsoft Office User</dc:creator>
  <cp:lastModifiedBy>Goodwin,Ben</cp:lastModifiedBy>
  <cp:revision>23</cp:revision>
  <dcterms:created xsi:type="dcterms:W3CDTF">2020-01-26T13:33:07Z</dcterms:created>
  <dcterms:modified xsi:type="dcterms:W3CDTF">2020-10-14T17:58:12Z</dcterms:modified>
</cp:coreProperties>
</file>