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5"/>
  </p:notesMasterIdLst>
  <p:handoutMasterIdLst>
    <p:handoutMasterId r:id="rId6"/>
  </p:handoutMasterIdLst>
  <p:sldIdLst>
    <p:sldId id="258" r:id="rId2"/>
    <p:sldId id="257" r:id="rId3"/>
    <p:sldId id="260" r:id="rId4"/>
  </p:sldIdLst>
  <p:sldSz cx="12188825" cy="6858000"/>
  <p:notesSz cx="6950075" cy="9236075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7055" userDrawn="1">
          <p15:clr>
            <a:srgbClr val="A4A3A4"/>
          </p15:clr>
        </p15:guide>
        <p15:guide id="10" orient="horz" pos="2208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0E0"/>
    <a:srgbClr val="4F3C05"/>
    <a:srgbClr val="E51D33"/>
    <a:srgbClr val="DAA600"/>
    <a:srgbClr val="B686DA"/>
    <a:srgbClr val="FFA7A7"/>
    <a:srgbClr val="F2A36E"/>
    <a:srgbClr val="5781C1"/>
    <a:srgbClr val="F7F7F7"/>
    <a:srgbClr val="729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60233" autoAdjust="0"/>
  </p:normalViewPr>
  <p:slideViewPr>
    <p:cSldViewPr snapToGrid="0" showGuides="1">
      <p:cViewPr varScale="1">
        <p:scale>
          <a:sx n="128" d="100"/>
          <a:sy n="128" d="100"/>
        </p:scale>
        <p:origin x="200" y="176"/>
      </p:cViewPr>
      <p:guideLst>
        <p:guide pos="7055"/>
        <p:guide orient="horz" pos="22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2904" y="66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67F32F8B-429E-45D3-A6EF-7110C94B56DE}" type="datetimeFigureOut">
              <a:rPr lang="en-US" smtClean="0">
                <a:latin typeface="Arial" panose="020B0604020202020204" pitchFamily="34" charset="0"/>
              </a:rPr>
              <a:t>10/5/21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D0A90A03-D856-401F-8EAD-377E18EE9FD0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290513"/>
            <a:ext cx="4984750" cy="2805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3" tIns="46216" rIns="92433" bIns="462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638" y="3238364"/>
            <a:ext cx="6504800" cy="5740537"/>
          </a:xfrm>
          <a:prstGeom prst="rect">
            <a:avLst/>
          </a:prstGeom>
        </p:spPr>
        <p:txBody>
          <a:bodyPr vert="horz" lIns="92433" tIns="46216" rIns="92433" bIns="4621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</p:spPr>
        <p:txBody>
          <a:bodyPr vert="horz" lIns="92433" tIns="46216" rIns="92433" bIns="46216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F42FCFFD-459B-4F74-BD48-8157E1337D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8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12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24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36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48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8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Full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ltGray">
          <a:xfrm>
            <a:off x="5884" y="-3313"/>
            <a:ext cx="12182943" cy="6861313"/>
            <a:chOff x="4414" y="-2485"/>
            <a:chExt cx="9139587" cy="51459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934819-4139-3B46-BA5D-0EB3E1812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ltGray">
            <a:xfrm>
              <a:off x="4414" y="-2485"/>
              <a:ext cx="9139587" cy="514598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220BF2-3585-BC43-A835-8B8711891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6696636" y="535220"/>
              <a:ext cx="2097110" cy="411836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8909538" y="1594407"/>
            <a:ext cx="221536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125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742713" y="1"/>
            <a:ext cx="8561766" cy="126483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754782" y="1419606"/>
            <a:ext cx="8581739" cy="3897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lang="en-US" sz="1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50888" y="1865895"/>
            <a:ext cx="8595160" cy="566020"/>
          </a:xfrm>
          <a:prstGeom prst="rect">
            <a:avLst/>
          </a:prstGeom>
        </p:spPr>
        <p:txBody>
          <a:bodyPr lIns="0" rIns="0" bIns="0" anchor="t">
            <a:normAutofit/>
          </a:bodyPr>
          <a:lstStyle>
            <a:lvl1pPr marL="0" indent="0">
              <a:buFontTx/>
              <a:buNone/>
              <a:defRPr sz="1200" i="1">
                <a:solidFill>
                  <a:schemeClr val="bg1"/>
                </a:solidFill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8D6EF0-D566-6845-AD87-0A792C660BA4}"/>
              </a:ext>
            </a:extLst>
          </p:cNvPr>
          <p:cNvCxnSpPr>
            <a:cxnSpLocks/>
          </p:cNvCxnSpPr>
          <p:nvPr/>
        </p:nvCxnSpPr>
        <p:spPr bwMode="auto">
          <a:xfrm>
            <a:off x="760413" y="1285504"/>
            <a:ext cx="4531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479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Section Break or 2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1523604" y="5333775"/>
            <a:ext cx="9141619" cy="650875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lang="en-US" sz="2000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51435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77152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2870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speaker name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619063"/>
            <a:ext cx="12188825" cy="1920939"/>
          </a:xfrm>
        </p:spPr>
        <p:txBody>
          <a:bodyPr lIns="0" rIns="0"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3792883"/>
            <a:ext cx="9141619" cy="65064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44353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523604" y="598170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black">
          <a:xfrm>
            <a:off x="5557978" y="2856029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198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43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l 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38"/>
              </a:spcAft>
              <a:buNone/>
              <a:defRPr lang="en-US" sz="2000" b="1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202104"/>
            <a:ext cx="976799" cy="514129"/>
            <a:chOff x="1862" y="1719"/>
            <a:chExt cx="1889" cy="994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3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Righ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3043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Lef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8035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Righ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093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Lef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371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71355" y="671267"/>
            <a:ext cx="1096994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6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Title and Conten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51" y="541767"/>
            <a:ext cx="4573658" cy="24669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0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l Title and Content">
    <p:bg>
      <p:bgPr>
        <a:solidFill>
          <a:srgbClr val="59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4049" y="671267"/>
            <a:ext cx="1098263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798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6723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3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085" y="2113900"/>
            <a:ext cx="5156443" cy="40860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8560" y="2113903"/>
            <a:ext cx="5181838" cy="4024095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303962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60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749585" y="1600200"/>
            <a:ext cx="5156443" cy="45997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118060" y="1607987"/>
            <a:ext cx="5181838" cy="4530011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42950" y="742950"/>
            <a:ext cx="10591800" cy="800100"/>
          </a:xfrm>
        </p:spPr>
        <p:txBody>
          <a:bodyPr lIns="0" rIns="0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121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ections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00" y="3492503"/>
            <a:ext cx="4249192" cy="26900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4033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98283" y="3488707"/>
            <a:ext cx="4249192" cy="2649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1096249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 noChangeAspect="1"/>
          </p:cNvSpPr>
          <p:nvPr>
            <p:ph type="pic" sz="quarter" idx="11"/>
          </p:nvPr>
        </p:nvSpPr>
        <p:spPr>
          <a:xfrm>
            <a:off x="6424033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65212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40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535" y="3410550"/>
            <a:ext cx="3199567" cy="239854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6183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6183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49106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406183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062830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3"/>
          </p:nvPr>
        </p:nvSpPr>
        <p:spPr>
          <a:xfrm>
            <a:off x="8062830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062830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0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s with title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559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411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495061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4946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7935863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935434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3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s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749106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3453500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453071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6195986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95555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7"/>
          </p:nvPr>
        </p:nvSpPr>
        <p:spPr>
          <a:xfrm>
            <a:off x="8938473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938042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4910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3453500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598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8938473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56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2894" y="143033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2894" y="1849623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53607" y="143033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072894" y="2982913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4072894" y="3402199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653607" y="2982912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4072894" y="453548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4072894" y="4954774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653607" y="453548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3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00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7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2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6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9" name="Group 8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77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58616" y="668401"/>
            <a:ext cx="10631784" cy="808711"/>
          </a:xfrm>
          <a:prstGeom prst="rect">
            <a:avLst/>
          </a:prstGeom>
        </p:spPr>
        <p:txBody>
          <a:bodyPr lIns="0" rIns="0" anchor="b"/>
          <a:lstStyle>
            <a:lvl1pPr marL="0" indent="0">
              <a:spcBef>
                <a:spcPts val="0"/>
              </a:spcBef>
              <a:buNone/>
              <a:defRPr b="1" cap="all" baseline="0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256677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48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with Title/Subtitle/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>
            <a:off x="2220109" y="0"/>
            <a:ext cx="9987762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C6FE92-E738-A94C-9AF4-F919BA9C0DF8}"/>
              </a:ext>
            </a:extLst>
          </p:cNvPr>
          <p:cNvCxnSpPr>
            <a:cxnSpLocks/>
          </p:cNvCxnSpPr>
          <p:nvPr/>
        </p:nvCxnSpPr>
        <p:spPr>
          <a:xfrm>
            <a:off x="672980" y="2739743"/>
            <a:ext cx="8683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61832" y="419102"/>
            <a:ext cx="8224283" cy="19685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short 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61832" y="3022600"/>
            <a:ext cx="8224283" cy="5588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61832" y="3581401"/>
            <a:ext cx="8224283" cy="291893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spcAft>
                <a:spcPts val="338"/>
              </a:spcAft>
              <a:buNone/>
              <a:defRPr sz="18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text here</a:t>
            </a:r>
          </a:p>
          <a:p>
            <a:pPr lvl="0"/>
            <a:r>
              <a:rPr lang="en-US" dirty="0"/>
              <a:t>Enter you text here</a:t>
            </a:r>
          </a:p>
        </p:txBody>
      </p:sp>
      <p:grpSp>
        <p:nvGrpSpPr>
          <p:cNvPr id="56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7" name="Freeform 96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8" name="Freeform 97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9" name="Freeform 98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9705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3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accent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grpSp>
        <p:nvGrpSpPr>
          <p:cNvPr id="10" name="Group 9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8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469188" y="3926980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469188" y="3125439"/>
            <a:ext cx="467723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400" b="0" i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5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1" y="-3313"/>
            <a:ext cx="7021271" cy="68613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400" b="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26980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6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Section Break or Call Ou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3032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or Call Out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6489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or 1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167178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7983" y="1290323"/>
            <a:ext cx="10512862" cy="4646627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A589ED4-99A7-154B-BB72-DF40B355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AutoShape 11"/>
          <p:cNvSpPr>
            <a:spLocks noChangeAspect="1" noChangeArrowheads="1" noTextEdit="1"/>
          </p:cNvSpPr>
          <p:nvPr/>
        </p:nvSpPr>
        <p:spPr bwMode="auto">
          <a:xfrm>
            <a:off x="10133550" y="6100770"/>
            <a:ext cx="1814039" cy="64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13" name="Freeform 1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3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3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3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4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3242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21" r:id="rId15"/>
    <p:sldLayoutId id="2147483822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805" r:id="rId22"/>
    <p:sldLayoutId id="2147483806" r:id="rId23"/>
    <p:sldLayoutId id="2147483807" r:id="rId24"/>
    <p:sldLayoutId id="2147483808" r:id="rId25"/>
    <p:sldLayoutId id="2147483809" r:id="rId26"/>
    <p:sldLayoutId id="2147483810" r:id="rId27"/>
    <p:sldLayoutId id="2147483811" r:id="rId28"/>
    <p:sldLayoutId id="2147483812" r:id="rId29"/>
    <p:sldLayoutId id="2147483813" r:id="rId30"/>
    <p:sldLayoutId id="2147483815" r:id="rId31"/>
    <p:sldLayoutId id="2147483816" r:id="rId3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000" b="0" kern="1200" cap="none" spc="2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D9C0A96-2627-0247-ACA7-965D74DA4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Goodwin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3EDE1D-74C3-4244-96FB-1B44A028F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7 Presession Question</a:t>
            </a:r>
          </a:p>
        </p:txBody>
      </p:sp>
    </p:spTree>
    <p:extLst>
      <p:ext uri="{BB962C8B-B14F-4D97-AF65-F5344CB8AC3E}">
        <p14:creationId xmlns:p14="http://schemas.microsoft.com/office/powerpoint/2010/main" val="76877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60256C-1064-4A40-9C30-FCACDCA36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17" y="0"/>
            <a:ext cx="10512862" cy="5089236"/>
          </a:xfrm>
        </p:spPr>
        <p:txBody>
          <a:bodyPr/>
          <a:lstStyle/>
          <a:p>
            <a:r>
              <a:rPr lang="en-US" dirty="0"/>
              <a:t>This week was all about decision trees</a:t>
            </a:r>
          </a:p>
          <a:p>
            <a:r>
              <a:rPr lang="en-US" dirty="0"/>
              <a:t>Good to know that decision trees can be used when unfamiliar with a dataset and how to solve the problem at hand.  And with fairly high precision at that.</a:t>
            </a:r>
          </a:p>
          <a:p>
            <a:endParaRPr lang="en-US" dirty="0"/>
          </a:p>
          <a:p>
            <a:r>
              <a:rPr lang="en-US" dirty="0"/>
              <a:t>Good discussion of Entropy and Gini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Summary</a:t>
            </a:r>
          </a:p>
        </p:txBody>
      </p:sp>
    </p:spTree>
    <p:extLst>
      <p:ext uri="{BB962C8B-B14F-4D97-AF65-F5344CB8AC3E}">
        <p14:creationId xmlns:p14="http://schemas.microsoft.com/office/powerpoint/2010/main" val="365268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60256C-1064-4A40-9C30-FCACDCA36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17" y="0"/>
            <a:ext cx="10512862" cy="5089236"/>
          </a:xfrm>
        </p:spPr>
        <p:txBody>
          <a:bodyPr/>
          <a:lstStyle/>
          <a:p>
            <a:r>
              <a:rPr lang="en-US" dirty="0"/>
              <a:t>When researching different distributions on Wikipedia, I often see entropy listed after items like MGF, Information score, etc.  </a:t>
            </a:r>
          </a:p>
          <a:p>
            <a:r>
              <a:rPr lang="en-US" dirty="0"/>
              <a:t>Can you recommend a good resource for connecting this week's discussion of entropy and entropy of individual distributions? </a:t>
            </a:r>
          </a:p>
          <a:p>
            <a:r>
              <a:rPr lang="en-US" dirty="0"/>
              <a:t>It seems to me that since we are being presented with entropy, should we assume it comes from a </a:t>
            </a:r>
            <a:r>
              <a:rPr lang="en-US"/>
              <a:t>certain distribution?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Question</a:t>
            </a:r>
          </a:p>
        </p:txBody>
      </p:sp>
    </p:spTree>
    <p:extLst>
      <p:ext uri="{BB962C8B-B14F-4D97-AF65-F5344CB8AC3E}">
        <p14:creationId xmlns:p14="http://schemas.microsoft.com/office/powerpoint/2010/main" val="386704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DRAFT-Marcom-New-Brand-Template-2019-DRAFT-v1.5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9C80E"/>
      </a:accent3>
      <a:accent4>
        <a:srgbClr val="FF1053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 Template 2021.potx" id="{09F2ADE0-DFEA-49AB-997B-954DF475F35F}" vid="{4ED6FE58-0DB0-44B9-9F4D-32F9DDFA494F}"/>
    </a:ext>
  </a:extLst>
</a:theme>
</file>

<file path=ppt/theme/theme2.xml><?xml version="1.0" encoding="utf-8"?>
<a:theme xmlns:a="http://schemas.openxmlformats.org/drawingml/2006/main" name="Office Theme">
  <a:themeElements>
    <a:clrScheme name="SMU 2019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F1053"/>
      </a:accent3>
      <a:accent4>
        <a:srgbClr val="F9C80E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  <wetp:taskpane dockstate="right" visibility="0" width="350" row="6">
    <wetp:webextensionref xmlns:r="http://schemas.openxmlformats.org/officeDocument/2006/relationships" r:id="rId3"/>
  </wetp:taskpane>
  <wetp:taskpane dockstate="right" visibility="0" width="350" row="7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F46F5C60-735F-426F-B739-20E46EBD2D24}">
  <we:reference id="wa104380907" version="1.0.0.0" store="en-US" storeType="OMEX"/>
  <we:alternateReferences>
    <we:reference id="WA104380907" version="1.0.0.0" store="WA10438090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64C9A25-6582-43EF-B99F-F947905DA784}">
  <we:reference id="wa104178141" version="3.10.0.197" store="en-US" storeType="OMEX"/>
  <we:alternateReferences>
    <we:reference id="WA104178141" version="3.10.0.197" store="WA10417814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F5F422E-648B-48B0-8D72-60FE1CC6659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BF0B89F5-F4A8-442B-9F20-172DE3AC2A6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DRAFT-Marcom-New-Brand-Template-2019-DRAFT-v1</Template>
  <TotalTime>11</TotalTime>
  <Words>118</Words>
  <Application>Microsoft Macintosh PowerPoint</Application>
  <PresentationFormat>Custom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DRAFT-Marcom-New-Brand-Template-2019-DRAFT-v1.5</vt:lpstr>
      <vt:lpstr>Week 7 Presession Question</vt:lpstr>
      <vt:lpstr>Weekly Summary</vt:lpstr>
      <vt:lpstr>Weekly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Presession Question</dc:title>
  <dc:creator>Goodwin, Ben</dc:creator>
  <cp:lastModifiedBy>Goodwin, Ben</cp:lastModifiedBy>
  <cp:revision>2</cp:revision>
  <cp:lastPrinted>2019-05-15T16:46:10Z</cp:lastPrinted>
  <dcterms:created xsi:type="dcterms:W3CDTF">2021-09-13T19:08:27Z</dcterms:created>
  <dcterms:modified xsi:type="dcterms:W3CDTF">2021-10-05T14:15:51Z</dcterms:modified>
</cp:coreProperties>
</file>