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2"/>
  </p:normalViewPr>
  <p:slideViewPr>
    <p:cSldViewPr snapToGrid="0" snapToObjects="1">
      <p:cViewPr varScale="1">
        <p:scale>
          <a:sx n="128" d="100"/>
          <a:sy n="128" d="100"/>
        </p:scale>
        <p:origin x="1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1/13/22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01D5-94D2-D846-87D2-D4EA53A6CF86}"/>
              </a:ext>
            </a:extLst>
          </p:cNvPr>
          <p:cNvSpPr>
            <a:spLocks noGrp="1"/>
          </p:cNvSpPr>
          <p:nvPr>
            <p:ph type="ctrTitle"/>
          </p:nvPr>
        </p:nvSpPr>
        <p:spPr/>
        <p:txBody>
          <a:bodyPr/>
          <a:lstStyle/>
          <a:p>
            <a:r>
              <a:rPr lang="en-US" dirty="0"/>
              <a:t>BA Unit 2:</a:t>
            </a:r>
            <a:br>
              <a:rPr lang="en-US" dirty="0"/>
            </a:br>
            <a:r>
              <a:rPr lang="en-US" dirty="0"/>
              <a:t>For Live Session </a:t>
            </a:r>
          </a:p>
        </p:txBody>
      </p:sp>
      <p:sp>
        <p:nvSpPr>
          <p:cNvPr id="3" name="Subtitle 2">
            <a:extLst>
              <a:ext uri="{FF2B5EF4-FFF2-40B4-BE49-F238E27FC236}">
                <a16:creationId xmlns:a16="http://schemas.microsoft.com/office/drawing/2014/main" id="{A9867F2A-CD99-A94A-B7A2-6F271A6D8A5B}"/>
              </a:ext>
            </a:extLst>
          </p:cNvPr>
          <p:cNvSpPr>
            <a:spLocks noGrp="1"/>
          </p:cNvSpPr>
          <p:nvPr>
            <p:ph type="subTitle" idx="1"/>
          </p:nvPr>
        </p:nvSpPr>
        <p:spPr/>
        <p:txBody>
          <a:bodyPr/>
          <a:lstStyle/>
          <a:p>
            <a:r>
              <a:rPr lang="en-US" dirty="0"/>
              <a:t>By Ben Goodwin</a:t>
            </a:r>
          </a:p>
        </p:txBody>
      </p:sp>
    </p:spTree>
    <p:extLst>
      <p:ext uri="{BB962C8B-B14F-4D97-AF65-F5344CB8AC3E}">
        <p14:creationId xmlns:p14="http://schemas.microsoft.com/office/powerpoint/2010/main" val="421844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B2A7-E584-2240-983C-B8969F141ECC}"/>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A2CFC902-37C9-5D49-AEC1-AFC6966AC3CE}"/>
              </a:ext>
            </a:extLst>
          </p:cNvPr>
          <p:cNvSpPr>
            <a:spLocks noGrp="1"/>
          </p:cNvSpPr>
          <p:nvPr>
            <p:ph idx="1"/>
          </p:nvPr>
        </p:nvSpPr>
        <p:spPr/>
        <p:txBody>
          <a:bodyPr>
            <a:normAutofit fontScale="85000" lnSpcReduction="10000"/>
          </a:bodyPr>
          <a:lstStyle/>
          <a:p>
            <a:r>
              <a:rPr lang="en-US" dirty="0"/>
              <a:t>Think of the “C” in FACE.  What is your most challenging aspect of Communicating the result.  This could be anything from fear to speaking in front of crowds to keeping all participant engaged to any political obstacle you have encountered in the past.  Back your challenge up with an example and a solution if you have found one!</a:t>
            </a:r>
          </a:p>
          <a:p>
            <a:r>
              <a:rPr lang="en-US" dirty="0"/>
              <a:t>A huge issue for me is that I am in school and mostly surrounded by data scientists to which I can speak very technically with, I often have to present to leadership that does not have the same level of understanding as myself and I often miss the objective with my audience.  A goal I’ve been working on is more clearly communicating my results, and in such a way that anyone can understand. </a:t>
            </a:r>
          </a:p>
        </p:txBody>
      </p:sp>
    </p:spTree>
    <p:extLst>
      <p:ext uri="{BB962C8B-B14F-4D97-AF65-F5344CB8AC3E}">
        <p14:creationId xmlns:p14="http://schemas.microsoft.com/office/powerpoint/2010/main" val="299453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7D1E-2124-6943-A1E5-C03F2D0E12FC}"/>
              </a:ext>
            </a:extLst>
          </p:cNvPr>
          <p:cNvSpPr>
            <a:spLocks noGrp="1"/>
          </p:cNvSpPr>
          <p:nvPr>
            <p:ph type="title"/>
          </p:nvPr>
        </p:nvSpPr>
        <p:spPr/>
        <p:txBody>
          <a:bodyPr/>
          <a:lstStyle/>
          <a:p>
            <a:r>
              <a:rPr lang="en-US"/>
              <a:t>Question 9</a:t>
            </a:r>
          </a:p>
        </p:txBody>
      </p:sp>
      <p:sp>
        <p:nvSpPr>
          <p:cNvPr id="3" name="Content Placeholder 2">
            <a:extLst>
              <a:ext uri="{FF2B5EF4-FFF2-40B4-BE49-F238E27FC236}">
                <a16:creationId xmlns:a16="http://schemas.microsoft.com/office/drawing/2014/main" id="{BF109848-3F13-7B44-A260-06C8B75809F9}"/>
              </a:ext>
            </a:extLst>
          </p:cNvPr>
          <p:cNvSpPr>
            <a:spLocks noGrp="1"/>
          </p:cNvSpPr>
          <p:nvPr>
            <p:ph idx="1"/>
          </p:nvPr>
        </p:nvSpPr>
        <p:spPr/>
        <p:txBody>
          <a:bodyPr/>
          <a:lstStyle/>
          <a:p>
            <a:r>
              <a:rPr lang="en-US" dirty="0"/>
              <a:t>Key takeaway:</a:t>
            </a:r>
          </a:p>
          <a:p>
            <a:r>
              <a:rPr lang="en-US" dirty="0"/>
              <a:t>I thought the DELTA model was very insightful.  It is quite useful to have a roadmap to data dominance.  And more importantly a gauge of where the organization currently lies in the pursuit.</a:t>
            </a:r>
          </a:p>
          <a:p>
            <a:r>
              <a:rPr lang="en-US" dirty="0"/>
              <a:t>Going forward, I will bring this mentality into work with me and always strive to get the organization towards the top of </a:t>
            </a:r>
            <a:r>
              <a:rPr lang="en-US"/>
              <a:t>the pyramid. </a:t>
            </a:r>
            <a:endParaRPr lang="en-US" dirty="0"/>
          </a:p>
        </p:txBody>
      </p:sp>
    </p:spTree>
    <p:extLst>
      <p:ext uri="{BB962C8B-B14F-4D97-AF65-F5344CB8AC3E}">
        <p14:creationId xmlns:p14="http://schemas.microsoft.com/office/powerpoint/2010/main" val="236664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D8C6-82DE-FD48-8D01-542154DE83CA}"/>
              </a:ext>
            </a:extLst>
          </p:cNvPr>
          <p:cNvSpPr>
            <a:spLocks noGrp="1"/>
          </p:cNvSpPr>
          <p:nvPr>
            <p:ph type="title"/>
          </p:nvPr>
        </p:nvSpPr>
        <p:spPr/>
        <p:txBody>
          <a:bodyPr>
            <a:normAutofit fontScale="90000"/>
          </a:bodyPr>
          <a:lstStyle/>
          <a:p>
            <a:r>
              <a:rPr lang="en-US" dirty="0"/>
              <a:t>For Live Session: Please Make At Least 1 Slide for Each of the Following Questions.</a:t>
            </a:r>
          </a:p>
        </p:txBody>
      </p:sp>
      <p:sp>
        <p:nvSpPr>
          <p:cNvPr id="3" name="Content Placeholder 2">
            <a:extLst>
              <a:ext uri="{FF2B5EF4-FFF2-40B4-BE49-F238E27FC236}">
                <a16:creationId xmlns:a16="http://schemas.microsoft.com/office/drawing/2014/main" id="{9B13ED9C-CC7B-7B4C-A92D-E68853A02A71}"/>
              </a:ext>
            </a:extLst>
          </p:cNvPr>
          <p:cNvSpPr>
            <a:spLocks noGrp="1"/>
          </p:cNvSpPr>
          <p:nvPr>
            <p:ph idx="1"/>
          </p:nvPr>
        </p:nvSpPr>
        <p:spPr/>
        <p:txBody>
          <a:bodyPr>
            <a:normAutofit fontScale="55000" lnSpcReduction="20000"/>
          </a:bodyPr>
          <a:lstStyle/>
          <a:p>
            <a:endParaRPr lang="en-US" dirty="0"/>
          </a:p>
          <a:p>
            <a:r>
              <a:rPr lang="en-US" dirty="0"/>
              <a:t>What state of analytic maturity do you feel your company (or one you have worked for) is in?  (From </a:t>
            </a:r>
            <a:r>
              <a:rPr lang="en-US" dirty="0" err="1"/>
              <a:t>asynch</a:t>
            </a:r>
            <a:r>
              <a:rPr lang="en-US" dirty="0"/>
              <a:t>)</a:t>
            </a:r>
          </a:p>
          <a:p>
            <a:r>
              <a:rPr lang="en-US" dirty="0"/>
              <a:t>What is / are the fundamental differences between DELTTAA and FACE?</a:t>
            </a:r>
          </a:p>
          <a:p>
            <a:r>
              <a:rPr lang="en-US" dirty="0"/>
              <a:t>Have you experienced any of the “potholes” that Tom Davenport identifies?  If which one and in which context?  If not which do you think is most frequently encountered in practice? </a:t>
            </a:r>
          </a:p>
          <a:p>
            <a:r>
              <a:rPr lang="en-US" dirty="0"/>
              <a:t>What is a ”Citizen Data Scientist”.  Doe they exist in your company?</a:t>
            </a:r>
          </a:p>
          <a:p>
            <a:r>
              <a:rPr lang="en-US" dirty="0"/>
              <a:t>Checkout the website for one of the third party sources for data.</a:t>
            </a:r>
          </a:p>
          <a:p>
            <a:r>
              <a:rPr lang="en-US" dirty="0"/>
              <a:t>Have you or your company used a third party data source? If so, in what context and which one? </a:t>
            </a:r>
          </a:p>
          <a:p>
            <a:r>
              <a:rPr lang="en-US" dirty="0"/>
              <a:t>Have you or your company used a COTS software? If so, what do you think? Do you have any insight as to why that particular COTS software was chosen?  (From </a:t>
            </a:r>
            <a:r>
              <a:rPr lang="en-US" dirty="0" err="1"/>
              <a:t>asynch</a:t>
            </a:r>
            <a:r>
              <a:rPr lang="en-US" dirty="0"/>
              <a:t>)</a:t>
            </a:r>
          </a:p>
          <a:p>
            <a:r>
              <a:rPr lang="en-US" dirty="0"/>
              <a:t>Think of the “C” in FACE.  What is your most challenging aspect of Communicating the result.  This could be anything from fear to speaking in front of crowds to keeping all participant engaged to any political obstacle you have encountered in the past.  Back your challenge up with an example and a solution if you have found one!</a:t>
            </a:r>
          </a:p>
          <a:p>
            <a:r>
              <a:rPr lang="en-US" dirty="0"/>
              <a:t>Be sure and make your final slide(s) focused on the Key-takeaways from the Unit and any questions you had and would like to discuss in Live Session!</a:t>
            </a:r>
          </a:p>
          <a:p>
            <a:pPr lvl="1"/>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0400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AC52-F2CF-6D48-8792-1DA17C86A844}"/>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35ABAAE3-983E-A840-BB85-5B37FC284489}"/>
              </a:ext>
            </a:extLst>
          </p:cNvPr>
          <p:cNvSpPr>
            <a:spLocks noGrp="1"/>
          </p:cNvSpPr>
          <p:nvPr>
            <p:ph idx="1"/>
          </p:nvPr>
        </p:nvSpPr>
        <p:spPr/>
        <p:txBody>
          <a:bodyPr/>
          <a:lstStyle/>
          <a:p>
            <a:r>
              <a:rPr lang="en-US" dirty="0"/>
              <a:t>What state of analytic maturity do you feel your company (or one you have worked for) is in?  (From </a:t>
            </a:r>
            <a:r>
              <a:rPr lang="en-US" dirty="0" err="1"/>
              <a:t>asynch</a:t>
            </a:r>
            <a:r>
              <a:rPr lang="en-US" dirty="0"/>
              <a:t>)</a:t>
            </a:r>
          </a:p>
          <a:p>
            <a:endParaRPr lang="en-US" dirty="0"/>
          </a:p>
          <a:p>
            <a:r>
              <a:rPr lang="en-US" dirty="0"/>
              <a:t>I feel very strongly that my company is somewhere between localized analytics and analytical aspirations.  </a:t>
            </a:r>
          </a:p>
          <a:p>
            <a:r>
              <a:rPr lang="en-US" dirty="0"/>
              <a:t>My team does very good analytics and contributes a huge value add to the company, but we still own the data.</a:t>
            </a:r>
          </a:p>
        </p:txBody>
      </p:sp>
    </p:spTree>
    <p:extLst>
      <p:ext uri="{BB962C8B-B14F-4D97-AF65-F5344CB8AC3E}">
        <p14:creationId xmlns:p14="http://schemas.microsoft.com/office/powerpoint/2010/main" val="380584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3E39-1428-DB45-ACD5-69C172E30060}"/>
              </a:ext>
            </a:extLst>
          </p:cNvPr>
          <p:cNvSpPr>
            <a:spLocks noGrp="1"/>
          </p:cNvSpPr>
          <p:nvPr>
            <p:ph type="title"/>
          </p:nvPr>
        </p:nvSpPr>
        <p:spPr/>
        <p:txBody>
          <a:bodyPr/>
          <a:lstStyle/>
          <a:p>
            <a:r>
              <a:rPr lang="en-US" dirty="0"/>
              <a:t>Question 2 </a:t>
            </a:r>
          </a:p>
        </p:txBody>
      </p:sp>
      <p:sp>
        <p:nvSpPr>
          <p:cNvPr id="3" name="Content Placeholder 2">
            <a:extLst>
              <a:ext uri="{FF2B5EF4-FFF2-40B4-BE49-F238E27FC236}">
                <a16:creationId xmlns:a16="http://schemas.microsoft.com/office/drawing/2014/main" id="{84E00F74-7F72-EA42-9DF2-4BD31959E6B5}"/>
              </a:ext>
            </a:extLst>
          </p:cNvPr>
          <p:cNvSpPr>
            <a:spLocks noGrp="1"/>
          </p:cNvSpPr>
          <p:nvPr>
            <p:ph idx="1"/>
          </p:nvPr>
        </p:nvSpPr>
        <p:spPr/>
        <p:txBody>
          <a:bodyPr/>
          <a:lstStyle/>
          <a:p>
            <a:r>
              <a:rPr lang="en-US" dirty="0"/>
              <a:t>What is / are the fundamental differences between DELTTAA and FACE?</a:t>
            </a:r>
          </a:p>
          <a:p>
            <a:r>
              <a:rPr lang="en-US" dirty="0"/>
              <a:t>DELTTA is an analytical maturity model and stands for Data, Enterprise, Leadership, Targets, and Analysts. </a:t>
            </a:r>
          </a:p>
          <a:p>
            <a:r>
              <a:rPr lang="en-US" dirty="0"/>
              <a:t>FACE represents Frame, Analytically Model/Solve, the pachinko machine, communication, embedding. </a:t>
            </a:r>
          </a:p>
          <a:p>
            <a:r>
              <a:rPr lang="en-US" dirty="0"/>
              <a:t>Delta explains where an org lays in data, and FACE is a methodology.</a:t>
            </a:r>
          </a:p>
        </p:txBody>
      </p:sp>
    </p:spTree>
    <p:extLst>
      <p:ext uri="{BB962C8B-B14F-4D97-AF65-F5344CB8AC3E}">
        <p14:creationId xmlns:p14="http://schemas.microsoft.com/office/powerpoint/2010/main" val="414619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DD46-5C2A-0E45-BD8C-ADF455E1C497}"/>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58CF9581-2F47-544B-8B08-F8F6465B7467}"/>
              </a:ext>
            </a:extLst>
          </p:cNvPr>
          <p:cNvSpPr>
            <a:spLocks noGrp="1"/>
          </p:cNvSpPr>
          <p:nvPr>
            <p:ph idx="1"/>
          </p:nvPr>
        </p:nvSpPr>
        <p:spPr/>
        <p:txBody>
          <a:bodyPr/>
          <a:lstStyle/>
          <a:p>
            <a:r>
              <a:rPr lang="en-US" dirty="0"/>
              <a:t>Have you experienced any of the “potholes” that Tom Davenport identifies?  If which one and in which context?  If not which do you think is most frequently encountered in practice?</a:t>
            </a:r>
          </a:p>
          <a:p>
            <a:endParaRPr lang="en-US" dirty="0"/>
          </a:p>
          <a:p>
            <a:r>
              <a:rPr lang="en-US" dirty="0"/>
              <a:t>My most commonly occurring pothole is not enough data.  The quality is high, but the quantity is lacking. </a:t>
            </a:r>
          </a:p>
        </p:txBody>
      </p:sp>
    </p:spTree>
    <p:extLst>
      <p:ext uri="{BB962C8B-B14F-4D97-AF65-F5344CB8AC3E}">
        <p14:creationId xmlns:p14="http://schemas.microsoft.com/office/powerpoint/2010/main" val="321538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EC95-B1A9-ED4A-A293-CF2686E33C0C}"/>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AD747D99-2DF8-D84E-B456-47748E0A53C6}"/>
              </a:ext>
            </a:extLst>
          </p:cNvPr>
          <p:cNvSpPr>
            <a:spLocks noGrp="1"/>
          </p:cNvSpPr>
          <p:nvPr>
            <p:ph idx="1"/>
          </p:nvPr>
        </p:nvSpPr>
        <p:spPr/>
        <p:txBody>
          <a:bodyPr/>
          <a:lstStyle/>
          <a:p>
            <a:r>
              <a:rPr lang="en-US" dirty="0"/>
              <a:t>What is a ”Citizen Data Scientist”.  Doe they exist in your company?</a:t>
            </a:r>
          </a:p>
          <a:p>
            <a:r>
              <a:rPr lang="en-US" dirty="0"/>
              <a:t>These do not exist in our company.  As we make a digital transition, teams are being instructed to use appropriate channels to work on their path toward data science</a:t>
            </a:r>
          </a:p>
        </p:txBody>
      </p:sp>
    </p:spTree>
    <p:extLst>
      <p:ext uri="{BB962C8B-B14F-4D97-AF65-F5344CB8AC3E}">
        <p14:creationId xmlns:p14="http://schemas.microsoft.com/office/powerpoint/2010/main" val="146827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72AA-3025-EC44-99D4-C8912C60D065}"/>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5001682D-687A-4A4D-87FA-8243C5696F7A}"/>
              </a:ext>
            </a:extLst>
          </p:cNvPr>
          <p:cNvSpPr>
            <a:spLocks noGrp="1"/>
          </p:cNvSpPr>
          <p:nvPr>
            <p:ph idx="1"/>
          </p:nvPr>
        </p:nvSpPr>
        <p:spPr/>
        <p:txBody>
          <a:bodyPr/>
          <a:lstStyle/>
          <a:p>
            <a:r>
              <a:rPr lang="en-US" dirty="0"/>
              <a:t>Checkout the website for one of the third party sources for data.</a:t>
            </a:r>
          </a:p>
          <a:p>
            <a:endParaRPr lang="en-US" dirty="0"/>
          </a:p>
        </p:txBody>
      </p:sp>
    </p:spTree>
    <p:extLst>
      <p:ext uri="{BB962C8B-B14F-4D97-AF65-F5344CB8AC3E}">
        <p14:creationId xmlns:p14="http://schemas.microsoft.com/office/powerpoint/2010/main" val="114948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FD31-4BCC-B04F-B8C0-026DEDD51F96}"/>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BB7FDD8F-7794-8145-8D8F-C9160966397B}"/>
              </a:ext>
            </a:extLst>
          </p:cNvPr>
          <p:cNvSpPr>
            <a:spLocks noGrp="1"/>
          </p:cNvSpPr>
          <p:nvPr>
            <p:ph idx="1"/>
          </p:nvPr>
        </p:nvSpPr>
        <p:spPr/>
        <p:txBody>
          <a:bodyPr/>
          <a:lstStyle/>
          <a:p>
            <a:r>
              <a:rPr lang="en-US" dirty="0"/>
              <a:t>Have you or your company used a third party data source? If so, in what context and which one? </a:t>
            </a:r>
          </a:p>
          <a:p>
            <a:r>
              <a:rPr lang="en-US" dirty="0"/>
              <a:t>No, my company is a defense contractor and this would be unimaginable. </a:t>
            </a:r>
          </a:p>
        </p:txBody>
      </p:sp>
    </p:spTree>
    <p:extLst>
      <p:ext uri="{BB962C8B-B14F-4D97-AF65-F5344CB8AC3E}">
        <p14:creationId xmlns:p14="http://schemas.microsoft.com/office/powerpoint/2010/main" val="123891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8597-7F6F-F144-9CDB-EB5B715D93E7}"/>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377FA446-AADC-FA4C-A9D6-5C3DAA8DD2BE}"/>
              </a:ext>
            </a:extLst>
          </p:cNvPr>
          <p:cNvSpPr>
            <a:spLocks noGrp="1"/>
          </p:cNvSpPr>
          <p:nvPr>
            <p:ph idx="1"/>
          </p:nvPr>
        </p:nvSpPr>
        <p:spPr/>
        <p:txBody>
          <a:bodyPr/>
          <a:lstStyle/>
          <a:p>
            <a:r>
              <a:rPr lang="en-US" dirty="0"/>
              <a:t>Have you or your company used a COTS software? If so, what do you think? Do you have any insight as to why that particular COTS software was chosen?  (From </a:t>
            </a:r>
            <a:r>
              <a:rPr lang="en-US" dirty="0" err="1"/>
              <a:t>asynch</a:t>
            </a:r>
            <a:r>
              <a:rPr lang="en-US" dirty="0"/>
              <a:t>)</a:t>
            </a:r>
          </a:p>
          <a:p>
            <a:r>
              <a:rPr lang="en-US" dirty="0"/>
              <a:t>In my company everything is homegrown because of security needs and unique requirements.</a:t>
            </a:r>
          </a:p>
        </p:txBody>
      </p:sp>
    </p:spTree>
    <p:extLst>
      <p:ext uri="{BB962C8B-B14F-4D97-AF65-F5344CB8AC3E}">
        <p14:creationId xmlns:p14="http://schemas.microsoft.com/office/powerpoint/2010/main" val="3288270308"/>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388</TotalTime>
  <Words>836</Words>
  <Application>Microsoft Macintosh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2U</vt:lpstr>
      <vt:lpstr>BA Unit 2: For Live Session </vt:lpstr>
      <vt:lpstr>For Live Session: Please Make At Least 1 Slide for Each of the Following Questions.</vt:lpstr>
      <vt:lpstr>Question 1</vt:lpstr>
      <vt:lpstr>Question 2 </vt:lpstr>
      <vt:lpstr>Question 3</vt:lpstr>
      <vt:lpstr>Question 4</vt:lpstr>
      <vt:lpstr>Question 5</vt:lpstr>
      <vt:lpstr>Question 6</vt:lpstr>
      <vt:lpstr>Question 7</vt:lpstr>
      <vt:lpstr>Question 8</vt:lpstr>
      <vt:lpstr>Question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Unit 2: For Live Session </dc:title>
  <dc:creator>Microsoft Office User</dc:creator>
  <cp:lastModifiedBy>Goodwin, Ben</cp:lastModifiedBy>
  <cp:revision>11</cp:revision>
  <dcterms:created xsi:type="dcterms:W3CDTF">2019-09-02T15:21:28Z</dcterms:created>
  <dcterms:modified xsi:type="dcterms:W3CDTF">2022-01-13T23:53:31Z</dcterms:modified>
</cp:coreProperties>
</file>