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61" r:id="rId4"/>
    <p:sldId id="262" r:id="rId5"/>
    <p:sldId id="263" r:id="rId6"/>
    <p:sldId id="264" r:id="rId7"/>
    <p:sldId id="265" r:id="rId8"/>
    <p:sldId id="266" r:id="rId9"/>
    <p:sldId id="268" r:id="rId10"/>
    <p:sldId id="269" r:id="rId11"/>
    <p:sldId id="270" r:id="rId12"/>
    <p:sldId id="271" r:id="rId13"/>
    <p:sldId id="272"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1AA-2176-6D43-8644-6C0FA7E5C234}"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868-314F-944C-BB3D-167EB80BF2D1}" type="slidenum">
              <a:rPr lang="en-US" smtClean="0"/>
              <a:t>‹#›</a:t>
            </a:fld>
            <a:endParaRPr lang="en-US"/>
          </a:p>
        </p:txBody>
      </p:sp>
    </p:spTree>
    <p:extLst>
      <p:ext uri="{BB962C8B-B14F-4D97-AF65-F5344CB8AC3E}">
        <p14:creationId xmlns:p14="http://schemas.microsoft.com/office/powerpoint/2010/main" val="2496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91868-314F-944C-BB3D-167EB80BF2D1}" type="slidenum">
              <a:rPr lang="en-US" smtClean="0"/>
              <a:t>2</a:t>
            </a:fld>
            <a:endParaRPr lang="en-US"/>
          </a:p>
        </p:txBody>
      </p:sp>
    </p:spTree>
    <p:extLst>
      <p:ext uri="{BB962C8B-B14F-4D97-AF65-F5344CB8AC3E}">
        <p14:creationId xmlns:p14="http://schemas.microsoft.com/office/powerpoint/2010/main" val="27808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1213-DA54-884E-8FF9-8C5D246FE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3CEF-5C54-2042-B6AD-0343A0A37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68871-0D7B-2C43-90FC-34BD15F2BE99}"/>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69C2F12F-65E0-BE4E-BFEC-6A021F14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F0A00-0749-BA4A-B065-16AE46B0A7B6}"/>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4891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3A5-9D2C-2444-8AD2-8E896FD10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D6A73-EEEC-C44C-A526-C49530CCC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67029-384B-CB4F-B0C1-046FBE310D97}"/>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770AB693-4036-644D-99D0-27C85AE9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8B7F2-0716-F749-AFBB-B6E141606E79}"/>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3911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FD3B0-BE79-5D4D-897D-023E93318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1F89-80CB-9C4F-9985-73AD9556B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6BBA-16F6-D34A-BFA7-EE73265195A9}"/>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7FB52942-ED42-9A49-AB6E-BC43F60B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47D4-695C-2944-80D9-23E2AFAC4233}"/>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93858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9CA-F165-944A-95A9-1B181C7B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89F53-3024-0D4B-BD2B-6903EB29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FBFC-C0B8-B645-A45A-698D375604D6}"/>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81F0F433-7961-0F4F-AE26-70589CD8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C3896-65A4-414A-BBE5-2C5918DBA29F}"/>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29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504-99F3-DA48-8681-C1C6F18CB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A603-8DF2-8946-9D16-2A0A3AA3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4EC1-F1FA-2F4F-81FE-AE89BE983739}"/>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9F897184-5098-874A-A89E-7F298AE2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DF73E-FE87-CC46-8F1B-CE84D5717AE0}"/>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4860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3D0-3050-3842-B6E5-9327776D4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10311-C96F-E247-A855-3D4B2DE9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83E45-EDF4-624A-A183-C17812684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EEA4E-CBD6-B448-A871-BD38935BDC80}"/>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6" name="Footer Placeholder 5">
            <a:extLst>
              <a:ext uri="{FF2B5EF4-FFF2-40B4-BE49-F238E27FC236}">
                <a16:creationId xmlns:a16="http://schemas.microsoft.com/office/drawing/2014/main" id="{4FE701D4-94E8-6540-B5EE-45892008C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CD130-B89D-D640-9895-BEE8DF7A702A}"/>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465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E36-4AB1-FD4A-AEA4-8405ACE2F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8A2B8-9729-324F-AF44-29141F6D5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A4DF-5DDE-7A43-96C2-EE6D49A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4B585-BCF7-7849-B6BB-5360E17C2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C2493-6529-D14F-B2F6-9DAFE6A3D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CB5BB-32AA-BA42-AF34-C660CB9F7B17}"/>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8" name="Footer Placeholder 7">
            <a:extLst>
              <a:ext uri="{FF2B5EF4-FFF2-40B4-BE49-F238E27FC236}">
                <a16:creationId xmlns:a16="http://schemas.microsoft.com/office/drawing/2014/main" id="{5B81B9C8-CA51-2B46-B285-34481776F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445BC-4620-944A-BBCF-8EB8CB4A52F4}"/>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71682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676-C19F-B944-9AC9-E2A0D298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C5D4D-FC07-764B-9787-7BCF24274D89}"/>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4" name="Footer Placeholder 3">
            <a:extLst>
              <a:ext uri="{FF2B5EF4-FFF2-40B4-BE49-F238E27FC236}">
                <a16:creationId xmlns:a16="http://schemas.microsoft.com/office/drawing/2014/main" id="{2394CDA0-96D4-904C-AE5B-862C738DE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590BCF-D754-D74C-8134-F6730E60F157}"/>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391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1B125-0860-9A48-B868-F6000188208E}"/>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3" name="Footer Placeholder 2">
            <a:extLst>
              <a:ext uri="{FF2B5EF4-FFF2-40B4-BE49-F238E27FC236}">
                <a16:creationId xmlns:a16="http://schemas.microsoft.com/office/drawing/2014/main" id="{21607882-6401-5848-B7A3-23EC9BA0C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F0373-6468-4849-AE6E-0D2C21D7256C}"/>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521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5B-DCBE-034C-AE51-8E1AF1948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A037A-FF9C-A347-B47A-8366BB48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ED400-C6F1-4C4C-BB0B-6C0EB9641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FD017-7A5D-0A4B-9023-6A24153EA164}"/>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6" name="Footer Placeholder 5">
            <a:extLst>
              <a:ext uri="{FF2B5EF4-FFF2-40B4-BE49-F238E27FC236}">
                <a16:creationId xmlns:a16="http://schemas.microsoft.com/office/drawing/2014/main" id="{0A9C2A9E-2CD6-3343-A833-AC0373BF5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AD6EF-E131-184B-86BE-0304C9DB8E0B}"/>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7963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14D-6496-7540-AD1B-7742144A3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9C441-004E-B44F-ABF3-A3CBE612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9A8D7-0307-C140-89FE-53F7A5B9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1E601-A774-2949-9188-B8F006F427C0}"/>
              </a:ext>
            </a:extLst>
          </p:cNvPr>
          <p:cNvSpPr>
            <a:spLocks noGrp="1"/>
          </p:cNvSpPr>
          <p:nvPr>
            <p:ph type="dt" sz="half" idx="10"/>
          </p:nvPr>
        </p:nvSpPr>
        <p:spPr/>
        <p:txBody>
          <a:bodyPr/>
          <a:lstStyle/>
          <a:p>
            <a:fld id="{D158D25B-8CD1-AC40-A63C-8DE0BEA1108C}" type="datetimeFigureOut">
              <a:rPr lang="en-US" smtClean="0"/>
              <a:t>1/26/22</a:t>
            </a:fld>
            <a:endParaRPr lang="en-US"/>
          </a:p>
        </p:txBody>
      </p:sp>
      <p:sp>
        <p:nvSpPr>
          <p:cNvPr id="6" name="Footer Placeholder 5">
            <a:extLst>
              <a:ext uri="{FF2B5EF4-FFF2-40B4-BE49-F238E27FC236}">
                <a16:creationId xmlns:a16="http://schemas.microsoft.com/office/drawing/2014/main" id="{789E0F72-541C-C54F-A1A6-443773850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7DF8C-6398-6A42-8871-36D6B5912D98}"/>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190222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5D2C6-3811-6040-A2C4-2FDCCD5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8A488-B1D9-D340-A187-0D5D778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5C51-1189-CE46-BA71-C2665BEB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8D25B-8CD1-AC40-A63C-8DE0BEA1108C}" type="datetimeFigureOut">
              <a:rPr lang="en-US" smtClean="0"/>
              <a:t>1/26/22</a:t>
            </a:fld>
            <a:endParaRPr lang="en-US"/>
          </a:p>
        </p:txBody>
      </p:sp>
      <p:sp>
        <p:nvSpPr>
          <p:cNvPr id="5" name="Footer Placeholder 4">
            <a:extLst>
              <a:ext uri="{FF2B5EF4-FFF2-40B4-BE49-F238E27FC236}">
                <a16:creationId xmlns:a16="http://schemas.microsoft.com/office/drawing/2014/main" id="{2DBB280D-D19B-3B4D-965A-C3656459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425FE-1008-7646-BFF5-CFC483DA7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9D72-3AA3-6742-AB65-E0A13F36160F}" type="slidenum">
              <a:rPr lang="en-US" smtClean="0"/>
              <a:t>‹#›</a:t>
            </a:fld>
            <a:endParaRPr lang="en-US"/>
          </a:p>
        </p:txBody>
      </p:sp>
    </p:spTree>
    <p:extLst>
      <p:ext uri="{BB962C8B-B14F-4D97-AF65-F5344CB8AC3E}">
        <p14:creationId xmlns:p14="http://schemas.microsoft.com/office/powerpoint/2010/main" val="150138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aculty.washington.edu/yongpin/RM_Nov_15_07.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ranstats.bts.gov/tables.asp?Table_ID=310&amp;SYS_Table_Name=T_T100D_MARKET_ALL_CARRIER" TargetMode="External"/><Relationship Id="rId5" Type="http://schemas.openxmlformats.org/officeDocument/2006/relationships/hyperlink" Target="http://www.businessdictionary.com/definition/exogenous-variable.html" TargetMode="External"/><Relationship Id="rId4" Type="http://schemas.openxmlformats.org/officeDocument/2006/relationships/hyperlink" Target="https://www.sciencedirect.com/topics/nursing-and-health-professions/exogenous-variab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ranstats.bts.gov/TRAFFI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19-F1E4-0443-A325-132389659A3C}"/>
              </a:ext>
            </a:extLst>
          </p:cNvPr>
          <p:cNvSpPr>
            <a:spLocks noGrp="1"/>
          </p:cNvSpPr>
          <p:nvPr>
            <p:ph type="ctrTitle"/>
          </p:nvPr>
        </p:nvSpPr>
        <p:spPr/>
        <p:txBody>
          <a:bodyPr/>
          <a:lstStyle/>
          <a:p>
            <a:r>
              <a:rPr lang="en-US" dirty="0"/>
              <a:t>UNIT 4: For Live Session</a:t>
            </a:r>
          </a:p>
        </p:txBody>
      </p:sp>
      <p:sp>
        <p:nvSpPr>
          <p:cNvPr id="3" name="Subtitle 2">
            <a:extLst>
              <a:ext uri="{FF2B5EF4-FFF2-40B4-BE49-F238E27FC236}">
                <a16:creationId xmlns:a16="http://schemas.microsoft.com/office/drawing/2014/main" id="{83DC14C6-5A26-2241-B3C0-3CF2D1194EFE}"/>
              </a:ext>
            </a:extLst>
          </p:cNvPr>
          <p:cNvSpPr>
            <a:spLocks noGrp="1"/>
          </p:cNvSpPr>
          <p:nvPr>
            <p:ph type="subTitle" idx="1"/>
          </p:nvPr>
        </p:nvSpPr>
        <p:spPr/>
        <p:txBody>
          <a:bodyPr/>
          <a:lstStyle/>
          <a:p>
            <a:r>
              <a:rPr lang="en-US" dirty="0"/>
              <a:t>By Ben Goodwin</a:t>
            </a:r>
          </a:p>
        </p:txBody>
      </p:sp>
    </p:spTree>
    <p:extLst>
      <p:ext uri="{BB962C8B-B14F-4D97-AF65-F5344CB8AC3E}">
        <p14:creationId xmlns:p14="http://schemas.microsoft.com/office/powerpoint/2010/main" val="378846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v.</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646331"/>
          </a:xfrm>
          <a:prstGeom prst="rect">
            <a:avLst/>
          </a:prstGeom>
          <a:noFill/>
        </p:spPr>
        <p:txBody>
          <a:bodyPr wrap="square" rtlCol="0">
            <a:spAutoFit/>
          </a:bodyPr>
          <a:lstStyle/>
          <a:p>
            <a:r>
              <a:rPr lang="en-US" dirty="0"/>
              <a:t>“All of the VIF-values are below the threshold of 10. Consequently, multi-collinearity should not be a problem in our specifications ”</a:t>
            </a:r>
          </a:p>
        </p:txBody>
      </p:sp>
    </p:spTree>
    <p:extLst>
      <p:ext uri="{BB962C8B-B14F-4D97-AF65-F5344CB8AC3E}">
        <p14:creationId xmlns:p14="http://schemas.microsoft.com/office/powerpoint/2010/main" val="81784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vi.</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369332"/>
          </a:xfrm>
          <a:prstGeom prst="rect">
            <a:avLst/>
          </a:prstGeom>
          <a:noFill/>
        </p:spPr>
        <p:txBody>
          <a:bodyPr wrap="square" rtlCol="0">
            <a:spAutoFit/>
          </a:bodyPr>
          <a:lstStyle/>
          <a:p>
            <a:r>
              <a:rPr lang="en-US" dirty="0"/>
              <a:t>Hausman-Taylor (HT)</a:t>
            </a:r>
          </a:p>
        </p:txBody>
      </p:sp>
    </p:spTree>
    <p:extLst>
      <p:ext uri="{BB962C8B-B14F-4D97-AF65-F5344CB8AC3E}">
        <p14:creationId xmlns:p14="http://schemas.microsoft.com/office/powerpoint/2010/main" val="353384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vii.</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1477328"/>
          </a:xfrm>
          <a:prstGeom prst="rect">
            <a:avLst/>
          </a:prstGeom>
          <a:noFill/>
        </p:spPr>
        <p:txBody>
          <a:bodyPr wrap="square" rtlCol="0">
            <a:spAutoFit/>
          </a:bodyPr>
          <a:lstStyle/>
          <a:p>
            <a:r>
              <a:rPr lang="en-US" dirty="0"/>
              <a:t>The natural log of capacity indicates for a one unit change in revenue we can expect an increase of 0.009 in log space of capacity. </a:t>
            </a:r>
          </a:p>
          <a:p>
            <a:endParaRPr lang="en-US" dirty="0"/>
          </a:p>
          <a:p>
            <a:r>
              <a:rPr lang="en-US" dirty="0"/>
              <a:t>We can expect these variables to vary together, they have a positive relationship.  Meaning that when revenue increases, we expect capacity to increase as well.</a:t>
            </a:r>
          </a:p>
        </p:txBody>
      </p:sp>
    </p:spTree>
    <p:extLst>
      <p:ext uri="{BB962C8B-B14F-4D97-AF65-F5344CB8AC3E}">
        <p14:creationId xmlns:p14="http://schemas.microsoft.com/office/powerpoint/2010/main" val="354504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viii.</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1477328"/>
          </a:xfrm>
          <a:prstGeom prst="rect">
            <a:avLst/>
          </a:prstGeom>
          <a:noFill/>
        </p:spPr>
        <p:txBody>
          <a:bodyPr wrap="square" rtlCol="0">
            <a:spAutoFit/>
          </a:bodyPr>
          <a:lstStyle/>
          <a:p>
            <a:r>
              <a:rPr lang="en-US" dirty="0"/>
              <a:t>The natural log of </a:t>
            </a:r>
            <a:r>
              <a:rPr lang="en-US" dirty="0" err="1"/>
              <a:t>gini</a:t>
            </a:r>
            <a:r>
              <a:rPr lang="en-US" dirty="0"/>
              <a:t> indicates for a one unit change in revenue we can expect an increase of 0.019 in log space of </a:t>
            </a:r>
            <a:r>
              <a:rPr lang="en-US" dirty="0" err="1"/>
              <a:t>gini</a:t>
            </a:r>
            <a:r>
              <a:rPr lang="en-US" dirty="0"/>
              <a:t>. </a:t>
            </a:r>
          </a:p>
          <a:p>
            <a:endParaRPr lang="en-US" dirty="0"/>
          </a:p>
          <a:p>
            <a:r>
              <a:rPr lang="en-US" dirty="0"/>
              <a:t>We can expect these variables to vary together, they have a positive relationship.  Meaning that when revenue increases, we expect the </a:t>
            </a:r>
            <a:r>
              <a:rPr lang="en-US" dirty="0" err="1"/>
              <a:t>gini</a:t>
            </a:r>
            <a:r>
              <a:rPr lang="en-US" dirty="0"/>
              <a:t> to increase as well.</a:t>
            </a:r>
          </a:p>
        </p:txBody>
      </p:sp>
    </p:spTree>
    <p:extLst>
      <p:ext uri="{BB962C8B-B14F-4D97-AF65-F5344CB8AC3E}">
        <p14:creationId xmlns:p14="http://schemas.microsoft.com/office/powerpoint/2010/main" val="313452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43A-F9C2-474E-B9E8-09508FC5CBA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447ADFCA-57F8-5C48-AEE1-10485F9B2050}"/>
              </a:ext>
            </a:extLst>
          </p:cNvPr>
          <p:cNvSpPr>
            <a:spLocks noGrp="1"/>
          </p:cNvSpPr>
          <p:nvPr>
            <p:ph idx="1"/>
          </p:nvPr>
        </p:nvSpPr>
        <p:spPr/>
        <p:txBody>
          <a:bodyPr/>
          <a:lstStyle/>
          <a:p>
            <a:r>
              <a:rPr lang="en-US" dirty="0"/>
              <a:t>This Unit provided some insight into the use of optimization in the airline industry.</a:t>
            </a:r>
          </a:p>
          <a:p>
            <a:r>
              <a:rPr lang="en-US" dirty="0"/>
              <a:t>Does your work or the company you work (or one you have worked for in the past … or one you would like to work for) for currently make use of prescriptive statistics?  Optimization?</a:t>
            </a:r>
          </a:p>
          <a:p>
            <a:pPr lvl="1"/>
            <a:r>
              <a:rPr lang="en-US" dirty="0"/>
              <a:t>Not yet- but we are working towards this</a:t>
            </a:r>
          </a:p>
          <a:p>
            <a:r>
              <a:rPr lang="en-US" dirty="0"/>
              <a:t>Could your company (or one you have worked for in the past … or one you would like to work for) take advantage of prescriptive statistics?</a:t>
            </a:r>
          </a:p>
          <a:p>
            <a:pPr lvl="1"/>
            <a:r>
              <a:rPr lang="en-US" dirty="0"/>
              <a:t>Absolutely, but the data needs to arrive first</a:t>
            </a:r>
          </a:p>
        </p:txBody>
      </p:sp>
    </p:spTree>
    <p:extLst>
      <p:ext uri="{BB962C8B-B14F-4D97-AF65-F5344CB8AC3E}">
        <p14:creationId xmlns:p14="http://schemas.microsoft.com/office/powerpoint/2010/main" val="76461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DCF3-368B-5E46-9557-31741D0FF681}"/>
              </a:ext>
            </a:extLst>
          </p:cNvPr>
          <p:cNvSpPr>
            <a:spLocks noGrp="1"/>
          </p:cNvSpPr>
          <p:nvPr>
            <p:ph type="title"/>
          </p:nvPr>
        </p:nvSpPr>
        <p:spPr/>
        <p:txBody>
          <a:bodyPr/>
          <a:lstStyle/>
          <a:p>
            <a:r>
              <a:rPr lang="en-US" dirty="0"/>
              <a:t>Key Takeaways and Questions!</a:t>
            </a:r>
          </a:p>
        </p:txBody>
      </p:sp>
      <p:sp>
        <p:nvSpPr>
          <p:cNvPr id="3" name="Content Placeholder 2">
            <a:extLst>
              <a:ext uri="{FF2B5EF4-FFF2-40B4-BE49-F238E27FC236}">
                <a16:creationId xmlns:a16="http://schemas.microsoft.com/office/drawing/2014/main" id="{1C74DD17-30AE-EB41-9429-F126D9D3EC9E}"/>
              </a:ext>
            </a:extLst>
          </p:cNvPr>
          <p:cNvSpPr>
            <a:spLocks noGrp="1"/>
          </p:cNvSpPr>
          <p:nvPr>
            <p:ph idx="1"/>
          </p:nvPr>
        </p:nvSpPr>
        <p:spPr/>
        <p:txBody>
          <a:bodyPr/>
          <a:lstStyle/>
          <a:p>
            <a:r>
              <a:rPr lang="en-US" dirty="0"/>
              <a:t>Please list your key takeaways from this Unit!</a:t>
            </a:r>
          </a:p>
          <a:p>
            <a:r>
              <a:rPr lang="en-US" dirty="0"/>
              <a:t>Please include any questions that you had in this unit. </a:t>
            </a:r>
          </a:p>
          <a:p>
            <a:endParaRPr lang="en-US" dirty="0"/>
          </a:p>
          <a:p>
            <a:r>
              <a:rPr lang="en-US" dirty="0"/>
              <a:t>Airlines are incredible interesting businesses</a:t>
            </a:r>
          </a:p>
          <a:p>
            <a:pPr lvl="1"/>
            <a:r>
              <a:rPr lang="en-US" dirty="0"/>
              <a:t>How they work as a system is unrivaled in the world</a:t>
            </a:r>
          </a:p>
          <a:p>
            <a:pPr lvl="1"/>
            <a:r>
              <a:rPr lang="en-US" dirty="0"/>
              <a:t>This unit, and the asynchronous materials were fascinating and showcased how even a hugely capital intensive business like an airline can consistently produce revenue.  </a:t>
            </a:r>
          </a:p>
          <a:p>
            <a:pPr lvl="1"/>
            <a:r>
              <a:rPr lang="en-US" dirty="0"/>
              <a:t>The people express vs American story is a great one for advertising the benefits of analytics. </a:t>
            </a:r>
          </a:p>
        </p:txBody>
      </p:sp>
    </p:spTree>
    <p:extLst>
      <p:ext uri="{BB962C8B-B14F-4D97-AF65-F5344CB8AC3E}">
        <p14:creationId xmlns:p14="http://schemas.microsoft.com/office/powerpoint/2010/main" val="32295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C44-C4F2-6044-88D3-456BFB41114D}"/>
              </a:ext>
            </a:extLst>
          </p:cNvPr>
          <p:cNvSpPr>
            <a:spLocks noGrp="1"/>
          </p:cNvSpPr>
          <p:nvPr>
            <p:ph type="title"/>
          </p:nvPr>
        </p:nvSpPr>
        <p:spPr>
          <a:xfrm>
            <a:off x="838200" y="221288"/>
            <a:ext cx="10515600" cy="693650"/>
          </a:xfrm>
        </p:spPr>
        <p:txBody>
          <a:bodyPr>
            <a:normAutofit fontScale="90000"/>
          </a:bodyPr>
          <a:lstStyle/>
          <a:p>
            <a:r>
              <a:rPr lang="en-US" dirty="0"/>
              <a:t>Empirical Study of Revenue Management</a:t>
            </a:r>
          </a:p>
        </p:txBody>
      </p:sp>
      <p:sp>
        <p:nvSpPr>
          <p:cNvPr id="3" name="Content Placeholder 2">
            <a:extLst>
              <a:ext uri="{FF2B5EF4-FFF2-40B4-BE49-F238E27FC236}">
                <a16:creationId xmlns:a16="http://schemas.microsoft.com/office/drawing/2014/main" id="{4630E8A2-668C-5D4C-A623-D4CA89841510}"/>
              </a:ext>
            </a:extLst>
          </p:cNvPr>
          <p:cNvSpPr>
            <a:spLocks noGrp="1"/>
          </p:cNvSpPr>
          <p:nvPr>
            <p:ph idx="1"/>
          </p:nvPr>
        </p:nvSpPr>
        <p:spPr>
          <a:xfrm>
            <a:off x="308225" y="996594"/>
            <a:ext cx="11630346" cy="5492074"/>
          </a:xfrm>
        </p:spPr>
        <p:txBody>
          <a:bodyPr>
            <a:normAutofit fontScale="32500" lnSpcReduction="20000"/>
          </a:bodyPr>
          <a:lstStyle/>
          <a:p>
            <a:pPr marL="514350" indent="-514350">
              <a:buAutoNum type="arabicPeriod"/>
            </a:pPr>
            <a:r>
              <a:rPr lang="en-US" dirty="0"/>
              <a:t>Download the Paper: </a:t>
            </a:r>
            <a:r>
              <a:rPr lang="en-US" i="1" dirty="0"/>
              <a:t>An Empirical Study of Revenue Management Practices in the Airline Industry </a:t>
            </a:r>
            <a:r>
              <a:rPr lang="en-US" dirty="0">
                <a:hlinkClick r:id="rId3"/>
              </a:rPr>
              <a:t>http://faculty.washington.edu/yongpin/RM_Nov_15_07.pdf</a:t>
            </a:r>
            <a:endParaRPr lang="en-US" i="1" dirty="0"/>
          </a:p>
          <a:p>
            <a:pPr marL="514350" indent="-514350">
              <a:buAutoNum type="arabicPeriod"/>
            </a:pPr>
            <a:r>
              <a:rPr lang="en-US" dirty="0"/>
              <a:t>Read these sections of the paper:</a:t>
            </a:r>
          </a:p>
          <a:p>
            <a:pPr marL="971550" lvl="1" indent="-514350">
              <a:buAutoNum type="arabicPeriod"/>
            </a:pPr>
            <a:r>
              <a:rPr lang="en-US" dirty="0"/>
              <a:t>Section 1: Introduction</a:t>
            </a:r>
          </a:p>
          <a:p>
            <a:pPr marL="971550" lvl="1" indent="-514350">
              <a:buAutoNum type="arabicPeriod"/>
            </a:pPr>
            <a:r>
              <a:rPr lang="en-US" dirty="0"/>
              <a:t>Section 2: Literature Review (</a:t>
            </a:r>
            <a:r>
              <a:rPr lang="en-US" b="1" dirty="0"/>
              <a:t>THIS IS NOT REQUIRED BUT IS INTERESTING).  IF TIME IS SHORT, YOU MAY SKIP THIS SECTION.</a:t>
            </a:r>
          </a:p>
          <a:p>
            <a:pPr marL="971550" lvl="1" indent="-514350">
              <a:buAutoNum type="arabicPeriod"/>
            </a:pPr>
            <a:r>
              <a:rPr lang="en-US" dirty="0"/>
              <a:t>Section 3: Data and Variables</a:t>
            </a:r>
          </a:p>
          <a:p>
            <a:pPr marL="971550" lvl="1" indent="-514350">
              <a:buAutoNum type="arabicPeriod"/>
            </a:pPr>
            <a:r>
              <a:rPr lang="en-US" dirty="0"/>
              <a:t>Section 4: Hypotheses and Models </a:t>
            </a:r>
          </a:p>
          <a:p>
            <a:pPr marL="1428750" lvl="2" indent="-514350">
              <a:buAutoNum type="arabicPeriod"/>
            </a:pPr>
            <a:r>
              <a:rPr lang="en-US" b="1" dirty="0"/>
              <a:t>Put special focus on 4.3 Revenue</a:t>
            </a:r>
          </a:p>
          <a:p>
            <a:pPr marL="1428750" lvl="2" indent="-514350">
              <a:buAutoNum type="arabicPeriod"/>
            </a:pPr>
            <a:r>
              <a:rPr lang="en-US" b="1" dirty="0"/>
              <a:t>Put special  focus on the model for Revenue in 4.4</a:t>
            </a:r>
            <a:endParaRPr lang="en-US" dirty="0"/>
          </a:p>
          <a:p>
            <a:pPr marL="971550" lvl="1" indent="-514350">
              <a:buAutoNum type="arabicPeriod"/>
            </a:pPr>
            <a:r>
              <a:rPr lang="en-US" dirty="0"/>
              <a:t>Section 5: Results (Pay close attention to the results pertaining to revenue.)</a:t>
            </a:r>
          </a:p>
          <a:p>
            <a:pPr marL="0" indent="0">
              <a:buNone/>
            </a:pPr>
            <a:r>
              <a:rPr lang="en-US" dirty="0"/>
              <a:t>3.   Make at least one slide to answer each of the following questions</a:t>
            </a:r>
          </a:p>
          <a:p>
            <a:pPr marL="0" indent="0">
              <a:buNone/>
            </a:pPr>
            <a:r>
              <a:rPr lang="en-US" dirty="0"/>
              <a:t>	a.  GINI SCORE</a:t>
            </a:r>
          </a:p>
          <a:p>
            <a:pPr marL="0" indent="0">
              <a:buNone/>
            </a:pPr>
            <a:r>
              <a:rPr lang="en-US" dirty="0"/>
              <a:t>		</a:t>
            </a:r>
            <a:r>
              <a:rPr lang="en-US" dirty="0" err="1"/>
              <a:t>i</a:t>
            </a:r>
            <a:r>
              <a:rPr lang="en-US" dirty="0"/>
              <a:t>. Provide a formula for the GINI score and describe what it measures in this context.  (Define price dispersion as part of this effort).</a:t>
            </a:r>
          </a:p>
          <a:p>
            <a:pPr marL="0" indent="0">
              <a:buNone/>
            </a:pPr>
            <a:r>
              <a:rPr lang="en-US" dirty="0"/>
              <a:t>		ii. Get a feel for the GINI score.  Calculate a GINI score for:  (Show your calculations.)</a:t>
            </a:r>
          </a:p>
          <a:p>
            <a:pPr marL="0" indent="0">
              <a:buNone/>
            </a:pPr>
            <a:r>
              <a:rPr lang="en-US" dirty="0"/>
              <a:t>			a. Ticket Prices: $350, $150, $600 $1300</a:t>
            </a:r>
          </a:p>
          <a:p>
            <a:pPr marL="0" indent="0">
              <a:buNone/>
            </a:pPr>
            <a:r>
              <a:rPr lang="en-US" dirty="0"/>
              <a:t>			b. Ticket Prices $600, $400, $700, $700</a:t>
            </a:r>
          </a:p>
          <a:p>
            <a:pPr marL="0" indent="0">
              <a:buNone/>
            </a:pPr>
            <a:r>
              <a:rPr lang="en-US" dirty="0"/>
              <a:t>	b. Investigate the Data Sources.  Find a snapshot of at least 1 of the three data sources. </a:t>
            </a:r>
          </a:p>
          <a:p>
            <a:pPr marL="0" indent="0">
              <a:buNone/>
            </a:pPr>
            <a:r>
              <a:rPr lang="en-US" dirty="0"/>
              <a:t>	c.  Investigate the model for Revenue (Model (5))</a:t>
            </a:r>
          </a:p>
          <a:p>
            <a:pPr marL="0" indent="0">
              <a:buNone/>
            </a:pPr>
            <a:r>
              <a:rPr lang="en-US" dirty="0"/>
              <a:t>		</a:t>
            </a:r>
            <a:r>
              <a:rPr lang="en-US" dirty="0" err="1"/>
              <a:t>i</a:t>
            </a:r>
            <a:r>
              <a:rPr lang="en-US" dirty="0"/>
              <a:t>. Specify the model  (what is the mathematical form of the model?)</a:t>
            </a:r>
          </a:p>
          <a:p>
            <a:pPr marL="0" indent="0">
              <a:buNone/>
            </a:pPr>
            <a:r>
              <a:rPr lang="en-US" dirty="0"/>
              <a:t>		ii. Define endogenous vs. exogenous variables. </a:t>
            </a:r>
            <a:r>
              <a:rPr lang="en-US" dirty="0">
                <a:hlinkClick r:id="rId4"/>
              </a:rPr>
              <a:t>https://www.sciencedirect.com/topics/nursing-and-health-professions/exogenous-variable</a:t>
            </a:r>
            <a:endParaRPr lang="en-US" dirty="0"/>
          </a:p>
          <a:p>
            <a:pPr marL="0" indent="0">
              <a:buNone/>
            </a:pPr>
            <a:r>
              <a:rPr lang="en-US" dirty="0"/>
              <a:t>		iii. What are the 3 methods of parameter estimation considered?</a:t>
            </a:r>
          </a:p>
          <a:p>
            <a:pPr marL="0" indent="0">
              <a:buNone/>
            </a:pPr>
            <a:r>
              <a:rPr lang="en-US" dirty="0"/>
              <a:t>		iv. Why were the OLS parameter estimates not recommended?  </a:t>
            </a:r>
          </a:p>
          <a:p>
            <a:pPr marL="0" indent="0">
              <a:buNone/>
            </a:pPr>
            <a:r>
              <a:rPr lang="en-US" dirty="0"/>
              <a:t>		v. Was multicollinearity an issue?  Why or why not?</a:t>
            </a:r>
          </a:p>
          <a:p>
            <a:pPr marL="0" indent="0">
              <a:buNone/>
            </a:pPr>
            <a:r>
              <a:rPr lang="en-US" dirty="0"/>
              <a:t>		vi. Which is the “right” model … the model the data were generated from?  OLS, Random Effects, Hausman-Taylor (HT)</a:t>
            </a:r>
          </a:p>
          <a:p>
            <a:pPr marL="0" indent="0">
              <a:buNone/>
            </a:pPr>
            <a:r>
              <a:rPr lang="en-US" dirty="0"/>
              <a:t>		vii. Using Table 6, interpret the HT parameter estimate for Load Capacity.  Assume this slide is meant for a client or audience that does not have a  background in 			    	    statistics.  Phrase your interpretation in the language of the problem and industry.</a:t>
            </a:r>
          </a:p>
          <a:p>
            <a:pPr marL="0" indent="0">
              <a:buNone/>
            </a:pPr>
            <a:r>
              <a:rPr lang="en-US" dirty="0"/>
              <a:t>		viii. Using Table 6, interpret the HT parameter estimate for GINI (price dispersion)  Assume this slide is meant for a client or audience that does not have a  				  	     background in statistics.  Phrase your interpretation in the language of the problem and industry. (Does it appear that price dispersion and thus revenue 					     management (RM) is positively associated with revenue (RASM)?</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79158BA7-2F7C-2B40-87EC-6085055B94AC}"/>
              </a:ext>
            </a:extLst>
          </p:cNvPr>
          <p:cNvSpPr/>
          <p:nvPr/>
        </p:nvSpPr>
        <p:spPr>
          <a:xfrm>
            <a:off x="-421240" y="6929078"/>
            <a:ext cx="9039867" cy="276999"/>
          </a:xfrm>
          <a:prstGeom prst="rect">
            <a:avLst/>
          </a:prstGeom>
        </p:spPr>
        <p:txBody>
          <a:bodyPr wrap="square">
            <a:spAutoFit/>
          </a:bodyPr>
          <a:lstStyle/>
          <a:p>
            <a:r>
              <a:rPr lang="en-US" sz="1200" dirty="0">
                <a:hlinkClick r:id="rId5"/>
              </a:rPr>
              <a:t>http://www.businessdictionary.com/definition/exogenous-variable.html</a:t>
            </a:r>
            <a:endParaRPr lang="en-US" sz="1200" dirty="0"/>
          </a:p>
        </p:txBody>
      </p:sp>
      <p:sp>
        <p:nvSpPr>
          <p:cNvPr id="6" name="Rectangle 5">
            <a:extLst>
              <a:ext uri="{FF2B5EF4-FFF2-40B4-BE49-F238E27FC236}">
                <a16:creationId xmlns:a16="http://schemas.microsoft.com/office/drawing/2014/main" id="{D9CA5196-67AB-A345-A119-FBB61BAE63F5}"/>
              </a:ext>
            </a:extLst>
          </p:cNvPr>
          <p:cNvSpPr/>
          <p:nvPr/>
        </p:nvSpPr>
        <p:spPr>
          <a:xfrm>
            <a:off x="-421240" y="7575644"/>
            <a:ext cx="10972349" cy="276999"/>
          </a:xfrm>
          <a:prstGeom prst="rect">
            <a:avLst/>
          </a:prstGeom>
        </p:spPr>
        <p:txBody>
          <a:bodyPr wrap="square">
            <a:spAutoFit/>
          </a:bodyPr>
          <a:lstStyle/>
          <a:p>
            <a:r>
              <a:rPr lang="en-US" sz="1200" dirty="0">
                <a:hlinkClick r:id="rId4"/>
              </a:rPr>
              <a:t>https://www.sciencedirect.com/topics/nursing-and-health-professions/exogenous-variable</a:t>
            </a:r>
            <a:endParaRPr lang="en-US" sz="1200" dirty="0"/>
          </a:p>
        </p:txBody>
      </p:sp>
      <p:sp>
        <p:nvSpPr>
          <p:cNvPr id="4" name="Rectangle 3">
            <a:extLst>
              <a:ext uri="{FF2B5EF4-FFF2-40B4-BE49-F238E27FC236}">
                <a16:creationId xmlns:a16="http://schemas.microsoft.com/office/drawing/2014/main" id="{8AD2A9B5-4962-0741-AC9C-A8DA36A89757}"/>
              </a:ext>
            </a:extLst>
          </p:cNvPr>
          <p:cNvSpPr/>
          <p:nvPr/>
        </p:nvSpPr>
        <p:spPr>
          <a:xfrm>
            <a:off x="-421240" y="7206077"/>
            <a:ext cx="7695343" cy="276999"/>
          </a:xfrm>
          <a:prstGeom prst="rect">
            <a:avLst/>
          </a:prstGeom>
        </p:spPr>
        <p:txBody>
          <a:bodyPr wrap="square">
            <a:spAutoFit/>
          </a:bodyPr>
          <a:lstStyle/>
          <a:p>
            <a:r>
              <a:rPr lang="en-US" sz="1200" dirty="0">
                <a:hlinkClick r:id="rId6"/>
              </a:rPr>
              <a:t>https://www.transtats.bts.gov/tables.asp?Table_ID=310&amp;SYS_Table_Name=T_T100D_MARKET_ALL_CARRIER</a:t>
            </a:r>
            <a:endParaRPr lang="en-US" sz="1200" dirty="0"/>
          </a:p>
        </p:txBody>
      </p:sp>
    </p:spTree>
    <p:extLst>
      <p:ext uri="{BB962C8B-B14F-4D97-AF65-F5344CB8AC3E}">
        <p14:creationId xmlns:p14="http://schemas.microsoft.com/office/powerpoint/2010/main" val="32309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2009-36BF-394E-819B-0CEA5385CBFB}"/>
              </a:ext>
            </a:extLst>
          </p:cNvPr>
          <p:cNvSpPr>
            <a:spLocks noGrp="1"/>
          </p:cNvSpPr>
          <p:nvPr>
            <p:ph type="title"/>
          </p:nvPr>
        </p:nvSpPr>
        <p:spPr>
          <a:xfrm>
            <a:off x="220717" y="199696"/>
            <a:ext cx="11508827" cy="599090"/>
          </a:xfrm>
        </p:spPr>
        <p:txBody>
          <a:bodyPr>
            <a:normAutofit fontScale="90000"/>
          </a:bodyPr>
          <a:lstStyle/>
          <a:p>
            <a:r>
              <a:rPr lang="en-US" dirty="0"/>
              <a:t>Answers to empirical study of revenue management</a:t>
            </a:r>
          </a:p>
        </p:txBody>
      </p:sp>
      <p:sp>
        <p:nvSpPr>
          <p:cNvPr id="3" name="Content Placeholder 2">
            <a:extLst>
              <a:ext uri="{FF2B5EF4-FFF2-40B4-BE49-F238E27FC236}">
                <a16:creationId xmlns:a16="http://schemas.microsoft.com/office/drawing/2014/main" id="{596B02E8-A0EF-4B4A-ABB3-3AB11E11375B}"/>
              </a:ext>
            </a:extLst>
          </p:cNvPr>
          <p:cNvSpPr>
            <a:spLocks noGrp="1"/>
          </p:cNvSpPr>
          <p:nvPr>
            <p:ph idx="1"/>
          </p:nvPr>
        </p:nvSpPr>
        <p:spPr>
          <a:xfrm>
            <a:off x="449317" y="1068880"/>
            <a:ext cx="10515600" cy="4351338"/>
          </a:xfrm>
        </p:spPr>
        <p:txBody>
          <a:bodyPr>
            <a:normAutofit/>
          </a:bodyPr>
          <a:lstStyle/>
          <a:p>
            <a:pPr marL="0" indent="0">
              <a:buNone/>
            </a:pPr>
            <a:r>
              <a:rPr lang="en-US" dirty="0"/>
              <a:t>3a </a:t>
            </a:r>
            <a:r>
              <a:rPr lang="en-US" dirty="0" err="1"/>
              <a:t>i</a:t>
            </a:r>
            <a:r>
              <a:rPr lang="en-US" dirty="0"/>
              <a:t>. Variable GINI is the Gini index of the fares for carrier k with origin </a:t>
            </a:r>
            <a:r>
              <a:rPr lang="en-US" dirty="0" err="1"/>
              <a:t>i</a:t>
            </a:r>
            <a:r>
              <a:rPr lang="en-US" dirty="0"/>
              <a:t> and destination j. It is a measure of price dispersion, or price inequality. Gini index is a scale invariant measure that has been applied widely in economics literatures to measure income and price inequality where </a:t>
            </a:r>
            <a:r>
              <a:rPr lang="en-US" dirty="0" err="1"/>
              <a:t>Xl</a:t>
            </a:r>
            <a:r>
              <a:rPr lang="en-US" dirty="0"/>
              <a:t> (l n =1,..., ) are the prices in ascending order and X is the average price. Higher GINI simply indicates higher price dispersion. </a:t>
            </a:r>
          </a:p>
          <a:p>
            <a:pPr marL="514350" indent="-514350">
              <a:buFont typeface="+mj-lt"/>
              <a:buAutoNum type="arabicPeriod"/>
            </a:pPr>
            <a:endParaRPr lang="en-US" dirty="0"/>
          </a:p>
          <a:p>
            <a:pPr marL="0" indent="0">
              <a:buNone/>
            </a:pPr>
            <a:endParaRPr lang="en-US" dirty="0"/>
          </a:p>
        </p:txBody>
      </p:sp>
      <p:pic>
        <p:nvPicPr>
          <p:cNvPr id="4" name="Picture 3">
            <a:extLst>
              <a:ext uri="{FF2B5EF4-FFF2-40B4-BE49-F238E27FC236}">
                <a16:creationId xmlns:a16="http://schemas.microsoft.com/office/drawing/2014/main" id="{9D4F3164-0F0C-D54C-BFA0-DB8B71351ED5}"/>
              </a:ext>
            </a:extLst>
          </p:cNvPr>
          <p:cNvPicPr>
            <a:picLocks noChangeAspect="1"/>
          </p:cNvPicPr>
          <p:nvPr/>
        </p:nvPicPr>
        <p:blipFill>
          <a:blip r:embed="rId2"/>
          <a:stretch>
            <a:fillRect/>
          </a:stretch>
        </p:blipFill>
        <p:spPr>
          <a:xfrm>
            <a:off x="2524222" y="3818513"/>
            <a:ext cx="5536307" cy="1871799"/>
          </a:xfrm>
          <a:prstGeom prst="rect">
            <a:avLst/>
          </a:prstGeom>
        </p:spPr>
      </p:pic>
    </p:spTree>
    <p:extLst>
      <p:ext uri="{BB962C8B-B14F-4D97-AF65-F5344CB8AC3E}">
        <p14:creationId xmlns:p14="http://schemas.microsoft.com/office/powerpoint/2010/main" val="205496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5D7F-DD1B-F041-BA8D-11E44854CFB6}"/>
              </a:ext>
            </a:extLst>
          </p:cNvPr>
          <p:cNvSpPr>
            <a:spLocks noGrp="1"/>
          </p:cNvSpPr>
          <p:nvPr>
            <p:ph type="title"/>
          </p:nvPr>
        </p:nvSpPr>
        <p:spPr>
          <a:xfrm>
            <a:off x="270641" y="18255"/>
            <a:ext cx="10515600" cy="1325563"/>
          </a:xfrm>
        </p:spPr>
        <p:txBody>
          <a:bodyPr/>
          <a:lstStyle/>
          <a:p>
            <a:r>
              <a:rPr lang="en-US" dirty="0"/>
              <a:t>3a ii.</a:t>
            </a:r>
          </a:p>
        </p:txBody>
      </p:sp>
      <p:pic>
        <p:nvPicPr>
          <p:cNvPr id="5" name="Picture 4" descr="Table&#10;&#10;Description automatically generated with low confidence">
            <a:extLst>
              <a:ext uri="{FF2B5EF4-FFF2-40B4-BE49-F238E27FC236}">
                <a16:creationId xmlns:a16="http://schemas.microsoft.com/office/drawing/2014/main" id="{B721E9C1-01D2-3343-8FFF-DE8DAEBFD555}"/>
              </a:ext>
            </a:extLst>
          </p:cNvPr>
          <p:cNvPicPr>
            <a:picLocks noChangeAspect="1"/>
          </p:cNvPicPr>
          <p:nvPr/>
        </p:nvPicPr>
        <p:blipFill>
          <a:blip r:embed="rId2"/>
          <a:stretch>
            <a:fillRect/>
          </a:stretch>
        </p:blipFill>
        <p:spPr>
          <a:xfrm>
            <a:off x="2259062" y="1239919"/>
            <a:ext cx="8204200" cy="5067300"/>
          </a:xfrm>
          <a:prstGeom prst="rect">
            <a:avLst/>
          </a:prstGeom>
        </p:spPr>
      </p:pic>
    </p:spTree>
    <p:extLst>
      <p:ext uri="{BB962C8B-B14F-4D97-AF65-F5344CB8AC3E}">
        <p14:creationId xmlns:p14="http://schemas.microsoft.com/office/powerpoint/2010/main" val="93338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3B.</a:t>
            </a:r>
          </a:p>
        </p:txBody>
      </p:sp>
      <p:sp>
        <p:nvSpPr>
          <p:cNvPr id="3" name="Content Placeholder 2">
            <a:extLst>
              <a:ext uri="{FF2B5EF4-FFF2-40B4-BE49-F238E27FC236}">
                <a16:creationId xmlns:a16="http://schemas.microsoft.com/office/drawing/2014/main" id="{B7B29B02-198E-464E-BFC1-3FDCA0198597}"/>
              </a:ext>
            </a:extLst>
          </p:cNvPr>
          <p:cNvSpPr>
            <a:spLocks noGrp="1"/>
          </p:cNvSpPr>
          <p:nvPr>
            <p:ph idx="1"/>
          </p:nvPr>
        </p:nvSpPr>
        <p:spPr/>
        <p:txBody>
          <a:bodyPr/>
          <a:lstStyle/>
          <a:p>
            <a:r>
              <a:rPr lang="en-US" dirty="0">
                <a:hlinkClick r:id="rId2"/>
              </a:rPr>
              <a:t>https://www.transtats.bts.gov/TRAFFIC/</a:t>
            </a:r>
            <a:endParaRPr lang="en-US" dirty="0"/>
          </a:p>
          <a:p>
            <a:endParaRPr lang="en-US" dirty="0"/>
          </a:p>
          <a:p>
            <a:r>
              <a:rPr lang="en-US" dirty="0"/>
              <a:t>These statistics are fantastic and provide huge insights into the world of commercial aviation. </a:t>
            </a:r>
          </a:p>
          <a:p>
            <a:r>
              <a:rPr lang="en-US" dirty="0"/>
              <a:t>I used these exact numbers for my machine learning I projects.</a:t>
            </a:r>
          </a:p>
          <a:p>
            <a:pPr lvl="1"/>
            <a:r>
              <a:rPr lang="en-US" dirty="0"/>
              <a:t>You can derive which airline to fly out of which airports on a given day to avoid arriving late to your destination</a:t>
            </a:r>
          </a:p>
        </p:txBody>
      </p:sp>
    </p:spTree>
    <p:extLst>
      <p:ext uri="{BB962C8B-B14F-4D97-AF65-F5344CB8AC3E}">
        <p14:creationId xmlns:p14="http://schemas.microsoft.com/office/powerpoint/2010/main" val="135787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a:t>
            </a:r>
            <a:r>
              <a:rPr lang="en-US" dirty="0" err="1"/>
              <a:t>i</a:t>
            </a:r>
            <a:r>
              <a:rPr lang="en-US" dirty="0"/>
              <a:t>.</a:t>
            </a:r>
          </a:p>
        </p:txBody>
      </p:sp>
      <p:pic>
        <p:nvPicPr>
          <p:cNvPr id="6" name="Picture 5">
            <a:extLst>
              <a:ext uri="{FF2B5EF4-FFF2-40B4-BE49-F238E27FC236}">
                <a16:creationId xmlns:a16="http://schemas.microsoft.com/office/drawing/2014/main" id="{3A3D8DAE-57C0-D34B-8039-52CF54D18BEE}"/>
              </a:ext>
            </a:extLst>
          </p:cNvPr>
          <p:cNvPicPr>
            <a:picLocks noChangeAspect="1"/>
          </p:cNvPicPr>
          <p:nvPr/>
        </p:nvPicPr>
        <p:blipFill>
          <a:blip r:embed="rId2"/>
          <a:stretch>
            <a:fillRect/>
          </a:stretch>
        </p:blipFill>
        <p:spPr>
          <a:xfrm>
            <a:off x="2724150" y="2755900"/>
            <a:ext cx="6743700" cy="1346200"/>
          </a:xfrm>
          <a:prstGeom prst="rect">
            <a:avLst/>
          </a:prstGeom>
        </p:spPr>
      </p:pic>
    </p:spTree>
    <p:extLst>
      <p:ext uri="{BB962C8B-B14F-4D97-AF65-F5344CB8AC3E}">
        <p14:creationId xmlns:p14="http://schemas.microsoft.com/office/powerpoint/2010/main" val="145820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ii.</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923330"/>
          </a:xfrm>
          <a:prstGeom prst="rect">
            <a:avLst/>
          </a:prstGeom>
          <a:noFill/>
        </p:spPr>
        <p:txBody>
          <a:bodyPr wrap="square" rtlCol="0">
            <a:spAutoFit/>
          </a:bodyPr>
          <a:lstStyle/>
          <a:p>
            <a:r>
              <a:rPr lang="en-US" dirty="0"/>
              <a:t>In an economic model, an exogenous variable is one whose value is determined outside the model and is imposed on the model, and an exogenous change is a change in an exogenous variable. In contrast, an endogenous variable is a variable whose value is determined by the model.</a:t>
            </a:r>
          </a:p>
        </p:txBody>
      </p:sp>
    </p:spTree>
    <p:extLst>
      <p:ext uri="{BB962C8B-B14F-4D97-AF65-F5344CB8AC3E}">
        <p14:creationId xmlns:p14="http://schemas.microsoft.com/office/powerpoint/2010/main" val="419378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iii.</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923330"/>
          </a:xfrm>
          <a:prstGeom prst="rect">
            <a:avLst/>
          </a:prstGeom>
          <a:noFill/>
        </p:spPr>
        <p:txBody>
          <a:bodyPr wrap="square" rtlCol="0">
            <a:spAutoFit/>
          </a:bodyPr>
          <a:lstStyle/>
          <a:p>
            <a:r>
              <a:rPr lang="en-US" dirty="0"/>
              <a:t>I. Capacity</a:t>
            </a:r>
          </a:p>
          <a:p>
            <a:r>
              <a:rPr lang="en-US" dirty="0"/>
              <a:t>II. Code-Share</a:t>
            </a:r>
          </a:p>
          <a:p>
            <a:r>
              <a:rPr lang="en-US" dirty="0"/>
              <a:t>III. Price-dispersion</a:t>
            </a:r>
          </a:p>
        </p:txBody>
      </p:sp>
    </p:spTree>
    <p:extLst>
      <p:ext uri="{BB962C8B-B14F-4D97-AF65-F5344CB8AC3E}">
        <p14:creationId xmlns:p14="http://schemas.microsoft.com/office/powerpoint/2010/main" val="26971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421C-24CA-8646-8EA7-7DE52D11AA41}"/>
              </a:ext>
            </a:extLst>
          </p:cNvPr>
          <p:cNvSpPr>
            <a:spLocks noGrp="1"/>
          </p:cNvSpPr>
          <p:nvPr>
            <p:ph type="title"/>
          </p:nvPr>
        </p:nvSpPr>
        <p:spPr/>
        <p:txBody>
          <a:bodyPr/>
          <a:lstStyle/>
          <a:p>
            <a:r>
              <a:rPr lang="en-US" dirty="0"/>
              <a:t>3C iv.</a:t>
            </a:r>
          </a:p>
        </p:txBody>
      </p:sp>
      <p:sp>
        <p:nvSpPr>
          <p:cNvPr id="3" name="TextBox 2">
            <a:extLst>
              <a:ext uri="{FF2B5EF4-FFF2-40B4-BE49-F238E27FC236}">
                <a16:creationId xmlns:a16="http://schemas.microsoft.com/office/drawing/2014/main" id="{BD216A8B-85B0-EB4C-A5CF-2006C70795B2}"/>
              </a:ext>
            </a:extLst>
          </p:cNvPr>
          <p:cNvSpPr txBox="1"/>
          <p:nvPr/>
        </p:nvSpPr>
        <p:spPr>
          <a:xfrm>
            <a:off x="1050324" y="1841157"/>
            <a:ext cx="9700054" cy="369332"/>
          </a:xfrm>
          <a:prstGeom prst="rect">
            <a:avLst/>
          </a:prstGeom>
          <a:noFill/>
        </p:spPr>
        <p:txBody>
          <a:bodyPr wrap="square" rtlCol="0">
            <a:spAutoFit/>
          </a:bodyPr>
          <a:lstStyle/>
          <a:p>
            <a:r>
              <a:rPr lang="en-US" dirty="0"/>
              <a:t>This is due to the negative coefficients</a:t>
            </a:r>
          </a:p>
        </p:txBody>
      </p:sp>
    </p:spTree>
    <p:extLst>
      <p:ext uri="{BB962C8B-B14F-4D97-AF65-F5344CB8AC3E}">
        <p14:creationId xmlns:p14="http://schemas.microsoft.com/office/powerpoint/2010/main" val="2984144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1153</Words>
  <Application>Microsoft Macintosh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UNIT 4: For Live Session</vt:lpstr>
      <vt:lpstr>Empirical Study of Revenue Management</vt:lpstr>
      <vt:lpstr>Answers to empirical study of revenue management</vt:lpstr>
      <vt:lpstr>3a ii.</vt:lpstr>
      <vt:lpstr>3B.</vt:lpstr>
      <vt:lpstr>3C i.</vt:lpstr>
      <vt:lpstr>3C ii.</vt:lpstr>
      <vt:lpstr>3C iii.</vt:lpstr>
      <vt:lpstr>3C iv.</vt:lpstr>
      <vt:lpstr>3C v.</vt:lpstr>
      <vt:lpstr>3C vi.</vt:lpstr>
      <vt:lpstr>3C vii.</vt:lpstr>
      <vt:lpstr>3C viii.</vt:lpstr>
      <vt:lpstr>Optimization</vt:lpstr>
      <vt:lpstr>Key Takeaways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Goodwin, Ben</cp:lastModifiedBy>
  <cp:revision>12</cp:revision>
  <dcterms:created xsi:type="dcterms:W3CDTF">2019-09-14T03:42:53Z</dcterms:created>
  <dcterms:modified xsi:type="dcterms:W3CDTF">2022-01-27T20:29:58Z</dcterms:modified>
</cp:coreProperties>
</file>