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comments/modernComment_210_655DB5FD.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sldIdLst>
    <p:sldId id="256" r:id="rId3"/>
    <p:sldId id="259" r:id="rId4"/>
    <p:sldId id="260" r:id="rId5"/>
    <p:sldId id="257" r:id="rId6"/>
    <p:sldId id="528" r:id="rId7"/>
    <p:sldId id="529" r:id="rId8"/>
    <p:sldId id="530" r:id="rId9"/>
    <p:sldId id="52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8E04F13-55D2-EFD3-0E7E-949CCB502D80}" name="Goodwin, Ben" initials="GB" userId="S::bgoodwin@smu.edu::be1d1952-498a-4d59-ae9d-a610e7237347"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43"/>
    <p:restoredTop sz="94626"/>
  </p:normalViewPr>
  <p:slideViewPr>
    <p:cSldViewPr snapToGrid="0" snapToObjects="1">
      <p:cViewPr varScale="1">
        <p:scale>
          <a:sx n="128" d="100"/>
          <a:sy n="128" d="100"/>
        </p:scale>
        <p:origin x="4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8/10/relationships/authors" Target="author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omments/modernComment_210_655DB5FD.xml><?xml version="1.0" encoding="utf-8"?>
<p188:cmLst xmlns:a="http://schemas.openxmlformats.org/drawingml/2006/main" xmlns:r="http://schemas.openxmlformats.org/officeDocument/2006/relationships" xmlns:p188="http://schemas.microsoft.com/office/powerpoint/2018/8/main">
  <p188:cm id="{7CA23FA0-C745-4940-887C-52F2731DFDDA}" authorId="{58E04F13-55D2-EFD3-0E7E-949CCB502D80}" created="2022-01-29T02:19:16.265">
    <ac:deMkLst xmlns:ac="http://schemas.microsoft.com/office/drawing/2013/main/command">
      <pc:docMk xmlns:pc="http://schemas.microsoft.com/office/powerpoint/2013/main/command"/>
      <pc:sldMk xmlns:pc="http://schemas.microsoft.com/office/powerpoint/2013/main/command" cId="1700640253" sldId="528"/>
      <ac:picMk id="4" creationId="{CCF6AE82-B6C7-7844-8C61-8E630BF4F399}"/>
    </ac:deMkLst>
    <p188:txBody>
      <a:bodyPr/>
      <a:lstStyle/>
      <a:p>
        <a:r>
          <a:rPr lang="en-US"/>
          <a:t>Per the dataset, OTP is already calculated. </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04457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205208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763439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907784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3793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2864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511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683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5931503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2286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885068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937408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5437753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511637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223589-D1FE-5045-809F-56B69D3AD8BF}" type="datetimeFigureOut">
              <a:rPr lang="en-US" smtClean="0"/>
              <a:t>1/28/22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083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23589-D1FE-5045-809F-56B69D3AD8BF}" type="datetimeFigureOut">
              <a:rPr lang="en-US" smtClean="0"/>
              <a:t>1/28/22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81320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23589-D1FE-5045-809F-56B69D3AD8BF}" type="datetimeFigureOut">
              <a:rPr lang="en-US" smtClean="0"/>
              <a:t>1/28/22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771931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23589-D1FE-5045-809F-56B69D3AD8BF}" type="datetimeFigureOut">
              <a:rPr lang="en-US" smtClean="0"/>
              <a:t>1/28/22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568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23589-D1FE-5045-809F-56B69D3AD8BF}" type="datetimeFigureOut">
              <a:rPr lang="en-US" smtClean="0"/>
              <a:t>1/28/22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33888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1/28/22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45161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1/28/22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62125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23589-D1FE-5045-809F-56B69D3AD8BF}" type="datetimeFigureOut">
              <a:rPr lang="en-US" smtClean="0"/>
              <a:t>1/28/22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6F504-64E0-8F44-9A26-DEA4139BCF66}" type="slidenum">
              <a:rPr lang="en-US" smtClean="0"/>
              <a:t>‹#›</a:t>
            </a:fld>
            <a:endParaRPr lang="en-US"/>
          </a:p>
        </p:txBody>
      </p:sp>
    </p:spTree>
    <p:extLst>
      <p:ext uri="{BB962C8B-B14F-4D97-AF65-F5344CB8AC3E}">
        <p14:creationId xmlns:p14="http://schemas.microsoft.com/office/powerpoint/2010/main" val="613399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21942165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210_655DB5FD.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7B4D-A1CB-F641-A516-8221003EDA62}"/>
              </a:ext>
            </a:extLst>
          </p:cNvPr>
          <p:cNvSpPr>
            <a:spLocks noGrp="1"/>
          </p:cNvSpPr>
          <p:nvPr>
            <p:ph type="ctrTitle"/>
          </p:nvPr>
        </p:nvSpPr>
        <p:spPr/>
        <p:txBody>
          <a:bodyPr/>
          <a:lstStyle/>
          <a:p>
            <a:r>
              <a:rPr lang="en-US" dirty="0"/>
              <a:t>For Live Session</a:t>
            </a:r>
          </a:p>
        </p:txBody>
      </p:sp>
      <p:sp>
        <p:nvSpPr>
          <p:cNvPr id="3" name="Subtitle 2">
            <a:extLst>
              <a:ext uri="{FF2B5EF4-FFF2-40B4-BE49-F238E27FC236}">
                <a16:creationId xmlns:a16="http://schemas.microsoft.com/office/drawing/2014/main" id="{EA91593B-17B3-C649-9CDB-0CBB1E007DA0}"/>
              </a:ext>
            </a:extLst>
          </p:cNvPr>
          <p:cNvSpPr>
            <a:spLocks noGrp="1"/>
          </p:cNvSpPr>
          <p:nvPr>
            <p:ph type="subTitle" idx="1"/>
          </p:nvPr>
        </p:nvSpPr>
        <p:spPr/>
        <p:txBody>
          <a:bodyPr/>
          <a:lstStyle/>
          <a:p>
            <a:r>
              <a:rPr lang="en-US" dirty="0"/>
              <a:t>Unit 5</a:t>
            </a:r>
          </a:p>
          <a:p>
            <a:r>
              <a:rPr lang="en-US" dirty="0"/>
              <a:t>By Ben Goodwin</a:t>
            </a:r>
          </a:p>
        </p:txBody>
      </p:sp>
    </p:spTree>
    <p:extLst>
      <p:ext uri="{BB962C8B-B14F-4D97-AF65-F5344CB8AC3E}">
        <p14:creationId xmlns:p14="http://schemas.microsoft.com/office/powerpoint/2010/main" val="972660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22A96-FA82-C145-AE2A-FBB5D079D418}"/>
              </a:ext>
            </a:extLst>
          </p:cNvPr>
          <p:cNvSpPr>
            <a:spLocks noGrp="1"/>
          </p:cNvSpPr>
          <p:nvPr>
            <p:ph type="title"/>
          </p:nvPr>
        </p:nvSpPr>
        <p:spPr/>
        <p:txBody>
          <a:bodyPr/>
          <a:lstStyle/>
          <a:p>
            <a:r>
              <a:rPr lang="en-US" dirty="0"/>
              <a:t>Activity 1</a:t>
            </a:r>
          </a:p>
        </p:txBody>
      </p:sp>
      <p:sp>
        <p:nvSpPr>
          <p:cNvPr id="3" name="Content Placeholder 2">
            <a:extLst>
              <a:ext uri="{FF2B5EF4-FFF2-40B4-BE49-F238E27FC236}">
                <a16:creationId xmlns:a16="http://schemas.microsoft.com/office/drawing/2014/main" id="{F27CF3B8-3CFE-3E47-BB96-511EC9A84EBF}"/>
              </a:ext>
            </a:extLst>
          </p:cNvPr>
          <p:cNvSpPr>
            <a:spLocks noGrp="1"/>
          </p:cNvSpPr>
          <p:nvPr>
            <p:ph idx="1"/>
          </p:nvPr>
        </p:nvSpPr>
        <p:spPr>
          <a:xfrm>
            <a:off x="328613" y="1825625"/>
            <a:ext cx="8458200" cy="4351338"/>
          </a:xfrm>
        </p:spPr>
        <p:txBody>
          <a:bodyPr>
            <a:normAutofit fontScale="77500" lnSpcReduction="20000"/>
          </a:bodyPr>
          <a:lstStyle/>
          <a:p>
            <a:pPr marL="0" indent="0">
              <a:buNone/>
            </a:pPr>
            <a:r>
              <a:rPr lang="en-US" dirty="0"/>
              <a:t>Be prepared to discuss the discussion topics that you responded to in the </a:t>
            </a:r>
            <a:r>
              <a:rPr lang="en-US" dirty="0" err="1"/>
              <a:t>asynch</a:t>
            </a:r>
            <a:r>
              <a:rPr lang="en-US" dirty="0"/>
              <a:t> material.  You</a:t>
            </a:r>
            <a:r>
              <a:rPr lang="en-US" b="1" dirty="0"/>
              <a:t> don’t </a:t>
            </a:r>
            <a:r>
              <a:rPr lang="en-US" dirty="0"/>
              <a:t>need to include any slides for this (but you can if you like).</a:t>
            </a:r>
          </a:p>
          <a:p>
            <a:pPr marL="0" indent="0">
              <a:buNone/>
            </a:pPr>
            <a:endParaRPr lang="en-US" dirty="0"/>
          </a:p>
          <a:p>
            <a:r>
              <a:rPr lang="en-US" dirty="0" err="1"/>
              <a:t>Dicuss</a:t>
            </a:r>
            <a:r>
              <a:rPr lang="en-US" dirty="0"/>
              <a:t> any "opportunities and/or threats" data and data science represented in your field/experience?  </a:t>
            </a:r>
          </a:p>
          <a:p>
            <a:r>
              <a:rPr lang="en-US" dirty="0"/>
              <a:t>What software / languages do you / have you used at your company or in your career?  If this is a long list, just think about the most ones you have used most recently, or are the most familiar with.  </a:t>
            </a:r>
          </a:p>
          <a:p>
            <a:r>
              <a:rPr lang="en-US" dirty="0"/>
              <a:t>Have you ever encountered a business challenge like the ones described by Diana?  </a:t>
            </a:r>
          </a:p>
          <a:p>
            <a:pPr lvl="1"/>
            <a:r>
              <a:rPr lang="en-US" dirty="0"/>
              <a:t>If so, be prepared to describe your experience.  </a:t>
            </a:r>
          </a:p>
          <a:p>
            <a:pPr lvl="1"/>
            <a:r>
              <a:rPr lang="en-US" dirty="0"/>
              <a:t>If not, be prepared to discuss a business challenge (or academic challenge) that you do have experience with.  </a:t>
            </a:r>
          </a:p>
          <a:p>
            <a:pPr marL="0" indent="0">
              <a:buNone/>
            </a:pPr>
            <a:endParaRPr lang="en-US" dirty="0"/>
          </a:p>
        </p:txBody>
      </p:sp>
    </p:spTree>
    <p:extLst>
      <p:ext uri="{BB962C8B-B14F-4D97-AF65-F5344CB8AC3E}">
        <p14:creationId xmlns:p14="http://schemas.microsoft.com/office/powerpoint/2010/main" val="1692005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D68C-425B-0548-A1B8-D7EFBE9F1C7E}"/>
              </a:ext>
            </a:extLst>
          </p:cNvPr>
          <p:cNvSpPr>
            <a:spLocks noGrp="1"/>
          </p:cNvSpPr>
          <p:nvPr>
            <p:ph type="title"/>
          </p:nvPr>
        </p:nvSpPr>
        <p:spPr>
          <a:xfrm>
            <a:off x="0" y="-82135"/>
            <a:ext cx="7886700" cy="1325563"/>
          </a:xfrm>
        </p:spPr>
        <p:txBody>
          <a:bodyPr/>
          <a:lstStyle/>
          <a:p>
            <a:r>
              <a:rPr lang="en-US" dirty="0"/>
              <a:t>Activity 2</a:t>
            </a:r>
          </a:p>
        </p:txBody>
      </p:sp>
      <p:sp>
        <p:nvSpPr>
          <p:cNvPr id="3" name="Content Placeholder 2">
            <a:extLst>
              <a:ext uri="{FF2B5EF4-FFF2-40B4-BE49-F238E27FC236}">
                <a16:creationId xmlns:a16="http://schemas.microsoft.com/office/drawing/2014/main" id="{EA7597CE-08C4-1F48-A2F9-9BAC2F088128}"/>
              </a:ext>
            </a:extLst>
          </p:cNvPr>
          <p:cNvSpPr>
            <a:spLocks noGrp="1"/>
          </p:cNvSpPr>
          <p:nvPr>
            <p:ph idx="1"/>
          </p:nvPr>
        </p:nvSpPr>
        <p:spPr>
          <a:xfrm>
            <a:off x="111816" y="941042"/>
            <a:ext cx="7886700" cy="4351338"/>
          </a:xfrm>
        </p:spPr>
        <p:txBody>
          <a:bodyPr/>
          <a:lstStyle/>
          <a:p>
            <a:r>
              <a:rPr lang="en-US" dirty="0"/>
              <a:t>On one or two slides, DELTTAA Diana’s project given what you learned from the videos.  </a:t>
            </a:r>
          </a:p>
        </p:txBody>
      </p:sp>
      <p:sp>
        <p:nvSpPr>
          <p:cNvPr id="5" name="TextBox 4">
            <a:extLst>
              <a:ext uri="{FF2B5EF4-FFF2-40B4-BE49-F238E27FC236}">
                <a16:creationId xmlns:a16="http://schemas.microsoft.com/office/drawing/2014/main" id="{1B15838C-5E44-334E-95F4-DCD1E743F6CA}"/>
              </a:ext>
            </a:extLst>
          </p:cNvPr>
          <p:cNvSpPr txBox="1"/>
          <p:nvPr/>
        </p:nvSpPr>
        <p:spPr>
          <a:xfrm>
            <a:off x="268357" y="2057400"/>
            <a:ext cx="8458199" cy="2031325"/>
          </a:xfrm>
          <a:prstGeom prst="rect">
            <a:avLst/>
          </a:prstGeom>
          <a:noFill/>
        </p:spPr>
        <p:txBody>
          <a:bodyPr wrap="square">
            <a:spAutoFit/>
          </a:bodyPr>
          <a:lstStyle/>
          <a:p>
            <a:pPr marL="0" indent="0">
              <a:buNone/>
            </a:pPr>
            <a:r>
              <a:rPr lang="en-US" dirty="0"/>
              <a:t>Data – Southwest has a treasure trove of data on all flights past and present</a:t>
            </a:r>
          </a:p>
          <a:p>
            <a:pPr marL="0" indent="0">
              <a:buNone/>
            </a:pPr>
            <a:r>
              <a:rPr lang="en-US" dirty="0"/>
              <a:t>Enterprise – Leveraging analytics is a key tenant of modern airline operations</a:t>
            </a:r>
          </a:p>
          <a:p>
            <a:pPr marL="0" indent="0">
              <a:buNone/>
            </a:pPr>
            <a:r>
              <a:rPr lang="en-US" dirty="0"/>
              <a:t>Leadership- As a data first company, leveraging data is a priority </a:t>
            </a:r>
          </a:p>
          <a:p>
            <a:pPr marL="0" indent="0">
              <a:buNone/>
            </a:pPr>
            <a:r>
              <a:rPr lang="en-US" dirty="0"/>
              <a:t>Targets – The target is measuring and predicting on time arrival performance </a:t>
            </a:r>
          </a:p>
          <a:p>
            <a:pPr marL="0" indent="0">
              <a:buNone/>
            </a:pPr>
            <a:r>
              <a:rPr lang="en-US" dirty="0"/>
              <a:t>Technologies – Southwest proprietary tools </a:t>
            </a:r>
          </a:p>
          <a:p>
            <a:pPr marL="0" indent="0">
              <a:buNone/>
            </a:pPr>
            <a:r>
              <a:rPr lang="en-US" dirty="0"/>
              <a:t>Analytic Techniques – Machine learning (LASSO was final selected model)</a:t>
            </a:r>
          </a:p>
          <a:p>
            <a:pPr marL="0" indent="0">
              <a:buNone/>
            </a:pPr>
            <a:r>
              <a:rPr lang="en-US" dirty="0"/>
              <a:t>Analysts – Data scientists across different areas competed to find a solution</a:t>
            </a:r>
          </a:p>
        </p:txBody>
      </p:sp>
    </p:spTree>
    <p:extLst>
      <p:ext uri="{BB962C8B-B14F-4D97-AF65-F5344CB8AC3E}">
        <p14:creationId xmlns:p14="http://schemas.microsoft.com/office/powerpoint/2010/main" val="927633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986FA-97A6-114B-90E2-8EFC0FF5187A}"/>
              </a:ext>
            </a:extLst>
          </p:cNvPr>
          <p:cNvSpPr>
            <a:spLocks noGrp="1"/>
          </p:cNvSpPr>
          <p:nvPr>
            <p:ph type="title"/>
          </p:nvPr>
        </p:nvSpPr>
        <p:spPr/>
        <p:txBody>
          <a:bodyPr/>
          <a:lstStyle/>
          <a:p>
            <a:r>
              <a:rPr lang="en-US" dirty="0"/>
              <a:t>Activity 3</a:t>
            </a:r>
          </a:p>
        </p:txBody>
      </p:sp>
      <p:sp>
        <p:nvSpPr>
          <p:cNvPr id="3" name="Content Placeholder 2">
            <a:extLst>
              <a:ext uri="{FF2B5EF4-FFF2-40B4-BE49-F238E27FC236}">
                <a16:creationId xmlns:a16="http://schemas.microsoft.com/office/drawing/2014/main" id="{01AD52AC-249F-134A-A342-E390AC40F97A}"/>
              </a:ext>
            </a:extLst>
          </p:cNvPr>
          <p:cNvSpPr>
            <a:spLocks noGrp="1"/>
          </p:cNvSpPr>
          <p:nvPr>
            <p:ph idx="1"/>
          </p:nvPr>
        </p:nvSpPr>
        <p:spPr>
          <a:xfrm>
            <a:off x="400049" y="1485900"/>
            <a:ext cx="8543925" cy="5143500"/>
          </a:xfrm>
        </p:spPr>
        <p:txBody>
          <a:bodyPr>
            <a:normAutofit fontScale="62500" lnSpcReduction="20000"/>
          </a:bodyPr>
          <a:lstStyle/>
          <a:p>
            <a:r>
              <a:rPr lang="en-US" dirty="0"/>
              <a:t>For Live Session</a:t>
            </a:r>
          </a:p>
          <a:p>
            <a:pPr marL="0" indent="0">
              <a:buNone/>
            </a:pPr>
            <a:r>
              <a:rPr lang="en-US" dirty="0"/>
              <a:t>There is an R package called nycflights13 that contains a record of all flights into and out of New York City in 2013.  These records are in the dataset </a:t>
            </a:r>
            <a:r>
              <a:rPr lang="en-US" b="1" i="1" dirty="0"/>
              <a:t>flights </a:t>
            </a:r>
            <a:r>
              <a:rPr lang="en-US" dirty="0"/>
              <a:t>that is included in the package.  the package includes 4 additional datasets that includes information about the weather, the airlines, the airports and planes themselves.  </a:t>
            </a:r>
          </a:p>
          <a:p>
            <a:pPr lvl="1"/>
            <a:r>
              <a:rPr lang="en-US" dirty="0"/>
              <a:t>Create a new data set in R or Python (or Tableau) that calculates On Time Performance (OTP) for Delta (DL), American (AA) and Southwest (WN) Airlines for each day.  Show the head of this data with a screen shot. </a:t>
            </a:r>
          </a:p>
          <a:p>
            <a:pPr lvl="1"/>
            <a:r>
              <a:rPr lang="en-US" dirty="0"/>
              <a:t>Bring in this data set (if it is not already in Tableau) into Tableau.  Bring in the airlines dataset as well.  No slide is needed here.</a:t>
            </a:r>
          </a:p>
          <a:p>
            <a:pPr lvl="1"/>
            <a:r>
              <a:rPr lang="en-US" dirty="0"/>
              <a:t>In DS 6306 (DDS) we discussed merging and joining datasets.  In Tableau, merge the data set you created with the </a:t>
            </a:r>
            <a:r>
              <a:rPr lang="en-US" b="1" i="1" dirty="0"/>
              <a:t>airlines</a:t>
            </a:r>
            <a:r>
              <a:rPr lang="en-US" dirty="0"/>
              <a:t> data frame to create one data set that includes the date (by day), the carrier, the </a:t>
            </a:r>
            <a:r>
              <a:rPr lang="en-US" dirty="0" err="1"/>
              <a:t>flightnumber</a:t>
            </a:r>
            <a:r>
              <a:rPr lang="en-US" dirty="0"/>
              <a:t>, the on time performance (</a:t>
            </a:r>
            <a:r>
              <a:rPr lang="en-US" dirty="0" err="1"/>
              <a:t>otp</a:t>
            </a:r>
            <a:r>
              <a:rPr lang="en-US" dirty="0"/>
              <a:t>) and the airline name.  Show the head of this dataset with a screen shot.</a:t>
            </a:r>
          </a:p>
          <a:p>
            <a:pPr lvl="1"/>
            <a:r>
              <a:rPr lang="en-US" dirty="0"/>
              <a:t>In Tableau, create a time series plot of OTP with a separate series for each airline.  To be clear, there should be three time series plots (color coded) on the same coordinate plane with OTP on the y axis and time (in days) on the x-axis.  Provide a screen shot of this plot and be prepared to share you Tableau workbook in class. </a:t>
            </a:r>
          </a:p>
          <a:p>
            <a:pPr lvl="1"/>
            <a:r>
              <a:rPr lang="en-US" dirty="0"/>
              <a:t>What inference / insights can you get derive from these plots?  (One Slide)</a:t>
            </a:r>
          </a:p>
          <a:p>
            <a:pPr lvl="1"/>
            <a:r>
              <a:rPr lang="en-US" dirty="0"/>
              <a:t>Use Tableau to forecast (and plot) the next week (7 days) of OTP. Hint: Check out the Analytics Tab.  Can you provide any additional insight? Provide a slide with a screen shot of this plot and include any additional insights.  Also, research and find out what type of forecast Tableau is providing here.   </a:t>
            </a:r>
          </a:p>
          <a:p>
            <a:pPr lvl="1"/>
            <a:r>
              <a:rPr lang="en-US" dirty="0"/>
              <a:t>FREE STYLE!  Use the data sets in the nycflights13 R package and Tableau to create a plot / analysis of something you find interesting!  What inference/ insight do you derive from this analysis?  (This should be on a separate “Sheet” in Tableau but in the same workbook. One or two slides should work here.  </a:t>
            </a:r>
          </a:p>
          <a:p>
            <a:pPr lvl="1"/>
            <a:endParaRPr lang="en-US" dirty="0"/>
          </a:p>
        </p:txBody>
      </p:sp>
    </p:spTree>
    <p:extLst>
      <p:ext uri="{BB962C8B-B14F-4D97-AF65-F5344CB8AC3E}">
        <p14:creationId xmlns:p14="http://schemas.microsoft.com/office/powerpoint/2010/main" val="4021266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986FA-97A6-114B-90E2-8EFC0FF5187A}"/>
              </a:ext>
            </a:extLst>
          </p:cNvPr>
          <p:cNvSpPr>
            <a:spLocks noGrp="1"/>
          </p:cNvSpPr>
          <p:nvPr>
            <p:ph type="title"/>
          </p:nvPr>
        </p:nvSpPr>
        <p:spPr>
          <a:xfrm>
            <a:off x="0" y="-92074"/>
            <a:ext cx="7886700" cy="1325563"/>
          </a:xfrm>
        </p:spPr>
        <p:txBody>
          <a:bodyPr/>
          <a:lstStyle/>
          <a:p>
            <a:r>
              <a:rPr lang="en-US" dirty="0"/>
              <a:t>Activity 3</a:t>
            </a:r>
          </a:p>
        </p:txBody>
      </p:sp>
      <p:pic>
        <p:nvPicPr>
          <p:cNvPr id="4" name="Picture 3">
            <a:extLst>
              <a:ext uri="{FF2B5EF4-FFF2-40B4-BE49-F238E27FC236}">
                <a16:creationId xmlns:a16="http://schemas.microsoft.com/office/drawing/2014/main" id="{CCF6AE82-B6C7-7844-8C61-8E630BF4F399}"/>
              </a:ext>
            </a:extLst>
          </p:cNvPr>
          <p:cNvPicPr>
            <a:picLocks noChangeAspect="1"/>
          </p:cNvPicPr>
          <p:nvPr/>
        </p:nvPicPr>
        <p:blipFill>
          <a:blip r:embed="rId3"/>
          <a:stretch>
            <a:fillRect/>
          </a:stretch>
        </p:blipFill>
        <p:spPr>
          <a:xfrm>
            <a:off x="152400" y="946150"/>
            <a:ext cx="6636026" cy="1640261"/>
          </a:xfrm>
          <a:prstGeom prst="rect">
            <a:avLst/>
          </a:prstGeom>
        </p:spPr>
      </p:pic>
      <p:pic>
        <p:nvPicPr>
          <p:cNvPr id="5" name="Picture 4">
            <a:extLst>
              <a:ext uri="{FF2B5EF4-FFF2-40B4-BE49-F238E27FC236}">
                <a16:creationId xmlns:a16="http://schemas.microsoft.com/office/drawing/2014/main" id="{699E57C8-5472-D743-9784-C1C4E1D20EE0}"/>
              </a:ext>
            </a:extLst>
          </p:cNvPr>
          <p:cNvPicPr>
            <a:picLocks noChangeAspect="1"/>
          </p:cNvPicPr>
          <p:nvPr/>
        </p:nvPicPr>
        <p:blipFill>
          <a:blip r:embed="rId4"/>
          <a:stretch>
            <a:fillRect/>
          </a:stretch>
        </p:blipFill>
        <p:spPr>
          <a:xfrm>
            <a:off x="362857" y="3123069"/>
            <a:ext cx="6773439" cy="3530736"/>
          </a:xfrm>
          <a:prstGeom prst="rect">
            <a:avLst/>
          </a:prstGeom>
        </p:spPr>
      </p:pic>
      <p:sp>
        <p:nvSpPr>
          <p:cNvPr id="6" name="TextBox 5">
            <a:extLst>
              <a:ext uri="{FF2B5EF4-FFF2-40B4-BE49-F238E27FC236}">
                <a16:creationId xmlns:a16="http://schemas.microsoft.com/office/drawing/2014/main" id="{70175868-0BEE-0142-9EE4-7673D6F027A0}"/>
              </a:ext>
            </a:extLst>
          </p:cNvPr>
          <p:cNvSpPr txBox="1"/>
          <p:nvPr/>
        </p:nvSpPr>
        <p:spPr>
          <a:xfrm>
            <a:off x="7017026" y="2027583"/>
            <a:ext cx="434734" cy="369332"/>
          </a:xfrm>
          <a:prstGeom prst="rect">
            <a:avLst/>
          </a:prstGeom>
          <a:noFill/>
        </p:spPr>
        <p:txBody>
          <a:bodyPr wrap="none" rtlCol="0">
            <a:spAutoFit/>
          </a:bodyPr>
          <a:lstStyle/>
          <a:p>
            <a:r>
              <a:rPr lang="en-US" dirty="0"/>
              <a:t>3A</a:t>
            </a:r>
          </a:p>
        </p:txBody>
      </p:sp>
      <p:sp>
        <p:nvSpPr>
          <p:cNvPr id="7" name="TextBox 6">
            <a:extLst>
              <a:ext uri="{FF2B5EF4-FFF2-40B4-BE49-F238E27FC236}">
                <a16:creationId xmlns:a16="http://schemas.microsoft.com/office/drawing/2014/main" id="{E35B65F0-5FB0-1247-9699-3163DBA657A5}"/>
              </a:ext>
            </a:extLst>
          </p:cNvPr>
          <p:cNvSpPr txBox="1"/>
          <p:nvPr/>
        </p:nvSpPr>
        <p:spPr>
          <a:xfrm>
            <a:off x="7305261" y="3200400"/>
            <a:ext cx="581439" cy="369332"/>
          </a:xfrm>
          <a:prstGeom prst="rect">
            <a:avLst/>
          </a:prstGeom>
          <a:noFill/>
        </p:spPr>
        <p:txBody>
          <a:bodyPr wrap="square" rtlCol="0">
            <a:spAutoFit/>
          </a:bodyPr>
          <a:lstStyle/>
          <a:p>
            <a:r>
              <a:rPr lang="en-US" dirty="0"/>
              <a:t>3D</a:t>
            </a:r>
          </a:p>
        </p:txBody>
      </p:sp>
    </p:spTree>
    <p:extLst>
      <p:ext uri="{BB962C8B-B14F-4D97-AF65-F5344CB8AC3E}">
        <p14:creationId xmlns:p14="http://schemas.microsoft.com/office/powerpoint/2010/main" val="1700640253"/>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986FA-97A6-114B-90E2-8EFC0FF5187A}"/>
              </a:ext>
            </a:extLst>
          </p:cNvPr>
          <p:cNvSpPr>
            <a:spLocks noGrp="1"/>
          </p:cNvSpPr>
          <p:nvPr>
            <p:ph type="title"/>
          </p:nvPr>
        </p:nvSpPr>
        <p:spPr>
          <a:xfrm>
            <a:off x="0" y="-92074"/>
            <a:ext cx="7886700" cy="1325563"/>
          </a:xfrm>
        </p:spPr>
        <p:txBody>
          <a:bodyPr/>
          <a:lstStyle/>
          <a:p>
            <a:r>
              <a:rPr lang="en-US" dirty="0"/>
              <a:t>Activity 3</a:t>
            </a:r>
          </a:p>
        </p:txBody>
      </p:sp>
      <p:sp>
        <p:nvSpPr>
          <p:cNvPr id="8" name="TextBox 7">
            <a:extLst>
              <a:ext uri="{FF2B5EF4-FFF2-40B4-BE49-F238E27FC236}">
                <a16:creationId xmlns:a16="http://schemas.microsoft.com/office/drawing/2014/main" id="{22EEF545-F4BC-B54A-BC29-A742167B1950}"/>
              </a:ext>
            </a:extLst>
          </p:cNvPr>
          <p:cNvSpPr txBox="1"/>
          <p:nvPr/>
        </p:nvSpPr>
        <p:spPr>
          <a:xfrm>
            <a:off x="327991" y="1351722"/>
            <a:ext cx="8666922" cy="2031325"/>
          </a:xfrm>
          <a:prstGeom prst="rect">
            <a:avLst/>
          </a:prstGeom>
          <a:noFill/>
        </p:spPr>
        <p:txBody>
          <a:bodyPr wrap="square" rtlCol="0">
            <a:spAutoFit/>
          </a:bodyPr>
          <a:lstStyle/>
          <a:p>
            <a:r>
              <a:rPr lang="en-US" dirty="0"/>
              <a:t>3E. Based on the plots, it looks like that southwest has the lowest OTP performance on average, although this could require further investigation and weighting.  They may operate more flights or something to that effect.</a:t>
            </a:r>
          </a:p>
          <a:p>
            <a:endParaRPr lang="en-US" dirty="0"/>
          </a:p>
          <a:p>
            <a:r>
              <a:rPr lang="en-US" dirty="0"/>
              <a:t>Additionally, it looks like when one airline struggles, they tend to struggle as a group.  Suggesting outside forces impact all these carriers, although again WN seems to dominate here. </a:t>
            </a:r>
          </a:p>
        </p:txBody>
      </p:sp>
      <p:pic>
        <p:nvPicPr>
          <p:cNvPr id="9" name="Picture 8">
            <a:extLst>
              <a:ext uri="{FF2B5EF4-FFF2-40B4-BE49-F238E27FC236}">
                <a16:creationId xmlns:a16="http://schemas.microsoft.com/office/drawing/2014/main" id="{D4205FD8-D69E-374F-882B-076491F9F051}"/>
              </a:ext>
            </a:extLst>
          </p:cNvPr>
          <p:cNvPicPr>
            <a:picLocks noChangeAspect="1"/>
          </p:cNvPicPr>
          <p:nvPr/>
        </p:nvPicPr>
        <p:blipFill>
          <a:blip r:embed="rId2"/>
          <a:stretch>
            <a:fillRect/>
          </a:stretch>
        </p:blipFill>
        <p:spPr>
          <a:xfrm>
            <a:off x="2136143" y="3712818"/>
            <a:ext cx="4871714" cy="2956339"/>
          </a:xfrm>
          <a:prstGeom prst="rect">
            <a:avLst/>
          </a:prstGeom>
        </p:spPr>
      </p:pic>
    </p:spTree>
    <p:extLst>
      <p:ext uri="{BB962C8B-B14F-4D97-AF65-F5344CB8AC3E}">
        <p14:creationId xmlns:p14="http://schemas.microsoft.com/office/powerpoint/2010/main" val="82452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9EFC6-11E6-C043-A9A3-7086F750F627}"/>
              </a:ext>
            </a:extLst>
          </p:cNvPr>
          <p:cNvSpPr>
            <a:spLocks noGrp="1"/>
          </p:cNvSpPr>
          <p:nvPr>
            <p:ph type="title"/>
          </p:nvPr>
        </p:nvSpPr>
        <p:spPr/>
        <p:txBody>
          <a:bodyPr/>
          <a:lstStyle/>
          <a:p>
            <a:r>
              <a:rPr lang="en-US" dirty="0"/>
              <a:t>Activity 3, </a:t>
            </a:r>
            <a:r>
              <a:rPr lang="en-US"/>
              <a:t>Free style</a:t>
            </a:r>
            <a:endParaRPr lang="en-US" dirty="0"/>
          </a:p>
        </p:txBody>
      </p:sp>
      <p:pic>
        <p:nvPicPr>
          <p:cNvPr id="4" name="Content Placeholder 3">
            <a:extLst>
              <a:ext uri="{FF2B5EF4-FFF2-40B4-BE49-F238E27FC236}">
                <a16:creationId xmlns:a16="http://schemas.microsoft.com/office/drawing/2014/main" id="{18E4E353-2CEA-A144-A13B-FFFAC085B69D}"/>
              </a:ext>
            </a:extLst>
          </p:cNvPr>
          <p:cNvPicPr>
            <a:picLocks noGrp="1" noChangeAspect="1"/>
          </p:cNvPicPr>
          <p:nvPr>
            <p:ph idx="1"/>
          </p:nvPr>
        </p:nvPicPr>
        <p:blipFill>
          <a:blip r:embed="rId2"/>
          <a:stretch>
            <a:fillRect/>
          </a:stretch>
        </p:blipFill>
        <p:spPr>
          <a:xfrm>
            <a:off x="1784350" y="2248694"/>
            <a:ext cx="5575300" cy="3505200"/>
          </a:xfrm>
          <a:prstGeom prst="rect">
            <a:avLst/>
          </a:prstGeom>
        </p:spPr>
      </p:pic>
    </p:spTree>
    <p:extLst>
      <p:ext uri="{BB962C8B-B14F-4D97-AF65-F5344CB8AC3E}">
        <p14:creationId xmlns:p14="http://schemas.microsoft.com/office/powerpoint/2010/main" val="2468243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8455768"/>
      </p:ext>
    </p:extLst>
  </p:cSld>
  <p:clrMapOvr>
    <a:masterClrMapping/>
  </p:clrMapOvr>
</p:sld>
</file>

<file path=ppt/theme/theme1.xml><?xml version="1.0" encoding="utf-8"?>
<a:theme xmlns:a="http://schemas.openxmlformats.org/drawingml/2006/main" name="2U">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U" id="{366B8B3C-2D30-EF4C-945A-9C2F0CDF465A}" vid="{BACFCB83-49E5-4846-9BF9-7818E6FE7F3D}"/>
    </a:ext>
  </a:extLst>
</a:theme>
</file>

<file path=ppt/theme/theme2.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2U</Template>
  <TotalTime>4607</TotalTime>
  <Words>768</Words>
  <Application>Microsoft Macintosh PowerPoint</Application>
  <PresentationFormat>On-screen Show (4:3)</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8</vt:i4>
      </vt:variant>
    </vt:vector>
  </HeadingPairs>
  <TitlesOfParts>
    <vt:vector size="13" baseType="lpstr">
      <vt:lpstr>Arial</vt:lpstr>
      <vt:lpstr>Calibri</vt:lpstr>
      <vt:lpstr>Calibri Light</vt:lpstr>
      <vt:lpstr>2U</vt:lpstr>
      <vt:lpstr>1_Body Slides</vt:lpstr>
      <vt:lpstr>For Live Session</vt:lpstr>
      <vt:lpstr>Activity 1</vt:lpstr>
      <vt:lpstr>Activity 2</vt:lpstr>
      <vt:lpstr>Activity 3</vt:lpstr>
      <vt:lpstr>Activity 3</vt:lpstr>
      <vt:lpstr>Activity 3</vt:lpstr>
      <vt:lpstr>Activity 3, Free style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Goodwin, Ben</cp:lastModifiedBy>
  <cp:revision>11</cp:revision>
  <dcterms:created xsi:type="dcterms:W3CDTF">2019-09-21T05:14:31Z</dcterms:created>
  <dcterms:modified xsi:type="dcterms:W3CDTF">2022-02-01T03:24:58Z</dcterms:modified>
</cp:coreProperties>
</file>