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1" r:id="rId6"/>
    <p:sldId id="266" r:id="rId7"/>
    <p:sldId id="267" r:id="rId8"/>
    <p:sldId id="268"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128" d="100"/>
          <a:sy n="128"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8244A9-E158-407F-AB56-56327F45F15E}"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9035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37369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6867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713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244A9-E158-407F-AB56-56327F45F15E}" type="datetimeFigureOut">
              <a:rPr lang="en-US" smtClean="0"/>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8244A9-E158-407F-AB56-56327F45F15E}"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215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8244A9-E158-407F-AB56-56327F45F15E}" type="datetimeFigureOut">
              <a:rPr lang="en-US" smtClean="0"/>
              <a:t>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04790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8244A9-E158-407F-AB56-56327F45F15E}" type="datetimeFigureOut">
              <a:rPr lang="en-US" smtClean="0"/>
              <a:t>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514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44A9-E158-407F-AB56-56327F45F15E}" type="datetimeFigureOut">
              <a:rPr lang="en-US" smtClean="0"/>
              <a:t>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55607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4860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215955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44A9-E158-407F-AB56-56327F45F15E}" type="datetimeFigureOut">
              <a:rPr lang="en-US" smtClean="0"/>
              <a:t>1/19/22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F120E-EF20-4075-87EC-F2E9C02103B5}" type="slidenum">
              <a:rPr lang="en-US" smtClean="0"/>
              <a:t>‹#›</a:t>
            </a:fld>
            <a:endParaRPr lang="en-US"/>
          </a:p>
        </p:txBody>
      </p:sp>
    </p:spTree>
    <p:extLst>
      <p:ext uri="{BB962C8B-B14F-4D97-AF65-F5344CB8AC3E}">
        <p14:creationId xmlns:p14="http://schemas.microsoft.com/office/powerpoint/2010/main" val="8729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up.com/aboutup/community/safety/technology/index.htm" TargetMode="External"/><Relationship Id="rId2" Type="http://schemas.openxmlformats.org/officeDocument/2006/relationships/hyperlink" Target="https://www.firstanalytics.com/single-post/2017/07/25/Analytics-Helps-Union-Pacific-Become-the-Safest-US-Railroad" TargetMode="External"/><Relationship Id="rId1" Type="http://schemas.openxmlformats.org/officeDocument/2006/relationships/slideLayout" Target="../slideLayouts/slideLayout2.xml"/><Relationship Id="rId4" Type="http://schemas.openxmlformats.org/officeDocument/2006/relationships/hyperlink" Target="https://www.up.com/aboutup/community/inside_track/predictive-analytics-09-18-2018.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Live Session</a:t>
            </a:r>
          </a:p>
        </p:txBody>
      </p:sp>
      <p:sp>
        <p:nvSpPr>
          <p:cNvPr id="3" name="Subtitle 2"/>
          <p:cNvSpPr>
            <a:spLocks noGrp="1"/>
          </p:cNvSpPr>
          <p:nvPr>
            <p:ph type="subTitle" idx="1"/>
          </p:nvPr>
        </p:nvSpPr>
        <p:spPr/>
        <p:txBody>
          <a:bodyPr/>
          <a:lstStyle/>
          <a:p>
            <a:r>
              <a:rPr lang="en-US" dirty="0"/>
              <a:t>UNIT 3: Case Studies</a:t>
            </a:r>
          </a:p>
        </p:txBody>
      </p:sp>
    </p:spTree>
    <p:extLst>
      <p:ext uri="{BB962C8B-B14F-4D97-AF65-F5344CB8AC3E}">
        <p14:creationId xmlns:p14="http://schemas.microsoft.com/office/powerpoint/2010/main" val="9516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9"/>
            <a:ext cx="10515600" cy="1325563"/>
          </a:xfrm>
        </p:spPr>
        <p:txBody>
          <a:bodyPr/>
          <a:lstStyle/>
          <a:p>
            <a:r>
              <a:rPr lang="en-US" dirty="0"/>
              <a:t>DELTTAA Netflix Case Study</a:t>
            </a:r>
          </a:p>
        </p:txBody>
      </p:sp>
      <p:sp>
        <p:nvSpPr>
          <p:cNvPr id="3" name="Content Placeholder 2"/>
          <p:cNvSpPr>
            <a:spLocks noGrp="1"/>
          </p:cNvSpPr>
          <p:nvPr>
            <p:ph idx="1"/>
          </p:nvPr>
        </p:nvSpPr>
        <p:spPr>
          <a:xfrm>
            <a:off x="152400" y="934278"/>
            <a:ext cx="10923104" cy="5923721"/>
          </a:xfrm>
        </p:spPr>
        <p:txBody>
          <a:bodyPr>
            <a:normAutofit fontScale="92500"/>
          </a:bodyPr>
          <a:lstStyle/>
          <a:p>
            <a:pPr marL="0" indent="0">
              <a:buNone/>
            </a:pPr>
            <a:r>
              <a:rPr lang="en-US" dirty="0"/>
              <a:t>Data – Netflix offered 100m movie ratings on which to perform the analysis</a:t>
            </a:r>
          </a:p>
          <a:p>
            <a:pPr marL="0" indent="0">
              <a:buNone/>
            </a:pPr>
            <a:r>
              <a:rPr lang="en-US" dirty="0"/>
              <a:t>Enterprise – Netflix is a data first company, investing heavily in algorithms </a:t>
            </a:r>
          </a:p>
          <a:p>
            <a:pPr marL="0" indent="0">
              <a:buNone/>
            </a:pPr>
            <a:r>
              <a:rPr lang="en-US" dirty="0"/>
              <a:t>Leadership- As a data first company, leveraging data is a priority </a:t>
            </a:r>
          </a:p>
          <a:p>
            <a:pPr marL="0" indent="0">
              <a:buNone/>
            </a:pPr>
            <a:r>
              <a:rPr lang="en-US" dirty="0"/>
              <a:t>Targets – The target is recommending the right movie at the right time</a:t>
            </a:r>
          </a:p>
          <a:p>
            <a:pPr marL="0" indent="0">
              <a:buNone/>
            </a:pPr>
            <a:r>
              <a:rPr lang="en-US" dirty="0"/>
              <a:t>Technologies – Recommender </a:t>
            </a:r>
          </a:p>
          <a:p>
            <a:pPr marL="0" indent="0">
              <a:buNone/>
            </a:pPr>
            <a:r>
              <a:rPr lang="en-US" dirty="0"/>
              <a:t>Analytic Techniques – Machine learning</a:t>
            </a:r>
          </a:p>
          <a:p>
            <a:pPr marL="0" indent="0">
              <a:buNone/>
            </a:pPr>
            <a:r>
              <a:rPr lang="en-US" dirty="0"/>
              <a:t>Analysts – Data scientists across different areas competed to find a solution</a:t>
            </a:r>
          </a:p>
          <a:p>
            <a:pPr marL="0" indent="0">
              <a:buNone/>
            </a:pPr>
            <a:r>
              <a:rPr lang="en-US" dirty="0"/>
              <a:t>3. Are there any ethical or legal issues to consider?</a:t>
            </a:r>
          </a:p>
          <a:p>
            <a:pPr marL="0" indent="0">
              <a:buNone/>
            </a:pPr>
            <a:r>
              <a:rPr lang="en-US" dirty="0"/>
              <a:t>I don’t think so, this is all Netflix’s proprietary information on movie ratings.  </a:t>
            </a:r>
          </a:p>
          <a:p>
            <a:pPr marL="0" indent="0">
              <a:buNone/>
            </a:pPr>
            <a:endParaRPr lang="en-US" dirty="0"/>
          </a:p>
          <a:p>
            <a:pPr marL="0" indent="0">
              <a:buNone/>
            </a:pPr>
            <a:r>
              <a:rPr lang="en-US" dirty="0"/>
              <a:t>4. Research the skills required / in demand of a data scientist at </a:t>
            </a:r>
            <a:r>
              <a:rPr lang="en-US" dirty="0" err="1"/>
              <a:t>NetFlix</a:t>
            </a:r>
            <a:r>
              <a:rPr lang="en-US" dirty="0"/>
              <a:t>.  </a:t>
            </a:r>
          </a:p>
          <a:p>
            <a:pPr marL="0" indent="0">
              <a:buNone/>
            </a:pPr>
            <a:r>
              <a:rPr lang="en-US" dirty="0"/>
              <a:t>Advanced degree, experience using large amounts of data</a:t>
            </a:r>
          </a:p>
        </p:txBody>
      </p:sp>
    </p:spTree>
    <p:extLst>
      <p:ext uri="{BB962C8B-B14F-4D97-AF65-F5344CB8AC3E}">
        <p14:creationId xmlns:p14="http://schemas.microsoft.com/office/powerpoint/2010/main" val="153539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Netflix Case Study</a:t>
            </a:r>
          </a:p>
        </p:txBody>
      </p:sp>
      <p:sp>
        <p:nvSpPr>
          <p:cNvPr id="3" name="Content Placeholder 2"/>
          <p:cNvSpPr>
            <a:spLocks noGrp="1"/>
          </p:cNvSpPr>
          <p:nvPr>
            <p:ph idx="1"/>
          </p:nvPr>
        </p:nvSpPr>
        <p:spPr/>
        <p:txBody>
          <a:bodyPr>
            <a:normAutofit lnSpcReduction="10000"/>
          </a:bodyPr>
          <a:lstStyle/>
          <a:p>
            <a:pPr marL="0" indent="0">
              <a:buNone/>
            </a:pPr>
            <a:r>
              <a:rPr lang="en-US" dirty="0"/>
              <a:t>Frame – Netflix needs to develop and enhance its current lineup of ML algorithms for movie recommendations. </a:t>
            </a:r>
          </a:p>
          <a:p>
            <a:pPr marL="0" indent="0">
              <a:buNone/>
            </a:pPr>
            <a:endParaRPr lang="en-US" dirty="0"/>
          </a:p>
          <a:p>
            <a:pPr marL="0" indent="0">
              <a:buNone/>
            </a:pPr>
            <a:r>
              <a:rPr lang="en-US" dirty="0"/>
              <a:t>Analytically model- Recommender systems using ML techniques.</a:t>
            </a:r>
          </a:p>
          <a:p>
            <a:pPr marL="0" indent="0">
              <a:buNone/>
            </a:pPr>
            <a:endParaRPr lang="en-US" dirty="0"/>
          </a:p>
          <a:p>
            <a:pPr marL="0" indent="0">
              <a:buNone/>
            </a:pPr>
            <a:r>
              <a:rPr lang="en-US" dirty="0"/>
              <a:t>Communicate- Give researchers access to lots of data and big rewards if they are successful at improving </a:t>
            </a:r>
            <a:r>
              <a:rPr lang="en-US" dirty="0" err="1"/>
              <a:t>cinematch</a:t>
            </a:r>
            <a:r>
              <a:rPr lang="en-US" dirty="0"/>
              <a:t>.</a:t>
            </a:r>
          </a:p>
          <a:p>
            <a:pPr marL="0" indent="0">
              <a:buNone/>
            </a:pPr>
            <a:endParaRPr lang="en-US" dirty="0"/>
          </a:p>
          <a:p>
            <a:pPr marL="0" indent="0">
              <a:buNone/>
            </a:pPr>
            <a:r>
              <a:rPr lang="en-US" dirty="0"/>
              <a:t>Embed – Using the winning algorithm to enhance </a:t>
            </a:r>
            <a:r>
              <a:rPr lang="en-US" dirty="0" err="1"/>
              <a:t>cinematch</a:t>
            </a:r>
            <a:r>
              <a:rPr lang="en-US" dirty="0"/>
              <a:t> to deliver a better customer experience.</a:t>
            </a:r>
          </a:p>
        </p:txBody>
      </p:sp>
    </p:spTree>
    <p:extLst>
      <p:ext uri="{BB962C8B-B14F-4D97-AF65-F5344CB8AC3E}">
        <p14:creationId xmlns:p14="http://schemas.microsoft.com/office/powerpoint/2010/main" val="377827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PACHINKO Netflix Case Study</a:t>
            </a:r>
          </a:p>
        </p:txBody>
      </p:sp>
      <p:sp>
        <p:nvSpPr>
          <p:cNvPr id="3" name="Content Placeholder 2"/>
          <p:cNvSpPr>
            <a:spLocks noGrp="1"/>
          </p:cNvSpPr>
          <p:nvPr>
            <p:ph idx="1"/>
          </p:nvPr>
        </p:nvSpPr>
        <p:spPr/>
        <p:txBody>
          <a:bodyPr>
            <a:normAutofit/>
          </a:bodyPr>
          <a:lstStyle/>
          <a:p>
            <a:pPr marL="285750" indent="-285750"/>
            <a:r>
              <a:rPr lang="en-US" dirty="0"/>
              <a:t>Analytics Solution approach:</a:t>
            </a:r>
          </a:p>
          <a:p>
            <a:pPr marL="285750" indent="-285750"/>
            <a:endParaRPr lang="en-US" dirty="0"/>
          </a:p>
          <a:p>
            <a:pPr marL="285750" indent="-285750"/>
            <a:r>
              <a:rPr lang="en-US" dirty="0"/>
              <a:t>Predictive – Use existing data to help recommend movies to Netflix users based on their history and demographics.</a:t>
            </a:r>
          </a:p>
          <a:p>
            <a:pPr marL="285750" indent="-285750"/>
            <a:r>
              <a:rPr lang="en-US" dirty="0"/>
              <a:t>Stochastic- There will always be a random factor to a given users movie selections, however a good recommender will capture the attention and interests of users. </a:t>
            </a:r>
          </a:p>
          <a:p>
            <a:pPr marL="285750" indent="-285750"/>
            <a:r>
              <a:rPr lang="en-US" dirty="0"/>
              <a:t>Produce a list of potential movies for a given user data.</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919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2</a:t>
            </a:r>
          </a:p>
        </p:txBody>
      </p:sp>
      <p:sp>
        <p:nvSpPr>
          <p:cNvPr id="3" name="Content Placeholder 2"/>
          <p:cNvSpPr>
            <a:spLocks noGrp="1"/>
          </p:cNvSpPr>
          <p:nvPr>
            <p:ph idx="1"/>
          </p:nvPr>
        </p:nvSpPr>
        <p:spPr/>
        <p:txBody>
          <a:bodyPr>
            <a:normAutofit fontScale="85000" lnSpcReduction="20000"/>
          </a:bodyPr>
          <a:lstStyle/>
          <a:p>
            <a:r>
              <a:rPr lang="en-US" dirty="0"/>
              <a:t>Re-read the Safety section on page 112 and 113 of the Competing on Analytics Book about First Analytics and Union Pacific Railroad</a:t>
            </a:r>
          </a:p>
          <a:p>
            <a:r>
              <a:rPr lang="en-US" dirty="0"/>
              <a:t>Read and watch these articles:</a:t>
            </a:r>
          </a:p>
          <a:p>
            <a:pPr lvl="1"/>
            <a:r>
              <a:rPr lang="en-US" dirty="0">
                <a:hlinkClick r:id="rId2"/>
              </a:rPr>
              <a:t>https://www.firstanalytics.com/single-post/2017/07/25/Analytics-Helps-Union-Pacific-Become-the-Safest-US-Railroad</a:t>
            </a:r>
            <a:r>
              <a:rPr lang="en-US" dirty="0"/>
              <a:t>   (Including 4 minute video)</a:t>
            </a:r>
            <a:endParaRPr lang="en-US" dirty="0">
              <a:hlinkClick r:id="rId3"/>
            </a:endParaRPr>
          </a:p>
          <a:p>
            <a:pPr lvl="1"/>
            <a:r>
              <a:rPr lang="en-US" dirty="0">
                <a:hlinkClick r:id="rId3"/>
              </a:rPr>
              <a:t>https://www.up.com/aboutup/community/safety/technology/index.htm</a:t>
            </a:r>
            <a:endParaRPr lang="en-US" dirty="0">
              <a:hlinkClick r:id="rId4"/>
            </a:endParaRPr>
          </a:p>
          <a:p>
            <a:pPr lvl="1"/>
            <a:r>
              <a:rPr lang="en-US" dirty="0">
                <a:hlinkClick r:id="rId4"/>
              </a:rPr>
              <a:t>https://www.up.com/aboutup/community/inside_track/predictive-analytics-09-18-2018.htm</a:t>
            </a:r>
            <a:endParaRPr lang="en-US" dirty="0"/>
          </a:p>
          <a:p>
            <a:r>
              <a:rPr lang="en-US" dirty="0"/>
              <a:t>Similar to what was done for Target and Amazon, apply DELTTAA, FACE and Pachinko (Separate slides) to this case study. There is not one correct answer, DELTTAA, FACE and Pachinko are designed to help organize the issues and challenges of a complex business problem.</a:t>
            </a:r>
          </a:p>
          <a:p>
            <a:endParaRPr lang="en-US" dirty="0"/>
          </a:p>
          <a:p>
            <a:r>
              <a:rPr lang="en-US" dirty="0"/>
              <a:t>Are there any ethical or legal issues to consider?  </a:t>
            </a:r>
          </a:p>
          <a:p>
            <a:endParaRPr lang="en-US" dirty="0"/>
          </a:p>
        </p:txBody>
      </p:sp>
    </p:spTree>
    <p:extLst>
      <p:ext uri="{BB962C8B-B14F-4D97-AF65-F5344CB8AC3E}">
        <p14:creationId xmlns:p14="http://schemas.microsoft.com/office/powerpoint/2010/main" val="23715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9"/>
            <a:ext cx="10515600" cy="1325563"/>
          </a:xfrm>
        </p:spPr>
        <p:txBody>
          <a:bodyPr/>
          <a:lstStyle/>
          <a:p>
            <a:r>
              <a:rPr lang="en-US" dirty="0"/>
              <a:t>DELTTAA UP Case Study</a:t>
            </a:r>
          </a:p>
        </p:txBody>
      </p:sp>
      <p:sp>
        <p:nvSpPr>
          <p:cNvPr id="3" name="Content Placeholder 2"/>
          <p:cNvSpPr>
            <a:spLocks noGrp="1"/>
          </p:cNvSpPr>
          <p:nvPr>
            <p:ph idx="1"/>
          </p:nvPr>
        </p:nvSpPr>
        <p:spPr>
          <a:xfrm>
            <a:off x="152400" y="934278"/>
            <a:ext cx="10923104" cy="5923721"/>
          </a:xfrm>
        </p:spPr>
        <p:txBody>
          <a:bodyPr>
            <a:normAutofit fontScale="92500"/>
          </a:bodyPr>
          <a:lstStyle/>
          <a:p>
            <a:pPr marL="0" indent="0">
              <a:buNone/>
            </a:pPr>
            <a:r>
              <a:rPr lang="en-US" dirty="0"/>
              <a:t>Data – UP has a massive network of sensors collecting data on temperature, tie material, and age.</a:t>
            </a:r>
          </a:p>
          <a:p>
            <a:pPr marL="0" indent="0">
              <a:buNone/>
            </a:pPr>
            <a:r>
              <a:rPr lang="en-US" dirty="0"/>
              <a:t>Enterprise – UP and its leadership has realized the power and availability of big data.  They already have used big data to increase safety on the rails. </a:t>
            </a:r>
          </a:p>
          <a:p>
            <a:pPr marL="0" indent="0">
              <a:buNone/>
            </a:pPr>
            <a:r>
              <a:rPr lang="en-US" dirty="0"/>
              <a:t>Leadership- As a data first company, leveraging data is a priority </a:t>
            </a:r>
          </a:p>
          <a:p>
            <a:pPr marL="0" indent="0">
              <a:buNone/>
            </a:pPr>
            <a:r>
              <a:rPr lang="en-US" dirty="0"/>
              <a:t>Targets – The target is to replace faulty rails before they fail</a:t>
            </a:r>
          </a:p>
          <a:p>
            <a:pPr marL="0" indent="0">
              <a:buNone/>
            </a:pPr>
            <a:r>
              <a:rPr lang="en-US" dirty="0"/>
              <a:t>Analytic Techniques – Machine learning, specifically logistic regression.</a:t>
            </a:r>
          </a:p>
          <a:p>
            <a:pPr marL="0" indent="0">
              <a:buNone/>
            </a:pPr>
            <a:r>
              <a:rPr lang="en-US" dirty="0"/>
              <a:t>Analysts – Data scientists across different areas competed to find a solution</a:t>
            </a:r>
          </a:p>
          <a:p>
            <a:pPr marL="0" indent="0">
              <a:buNone/>
            </a:pPr>
            <a:r>
              <a:rPr lang="en-US" dirty="0"/>
              <a:t>3. Are there any ethical or legal issues to consider?</a:t>
            </a:r>
          </a:p>
          <a:p>
            <a:pPr marL="0" indent="0">
              <a:buNone/>
            </a:pPr>
            <a:r>
              <a:rPr lang="en-US" dirty="0"/>
              <a:t>I don’t think so, increased safety on the railroad benefits everyone.</a:t>
            </a:r>
          </a:p>
          <a:p>
            <a:pPr marL="0" indent="0">
              <a:buNone/>
            </a:pPr>
            <a:r>
              <a:rPr lang="en-US" dirty="0"/>
              <a:t>4. Research the skills required / in demand of a data scientist at UP.  </a:t>
            </a:r>
          </a:p>
          <a:p>
            <a:pPr marL="0" indent="0">
              <a:buNone/>
            </a:pPr>
            <a:r>
              <a:rPr lang="en-US" dirty="0"/>
              <a:t>Advanced degree, experience using large amounts of data</a:t>
            </a:r>
          </a:p>
        </p:txBody>
      </p:sp>
    </p:spTree>
    <p:extLst>
      <p:ext uri="{BB962C8B-B14F-4D97-AF65-F5344CB8AC3E}">
        <p14:creationId xmlns:p14="http://schemas.microsoft.com/office/powerpoint/2010/main" val="111664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UP Case Study</a:t>
            </a:r>
          </a:p>
        </p:txBody>
      </p:sp>
      <p:sp>
        <p:nvSpPr>
          <p:cNvPr id="3" name="Content Placeholder 2"/>
          <p:cNvSpPr>
            <a:spLocks noGrp="1"/>
          </p:cNvSpPr>
          <p:nvPr>
            <p:ph idx="1"/>
          </p:nvPr>
        </p:nvSpPr>
        <p:spPr/>
        <p:txBody>
          <a:bodyPr>
            <a:normAutofit lnSpcReduction="10000"/>
          </a:bodyPr>
          <a:lstStyle/>
          <a:p>
            <a:pPr marL="0" indent="0">
              <a:buNone/>
            </a:pPr>
            <a:r>
              <a:rPr lang="en-US" dirty="0"/>
              <a:t>Frame – UP needs to develop and refine its current lineup of ML algorithms for predicting track failures before they happen. </a:t>
            </a:r>
          </a:p>
          <a:p>
            <a:pPr marL="0" indent="0">
              <a:buNone/>
            </a:pPr>
            <a:endParaRPr lang="en-US" dirty="0"/>
          </a:p>
          <a:p>
            <a:pPr marL="0" indent="0">
              <a:buNone/>
            </a:pPr>
            <a:r>
              <a:rPr lang="en-US" dirty="0"/>
              <a:t>Analytically model- ML techniques, specifically logistic regression.</a:t>
            </a:r>
          </a:p>
          <a:p>
            <a:pPr marL="0" indent="0">
              <a:buNone/>
            </a:pPr>
            <a:endParaRPr lang="en-US" dirty="0"/>
          </a:p>
          <a:p>
            <a:pPr marL="0" indent="0">
              <a:buNone/>
            </a:pPr>
            <a:r>
              <a:rPr lang="en-US" dirty="0"/>
              <a:t>Communicate- Give researchers access to lots of data and big rewards if they are successful at increasing safety and railroad reliability. </a:t>
            </a:r>
          </a:p>
          <a:p>
            <a:pPr marL="0" indent="0">
              <a:buNone/>
            </a:pPr>
            <a:endParaRPr lang="en-US" dirty="0"/>
          </a:p>
          <a:p>
            <a:pPr marL="0" indent="0">
              <a:buNone/>
            </a:pPr>
            <a:r>
              <a:rPr lang="en-US" dirty="0"/>
              <a:t>Embed – Use logistic regression to classify rails as high priority for replacement before they break.  </a:t>
            </a:r>
          </a:p>
        </p:txBody>
      </p:sp>
    </p:spTree>
    <p:extLst>
      <p:ext uri="{BB962C8B-B14F-4D97-AF65-F5344CB8AC3E}">
        <p14:creationId xmlns:p14="http://schemas.microsoft.com/office/powerpoint/2010/main" val="130874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PACHINKO UP Case Study</a:t>
            </a:r>
          </a:p>
        </p:txBody>
      </p:sp>
      <p:sp>
        <p:nvSpPr>
          <p:cNvPr id="3" name="Content Placeholder 2"/>
          <p:cNvSpPr>
            <a:spLocks noGrp="1"/>
          </p:cNvSpPr>
          <p:nvPr>
            <p:ph idx="1"/>
          </p:nvPr>
        </p:nvSpPr>
        <p:spPr/>
        <p:txBody>
          <a:bodyPr>
            <a:normAutofit/>
          </a:bodyPr>
          <a:lstStyle/>
          <a:p>
            <a:pPr marL="285750" indent="-285750"/>
            <a:r>
              <a:rPr lang="en-US" dirty="0"/>
              <a:t>Analytics Solution approach:</a:t>
            </a:r>
          </a:p>
          <a:p>
            <a:pPr marL="285750" indent="-285750"/>
            <a:endParaRPr lang="en-US" dirty="0"/>
          </a:p>
          <a:p>
            <a:pPr marL="285750" indent="-285750"/>
            <a:r>
              <a:rPr lang="en-US" dirty="0"/>
              <a:t>Predictive – Use existing data on rail failure and contributing factors to build up a logistic regression model that predicts failures .</a:t>
            </a:r>
          </a:p>
          <a:p>
            <a:pPr marL="285750" indent="-285750"/>
            <a:r>
              <a:rPr lang="en-US" dirty="0"/>
              <a:t>Stochastic- There will always be a random factor to a given the dynamic nature of the physical world, but hopefully a few strong predictors can help identify the underlying factors that cause rails to fail</a:t>
            </a:r>
          </a:p>
          <a:p>
            <a:pPr marL="285750" indent="-285750"/>
            <a:r>
              <a:rPr lang="en-US" dirty="0"/>
              <a:t>Produce an outcome for a given rail </a:t>
            </a:r>
            <a:r>
              <a:rPr lang="en-US"/>
              <a:t>failing prematurely.</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076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3</a:t>
            </a:r>
          </a:p>
        </p:txBody>
      </p:sp>
      <p:sp>
        <p:nvSpPr>
          <p:cNvPr id="3" name="Content Placeholder 2"/>
          <p:cNvSpPr>
            <a:spLocks noGrp="1"/>
          </p:cNvSpPr>
          <p:nvPr>
            <p:ph idx="1"/>
          </p:nvPr>
        </p:nvSpPr>
        <p:spPr/>
        <p:txBody>
          <a:bodyPr/>
          <a:lstStyle/>
          <a:p>
            <a:r>
              <a:rPr lang="en-US" dirty="0"/>
              <a:t>I like these frameworks because they provide a formal process to evaluate data driven decisions at a company.</a:t>
            </a:r>
          </a:p>
          <a:p>
            <a:r>
              <a:rPr lang="en-US" dirty="0"/>
              <a:t>I find that I like DELTTAA the most, and PACHINKO the least</a:t>
            </a:r>
          </a:p>
          <a:p>
            <a:r>
              <a:rPr lang="en-US" dirty="0"/>
              <a:t>As an aside, the case studies are very interesting.  The UP and Target stories were very interesting. </a:t>
            </a:r>
          </a:p>
        </p:txBody>
      </p:sp>
    </p:spTree>
    <p:extLst>
      <p:ext uri="{BB962C8B-B14F-4D97-AF65-F5344CB8AC3E}">
        <p14:creationId xmlns:p14="http://schemas.microsoft.com/office/powerpoint/2010/main" val="147023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777</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For Live Session</vt:lpstr>
      <vt:lpstr>DELTTAA Netflix Case Study</vt:lpstr>
      <vt:lpstr>FACE Netflix Case Study</vt:lpstr>
      <vt:lpstr>PACHINKO Netflix Case Study</vt:lpstr>
      <vt:lpstr>For Live Session: Part 2</vt:lpstr>
      <vt:lpstr>DELTTAA UP Case Study</vt:lpstr>
      <vt:lpstr>FACE UP Case Study</vt:lpstr>
      <vt:lpstr>PACHINKO UP Case Study</vt:lpstr>
      <vt:lpstr>For Live Session: Part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Sadler, Bivin Philip</dc:creator>
  <cp:lastModifiedBy>Goodwin, Ben</cp:lastModifiedBy>
  <cp:revision>10</cp:revision>
  <dcterms:created xsi:type="dcterms:W3CDTF">2019-09-08T17:17:37Z</dcterms:created>
  <dcterms:modified xsi:type="dcterms:W3CDTF">2022-01-20T23:43:07Z</dcterms:modified>
</cp:coreProperties>
</file>