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75"/>
    <p:restoredTop sz="94674"/>
  </p:normalViewPr>
  <p:slideViewPr>
    <p:cSldViewPr snapToGrid="0" snapToObjects="1">
      <p:cViewPr varScale="1">
        <p:scale>
          <a:sx n="73" d="100"/>
          <a:sy n="73" d="100"/>
        </p:scale>
        <p:origin x="224" y="1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984D-D98A-EB4B-80CE-E79C6CD5A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7F881-8BEE-0D4F-9C5E-F32FF8B9C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721AA-0350-CD4E-AAE1-42115AF33ACE}"/>
              </a:ext>
            </a:extLst>
          </p:cNvPr>
          <p:cNvSpPr>
            <a:spLocks noGrp="1"/>
          </p:cNvSpPr>
          <p:nvPr>
            <p:ph type="dt" sz="half" idx="10"/>
          </p:nvPr>
        </p:nvSpPr>
        <p:spPr/>
        <p:txBody>
          <a:bodyPr/>
          <a:lstStyle/>
          <a:p>
            <a:fld id="{FE9C54A6-2E49-4245-9E76-AE7A089C7A60}" type="datetimeFigureOut">
              <a:rPr lang="en-US" smtClean="0"/>
              <a:t>3/1/22</a:t>
            </a:fld>
            <a:endParaRPr lang="en-US"/>
          </a:p>
        </p:txBody>
      </p:sp>
      <p:sp>
        <p:nvSpPr>
          <p:cNvPr id="5" name="Footer Placeholder 4">
            <a:extLst>
              <a:ext uri="{FF2B5EF4-FFF2-40B4-BE49-F238E27FC236}">
                <a16:creationId xmlns:a16="http://schemas.microsoft.com/office/drawing/2014/main" id="{50DA82D3-F22C-7447-B0E1-247456B49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3C678-0F51-B549-BB39-869873E7B27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36222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8F06-0E77-204D-A057-EE43C6DCB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A2385-A7DF-2546-9301-4EAFC0D2A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E63D8-F616-254B-9FD2-0FAF10310E3E}"/>
              </a:ext>
            </a:extLst>
          </p:cNvPr>
          <p:cNvSpPr>
            <a:spLocks noGrp="1"/>
          </p:cNvSpPr>
          <p:nvPr>
            <p:ph type="dt" sz="half" idx="10"/>
          </p:nvPr>
        </p:nvSpPr>
        <p:spPr/>
        <p:txBody>
          <a:bodyPr/>
          <a:lstStyle/>
          <a:p>
            <a:fld id="{FE9C54A6-2E49-4245-9E76-AE7A089C7A60}" type="datetimeFigureOut">
              <a:rPr lang="en-US" smtClean="0"/>
              <a:t>3/1/22</a:t>
            </a:fld>
            <a:endParaRPr lang="en-US"/>
          </a:p>
        </p:txBody>
      </p:sp>
      <p:sp>
        <p:nvSpPr>
          <p:cNvPr id="5" name="Footer Placeholder 4">
            <a:extLst>
              <a:ext uri="{FF2B5EF4-FFF2-40B4-BE49-F238E27FC236}">
                <a16:creationId xmlns:a16="http://schemas.microsoft.com/office/drawing/2014/main" id="{9355464F-B1D6-6A4A-B513-AFAFF5456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FC355-AE3A-5E4E-9F2D-5B6E4A986F2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27409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900CD-214A-0D4E-8214-7AAC98C5B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107690-9C5D-544A-880D-859250DA6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88C57-0D54-BE41-AF30-8E98415A485A}"/>
              </a:ext>
            </a:extLst>
          </p:cNvPr>
          <p:cNvSpPr>
            <a:spLocks noGrp="1"/>
          </p:cNvSpPr>
          <p:nvPr>
            <p:ph type="dt" sz="half" idx="10"/>
          </p:nvPr>
        </p:nvSpPr>
        <p:spPr/>
        <p:txBody>
          <a:bodyPr/>
          <a:lstStyle/>
          <a:p>
            <a:fld id="{FE9C54A6-2E49-4245-9E76-AE7A089C7A60}" type="datetimeFigureOut">
              <a:rPr lang="en-US" smtClean="0"/>
              <a:t>3/1/22</a:t>
            </a:fld>
            <a:endParaRPr lang="en-US"/>
          </a:p>
        </p:txBody>
      </p:sp>
      <p:sp>
        <p:nvSpPr>
          <p:cNvPr id="5" name="Footer Placeholder 4">
            <a:extLst>
              <a:ext uri="{FF2B5EF4-FFF2-40B4-BE49-F238E27FC236}">
                <a16:creationId xmlns:a16="http://schemas.microsoft.com/office/drawing/2014/main" id="{75EE0313-B610-2F42-B937-220B37E3B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BAA14-5934-1F4E-A00E-FC0F712E81F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1420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02D0-C30B-544D-9988-873BDA00B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D9E6F-DBD8-D54C-8C25-8690B560E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23AA1-AFF6-9043-819C-ECEC7633D794}"/>
              </a:ext>
            </a:extLst>
          </p:cNvPr>
          <p:cNvSpPr>
            <a:spLocks noGrp="1"/>
          </p:cNvSpPr>
          <p:nvPr>
            <p:ph type="dt" sz="half" idx="10"/>
          </p:nvPr>
        </p:nvSpPr>
        <p:spPr/>
        <p:txBody>
          <a:bodyPr/>
          <a:lstStyle/>
          <a:p>
            <a:fld id="{FE9C54A6-2E49-4245-9E76-AE7A089C7A60}" type="datetimeFigureOut">
              <a:rPr lang="en-US" smtClean="0"/>
              <a:t>3/1/22</a:t>
            </a:fld>
            <a:endParaRPr lang="en-US"/>
          </a:p>
        </p:txBody>
      </p:sp>
      <p:sp>
        <p:nvSpPr>
          <p:cNvPr id="5" name="Footer Placeholder 4">
            <a:extLst>
              <a:ext uri="{FF2B5EF4-FFF2-40B4-BE49-F238E27FC236}">
                <a16:creationId xmlns:a16="http://schemas.microsoft.com/office/drawing/2014/main" id="{6AFFF394-160A-7040-804D-4C810D222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96E21-21B5-2A4C-B683-481BF2CF05EE}"/>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55088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F215-63F9-EC4D-A4E2-8F7A63EEB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8EC1C-C984-4B48-9809-640CE2EF7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87736-9EDC-5E41-9CAF-F48F798F2331}"/>
              </a:ext>
            </a:extLst>
          </p:cNvPr>
          <p:cNvSpPr>
            <a:spLocks noGrp="1"/>
          </p:cNvSpPr>
          <p:nvPr>
            <p:ph type="dt" sz="half" idx="10"/>
          </p:nvPr>
        </p:nvSpPr>
        <p:spPr/>
        <p:txBody>
          <a:bodyPr/>
          <a:lstStyle/>
          <a:p>
            <a:fld id="{FE9C54A6-2E49-4245-9E76-AE7A089C7A60}" type="datetimeFigureOut">
              <a:rPr lang="en-US" smtClean="0"/>
              <a:t>3/1/22</a:t>
            </a:fld>
            <a:endParaRPr lang="en-US"/>
          </a:p>
        </p:txBody>
      </p:sp>
      <p:sp>
        <p:nvSpPr>
          <p:cNvPr id="5" name="Footer Placeholder 4">
            <a:extLst>
              <a:ext uri="{FF2B5EF4-FFF2-40B4-BE49-F238E27FC236}">
                <a16:creationId xmlns:a16="http://schemas.microsoft.com/office/drawing/2014/main" id="{9EBD38D8-71D9-7148-BB3D-2F6F8827E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F64B-2842-5F49-88E9-B2B435201486}"/>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65568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CB0D-7148-8D45-AE1F-B0D5EDD17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2D231-5EE7-154D-B28D-89FC07106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B8BD3A-9D20-6A42-95F7-3A2FE80AA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EDE46-C8D2-914F-A085-38DD37A40167}"/>
              </a:ext>
            </a:extLst>
          </p:cNvPr>
          <p:cNvSpPr>
            <a:spLocks noGrp="1"/>
          </p:cNvSpPr>
          <p:nvPr>
            <p:ph type="dt" sz="half" idx="10"/>
          </p:nvPr>
        </p:nvSpPr>
        <p:spPr/>
        <p:txBody>
          <a:bodyPr/>
          <a:lstStyle/>
          <a:p>
            <a:fld id="{FE9C54A6-2E49-4245-9E76-AE7A089C7A60}" type="datetimeFigureOut">
              <a:rPr lang="en-US" smtClean="0"/>
              <a:t>3/1/22</a:t>
            </a:fld>
            <a:endParaRPr lang="en-US"/>
          </a:p>
        </p:txBody>
      </p:sp>
      <p:sp>
        <p:nvSpPr>
          <p:cNvPr id="6" name="Footer Placeholder 5">
            <a:extLst>
              <a:ext uri="{FF2B5EF4-FFF2-40B4-BE49-F238E27FC236}">
                <a16:creationId xmlns:a16="http://schemas.microsoft.com/office/drawing/2014/main" id="{18E746D4-2C13-3143-92B0-065C6CC7E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00795-5E68-AD4D-A222-A827386A9DB9}"/>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60758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A096-7FC3-9043-A62D-1B3716D970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CCA17-3FEC-684B-98F5-369497965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08A37-8335-B847-A36D-FBBC5202E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BD42FF-C89A-3A44-93ED-2C789DCF4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FAC08-4134-044B-9ABF-0FFEE87F7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C0A39-E179-F24A-BF28-4C9F498CA9CE}"/>
              </a:ext>
            </a:extLst>
          </p:cNvPr>
          <p:cNvSpPr>
            <a:spLocks noGrp="1"/>
          </p:cNvSpPr>
          <p:nvPr>
            <p:ph type="dt" sz="half" idx="10"/>
          </p:nvPr>
        </p:nvSpPr>
        <p:spPr/>
        <p:txBody>
          <a:bodyPr/>
          <a:lstStyle/>
          <a:p>
            <a:fld id="{FE9C54A6-2E49-4245-9E76-AE7A089C7A60}" type="datetimeFigureOut">
              <a:rPr lang="en-US" smtClean="0"/>
              <a:t>3/1/22</a:t>
            </a:fld>
            <a:endParaRPr lang="en-US"/>
          </a:p>
        </p:txBody>
      </p:sp>
      <p:sp>
        <p:nvSpPr>
          <p:cNvPr id="8" name="Footer Placeholder 7">
            <a:extLst>
              <a:ext uri="{FF2B5EF4-FFF2-40B4-BE49-F238E27FC236}">
                <a16:creationId xmlns:a16="http://schemas.microsoft.com/office/drawing/2014/main" id="{39C0AE7B-3412-B148-AD91-01EFA257F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4EAB2-B25E-5D4C-869D-FCDF8E0DF08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43634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8B4-5ED6-7844-8F0B-409268AD7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23E5B1-6D2C-5242-94AB-4B4764BF9137}"/>
              </a:ext>
            </a:extLst>
          </p:cNvPr>
          <p:cNvSpPr>
            <a:spLocks noGrp="1"/>
          </p:cNvSpPr>
          <p:nvPr>
            <p:ph type="dt" sz="half" idx="10"/>
          </p:nvPr>
        </p:nvSpPr>
        <p:spPr/>
        <p:txBody>
          <a:bodyPr/>
          <a:lstStyle/>
          <a:p>
            <a:fld id="{FE9C54A6-2E49-4245-9E76-AE7A089C7A60}" type="datetimeFigureOut">
              <a:rPr lang="en-US" smtClean="0"/>
              <a:t>3/1/22</a:t>
            </a:fld>
            <a:endParaRPr lang="en-US"/>
          </a:p>
        </p:txBody>
      </p:sp>
      <p:sp>
        <p:nvSpPr>
          <p:cNvPr id="4" name="Footer Placeholder 3">
            <a:extLst>
              <a:ext uri="{FF2B5EF4-FFF2-40B4-BE49-F238E27FC236}">
                <a16:creationId xmlns:a16="http://schemas.microsoft.com/office/drawing/2014/main" id="{A4D3462F-20B1-314C-9078-9AD499B1C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B9A7E-DFFD-114D-AA7A-FE8DF492910A}"/>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9550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28C-BA0F-1F4D-8696-744293977BC7}"/>
              </a:ext>
            </a:extLst>
          </p:cNvPr>
          <p:cNvSpPr>
            <a:spLocks noGrp="1"/>
          </p:cNvSpPr>
          <p:nvPr>
            <p:ph type="dt" sz="half" idx="10"/>
          </p:nvPr>
        </p:nvSpPr>
        <p:spPr/>
        <p:txBody>
          <a:bodyPr/>
          <a:lstStyle/>
          <a:p>
            <a:fld id="{FE9C54A6-2E49-4245-9E76-AE7A089C7A60}" type="datetimeFigureOut">
              <a:rPr lang="en-US" smtClean="0"/>
              <a:t>3/1/22</a:t>
            </a:fld>
            <a:endParaRPr lang="en-US"/>
          </a:p>
        </p:txBody>
      </p:sp>
      <p:sp>
        <p:nvSpPr>
          <p:cNvPr id="3" name="Footer Placeholder 2">
            <a:extLst>
              <a:ext uri="{FF2B5EF4-FFF2-40B4-BE49-F238E27FC236}">
                <a16:creationId xmlns:a16="http://schemas.microsoft.com/office/drawing/2014/main" id="{8AA9A027-6CDC-DC4A-91F6-727D14922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18CD5-BB0C-F74D-B622-2C3213CEF895}"/>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83504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7ED6-3C4A-D043-B4E7-F76A38931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323F3-453E-D24D-9896-F159E7441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2B2D1-6E01-7441-91C7-E7290F57A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B1A01-2C5E-904B-9F9C-F7B384E85E56}"/>
              </a:ext>
            </a:extLst>
          </p:cNvPr>
          <p:cNvSpPr>
            <a:spLocks noGrp="1"/>
          </p:cNvSpPr>
          <p:nvPr>
            <p:ph type="dt" sz="half" idx="10"/>
          </p:nvPr>
        </p:nvSpPr>
        <p:spPr/>
        <p:txBody>
          <a:bodyPr/>
          <a:lstStyle/>
          <a:p>
            <a:fld id="{FE9C54A6-2E49-4245-9E76-AE7A089C7A60}" type="datetimeFigureOut">
              <a:rPr lang="en-US" smtClean="0"/>
              <a:t>3/1/22</a:t>
            </a:fld>
            <a:endParaRPr lang="en-US"/>
          </a:p>
        </p:txBody>
      </p:sp>
      <p:sp>
        <p:nvSpPr>
          <p:cNvPr id="6" name="Footer Placeholder 5">
            <a:extLst>
              <a:ext uri="{FF2B5EF4-FFF2-40B4-BE49-F238E27FC236}">
                <a16:creationId xmlns:a16="http://schemas.microsoft.com/office/drawing/2014/main" id="{8EB84DFE-3BFD-C049-BEFC-B2C0093B8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6F28E-98B7-3248-BD2C-4036E2188192}"/>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41575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C1A3-E1CA-6A40-9685-4CDEBAD33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0650DB-A363-6048-919B-2E2DAED60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D0833-FA21-944A-88D6-A1444EC7A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AC223-444C-E248-97FF-B680CFA00CA5}"/>
              </a:ext>
            </a:extLst>
          </p:cNvPr>
          <p:cNvSpPr>
            <a:spLocks noGrp="1"/>
          </p:cNvSpPr>
          <p:nvPr>
            <p:ph type="dt" sz="half" idx="10"/>
          </p:nvPr>
        </p:nvSpPr>
        <p:spPr/>
        <p:txBody>
          <a:bodyPr/>
          <a:lstStyle/>
          <a:p>
            <a:fld id="{FE9C54A6-2E49-4245-9E76-AE7A089C7A60}" type="datetimeFigureOut">
              <a:rPr lang="en-US" smtClean="0"/>
              <a:t>3/1/22</a:t>
            </a:fld>
            <a:endParaRPr lang="en-US"/>
          </a:p>
        </p:txBody>
      </p:sp>
      <p:sp>
        <p:nvSpPr>
          <p:cNvPr id="6" name="Footer Placeholder 5">
            <a:extLst>
              <a:ext uri="{FF2B5EF4-FFF2-40B4-BE49-F238E27FC236}">
                <a16:creationId xmlns:a16="http://schemas.microsoft.com/office/drawing/2014/main" id="{1DC5691E-C658-E347-9C48-06997EE6B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1CF5D-F277-8A4E-96AE-21B0B5A72304}"/>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5983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32BB2-B32C-CA4D-AF9F-A7AE1A2A6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643BCF-02EB-7049-93AB-BA1BED3BF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CAC64-9E6E-2B4C-B78C-12979A934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C54A6-2E49-4245-9E76-AE7A089C7A60}" type="datetimeFigureOut">
              <a:rPr lang="en-US" smtClean="0"/>
              <a:t>3/1/22</a:t>
            </a:fld>
            <a:endParaRPr lang="en-US"/>
          </a:p>
        </p:txBody>
      </p:sp>
      <p:sp>
        <p:nvSpPr>
          <p:cNvPr id="5" name="Footer Placeholder 4">
            <a:extLst>
              <a:ext uri="{FF2B5EF4-FFF2-40B4-BE49-F238E27FC236}">
                <a16:creationId xmlns:a16="http://schemas.microsoft.com/office/drawing/2014/main" id="{CC97E0E4-B156-A146-AF72-C985A32E4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1F8D7C-9B62-3A4B-ADD1-E6B90584D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06AA-0859-AE44-97E7-F1AF5B4CF3DF}" type="slidenum">
              <a:rPr lang="en-US" smtClean="0"/>
              <a:t>‹#›</a:t>
            </a:fld>
            <a:endParaRPr lang="en-US"/>
          </a:p>
        </p:txBody>
      </p:sp>
    </p:spTree>
    <p:extLst>
      <p:ext uri="{BB962C8B-B14F-4D97-AF65-F5344CB8AC3E}">
        <p14:creationId xmlns:p14="http://schemas.microsoft.com/office/powerpoint/2010/main" val="153593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CE1D-1E79-724F-B1CA-8C8D67085C75}"/>
              </a:ext>
            </a:extLst>
          </p:cNvPr>
          <p:cNvSpPr>
            <a:spLocks noGrp="1"/>
          </p:cNvSpPr>
          <p:nvPr>
            <p:ph type="ctrTitle"/>
          </p:nvPr>
        </p:nvSpPr>
        <p:spPr/>
        <p:txBody>
          <a:bodyPr/>
          <a:lstStyle/>
          <a:p>
            <a:r>
              <a:rPr lang="en-US" dirty="0"/>
              <a:t>Unit 9: Health Care </a:t>
            </a:r>
          </a:p>
        </p:txBody>
      </p:sp>
      <p:sp>
        <p:nvSpPr>
          <p:cNvPr id="3" name="Subtitle 2">
            <a:extLst>
              <a:ext uri="{FF2B5EF4-FFF2-40B4-BE49-F238E27FC236}">
                <a16:creationId xmlns:a16="http://schemas.microsoft.com/office/drawing/2014/main" id="{793BBC26-3EB9-BA4F-BE11-F1AEFE6EE774}"/>
              </a:ext>
            </a:extLst>
          </p:cNvPr>
          <p:cNvSpPr>
            <a:spLocks noGrp="1"/>
          </p:cNvSpPr>
          <p:nvPr>
            <p:ph type="subTitle" idx="1"/>
          </p:nvPr>
        </p:nvSpPr>
        <p:spPr/>
        <p:txBody>
          <a:bodyPr/>
          <a:lstStyle/>
          <a:p>
            <a:r>
              <a:rPr lang="en-US" dirty="0"/>
              <a:t>For Live Session Assignment</a:t>
            </a:r>
          </a:p>
          <a:p>
            <a:r>
              <a:rPr lang="en-US" dirty="0"/>
              <a:t>By Ben Goodwin</a:t>
            </a:r>
          </a:p>
        </p:txBody>
      </p:sp>
    </p:spTree>
    <p:extLst>
      <p:ext uri="{BB962C8B-B14F-4D97-AF65-F5344CB8AC3E}">
        <p14:creationId xmlns:p14="http://schemas.microsoft.com/office/powerpoint/2010/main" val="62127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82BE-DDEB-0843-941C-3FFC98CCBA04}"/>
              </a:ext>
            </a:extLst>
          </p:cNvPr>
          <p:cNvSpPr>
            <a:spLocks noGrp="1"/>
          </p:cNvSpPr>
          <p:nvPr>
            <p:ph type="title"/>
          </p:nvPr>
        </p:nvSpPr>
        <p:spPr>
          <a:xfrm>
            <a:off x="192157" y="225977"/>
            <a:ext cx="10515600" cy="1325563"/>
          </a:xfrm>
        </p:spPr>
        <p:txBody>
          <a:bodyPr/>
          <a:lstStyle/>
          <a:p>
            <a:r>
              <a:rPr lang="en-US" dirty="0"/>
              <a:t>Question 7</a:t>
            </a:r>
          </a:p>
        </p:txBody>
      </p:sp>
      <p:sp>
        <p:nvSpPr>
          <p:cNvPr id="3" name="TextBox 2">
            <a:extLst>
              <a:ext uri="{FF2B5EF4-FFF2-40B4-BE49-F238E27FC236}">
                <a16:creationId xmlns:a16="http://schemas.microsoft.com/office/drawing/2014/main" id="{0E3A1278-4E4E-8143-AD06-44050C2DE588}"/>
              </a:ext>
            </a:extLst>
          </p:cNvPr>
          <p:cNvSpPr txBox="1"/>
          <p:nvPr/>
        </p:nvSpPr>
        <p:spPr>
          <a:xfrm>
            <a:off x="422031" y="1551540"/>
            <a:ext cx="11324492" cy="2585323"/>
          </a:xfrm>
          <a:prstGeom prst="rect">
            <a:avLst/>
          </a:prstGeom>
          <a:noFill/>
        </p:spPr>
        <p:txBody>
          <a:bodyPr wrap="square" rtlCol="0">
            <a:spAutoFit/>
          </a:bodyPr>
          <a:lstStyle/>
          <a:p>
            <a:r>
              <a:rPr lang="en-US" dirty="0"/>
              <a:t>Sensitivity and Specificity were among the statistics used to evaluate this model / algorithm. What did sensitivity and specificity mean in the context of this study?  Also, to calculate the sensitivity and specificity we need a ”cut-off” or ”threshold” value.  What values were used in this study and what were the corresponding sensitivities and specificities?  </a:t>
            </a:r>
          </a:p>
          <a:p>
            <a:endParaRPr lang="en-US" dirty="0"/>
          </a:p>
          <a:p>
            <a:endParaRPr lang="en-US" dirty="0"/>
          </a:p>
          <a:p>
            <a:r>
              <a:rPr lang="en-US" b="1" dirty="0"/>
              <a:t>Sensitivity</a:t>
            </a:r>
            <a:r>
              <a:rPr lang="en-US" dirty="0"/>
              <a:t> is the metric that evaluates a model’s ability to predict true positives of each available category. </a:t>
            </a:r>
            <a:r>
              <a:rPr lang="en-US" b="1" dirty="0"/>
              <a:t>Specificity</a:t>
            </a:r>
            <a:r>
              <a:rPr lang="en-US" dirty="0"/>
              <a:t> is the metric that evaluates a model’s ability to predict true negatives of each available category. These metrics apply to any categorical model. The equations for calculating these metrics are below.</a:t>
            </a:r>
          </a:p>
          <a:p>
            <a:endParaRPr lang="en-US" dirty="0"/>
          </a:p>
        </p:txBody>
      </p:sp>
    </p:spTree>
    <p:extLst>
      <p:ext uri="{BB962C8B-B14F-4D97-AF65-F5344CB8AC3E}">
        <p14:creationId xmlns:p14="http://schemas.microsoft.com/office/powerpoint/2010/main" val="161793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82BE-DDEB-0843-941C-3FFC98CCBA04}"/>
              </a:ext>
            </a:extLst>
          </p:cNvPr>
          <p:cNvSpPr>
            <a:spLocks noGrp="1"/>
          </p:cNvSpPr>
          <p:nvPr>
            <p:ph type="title"/>
          </p:nvPr>
        </p:nvSpPr>
        <p:spPr>
          <a:xfrm>
            <a:off x="209741" y="-301561"/>
            <a:ext cx="10515600" cy="1325563"/>
          </a:xfrm>
        </p:spPr>
        <p:txBody>
          <a:bodyPr/>
          <a:lstStyle/>
          <a:p>
            <a:r>
              <a:rPr lang="en-US" dirty="0"/>
              <a:t>Question 8</a:t>
            </a:r>
          </a:p>
        </p:txBody>
      </p:sp>
      <p:sp>
        <p:nvSpPr>
          <p:cNvPr id="3" name="TextBox 2">
            <a:extLst>
              <a:ext uri="{FF2B5EF4-FFF2-40B4-BE49-F238E27FC236}">
                <a16:creationId xmlns:a16="http://schemas.microsoft.com/office/drawing/2014/main" id="{B40A91F8-7893-2F48-9C03-0857B3364064}"/>
              </a:ext>
            </a:extLst>
          </p:cNvPr>
          <p:cNvSpPr txBox="1"/>
          <p:nvPr/>
        </p:nvSpPr>
        <p:spPr>
          <a:xfrm>
            <a:off x="209741" y="671691"/>
            <a:ext cx="11447584" cy="6186309"/>
          </a:xfrm>
          <a:prstGeom prst="rect">
            <a:avLst/>
          </a:prstGeom>
          <a:noFill/>
        </p:spPr>
        <p:txBody>
          <a:bodyPr wrap="square" rtlCol="0">
            <a:spAutoFit/>
          </a:bodyPr>
          <a:lstStyle/>
          <a:p>
            <a:r>
              <a:rPr lang="en-US" dirty="0"/>
              <a:t>Table 4 has the odds ratios associated with the significant variables in the model.  Pick two of these and interpret them with their corresponding </a:t>
            </a:r>
            <a:r>
              <a:rPr lang="en-US" dirty="0" err="1"/>
              <a:t>pvalues</a:t>
            </a:r>
            <a:r>
              <a:rPr lang="en-US" dirty="0"/>
              <a:t> and confidence intervals.  Write your interpretation as if you are talking with a hospital VP who you assume has </a:t>
            </a:r>
            <a:r>
              <a:rPr lang="en-US" dirty="0" err="1"/>
              <a:t>wealk</a:t>
            </a:r>
            <a:r>
              <a:rPr lang="en-US" dirty="0"/>
              <a:t> statistical / data science chops</a:t>
            </a:r>
          </a:p>
          <a:p>
            <a:endParaRPr lang="en-US" dirty="0"/>
          </a:p>
          <a:p>
            <a:endParaRPr lang="en-US" dirty="0"/>
          </a:p>
          <a:p>
            <a:r>
              <a:rPr lang="en-US" dirty="0"/>
              <a:t>OR &gt; 1 means greater odds of association with the exposure and outcome.</a:t>
            </a:r>
          </a:p>
          <a:p>
            <a:r>
              <a:rPr lang="en-US" dirty="0"/>
              <a:t>OR = 1 means there is no association between exposure and outcome.</a:t>
            </a:r>
          </a:p>
          <a:p>
            <a:r>
              <a:rPr lang="en-US" dirty="0"/>
              <a:t>OR &lt; 1 means there is a lower odds of association between the exposure and outcome.</a:t>
            </a:r>
          </a:p>
          <a:p>
            <a:endParaRPr lang="en-US" dirty="0"/>
          </a:p>
          <a:p>
            <a:endParaRPr lang="en-US" dirty="0"/>
          </a:p>
          <a:p>
            <a:pPr marL="342900" indent="-342900">
              <a:buAutoNum type="arabicParenR"/>
            </a:pPr>
            <a:r>
              <a:rPr lang="en-US" dirty="0"/>
              <a:t>ARIA Inner Regional: The point estimate of the odds ratio of 1.01 indicates that there are greater odds of association of hospital readmittance for this group.  However with a p-value of 0.81 we will fail to reject the null hypothesis and conclude there isn’t a difference between these groups. The CI indicates that when sampled many times we expect 95% of our results to fall between 0.92 and 1.11</a:t>
            </a:r>
          </a:p>
          <a:p>
            <a:pPr marL="342900" indent="-342900">
              <a:buAutoNum type="arabicParenR"/>
            </a:pPr>
            <a:endParaRPr lang="en-US" dirty="0"/>
          </a:p>
          <a:p>
            <a:pPr marL="342900" indent="-342900">
              <a:buAutoNum type="arabicParenR"/>
            </a:pPr>
            <a:r>
              <a:rPr lang="en-US" dirty="0"/>
              <a:t>SEIFA Quintile 3 The point estimate of the odds ratio of 0.96 indicates that there are lower odds of association of hospital readmittance for this group.  However with a p-value of 0.39 we will fail to reject the null hypothesis and conclude there isn’t a difference between these groups. The CI indicates that when sampled many times we expect 95% of our results to fall between 0.86 and 1.06 The point estimate of the odds ratio of 1.01 indicates that there are greater odds of association of hospital readmittance for this group.  However with a p-value of 0.81 we will fail to reject the null hypothesis and conclude there isn’t a difference between these groups. The CI indicates that when sampled many times we expect 95% of our results to fall between 0.92 and 1.11</a:t>
            </a:r>
          </a:p>
        </p:txBody>
      </p:sp>
    </p:spTree>
    <p:extLst>
      <p:ext uri="{BB962C8B-B14F-4D97-AF65-F5344CB8AC3E}">
        <p14:creationId xmlns:p14="http://schemas.microsoft.com/office/powerpoint/2010/main" val="151319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82BE-DDEB-0843-941C-3FFC98CCBA04}"/>
              </a:ext>
            </a:extLst>
          </p:cNvPr>
          <p:cNvSpPr>
            <a:spLocks noGrp="1"/>
          </p:cNvSpPr>
          <p:nvPr>
            <p:ph type="title"/>
          </p:nvPr>
        </p:nvSpPr>
        <p:spPr>
          <a:xfrm>
            <a:off x="192157" y="225977"/>
            <a:ext cx="10515600" cy="1325563"/>
          </a:xfrm>
        </p:spPr>
        <p:txBody>
          <a:bodyPr/>
          <a:lstStyle/>
          <a:p>
            <a:r>
              <a:rPr lang="en-US" dirty="0"/>
              <a:t>Question 9</a:t>
            </a:r>
          </a:p>
        </p:txBody>
      </p:sp>
      <p:sp>
        <p:nvSpPr>
          <p:cNvPr id="3" name="TextBox 2">
            <a:extLst>
              <a:ext uri="{FF2B5EF4-FFF2-40B4-BE49-F238E27FC236}">
                <a16:creationId xmlns:a16="http://schemas.microsoft.com/office/drawing/2014/main" id="{988E27F7-B855-5B4E-83DF-1B74ABA1F70F}"/>
              </a:ext>
            </a:extLst>
          </p:cNvPr>
          <p:cNvSpPr txBox="1"/>
          <p:nvPr/>
        </p:nvSpPr>
        <p:spPr>
          <a:xfrm>
            <a:off x="492369" y="1688123"/>
            <a:ext cx="10955216" cy="3416320"/>
          </a:xfrm>
          <a:prstGeom prst="rect">
            <a:avLst/>
          </a:prstGeom>
          <a:noFill/>
        </p:spPr>
        <p:txBody>
          <a:bodyPr wrap="square" rtlCol="0">
            <a:spAutoFit/>
          </a:bodyPr>
          <a:lstStyle/>
          <a:p>
            <a:r>
              <a:rPr lang="en-US" dirty="0"/>
              <a:t>Sensitivity / Specificity / LR / AUC of ROC</a:t>
            </a:r>
          </a:p>
          <a:p>
            <a:endParaRPr lang="en-US" dirty="0"/>
          </a:p>
          <a:p>
            <a:endParaRPr lang="en-US" dirty="0"/>
          </a:p>
          <a:p>
            <a:r>
              <a:rPr lang="en-US" b="1" dirty="0"/>
              <a:t>Sensitivity</a:t>
            </a:r>
            <a:r>
              <a:rPr lang="en-US" dirty="0"/>
              <a:t> is the metric that evaluates a model’s ability to predict true positives of each available category. </a:t>
            </a:r>
            <a:r>
              <a:rPr lang="en-US" b="1" dirty="0"/>
              <a:t>Specificity</a:t>
            </a:r>
            <a:r>
              <a:rPr lang="en-US" dirty="0"/>
              <a:t> is the metric that evaluates a model’s ability to predict true negatives of each available category. These metrics apply to any categorical model. The equations for calculating these metrics are below.</a:t>
            </a:r>
          </a:p>
          <a:p>
            <a:endParaRPr lang="en-US" dirty="0"/>
          </a:p>
          <a:p>
            <a:r>
              <a:rPr lang="en-US" dirty="0"/>
              <a:t>AUC - ROC curve is a performance measurement for the classification problems at various threshold settings. ROC is a probability curve and AUC represents the degree or measure of separability. It tells how much the model is capable of distinguishing between classes. Higher the AUC, the better the model is at predicting 0 classes as 0 and 1 classes as 1. By analogy, the Higher the AUC, the better the model is at distinguishing between patients who will be readmitted and those who wont.</a:t>
            </a:r>
          </a:p>
        </p:txBody>
      </p:sp>
    </p:spTree>
    <p:extLst>
      <p:ext uri="{BB962C8B-B14F-4D97-AF65-F5344CB8AC3E}">
        <p14:creationId xmlns:p14="http://schemas.microsoft.com/office/powerpoint/2010/main" val="333580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82BE-DDEB-0843-941C-3FFC98CCBA04}"/>
              </a:ext>
            </a:extLst>
          </p:cNvPr>
          <p:cNvSpPr>
            <a:spLocks noGrp="1"/>
          </p:cNvSpPr>
          <p:nvPr>
            <p:ph type="title"/>
          </p:nvPr>
        </p:nvSpPr>
        <p:spPr>
          <a:xfrm>
            <a:off x="192157" y="225977"/>
            <a:ext cx="10515600" cy="1325563"/>
          </a:xfrm>
        </p:spPr>
        <p:txBody>
          <a:bodyPr/>
          <a:lstStyle/>
          <a:p>
            <a:r>
              <a:rPr lang="en-US" dirty="0"/>
              <a:t>Question 10</a:t>
            </a:r>
          </a:p>
        </p:txBody>
      </p:sp>
      <p:sp>
        <p:nvSpPr>
          <p:cNvPr id="3" name="TextBox 2">
            <a:extLst>
              <a:ext uri="{FF2B5EF4-FFF2-40B4-BE49-F238E27FC236}">
                <a16:creationId xmlns:a16="http://schemas.microsoft.com/office/drawing/2014/main" id="{017CAAF7-F64E-794B-9190-8F911F08EF05}"/>
              </a:ext>
            </a:extLst>
          </p:cNvPr>
          <p:cNvSpPr txBox="1"/>
          <p:nvPr/>
        </p:nvSpPr>
        <p:spPr>
          <a:xfrm>
            <a:off x="633046" y="1705708"/>
            <a:ext cx="10656277" cy="1754326"/>
          </a:xfrm>
          <a:prstGeom prst="rect">
            <a:avLst/>
          </a:prstGeom>
          <a:noFill/>
        </p:spPr>
        <p:txBody>
          <a:bodyPr wrap="square" rtlCol="0">
            <a:spAutoFit/>
          </a:bodyPr>
          <a:lstStyle/>
          <a:p>
            <a:r>
              <a:rPr lang="en-US" dirty="0"/>
              <a:t>Cost Analysis: Review again the </a:t>
            </a:r>
            <a:r>
              <a:rPr lang="en-US" b="1" dirty="0"/>
              <a:t>Cost</a:t>
            </a:r>
            <a:r>
              <a:rPr lang="en-US" dirty="0"/>
              <a:t> and </a:t>
            </a:r>
            <a:r>
              <a:rPr lang="en-US" b="1" dirty="0"/>
              <a:t>Conclusion</a:t>
            </a:r>
            <a:r>
              <a:rPr lang="en-US" dirty="0"/>
              <a:t> sections at the end of the paper.  Which is more costly, a false negative or a false positive?  (assume “positive” means classifying a patient to readmit and thus receive an intervention.)</a:t>
            </a:r>
          </a:p>
          <a:p>
            <a:endParaRPr lang="en-US" dirty="0"/>
          </a:p>
          <a:p>
            <a:r>
              <a:rPr lang="en-US" dirty="0"/>
              <a:t>False Positive- because this will cause the patient to be readmitted when they don’t need to be!</a:t>
            </a:r>
          </a:p>
          <a:p>
            <a:endParaRPr lang="en-US" dirty="0"/>
          </a:p>
        </p:txBody>
      </p:sp>
    </p:spTree>
    <p:extLst>
      <p:ext uri="{BB962C8B-B14F-4D97-AF65-F5344CB8AC3E}">
        <p14:creationId xmlns:p14="http://schemas.microsoft.com/office/powerpoint/2010/main" val="311314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82BE-DDEB-0843-941C-3FFC98CCBA04}"/>
              </a:ext>
            </a:extLst>
          </p:cNvPr>
          <p:cNvSpPr>
            <a:spLocks noGrp="1"/>
          </p:cNvSpPr>
          <p:nvPr>
            <p:ph type="title"/>
          </p:nvPr>
        </p:nvSpPr>
        <p:spPr>
          <a:xfrm>
            <a:off x="192157" y="225977"/>
            <a:ext cx="10515600" cy="1325563"/>
          </a:xfrm>
        </p:spPr>
        <p:txBody>
          <a:bodyPr/>
          <a:lstStyle/>
          <a:p>
            <a:r>
              <a:rPr lang="en-US" dirty="0"/>
              <a:t>Question 11</a:t>
            </a:r>
          </a:p>
        </p:txBody>
      </p:sp>
      <p:sp>
        <p:nvSpPr>
          <p:cNvPr id="3" name="TextBox 2">
            <a:extLst>
              <a:ext uri="{FF2B5EF4-FFF2-40B4-BE49-F238E27FC236}">
                <a16:creationId xmlns:a16="http://schemas.microsoft.com/office/drawing/2014/main" id="{4C6802E0-1ADD-264B-86A0-8603CDD57A47}"/>
              </a:ext>
            </a:extLst>
          </p:cNvPr>
          <p:cNvSpPr txBox="1"/>
          <p:nvPr/>
        </p:nvSpPr>
        <p:spPr>
          <a:xfrm>
            <a:off x="492369" y="1406769"/>
            <a:ext cx="10761785" cy="3139321"/>
          </a:xfrm>
          <a:prstGeom prst="rect">
            <a:avLst/>
          </a:prstGeom>
          <a:noFill/>
        </p:spPr>
        <p:txBody>
          <a:bodyPr wrap="square" rtlCol="0">
            <a:spAutoFit/>
          </a:bodyPr>
          <a:lstStyle/>
          <a:p>
            <a:r>
              <a:rPr lang="en-US" dirty="0"/>
              <a:t>BONUS: The VP of this hospital would like to know if it will be useful to employ this model and if so, what he estimated cost savings / advantages are estimated to be.  As a starting point, she has asked you to to assume that the cost of an intervention is $500 and the cost of readmission to the hospital is $30,000.  She also asked you to assume that 20% of patients will readmit at least once in the following year (we just don’t know which ones) and that there will be 20,000 patients next year. Given this information and the performance of the model given in this paper, create a one or two slide presentation to the VP. </a:t>
            </a:r>
          </a:p>
          <a:p>
            <a:endParaRPr lang="en-US" dirty="0"/>
          </a:p>
          <a:p>
            <a:endParaRPr lang="en-US" dirty="0"/>
          </a:p>
          <a:p>
            <a:r>
              <a:rPr lang="en-US" dirty="0"/>
              <a:t>Looking at the sheer difference between the cost of an intervention and the cost of readmission, we assume that our algorithm should favor false negatives and more often then not just simply put the patients in for interventions.  Long run this will save </a:t>
            </a:r>
            <a:r>
              <a:rPr lang="en-US"/>
              <a:t>more money.  </a:t>
            </a:r>
            <a:endParaRPr lang="en-US" dirty="0"/>
          </a:p>
        </p:txBody>
      </p:sp>
    </p:spTree>
    <p:extLst>
      <p:ext uri="{BB962C8B-B14F-4D97-AF65-F5344CB8AC3E}">
        <p14:creationId xmlns:p14="http://schemas.microsoft.com/office/powerpoint/2010/main" val="403055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Analytics in Health Care: </a:t>
            </a:r>
            <a:br>
              <a:rPr lang="en-US" dirty="0"/>
            </a:br>
            <a:r>
              <a:rPr lang="en-US" dirty="0"/>
              <a:t>Applying Modeling and Inference</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p:txBody>
          <a:bodyPr>
            <a:normAutofit fontScale="62500" lnSpcReduction="20000"/>
          </a:bodyPr>
          <a:lstStyle/>
          <a:p>
            <a:pPr marL="0" indent="0">
              <a:buNone/>
            </a:pPr>
            <a:r>
              <a:rPr lang="en-US" dirty="0"/>
              <a:t>You have studied several methods and models in both classifying categorical responses and predicting continuous responses.  We learned in this unit that analytics can be leveraged in health care to improve patient outcomes while facilitating substantial financial savings for patients, hospitals and insurance companies. </a:t>
            </a:r>
          </a:p>
          <a:p>
            <a:pPr marL="0" indent="0">
              <a:buNone/>
            </a:pPr>
            <a:endParaRPr lang="en-US" dirty="0"/>
          </a:p>
          <a:p>
            <a:pPr marL="0" indent="0">
              <a:buNone/>
            </a:pPr>
            <a:r>
              <a:rPr lang="en-US" dirty="0"/>
              <a:t>Please read the following study on how researchers in Australia modeled inpatient data to help predict readmission.  The paper is, “Using routine inpatient data to identify patients at risk of hospital readmission” and can is in the </a:t>
            </a:r>
            <a:r>
              <a:rPr lang="en-US" i="1" dirty="0"/>
              <a:t>Readmission Logistic </a:t>
            </a:r>
            <a:r>
              <a:rPr lang="en-US" i="1" dirty="0" err="1"/>
              <a:t>Regression.pdf</a:t>
            </a:r>
            <a:r>
              <a:rPr lang="en-US" i="1" dirty="0"/>
              <a:t> </a:t>
            </a:r>
            <a:r>
              <a:rPr lang="en-US" dirty="0"/>
              <a:t>file.</a:t>
            </a:r>
          </a:p>
          <a:p>
            <a:pPr marL="0" indent="0">
              <a:buNone/>
            </a:pPr>
            <a:endParaRPr lang="en-US" dirty="0"/>
          </a:p>
          <a:p>
            <a:pPr marL="0" indent="0">
              <a:buNone/>
            </a:pPr>
            <a:r>
              <a:rPr lang="en-US" dirty="0"/>
              <a:t>Please address the questions on the next slide in your study of this paper and create a slide for each question to be addressed in live session. Best results will be obtained by reading the paper before addressing the questions. In addition, keep in mind that this is an example of a formal right up similar to what you will do with your Capstone project!  </a:t>
            </a:r>
          </a:p>
          <a:p>
            <a:pPr marL="0" indent="0">
              <a:buNone/>
            </a:pPr>
            <a:endParaRPr lang="en-US" dirty="0"/>
          </a:p>
          <a:p>
            <a:pPr marL="0" indent="0">
              <a:buNone/>
            </a:pPr>
            <a:r>
              <a:rPr lang="en-US" b="1" dirty="0"/>
              <a:t>Expectation:  </a:t>
            </a:r>
            <a:r>
              <a:rPr lang="en-US" dirty="0"/>
              <a:t>I know you are working on your projects this week. It is estimated that the student will spend between 3 and 6 hours on this material to prep for live session.  If you hit the 6 hour mark and are not finished, it is ok.  As long as the student has read the complete paper at least once and read and started the questions, they will be prepared to contribute an understand others contributions in live session.  </a:t>
            </a:r>
          </a:p>
        </p:txBody>
      </p:sp>
    </p:spTree>
    <p:extLst>
      <p:ext uri="{BB962C8B-B14F-4D97-AF65-F5344CB8AC3E}">
        <p14:creationId xmlns:p14="http://schemas.microsoft.com/office/powerpoint/2010/main" val="413037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825625"/>
            <a:ext cx="10515600" cy="4667250"/>
          </a:xfrm>
        </p:spPr>
        <p:txBody>
          <a:bodyPr>
            <a:normAutofit fontScale="47500" lnSpcReduction="20000"/>
          </a:bodyPr>
          <a:lstStyle/>
          <a:p>
            <a:pPr marL="514350" indent="-514350">
              <a:buAutoNum type="arabicPeriod"/>
            </a:pPr>
            <a:r>
              <a:rPr lang="en-US" dirty="0"/>
              <a:t>What was the goal / point of the study.  In the </a:t>
            </a:r>
            <a:r>
              <a:rPr lang="en-US" dirty="0" err="1"/>
              <a:t>asynch</a:t>
            </a:r>
            <a:r>
              <a:rPr lang="en-US" dirty="0"/>
              <a:t> material we learned that readmissions were expensive.  What evidence was presented that quantifies the frequency and expense of readmissions.  </a:t>
            </a:r>
          </a:p>
          <a:p>
            <a:pPr marL="514350" indent="-514350">
              <a:buAutoNum type="arabicPeriod"/>
            </a:pPr>
            <a:r>
              <a:rPr lang="en-US" dirty="0"/>
              <a:t>What were the characteristics data for this study (size, source, etc.)?  Were there any ethical considerations?  </a:t>
            </a:r>
          </a:p>
          <a:p>
            <a:pPr marL="514350" indent="-514350">
              <a:buAutoNum type="arabicPeriod"/>
            </a:pPr>
            <a:r>
              <a:rPr lang="en-US" dirty="0"/>
              <a:t>What was the response variable specifically and what model was used to model this response?  </a:t>
            </a:r>
          </a:p>
          <a:p>
            <a:pPr marL="514350" indent="-514350">
              <a:buAutoNum type="arabicPeriod"/>
            </a:pPr>
            <a:r>
              <a:rPr lang="en-US" dirty="0"/>
              <a:t>What software was employed in this study?  Could a different software / language have been used?  What would you have preferred?  If you would have preferred SAS, what procedure would you have used?  If R, what package / function would you have used? If </a:t>
            </a:r>
            <a:r>
              <a:rPr lang="en-US" dirty="0" err="1"/>
              <a:t>Ptyhon</a:t>
            </a:r>
            <a:r>
              <a:rPr lang="en-US" dirty="0"/>
              <a:t>, what library and function would you have used?  Feel free to describe the tools you would have used different software / languages as well.  </a:t>
            </a:r>
          </a:p>
          <a:p>
            <a:pPr marL="514350" indent="-514350">
              <a:buAutoNum type="arabicPeriod"/>
            </a:pPr>
            <a:r>
              <a:rPr lang="en-US" dirty="0"/>
              <a:t>What variable selection method(s) was/were used?  What were the specifics? </a:t>
            </a:r>
          </a:p>
          <a:p>
            <a:pPr marL="514350" indent="-514350">
              <a:buAutoNum type="arabicPeriod"/>
            </a:pPr>
            <a:r>
              <a:rPr lang="en-US" dirty="0"/>
              <a:t>What were the details of the cross validation technique used?  Was there a reason why specific values were chosen? </a:t>
            </a:r>
          </a:p>
          <a:p>
            <a:pPr marL="514350" indent="-514350">
              <a:buAutoNum type="arabicPeriod"/>
            </a:pPr>
            <a:r>
              <a:rPr lang="en-US" dirty="0"/>
              <a:t>Sensitivity and Specificity were among the statistics used to evaluate this model / algorithm. What did sensitivity and specificity mean in the context of this study?  Also, to calculate the sensitivity and specificity we need a ”cut-off” or ”threshold” value.  What values were used in this study and what were the corresponding sensitivities and specificities?  </a:t>
            </a:r>
          </a:p>
          <a:p>
            <a:pPr marL="514350" indent="-514350">
              <a:buAutoNum type="arabicPeriod"/>
            </a:pPr>
            <a:r>
              <a:rPr lang="en-US" dirty="0"/>
              <a:t>Table 4 has the odds ratios associated with the significant variables in the model.  Pick two of these and interpret them with their corresponding </a:t>
            </a:r>
            <a:r>
              <a:rPr lang="en-US" dirty="0" err="1"/>
              <a:t>pvalues</a:t>
            </a:r>
            <a:r>
              <a:rPr lang="en-US" dirty="0"/>
              <a:t> and confidence intervals.  Write your interpretation as if you are talking with a hospital VP who you assume has </a:t>
            </a:r>
            <a:r>
              <a:rPr lang="en-US" dirty="0" err="1"/>
              <a:t>wealk</a:t>
            </a:r>
            <a:r>
              <a:rPr lang="en-US" dirty="0"/>
              <a:t> statistical / data science chops. </a:t>
            </a:r>
          </a:p>
          <a:p>
            <a:pPr marL="514350" indent="-514350">
              <a:buAutoNum type="arabicPeriod"/>
            </a:pPr>
            <a:r>
              <a:rPr lang="en-US" dirty="0"/>
              <a:t>Sensitivity / Specificity / LR / AUC of ROC</a:t>
            </a:r>
          </a:p>
          <a:p>
            <a:pPr marL="514350" indent="-514350">
              <a:buAutoNum type="arabicPeriod"/>
            </a:pPr>
            <a:r>
              <a:rPr lang="en-US" dirty="0"/>
              <a:t>Cost Analysis: Review again the </a:t>
            </a:r>
            <a:r>
              <a:rPr lang="en-US" b="1" dirty="0"/>
              <a:t>Cost</a:t>
            </a:r>
            <a:r>
              <a:rPr lang="en-US" dirty="0"/>
              <a:t> and </a:t>
            </a:r>
            <a:r>
              <a:rPr lang="en-US" b="1" dirty="0"/>
              <a:t>Conclusion</a:t>
            </a:r>
            <a:r>
              <a:rPr lang="en-US" dirty="0"/>
              <a:t> sections at the end of the paper.  Which is more costly, a false negative or a false positive?  (assume “positive” means classifying a patient to readmit and thus receive an intervention.)</a:t>
            </a:r>
          </a:p>
          <a:p>
            <a:pPr marL="514350" indent="-514350">
              <a:buAutoNum type="arabicPeriod"/>
            </a:pPr>
            <a:r>
              <a:rPr lang="en-US" dirty="0"/>
              <a:t>BONUS: The VP of this hospital would like to know if it will be useful to employ this model and if so, what he estimated cost savings / advantages are estimated to be.  As a starting point, she has asked you to to assume that the cost of an intervention is $500 and the cost of readmission to the hospital is $30,000.  She also asked you to assume that 20% of patients will readmit at least once in the following year (we just don’t know which ones) and that there will be 20,000 patients next year. Given this information and the performance of the model given in this paper, create a one or two slide presentation to the VP. </a:t>
            </a:r>
          </a:p>
          <a:p>
            <a:pPr marL="514350" indent="-514350">
              <a:buAutoNum type="arabicPeriod"/>
            </a:pPr>
            <a:endParaRPr lang="en-US" dirty="0"/>
          </a:p>
        </p:txBody>
      </p:sp>
    </p:spTree>
    <p:extLst>
      <p:ext uri="{BB962C8B-B14F-4D97-AF65-F5344CB8AC3E}">
        <p14:creationId xmlns:p14="http://schemas.microsoft.com/office/powerpoint/2010/main" val="76133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82BE-DDEB-0843-941C-3FFC98CCBA04}"/>
              </a:ext>
            </a:extLst>
          </p:cNvPr>
          <p:cNvSpPr>
            <a:spLocks noGrp="1"/>
          </p:cNvSpPr>
          <p:nvPr>
            <p:ph type="title"/>
          </p:nvPr>
        </p:nvSpPr>
        <p:spPr>
          <a:xfrm>
            <a:off x="192157" y="225977"/>
            <a:ext cx="10515600" cy="1325563"/>
          </a:xfrm>
        </p:spPr>
        <p:txBody>
          <a:bodyPr/>
          <a:lstStyle/>
          <a:p>
            <a:r>
              <a:rPr lang="en-US" dirty="0"/>
              <a:t>Question 1</a:t>
            </a:r>
          </a:p>
        </p:txBody>
      </p:sp>
      <p:sp>
        <p:nvSpPr>
          <p:cNvPr id="5" name="TextBox 4">
            <a:extLst>
              <a:ext uri="{FF2B5EF4-FFF2-40B4-BE49-F238E27FC236}">
                <a16:creationId xmlns:a16="http://schemas.microsoft.com/office/drawing/2014/main" id="{E953235B-8290-0647-98CA-B996E8393A95}"/>
              </a:ext>
            </a:extLst>
          </p:cNvPr>
          <p:cNvSpPr txBox="1"/>
          <p:nvPr/>
        </p:nvSpPr>
        <p:spPr>
          <a:xfrm>
            <a:off x="427383" y="1252330"/>
            <a:ext cx="10813774" cy="2585323"/>
          </a:xfrm>
          <a:prstGeom prst="rect">
            <a:avLst/>
          </a:prstGeom>
          <a:noFill/>
        </p:spPr>
        <p:txBody>
          <a:bodyPr wrap="square" rtlCol="0">
            <a:spAutoFit/>
          </a:bodyPr>
          <a:lstStyle/>
          <a:p>
            <a:r>
              <a:rPr lang="en-US" dirty="0"/>
              <a:t>What was the goal / point of the study.  In the </a:t>
            </a:r>
            <a:r>
              <a:rPr lang="en-US" dirty="0" err="1"/>
              <a:t>asynch</a:t>
            </a:r>
            <a:r>
              <a:rPr lang="en-US" dirty="0"/>
              <a:t> material we learned that readmissions were expensive.  What evidence was presented that quantifies the frequency and expense of readmissions.  </a:t>
            </a:r>
          </a:p>
          <a:p>
            <a:endParaRPr lang="en-US" dirty="0"/>
          </a:p>
          <a:p>
            <a:endParaRPr lang="en-US" dirty="0"/>
          </a:p>
          <a:p>
            <a:r>
              <a:rPr lang="en-US" dirty="0"/>
              <a:t>The point of this study is to study hospital readmittance of patients with chronic medical conditions. Specifically, this study is targeted at asses whether a statistical algorithm, based on routine inpatient data, can be used to identify patients at risk of readmission and who would therefore benefit from case-management.  Queensland hospital inpatient data was presented and attempts to quantify the assumptions.</a:t>
            </a:r>
          </a:p>
          <a:p>
            <a:endParaRPr lang="en-US" dirty="0"/>
          </a:p>
        </p:txBody>
      </p:sp>
    </p:spTree>
    <p:extLst>
      <p:ext uri="{BB962C8B-B14F-4D97-AF65-F5344CB8AC3E}">
        <p14:creationId xmlns:p14="http://schemas.microsoft.com/office/powerpoint/2010/main" val="298185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82BE-DDEB-0843-941C-3FFC98CCBA04}"/>
              </a:ext>
            </a:extLst>
          </p:cNvPr>
          <p:cNvSpPr>
            <a:spLocks noGrp="1"/>
          </p:cNvSpPr>
          <p:nvPr>
            <p:ph type="title"/>
          </p:nvPr>
        </p:nvSpPr>
        <p:spPr>
          <a:xfrm>
            <a:off x="192157" y="225977"/>
            <a:ext cx="10515600" cy="1325563"/>
          </a:xfrm>
        </p:spPr>
        <p:txBody>
          <a:bodyPr/>
          <a:lstStyle/>
          <a:p>
            <a:r>
              <a:rPr lang="en-US" dirty="0"/>
              <a:t>Question 2</a:t>
            </a:r>
          </a:p>
        </p:txBody>
      </p:sp>
      <p:sp>
        <p:nvSpPr>
          <p:cNvPr id="3" name="TextBox 2">
            <a:extLst>
              <a:ext uri="{FF2B5EF4-FFF2-40B4-BE49-F238E27FC236}">
                <a16:creationId xmlns:a16="http://schemas.microsoft.com/office/drawing/2014/main" id="{5D78099B-BC93-354F-A980-A7BD62FF916E}"/>
              </a:ext>
            </a:extLst>
          </p:cNvPr>
          <p:cNvSpPr txBox="1"/>
          <p:nvPr/>
        </p:nvSpPr>
        <p:spPr>
          <a:xfrm>
            <a:off x="509954" y="1551540"/>
            <a:ext cx="11131061" cy="2308324"/>
          </a:xfrm>
          <a:prstGeom prst="rect">
            <a:avLst/>
          </a:prstGeom>
          <a:noFill/>
        </p:spPr>
        <p:txBody>
          <a:bodyPr wrap="square" rtlCol="0">
            <a:spAutoFit/>
          </a:bodyPr>
          <a:lstStyle/>
          <a:p>
            <a:r>
              <a:rPr lang="en-US" dirty="0"/>
              <a:t>What were the characteristics data for this study (size, source, etc.)?  Were there any ethical considerations?  </a:t>
            </a:r>
          </a:p>
          <a:p>
            <a:endParaRPr lang="en-US" dirty="0"/>
          </a:p>
          <a:p>
            <a:r>
              <a:rPr lang="en-US" dirty="0"/>
              <a:t>There were 28 reference conditions listed all from Queensland Hospital Admitted Patients Data Collection (QHAPDC)</a:t>
            </a:r>
          </a:p>
          <a:p>
            <a:endParaRPr lang="en-US" dirty="0"/>
          </a:p>
          <a:p>
            <a:r>
              <a:rPr lang="en-US" dirty="0"/>
              <a:t>No according to the article, “the analyses did not use any data that could identify (or potentially identify) an individual patient and because all analyses were completed on Queensland Health premises by a Queensland Health Employee.</a:t>
            </a:r>
          </a:p>
          <a:p>
            <a:endParaRPr lang="en-US" dirty="0"/>
          </a:p>
        </p:txBody>
      </p:sp>
    </p:spTree>
    <p:extLst>
      <p:ext uri="{BB962C8B-B14F-4D97-AF65-F5344CB8AC3E}">
        <p14:creationId xmlns:p14="http://schemas.microsoft.com/office/powerpoint/2010/main" val="106308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82BE-DDEB-0843-941C-3FFC98CCBA04}"/>
              </a:ext>
            </a:extLst>
          </p:cNvPr>
          <p:cNvSpPr>
            <a:spLocks noGrp="1"/>
          </p:cNvSpPr>
          <p:nvPr>
            <p:ph type="title"/>
          </p:nvPr>
        </p:nvSpPr>
        <p:spPr>
          <a:xfrm>
            <a:off x="192157" y="225977"/>
            <a:ext cx="10515600" cy="1325563"/>
          </a:xfrm>
        </p:spPr>
        <p:txBody>
          <a:bodyPr/>
          <a:lstStyle/>
          <a:p>
            <a:r>
              <a:rPr lang="en-US" dirty="0"/>
              <a:t>Question 3</a:t>
            </a:r>
          </a:p>
        </p:txBody>
      </p:sp>
      <p:sp>
        <p:nvSpPr>
          <p:cNvPr id="3" name="TextBox 2">
            <a:extLst>
              <a:ext uri="{FF2B5EF4-FFF2-40B4-BE49-F238E27FC236}">
                <a16:creationId xmlns:a16="http://schemas.microsoft.com/office/drawing/2014/main" id="{1822DAEF-BE07-5D41-B36B-BB5170B4BB56}"/>
              </a:ext>
            </a:extLst>
          </p:cNvPr>
          <p:cNvSpPr txBox="1"/>
          <p:nvPr/>
        </p:nvSpPr>
        <p:spPr>
          <a:xfrm>
            <a:off x="422031" y="1723292"/>
            <a:ext cx="11359661" cy="1754326"/>
          </a:xfrm>
          <a:prstGeom prst="rect">
            <a:avLst/>
          </a:prstGeom>
          <a:noFill/>
        </p:spPr>
        <p:txBody>
          <a:bodyPr wrap="square" rtlCol="0">
            <a:spAutoFit/>
          </a:bodyPr>
          <a:lstStyle/>
          <a:p>
            <a:r>
              <a:rPr lang="en-US" dirty="0"/>
              <a:t>What was the response variable specifically and what model was used to model this response?  </a:t>
            </a:r>
          </a:p>
          <a:p>
            <a:endParaRPr lang="en-US" dirty="0"/>
          </a:p>
          <a:p>
            <a:r>
              <a:rPr lang="en-US" dirty="0"/>
              <a:t>The response variable was hospital readmission </a:t>
            </a:r>
          </a:p>
          <a:p>
            <a:endParaRPr lang="en-US" dirty="0"/>
          </a:p>
          <a:p>
            <a:r>
              <a:rPr lang="en-US" dirty="0"/>
              <a:t>Multivariate logistic regression was used to develop an algorithm to predict readmission within 12 months.</a:t>
            </a:r>
          </a:p>
          <a:p>
            <a:endParaRPr lang="en-US" dirty="0"/>
          </a:p>
        </p:txBody>
      </p:sp>
    </p:spTree>
    <p:extLst>
      <p:ext uri="{BB962C8B-B14F-4D97-AF65-F5344CB8AC3E}">
        <p14:creationId xmlns:p14="http://schemas.microsoft.com/office/powerpoint/2010/main" val="210618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82BE-DDEB-0843-941C-3FFC98CCBA04}"/>
              </a:ext>
            </a:extLst>
          </p:cNvPr>
          <p:cNvSpPr>
            <a:spLocks noGrp="1"/>
          </p:cNvSpPr>
          <p:nvPr>
            <p:ph type="title"/>
          </p:nvPr>
        </p:nvSpPr>
        <p:spPr>
          <a:xfrm>
            <a:off x="192157" y="225977"/>
            <a:ext cx="10515600" cy="1325563"/>
          </a:xfrm>
        </p:spPr>
        <p:txBody>
          <a:bodyPr/>
          <a:lstStyle/>
          <a:p>
            <a:r>
              <a:rPr lang="en-US" dirty="0"/>
              <a:t>Question 4</a:t>
            </a:r>
          </a:p>
        </p:txBody>
      </p:sp>
      <p:sp>
        <p:nvSpPr>
          <p:cNvPr id="3" name="TextBox 2">
            <a:extLst>
              <a:ext uri="{FF2B5EF4-FFF2-40B4-BE49-F238E27FC236}">
                <a16:creationId xmlns:a16="http://schemas.microsoft.com/office/drawing/2014/main" id="{4C5F8215-3CD5-364F-A652-4698FF79D583}"/>
              </a:ext>
            </a:extLst>
          </p:cNvPr>
          <p:cNvSpPr txBox="1"/>
          <p:nvPr/>
        </p:nvSpPr>
        <p:spPr>
          <a:xfrm>
            <a:off x="404446" y="1551540"/>
            <a:ext cx="11359662" cy="3139321"/>
          </a:xfrm>
          <a:prstGeom prst="rect">
            <a:avLst/>
          </a:prstGeom>
          <a:noFill/>
        </p:spPr>
        <p:txBody>
          <a:bodyPr wrap="square" rtlCol="0">
            <a:spAutoFit/>
          </a:bodyPr>
          <a:lstStyle/>
          <a:p>
            <a:r>
              <a:rPr lang="en-US" dirty="0"/>
              <a:t>What software was employed in this study?  Could a different software / language have been used?  What would you have preferred?  If you would have preferred SAS, what procedure would you have used?  If R, what package / function would you have used? If </a:t>
            </a:r>
            <a:r>
              <a:rPr lang="en-US" dirty="0" err="1"/>
              <a:t>Ptyhon</a:t>
            </a:r>
            <a:r>
              <a:rPr lang="en-US" dirty="0"/>
              <a:t>, what library and function would you have used?  Feel free to describe the tools you would have used different software / languages as well.</a:t>
            </a:r>
          </a:p>
          <a:p>
            <a:endParaRPr lang="en-US" dirty="0"/>
          </a:p>
          <a:p>
            <a:endParaRPr lang="en-US" dirty="0"/>
          </a:p>
          <a:p>
            <a:r>
              <a:rPr lang="en-US" dirty="0"/>
              <a:t>The predictive algorithm was developed using logistic regression as implemented by SAS Version 9.1</a:t>
            </a:r>
          </a:p>
          <a:p>
            <a:endParaRPr lang="en-US" dirty="0"/>
          </a:p>
          <a:p>
            <a:r>
              <a:rPr lang="en-US" dirty="0"/>
              <a:t>I would have preferred to use R or Python</a:t>
            </a:r>
          </a:p>
          <a:p>
            <a:endParaRPr lang="en-US" dirty="0"/>
          </a:p>
          <a:p>
            <a:r>
              <a:rPr lang="en-US" dirty="0"/>
              <a:t>With Python I would have used scikit-</a:t>
            </a:r>
            <a:r>
              <a:rPr lang="en-US" dirty="0" err="1"/>
              <a:t>learn’s</a:t>
            </a:r>
            <a:r>
              <a:rPr lang="en-US" dirty="0"/>
              <a:t> logistic regression functionality. </a:t>
            </a:r>
          </a:p>
        </p:txBody>
      </p:sp>
    </p:spTree>
    <p:extLst>
      <p:ext uri="{BB962C8B-B14F-4D97-AF65-F5344CB8AC3E}">
        <p14:creationId xmlns:p14="http://schemas.microsoft.com/office/powerpoint/2010/main" val="366585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82BE-DDEB-0843-941C-3FFC98CCBA04}"/>
              </a:ext>
            </a:extLst>
          </p:cNvPr>
          <p:cNvSpPr>
            <a:spLocks noGrp="1"/>
          </p:cNvSpPr>
          <p:nvPr>
            <p:ph type="title"/>
          </p:nvPr>
        </p:nvSpPr>
        <p:spPr>
          <a:xfrm>
            <a:off x="192157" y="225977"/>
            <a:ext cx="10515600" cy="1325563"/>
          </a:xfrm>
        </p:spPr>
        <p:txBody>
          <a:bodyPr/>
          <a:lstStyle/>
          <a:p>
            <a:r>
              <a:rPr lang="en-US" dirty="0"/>
              <a:t>Question 5</a:t>
            </a:r>
          </a:p>
        </p:txBody>
      </p:sp>
      <p:sp>
        <p:nvSpPr>
          <p:cNvPr id="3" name="TextBox 2">
            <a:extLst>
              <a:ext uri="{FF2B5EF4-FFF2-40B4-BE49-F238E27FC236}">
                <a16:creationId xmlns:a16="http://schemas.microsoft.com/office/drawing/2014/main" id="{ADF444E3-1880-3749-B76C-E1FF280E00C2}"/>
              </a:ext>
            </a:extLst>
          </p:cNvPr>
          <p:cNvSpPr txBox="1"/>
          <p:nvPr/>
        </p:nvSpPr>
        <p:spPr>
          <a:xfrm>
            <a:off x="545123" y="1551540"/>
            <a:ext cx="11447585" cy="3416320"/>
          </a:xfrm>
          <a:prstGeom prst="rect">
            <a:avLst/>
          </a:prstGeom>
          <a:noFill/>
        </p:spPr>
        <p:txBody>
          <a:bodyPr wrap="square" rtlCol="0">
            <a:spAutoFit/>
          </a:bodyPr>
          <a:lstStyle/>
          <a:p>
            <a:r>
              <a:rPr lang="en-US" dirty="0"/>
              <a:t>What variable selection method(s) was/were used?  What were the specifics?</a:t>
            </a:r>
          </a:p>
          <a:p>
            <a:endParaRPr lang="en-US" dirty="0"/>
          </a:p>
          <a:p>
            <a:r>
              <a:rPr lang="en-US" dirty="0"/>
              <a:t>Variables were considered as candidates for the model if they were univariately significant at ᵅ &lt; 0.25</a:t>
            </a:r>
          </a:p>
          <a:p>
            <a:r>
              <a:rPr lang="en-US" dirty="0"/>
              <a:t>Variables that remained significant at ᵅ &lt;0.1</a:t>
            </a:r>
          </a:p>
          <a:p>
            <a:endParaRPr lang="en-US" dirty="0"/>
          </a:p>
          <a:p>
            <a:r>
              <a:rPr lang="en-US" dirty="0"/>
              <a:t>Patients were selected for inclusion in the study if they had an emergency inpatient admission for a reference condition during the financial year 2005/2006.  </a:t>
            </a:r>
          </a:p>
          <a:p>
            <a:endParaRPr lang="en-US" dirty="0"/>
          </a:p>
          <a:p>
            <a:r>
              <a:rPr lang="en-US" dirty="0"/>
              <a:t>If patients had more than one emergency medical admission during 2005/2006, we took the first admission as the triggering admission for consistency. </a:t>
            </a:r>
          </a:p>
          <a:p>
            <a:endParaRPr lang="en-US" dirty="0"/>
          </a:p>
          <a:p>
            <a:r>
              <a:rPr lang="en-US" dirty="0"/>
              <a:t>Patients who died during the triggering admission were removed from the analysis. </a:t>
            </a:r>
          </a:p>
        </p:txBody>
      </p:sp>
    </p:spTree>
    <p:extLst>
      <p:ext uri="{BB962C8B-B14F-4D97-AF65-F5344CB8AC3E}">
        <p14:creationId xmlns:p14="http://schemas.microsoft.com/office/powerpoint/2010/main" val="736211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82BE-DDEB-0843-941C-3FFC98CCBA04}"/>
              </a:ext>
            </a:extLst>
          </p:cNvPr>
          <p:cNvSpPr>
            <a:spLocks noGrp="1"/>
          </p:cNvSpPr>
          <p:nvPr>
            <p:ph type="title"/>
          </p:nvPr>
        </p:nvSpPr>
        <p:spPr>
          <a:xfrm>
            <a:off x="192157" y="225977"/>
            <a:ext cx="10515600" cy="1325563"/>
          </a:xfrm>
        </p:spPr>
        <p:txBody>
          <a:bodyPr/>
          <a:lstStyle/>
          <a:p>
            <a:r>
              <a:rPr lang="en-US" dirty="0"/>
              <a:t>Question 6</a:t>
            </a:r>
          </a:p>
        </p:txBody>
      </p:sp>
      <p:sp>
        <p:nvSpPr>
          <p:cNvPr id="3" name="TextBox 2">
            <a:extLst>
              <a:ext uri="{FF2B5EF4-FFF2-40B4-BE49-F238E27FC236}">
                <a16:creationId xmlns:a16="http://schemas.microsoft.com/office/drawing/2014/main" id="{9902D847-B344-9B46-BCFA-BA004311B21D}"/>
              </a:ext>
            </a:extLst>
          </p:cNvPr>
          <p:cNvSpPr txBox="1"/>
          <p:nvPr/>
        </p:nvSpPr>
        <p:spPr>
          <a:xfrm>
            <a:off x="439615" y="1266092"/>
            <a:ext cx="11306908" cy="2308324"/>
          </a:xfrm>
          <a:prstGeom prst="rect">
            <a:avLst/>
          </a:prstGeom>
          <a:noFill/>
        </p:spPr>
        <p:txBody>
          <a:bodyPr wrap="square" rtlCol="0">
            <a:spAutoFit/>
          </a:bodyPr>
          <a:lstStyle/>
          <a:p>
            <a:r>
              <a:rPr lang="en-US" dirty="0"/>
              <a:t>What were the details of the cross validation technique used?  Was there a reason why specific values were chosen? </a:t>
            </a:r>
          </a:p>
          <a:p>
            <a:endParaRPr lang="en-US" dirty="0"/>
          </a:p>
          <a:p>
            <a:r>
              <a:rPr lang="en-US" dirty="0"/>
              <a:t>The predictive algorithm was developed using a 75% training sample selected at random of triggering admissions and validated on the remaining 25%.  Results from the two samples (i.e. varied by &lt;3%), and findings from the validation sample are reported here. </a:t>
            </a:r>
          </a:p>
          <a:p>
            <a:endParaRPr lang="en-US" dirty="0"/>
          </a:p>
          <a:p>
            <a:endParaRPr lang="en-US" dirty="0"/>
          </a:p>
          <a:p>
            <a:endParaRPr lang="en-US" dirty="0"/>
          </a:p>
        </p:txBody>
      </p:sp>
    </p:spTree>
    <p:extLst>
      <p:ext uri="{BB962C8B-B14F-4D97-AF65-F5344CB8AC3E}">
        <p14:creationId xmlns:p14="http://schemas.microsoft.com/office/powerpoint/2010/main" val="2593065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2125</Words>
  <Application>Microsoft Macintosh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Unit 9: Health Care </vt:lpstr>
      <vt:lpstr>Analytics in Health Care:  Applying Modeling and Inference</vt:lpstr>
      <vt:lpstr>Questions to Address With Respect to the Paper </vt:lpstr>
      <vt:lpstr>Question 1</vt:lpstr>
      <vt:lpstr>Question 2</vt:lpstr>
      <vt:lpstr>Question 3</vt:lpstr>
      <vt:lpstr>Question 4</vt:lpstr>
      <vt:lpstr>Question 5</vt:lpstr>
      <vt:lpstr>Question 6</vt:lpstr>
      <vt:lpstr>Question 7</vt:lpstr>
      <vt:lpstr>Question 8</vt:lpstr>
      <vt:lpstr>Question 9</vt:lpstr>
      <vt:lpstr>Question 10</vt:lpstr>
      <vt:lpstr>Question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Health Care </dc:title>
  <dc:creator>Microsoft Office User</dc:creator>
  <cp:lastModifiedBy>Goodwin, Ben</cp:lastModifiedBy>
  <cp:revision>10</cp:revision>
  <dcterms:created xsi:type="dcterms:W3CDTF">2019-10-18T17:26:21Z</dcterms:created>
  <dcterms:modified xsi:type="dcterms:W3CDTF">2022-03-02T03:41:37Z</dcterms:modified>
</cp:coreProperties>
</file>