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58" r:id="rId14"/>
    <p:sldId id="269" r:id="rId15"/>
    <p:sldId id="270" r:id="rId16"/>
    <p:sldId id="271" r:id="rId17"/>
    <p:sldId id="272"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4674"/>
  </p:normalViewPr>
  <p:slideViewPr>
    <p:cSldViewPr snapToGrid="0" snapToObjects="1">
      <p:cViewPr varScale="1">
        <p:scale>
          <a:sx n="104" d="100"/>
          <a:sy n="104" d="100"/>
        </p:scale>
        <p:origin x="304"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984D-D98A-EB4B-80CE-E79C6CD5A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B7F881-8BEE-0D4F-9C5E-F32FF8B9C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721AA-0350-CD4E-AAE1-42115AF33ACE}"/>
              </a:ext>
            </a:extLst>
          </p:cNvPr>
          <p:cNvSpPr>
            <a:spLocks noGrp="1"/>
          </p:cNvSpPr>
          <p:nvPr>
            <p:ph type="dt" sz="half" idx="10"/>
          </p:nvPr>
        </p:nvSpPr>
        <p:spPr/>
        <p:txBody>
          <a:bodyPr/>
          <a:lstStyle/>
          <a:p>
            <a:fld id="{FE9C54A6-2E49-4245-9E76-AE7A089C7A60}" type="datetimeFigureOut">
              <a:rPr lang="en-US" smtClean="0"/>
              <a:t>3/9/22</a:t>
            </a:fld>
            <a:endParaRPr lang="en-US"/>
          </a:p>
        </p:txBody>
      </p:sp>
      <p:sp>
        <p:nvSpPr>
          <p:cNvPr id="5" name="Footer Placeholder 4">
            <a:extLst>
              <a:ext uri="{FF2B5EF4-FFF2-40B4-BE49-F238E27FC236}">
                <a16:creationId xmlns:a16="http://schemas.microsoft.com/office/drawing/2014/main" id="{50DA82D3-F22C-7447-B0E1-247456B49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3C678-0F51-B549-BB39-869873E7B27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36222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8F06-0E77-204D-A057-EE43C6DCBD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A2385-A7DF-2546-9301-4EAFC0D2A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E63D8-F616-254B-9FD2-0FAF10310E3E}"/>
              </a:ext>
            </a:extLst>
          </p:cNvPr>
          <p:cNvSpPr>
            <a:spLocks noGrp="1"/>
          </p:cNvSpPr>
          <p:nvPr>
            <p:ph type="dt" sz="half" idx="10"/>
          </p:nvPr>
        </p:nvSpPr>
        <p:spPr/>
        <p:txBody>
          <a:bodyPr/>
          <a:lstStyle/>
          <a:p>
            <a:fld id="{FE9C54A6-2E49-4245-9E76-AE7A089C7A60}" type="datetimeFigureOut">
              <a:rPr lang="en-US" smtClean="0"/>
              <a:t>3/9/22</a:t>
            </a:fld>
            <a:endParaRPr lang="en-US"/>
          </a:p>
        </p:txBody>
      </p:sp>
      <p:sp>
        <p:nvSpPr>
          <p:cNvPr id="5" name="Footer Placeholder 4">
            <a:extLst>
              <a:ext uri="{FF2B5EF4-FFF2-40B4-BE49-F238E27FC236}">
                <a16:creationId xmlns:a16="http://schemas.microsoft.com/office/drawing/2014/main" id="{9355464F-B1D6-6A4A-B513-AFAFF5456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FC355-AE3A-5E4E-9F2D-5B6E4A986F2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27409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900CD-214A-0D4E-8214-7AAC98C5B6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107690-9C5D-544A-880D-859250DA64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88C57-0D54-BE41-AF30-8E98415A485A}"/>
              </a:ext>
            </a:extLst>
          </p:cNvPr>
          <p:cNvSpPr>
            <a:spLocks noGrp="1"/>
          </p:cNvSpPr>
          <p:nvPr>
            <p:ph type="dt" sz="half" idx="10"/>
          </p:nvPr>
        </p:nvSpPr>
        <p:spPr/>
        <p:txBody>
          <a:bodyPr/>
          <a:lstStyle/>
          <a:p>
            <a:fld id="{FE9C54A6-2E49-4245-9E76-AE7A089C7A60}" type="datetimeFigureOut">
              <a:rPr lang="en-US" smtClean="0"/>
              <a:t>3/9/22</a:t>
            </a:fld>
            <a:endParaRPr lang="en-US"/>
          </a:p>
        </p:txBody>
      </p:sp>
      <p:sp>
        <p:nvSpPr>
          <p:cNvPr id="5" name="Footer Placeholder 4">
            <a:extLst>
              <a:ext uri="{FF2B5EF4-FFF2-40B4-BE49-F238E27FC236}">
                <a16:creationId xmlns:a16="http://schemas.microsoft.com/office/drawing/2014/main" id="{75EE0313-B610-2F42-B937-220B37E3B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BAA14-5934-1F4E-A00E-FC0F712E81F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14201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02D0-C30B-544D-9988-873BDA00B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D9E6F-DBD8-D54C-8C25-8690B560E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23AA1-AFF6-9043-819C-ECEC7633D794}"/>
              </a:ext>
            </a:extLst>
          </p:cNvPr>
          <p:cNvSpPr>
            <a:spLocks noGrp="1"/>
          </p:cNvSpPr>
          <p:nvPr>
            <p:ph type="dt" sz="half" idx="10"/>
          </p:nvPr>
        </p:nvSpPr>
        <p:spPr/>
        <p:txBody>
          <a:bodyPr/>
          <a:lstStyle/>
          <a:p>
            <a:fld id="{FE9C54A6-2E49-4245-9E76-AE7A089C7A60}" type="datetimeFigureOut">
              <a:rPr lang="en-US" smtClean="0"/>
              <a:t>3/9/22</a:t>
            </a:fld>
            <a:endParaRPr lang="en-US"/>
          </a:p>
        </p:txBody>
      </p:sp>
      <p:sp>
        <p:nvSpPr>
          <p:cNvPr id="5" name="Footer Placeholder 4">
            <a:extLst>
              <a:ext uri="{FF2B5EF4-FFF2-40B4-BE49-F238E27FC236}">
                <a16:creationId xmlns:a16="http://schemas.microsoft.com/office/drawing/2014/main" id="{6AFFF394-160A-7040-804D-4C810D222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96E21-21B5-2A4C-B683-481BF2CF05EE}"/>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55088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F215-63F9-EC4D-A4E2-8F7A63EEB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8EC1C-C984-4B48-9809-640CE2EF7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487736-9EDC-5E41-9CAF-F48F798F2331}"/>
              </a:ext>
            </a:extLst>
          </p:cNvPr>
          <p:cNvSpPr>
            <a:spLocks noGrp="1"/>
          </p:cNvSpPr>
          <p:nvPr>
            <p:ph type="dt" sz="half" idx="10"/>
          </p:nvPr>
        </p:nvSpPr>
        <p:spPr/>
        <p:txBody>
          <a:bodyPr/>
          <a:lstStyle/>
          <a:p>
            <a:fld id="{FE9C54A6-2E49-4245-9E76-AE7A089C7A60}" type="datetimeFigureOut">
              <a:rPr lang="en-US" smtClean="0"/>
              <a:t>3/9/22</a:t>
            </a:fld>
            <a:endParaRPr lang="en-US"/>
          </a:p>
        </p:txBody>
      </p:sp>
      <p:sp>
        <p:nvSpPr>
          <p:cNvPr id="5" name="Footer Placeholder 4">
            <a:extLst>
              <a:ext uri="{FF2B5EF4-FFF2-40B4-BE49-F238E27FC236}">
                <a16:creationId xmlns:a16="http://schemas.microsoft.com/office/drawing/2014/main" id="{9EBD38D8-71D9-7148-BB3D-2F6F8827E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BF64B-2842-5F49-88E9-B2B435201486}"/>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65568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CB0D-7148-8D45-AE1F-B0D5EDD17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22D231-5EE7-154D-B28D-89FC071068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B8BD3A-9D20-6A42-95F7-3A2FE80AA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3EDE46-C8D2-914F-A085-38DD37A40167}"/>
              </a:ext>
            </a:extLst>
          </p:cNvPr>
          <p:cNvSpPr>
            <a:spLocks noGrp="1"/>
          </p:cNvSpPr>
          <p:nvPr>
            <p:ph type="dt" sz="half" idx="10"/>
          </p:nvPr>
        </p:nvSpPr>
        <p:spPr/>
        <p:txBody>
          <a:bodyPr/>
          <a:lstStyle/>
          <a:p>
            <a:fld id="{FE9C54A6-2E49-4245-9E76-AE7A089C7A60}" type="datetimeFigureOut">
              <a:rPr lang="en-US" smtClean="0"/>
              <a:t>3/9/22</a:t>
            </a:fld>
            <a:endParaRPr lang="en-US"/>
          </a:p>
        </p:txBody>
      </p:sp>
      <p:sp>
        <p:nvSpPr>
          <p:cNvPr id="6" name="Footer Placeholder 5">
            <a:extLst>
              <a:ext uri="{FF2B5EF4-FFF2-40B4-BE49-F238E27FC236}">
                <a16:creationId xmlns:a16="http://schemas.microsoft.com/office/drawing/2014/main" id="{18E746D4-2C13-3143-92B0-065C6CC7E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00795-5E68-AD4D-A222-A827386A9DB9}"/>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60758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A096-7FC3-9043-A62D-1B3716D970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CCA17-3FEC-684B-98F5-369497965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08A37-8335-B847-A36D-FBBC5202E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BD42FF-C89A-3A44-93ED-2C789DCF4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4FAC08-4134-044B-9ABF-0FFEE87F7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7C0A39-E179-F24A-BF28-4C9F498CA9CE}"/>
              </a:ext>
            </a:extLst>
          </p:cNvPr>
          <p:cNvSpPr>
            <a:spLocks noGrp="1"/>
          </p:cNvSpPr>
          <p:nvPr>
            <p:ph type="dt" sz="half" idx="10"/>
          </p:nvPr>
        </p:nvSpPr>
        <p:spPr/>
        <p:txBody>
          <a:bodyPr/>
          <a:lstStyle/>
          <a:p>
            <a:fld id="{FE9C54A6-2E49-4245-9E76-AE7A089C7A60}" type="datetimeFigureOut">
              <a:rPr lang="en-US" smtClean="0"/>
              <a:t>3/9/22</a:t>
            </a:fld>
            <a:endParaRPr lang="en-US"/>
          </a:p>
        </p:txBody>
      </p:sp>
      <p:sp>
        <p:nvSpPr>
          <p:cNvPr id="8" name="Footer Placeholder 7">
            <a:extLst>
              <a:ext uri="{FF2B5EF4-FFF2-40B4-BE49-F238E27FC236}">
                <a16:creationId xmlns:a16="http://schemas.microsoft.com/office/drawing/2014/main" id="{39C0AE7B-3412-B148-AD91-01EFA257F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4EAB2-B25E-5D4C-869D-FCDF8E0DF08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43634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8B4-5ED6-7844-8F0B-409268AD77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23E5B1-6D2C-5242-94AB-4B4764BF9137}"/>
              </a:ext>
            </a:extLst>
          </p:cNvPr>
          <p:cNvSpPr>
            <a:spLocks noGrp="1"/>
          </p:cNvSpPr>
          <p:nvPr>
            <p:ph type="dt" sz="half" idx="10"/>
          </p:nvPr>
        </p:nvSpPr>
        <p:spPr/>
        <p:txBody>
          <a:bodyPr/>
          <a:lstStyle/>
          <a:p>
            <a:fld id="{FE9C54A6-2E49-4245-9E76-AE7A089C7A60}" type="datetimeFigureOut">
              <a:rPr lang="en-US" smtClean="0"/>
              <a:t>3/9/22</a:t>
            </a:fld>
            <a:endParaRPr lang="en-US"/>
          </a:p>
        </p:txBody>
      </p:sp>
      <p:sp>
        <p:nvSpPr>
          <p:cNvPr id="4" name="Footer Placeholder 3">
            <a:extLst>
              <a:ext uri="{FF2B5EF4-FFF2-40B4-BE49-F238E27FC236}">
                <a16:creationId xmlns:a16="http://schemas.microsoft.com/office/drawing/2014/main" id="{A4D3462F-20B1-314C-9078-9AD499B1C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B9A7E-DFFD-114D-AA7A-FE8DF492910A}"/>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95506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28C-BA0F-1F4D-8696-744293977BC7}"/>
              </a:ext>
            </a:extLst>
          </p:cNvPr>
          <p:cNvSpPr>
            <a:spLocks noGrp="1"/>
          </p:cNvSpPr>
          <p:nvPr>
            <p:ph type="dt" sz="half" idx="10"/>
          </p:nvPr>
        </p:nvSpPr>
        <p:spPr/>
        <p:txBody>
          <a:bodyPr/>
          <a:lstStyle/>
          <a:p>
            <a:fld id="{FE9C54A6-2E49-4245-9E76-AE7A089C7A60}" type="datetimeFigureOut">
              <a:rPr lang="en-US" smtClean="0"/>
              <a:t>3/9/22</a:t>
            </a:fld>
            <a:endParaRPr lang="en-US"/>
          </a:p>
        </p:txBody>
      </p:sp>
      <p:sp>
        <p:nvSpPr>
          <p:cNvPr id="3" name="Footer Placeholder 2">
            <a:extLst>
              <a:ext uri="{FF2B5EF4-FFF2-40B4-BE49-F238E27FC236}">
                <a16:creationId xmlns:a16="http://schemas.microsoft.com/office/drawing/2014/main" id="{8AA9A027-6CDC-DC4A-91F6-727D14922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F18CD5-BB0C-F74D-B622-2C3213CEF895}"/>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83504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7ED6-3C4A-D043-B4E7-F76A38931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0323F3-453E-D24D-9896-F159E7441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2B2D1-6E01-7441-91C7-E7290F57A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B1A01-2C5E-904B-9F9C-F7B384E85E56}"/>
              </a:ext>
            </a:extLst>
          </p:cNvPr>
          <p:cNvSpPr>
            <a:spLocks noGrp="1"/>
          </p:cNvSpPr>
          <p:nvPr>
            <p:ph type="dt" sz="half" idx="10"/>
          </p:nvPr>
        </p:nvSpPr>
        <p:spPr/>
        <p:txBody>
          <a:bodyPr/>
          <a:lstStyle/>
          <a:p>
            <a:fld id="{FE9C54A6-2E49-4245-9E76-AE7A089C7A60}" type="datetimeFigureOut">
              <a:rPr lang="en-US" smtClean="0"/>
              <a:t>3/9/22</a:t>
            </a:fld>
            <a:endParaRPr lang="en-US"/>
          </a:p>
        </p:txBody>
      </p:sp>
      <p:sp>
        <p:nvSpPr>
          <p:cNvPr id="6" name="Footer Placeholder 5">
            <a:extLst>
              <a:ext uri="{FF2B5EF4-FFF2-40B4-BE49-F238E27FC236}">
                <a16:creationId xmlns:a16="http://schemas.microsoft.com/office/drawing/2014/main" id="{8EB84DFE-3BFD-C049-BEFC-B2C0093B8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6F28E-98B7-3248-BD2C-4036E2188192}"/>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41575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C1A3-E1CA-6A40-9685-4CDEBAD33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0650DB-A363-6048-919B-2E2DAED60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D0833-FA21-944A-88D6-A1444EC7A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AC223-444C-E248-97FF-B680CFA00CA5}"/>
              </a:ext>
            </a:extLst>
          </p:cNvPr>
          <p:cNvSpPr>
            <a:spLocks noGrp="1"/>
          </p:cNvSpPr>
          <p:nvPr>
            <p:ph type="dt" sz="half" idx="10"/>
          </p:nvPr>
        </p:nvSpPr>
        <p:spPr/>
        <p:txBody>
          <a:bodyPr/>
          <a:lstStyle/>
          <a:p>
            <a:fld id="{FE9C54A6-2E49-4245-9E76-AE7A089C7A60}" type="datetimeFigureOut">
              <a:rPr lang="en-US" smtClean="0"/>
              <a:t>3/9/22</a:t>
            </a:fld>
            <a:endParaRPr lang="en-US"/>
          </a:p>
        </p:txBody>
      </p:sp>
      <p:sp>
        <p:nvSpPr>
          <p:cNvPr id="6" name="Footer Placeholder 5">
            <a:extLst>
              <a:ext uri="{FF2B5EF4-FFF2-40B4-BE49-F238E27FC236}">
                <a16:creationId xmlns:a16="http://schemas.microsoft.com/office/drawing/2014/main" id="{1DC5691E-C658-E347-9C48-06997EE6B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1CF5D-F277-8A4E-96AE-21B0B5A72304}"/>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59839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32BB2-B32C-CA4D-AF9F-A7AE1A2A6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643BCF-02EB-7049-93AB-BA1BED3BF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CAC64-9E6E-2B4C-B78C-12979A934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C54A6-2E49-4245-9E76-AE7A089C7A60}" type="datetimeFigureOut">
              <a:rPr lang="en-US" smtClean="0"/>
              <a:t>3/9/22</a:t>
            </a:fld>
            <a:endParaRPr lang="en-US"/>
          </a:p>
        </p:txBody>
      </p:sp>
      <p:sp>
        <p:nvSpPr>
          <p:cNvPr id="5" name="Footer Placeholder 4">
            <a:extLst>
              <a:ext uri="{FF2B5EF4-FFF2-40B4-BE49-F238E27FC236}">
                <a16:creationId xmlns:a16="http://schemas.microsoft.com/office/drawing/2014/main" id="{CC97E0E4-B156-A146-AF72-C985A32E4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1F8D7C-9B62-3A4B-ADD1-E6B90584D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206AA-0859-AE44-97E7-F1AF5B4CF3DF}" type="slidenum">
              <a:rPr lang="en-US" smtClean="0"/>
              <a:t>‹#›</a:t>
            </a:fld>
            <a:endParaRPr lang="en-US"/>
          </a:p>
        </p:txBody>
      </p:sp>
    </p:spTree>
    <p:extLst>
      <p:ext uri="{BB962C8B-B14F-4D97-AF65-F5344CB8AC3E}">
        <p14:creationId xmlns:p14="http://schemas.microsoft.com/office/powerpoint/2010/main" val="153593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CE1D-1E79-724F-B1CA-8C8D67085C75}"/>
              </a:ext>
            </a:extLst>
          </p:cNvPr>
          <p:cNvSpPr>
            <a:spLocks noGrp="1"/>
          </p:cNvSpPr>
          <p:nvPr>
            <p:ph type="ctrTitle"/>
          </p:nvPr>
        </p:nvSpPr>
        <p:spPr/>
        <p:txBody>
          <a:bodyPr/>
          <a:lstStyle/>
          <a:p>
            <a:r>
              <a:rPr lang="en-US" dirty="0"/>
              <a:t>Unit 10: Health Care Part 2</a:t>
            </a:r>
          </a:p>
        </p:txBody>
      </p:sp>
      <p:sp>
        <p:nvSpPr>
          <p:cNvPr id="3" name="Subtitle 2">
            <a:extLst>
              <a:ext uri="{FF2B5EF4-FFF2-40B4-BE49-F238E27FC236}">
                <a16:creationId xmlns:a16="http://schemas.microsoft.com/office/drawing/2014/main" id="{793BBC26-3EB9-BA4F-BE11-F1AEFE6EE774}"/>
              </a:ext>
            </a:extLst>
          </p:cNvPr>
          <p:cNvSpPr>
            <a:spLocks noGrp="1"/>
          </p:cNvSpPr>
          <p:nvPr>
            <p:ph type="subTitle" idx="1"/>
          </p:nvPr>
        </p:nvSpPr>
        <p:spPr/>
        <p:txBody>
          <a:bodyPr/>
          <a:lstStyle/>
          <a:p>
            <a:r>
              <a:rPr lang="en-US" dirty="0"/>
              <a:t>For Live Session Assignment</a:t>
            </a:r>
          </a:p>
        </p:txBody>
      </p:sp>
    </p:spTree>
    <p:extLst>
      <p:ext uri="{BB962C8B-B14F-4D97-AF65-F5344CB8AC3E}">
        <p14:creationId xmlns:p14="http://schemas.microsoft.com/office/powerpoint/2010/main" val="62127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a:xfrm>
            <a:off x="0" y="-231223"/>
            <a:ext cx="10515600" cy="1325563"/>
          </a:xfrm>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221974" y="846729"/>
            <a:ext cx="10515600" cy="5437762"/>
          </a:xfrm>
        </p:spPr>
        <p:txBody>
          <a:bodyPr>
            <a:normAutofit/>
          </a:bodyPr>
          <a:lstStyle/>
          <a:p>
            <a:pPr marL="514350" indent="-514350">
              <a:buAutoNum type="arabicPeriod"/>
            </a:pPr>
            <a:r>
              <a:rPr lang="en-US" sz="1600" dirty="0"/>
              <a:t>Write a conclusion statement(s) for the ANOVA?  What does this test tell us in the context of this study?</a:t>
            </a:r>
          </a:p>
          <a:p>
            <a:pPr marL="514350" indent="-514350">
              <a:buAutoNum type="arabicPeriod"/>
            </a:pPr>
            <a:endParaRPr lang="en-US" sz="1600" dirty="0"/>
          </a:p>
          <a:p>
            <a:pPr marL="0" indent="0">
              <a:buNone/>
            </a:pPr>
            <a:r>
              <a:rPr lang="en-US" sz="1600" dirty="0"/>
              <a:t>	P-value ≤ </a:t>
            </a:r>
            <a:r>
              <a:rPr lang="el-GR" sz="1600" dirty="0"/>
              <a:t>α: </a:t>
            </a:r>
            <a:r>
              <a:rPr lang="en-US" sz="1600" dirty="0"/>
              <a:t>The differences between some of the means are statistically significant If the p-value is less than or equal to the significance level, you reject the null hypothesis and conclude that not all of population means are equal. Use your specialized knowledge to determine whether the differences are practically significant. For more information, go to Statistical and practical significance.</a:t>
            </a:r>
          </a:p>
          <a:p>
            <a:pPr marL="0" indent="0">
              <a:buNone/>
            </a:pPr>
            <a:endParaRPr lang="en-US" sz="1600" dirty="0"/>
          </a:p>
          <a:p>
            <a:pPr marL="0" indent="0">
              <a:buNone/>
            </a:pPr>
            <a:r>
              <a:rPr lang="en-US" sz="1600" dirty="0"/>
              <a:t>	P-value &gt; </a:t>
            </a:r>
            <a:r>
              <a:rPr lang="el-GR" sz="1600" dirty="0"/>
              <a:t>α: </a:t>
            </a:r>
            <a:r>
              <a:rPr lang="en-US" sz="1600" dirty="0"/>
              <a:t>The differences between the means are not statistically significant If the p-value is greater than the significance level, you do not have enough evidence to reject the null hypothesis that the population means are all equal. Verify that your test has enough power to detect a difference that is practically significant. For more information, go to Increase the power of a hypothesis test.</a:t>
            </a:r>
          </a:p>
        </p:txBody>
      </p:sp>
    </p:spTree>
    <p:extLst>
      <p:ext uri="{BB962C8B-B14F-4D97-AF65-F5344CB8AC3E}">
        <p14:creationId xmlns:p14="http://schemas.microsoft.com/office/powerpoint/2010/main" val="301685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a:xfrm>
            <a:off x="0" y="-231223"/>
            <a:ext cx="10515600" cy="1325563"/>
          </a:xfrm>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221974" y="846729"/>
            <a:ext cx="10515600" cy="5437762"/>
          </a:xfrm>
        </p:spPr>
        <p:txBody>
          <a:bodyPr>
            <a:normAutofit/>
          </a:bodyPr>
          <a:lstStyle/>
          <a:p>
            <a:pPr marL="514350" indent="-514350">
              <a:buAutoNum type="arabicPeriod"/>
            </a:pPr>
            <a:r>
              <a:rPr lang="en-US" sz="1600" dirty="0"/>
              <a:t>Remember the Tukey HSD from STAT 1 (6371?) Write a conclusion statement(s) for the Tukey HSD?</a:t>
            </a:r>
          </a:p>
          <a:p>
            <a:pPr marL="514350" indent="-514350">
              <a:buAutoNum type="arabicPeriod"/>
            </a:pPr>
            <a:endParaRPr lang="en-US" sz="1600" dirty="0"/>
          </a:p>
          <a:p>
            <a:pPr marL="457200" lvl="1" indent="0">
              <a:buNone/>
            </a:pPr>
            <a:r>
              <a:rPr lang="en-US" sz="1600" dirty="0"/>
              <a:t>No record of the Tukey HSD</a:t>
            </a:r>
          </a:p>
        </p:txBody>
      </p:sp>
    </p:spTree>
    <p:extLst>
      <p:ext uri="{BB962C8B-B14F-4D97-AF65-F5344CB8AC3E}">
        <p14:creationId xmlns:p14="http://schemas.microsoft.com/office/powerpoint/2010/main" val="44354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a:xfrm>
            <a:off x="0" y="76890"/>
            <a:ext cx="10515600" cy="1325563"/>
          </a:xfrm>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221974" y="1025634"/>
            <a:ext cx="10515600" cy="5437762"/>
          </a:xfrm>
        </p:spPr>
        <p:txBody>
          <a:bodyPr>
            <a:normAutofit/>
          </a:bodyPr>
          <a:lstStyle/>
          <a:p>
            <a:pPr marL="514350" indent="-514350">
              <a:buAutoNum type="arabicPeriod"/>
            </a:pPr>
            <a:r>
              <a:rPr lang="en-US" sz="1600" dirty="0"/>
              <a:t>To finish up, </a:t>
            </a:r>
            <a:r>
              <a:rPr lang="en-US" sz="1600" dirty="0" err="1"/>
              <a:t>breifly</a:t>
            </a:r>
            <a:r>
              <a:rPr lang="en-US" sz="1600" dirty="0"/>
              <a:t> describe the results of the study!  Is there hope for Medicare Fraud detection using ML?</a:t>
            </a:r>
          </a:p>
          <a:p>
            <a:pPr marL="514350" indent="-514350">
              <a:buAutoNum type="arabicPeriod"/>
            </a:pPr>
            <a:endParaRPr lang="en-US" sz="1600" dirty="0"/>
          </a:p>
          <a:p>
            <a:pPr marL="457200" lvl="1" indent="0">
              <a:buNone/>
            </a:pPr>
            <a:r>
              <a:rPr lang="en-US" sz="1600" dirty="0"/>
              <a:t>As expected, since the paper was unavailable, I can only imagine what results could be.  I will say, however, based on my capstone research there is certainly hope for Medicare Fraud detection using ML.  Currently CMS loses around $100b a year, so even a reduction in FWA by a few percentage points offers hope and savings into the billions. </a:t>
            </a:r>
          </a:p>
        </p:txBody>
      </p:sp>
    </p:spTree>
    <p:extLst>
      <p:ext uri="{BB962C8B-B14F-4D97-AF65-F5344CB8AC3E}">
        <p14:creationId xmlns:p14="http://schemas.microsoft.com/office/powerpoint/2010/main" val="126149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690688"/>
            <a:ext cx="10515600" cy="4911793"/>
          </a:xfrm>
        </p:spPr>
        <p:txBody>
          <a:bodyPr>
            <a:normAutofit fontScale="55000" lnSpcReduction="20000"/>
          </a:bodyPr>
          <a:lstStyle/>
          <a:p>
            <a:pPr marL="0" indent="0">
              <a:buNone/>
            </a:pPr>
            <a:r>
              <a:rPr lang="en-US" sz="3400" dirty="0"/>
              <a:t>You read the ANN v LRM paper in the </a:t>
            </a:r>
            <a:r>
              <a:rPr lang="en-US" sz="3400" dirty="0" err="1"/>
              <a:t>asynch</a:t>
            </a:r>
            <a:r>
              <a:rPr lang="en-US" sz="3400" dirty="0"/>
              <a:t>.  Prepare at least one slide to discuss each of the 7 topics below with respect to that paper. Expected time: 2-3 hours.</a:t>
            </a:r>
          </a:p>
          <a:p>
            <a:pPr marL="0" indent="0">
              <a:buNone/>
            </a:pPr>
            <a:endParaRPr lang="en-US" sz="3400" dirty="0"/>
          </a:p>
          <a:p>
            <a:pPr marL="514350" indent="-514350">
              <a:buAutoNum type="arabicPeriod"/>
            </a:pPr>
            <a:r>
              <a:rPr lang="en-US" sz="3400" dirty="0"/>
              <a:t>Were the data balanced 50% malignant / 50% benign?  If not what was the breakdown?</a:t>
            </a:r>
          </a:p>
          <a:p>
            <a:pPr marL="514350" indent="-514350">
              <a:buAutoNum type="arabicPeriod"/>
            </a:pPr>
            <a:r>
              <a:rPr lang="en-US" sz="3400" dirty="0"/>
              <a:t>What was the train / test split percentages?</a:t>
            </a:r>
          </a:p>
          <a:p>
            <a:pPr marL="514350" indent="-514350">
              <a:buAutoNum type="arabicPeriod"/>
            </a:pPr>
            <a:r>
              <a:rPr lang="en-US" sz="3400" dirty="0"/>
              <a:t>What software was used to implement the neural network and logistic regression models?  </a:t>
            </a:r>
          </a:p>
          <a:p>
            <a:pPr marL="514350" indent="-514350">
              <a:buAutoNum type="arabicPeriod"/>
            </a:pPr>
            <a:r>
              <a:rPr lang="en-US" sz="3400" dirty="0"/>
              <a:t>What was the structure of the neural network model?  They also call it a “training paradigm” in the Discussion.  </a:t>
            </a:r>
          </a:p>
          <a:p>
            <a:pPr marL="514350" indent="-514350">
              <a:buAutoNum type="arabicPeriod"/>
            </a:pPr>
            <a:r>
              <a:rPr lang="en-US" sz="3400" dirty="0"/>
              <a:t>There was a full and reduced logistic regression model (LRM).  Specify each model (a screen shot is fine).  What do you notice that is odd about how the reduced model was formed?  </a:t>
            </a:r>
          </a:p>
          <a:p>
            <a:pPr marL="514350" indent="-514350">
              <a:buAutoNum type="arabicPeriod"/>
            </a:pPr>
            <a:r>
              <a:rPr lang="en-US" sz="3400" dirty="0"/>
              <a:t>Table 3 has the parameter estimates from the LRM model.  Select a significant feature (at the .05 level of significance) and interpret that parameter.  Information on each parameter can be found in Table 2.  As usual, please provide confidence intervals with your interpretation.   </a:t>
            </a:r>
            <a:r>
              <a:rPr lang="en-US" sz="3400" i="1" dirty="0"/>
              <a:t>Hint: You may need to go back to your Stat 2 slides for this question (Unit 12 of 6372.) </a:t>
            </a:r>
          </a:p>
          <a:p>
            <a:pPr marL="514350" indent="-514350">
              <a:buAutoNum type="arabicPeriod"/>
            </a:pPr>
            <a:r>
              <a:rPr lang="en-US" sz="3400" dirty="0"/>
              <a:t>Discuss at least one limitation of the study.</a:t>
            </a:r>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761336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0" y="-32198"/>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115111" y="662781"/>
            <a:ext cx="10515600" cy="4911793"/>
          </a:xfrm>
        </p:spPr>
        <p:txBody>
          <a:bodyPr>
            <a:normAutofit/>
          </a:bodyPr>
          <a:lstStyle/>
          <a:p>
            <a:pPr marL="0" indent="0">
              <a:buNone/>
            </a:pPr>
            <a:endParaRPr lang="en-US" sz="3400" dirty="0"/>
          </a:p>
          <a:p>
            <a:pPr marL="514350" indent="-514350">
              <a:buAutoNum type="arabicPeriod"/>
            </a:pPr>
            <a:r>
              <a:rPr lang="en-US" sz="3400" dirty="0"/>
              <a:t>Were the data balanced 50% malignant / 50% benign?  If not what was the breakdown?</a:t>
            </a:r>
          </a:p>
          <a:p>
            <a:pPr marL="514350" indent="-514350">
              <a:buAutoNum type="arabicPeriod"/>
            </a:pPr>
            <a:endParaRPr lang="en-US" sz="3400" dirty="0"/>
          </a:p>
          <a:p>
            <a:r>
              <a:rPr lang="en-US" sz="3000" dirty="0"/>
              <a:t>No, </a:t>
            </a:r>
            <a:r>
              <a:rPr lang="en-US" dirty="0"/>
              <a:t>(45 of 46 of the patients with malignant breast</a:t>
            </a:r>
          </a:p>
          <a:p>
            <a:r>
              <a:rPr lang="en-US" dirty="0"/>
              <a:t>cancers and 10 of 15 with benign entity).</a:t>
            </a:r>
          </a:p>
          <a:p>
            <a:pPr marL="457200" lvl="1" indent="0">
              <a:buNone/>
            </a:pPr>
            <a:endParaRPr lang="en-US" sz="3000" dirty="0"/>
          </a:p>
        </p:txBody>
      </p:sp>
    </p:spTree>
    <p:extLst>
      <p:ext uri="{BB962C8B-B14F-4D97-AF65-F5344CB8AC3E}">
        <p14:creationId xmlns:p14="http://schemas.microsoft.com/office/powerpoint/2010/main" val="506451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0" y="-32198"/>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115111" y="662781"/>
            <a:ext cx="10515600" cy="4911793"/>
          </a:xfrm>
        </p:spPr>
        <p:txBody>
          <a:bodyPr>
            <a:normAutofit/>
          </a:bodyPr>
          <a:lstStyle/>
          <a:p>
            <a:pPr marL="514350" indent="-514350">
              <a:buAutoNum type="arabicPeriod"/>
            </a:pPr>
            <a:endParaRPr lang="en-US" sz="3400" dirty="0"/>
          </a:p>
          <a:p>
            <a:pPr marL="514350" indent="-514350">
              <a:buAutoNum type="arabicPeriod"/>
            </a:pPr>
            <a:r>
              <a:rPr lang="en-US" sz="3400" dirty="0"/>
              <a:t>What was the train / test split percentages?</a:t>
            </a:r>
          </a:p>
          <a:p>
            <a:pPr marL="514350" indent="-514350">
              <a:buAutoNum type="arabicPeriod"/>
            </a:pPr>
            <a:endParaRPr lang="en-US" sz="3400" dirty="0"/>
          </a:p>
          <a:p>
            <a:pPr marL="514350" indent="-514350">
              <a:buAutoNum type="arabicPeriod"/>
            </a:pPr>
            <a:r>
              <a:rPr lang="en-US" sz="3400" dirty="0"/>
              <a:t>Train – 100</a:t>
            </a:r>
          </a:p>
          <a:p>
            <a:pPr marL="514350" indent="-514350">
              <a:buAutoNum type="arabicPeriod"/>
            </a:pPr>
            <a:r>
              <a:rPr lang="en-US" sz="3400" dirty="0"/>
              <a:t>Test - 61</a:t>
            </a:r>
          </a:p>
          <a:p>
            <a:pPr marL="0" indent="0">
              <a:buNone/>
            </a:pPr>
            <a:endParaRPr lang="en-US" sz="3400" dirty="0"/>
          </a:p>
          <a:p>
            <a:pPr marL="0" indent="0">
              <a:buNone/>
            </a:pPr>
            <a:endParaRPr lang="en-US" sz="3400" dirty="0"/>
          </a:p>
        </p:txBody>
      </p:sp>
    </p:spTree>
    <p:extLst>
      <p:ext uri="{BB962C8B-B14F-4D97-AF65-F5344CB8AC3E}">
        <p14:creationId xmlns:p14="http://schemas.microsoft.com/office/powerpoint/2010/main" val="1177422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0" y="-32198"/>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115111" y="662781"/>
            <a:ext cx="10515600" cy="4911793"/>
          </a:xfrm>
        </p:spPr>
        <p:txBody>
          <a:bodyPr>
            <a:normAutofit/>
          </a:bodyPr>
          <a:lstStyle/>
          <a:p>
            <a:pPr marL="514350" indent="-514350">
              <a:buAutoNum type="arabicPeriod"/>
            </a:pPr>
            <a:endParaRPr lang="en-US" sz="3400" dirty="0"/>
          </a:p>
          <a:p>
            <a:pPr marL="514350" indent="-514350">
              <a:buAutoNum type="arabicPeriod"/>
            </a:pPr>
            <a:r>
              <a:rPr lang="en-US" sz="3400" dirty="0"/>
              <a:t>What software was used to implement the neural network and logistic regression models?  </a:t>
            </a:r>
          </a:p>
          <a:p>
            <a:pPr marL="514350" indent="-514350">
              <a:buAutoNum type="arabicPeriod"/>
            </a:pPr>
            <a:endParaRPr lang="en-US" sz="3400" dirty="0"/>
          </a:p>
          <a:p>
            <a:pPr marL="514350" indent="-514350">
              <a:buAutoNum type="arabicPeriod"/>
            </a:pPr>
            <a:r>
              <a:rPr lang="en-US" sz="3400" dirty="0" err="1"/>
              <a:t>Matlab</a:t>
            </a:r>
            <a:r>
              <a:rPr lang="en-US" sz="3400" dirty="0"/>
              <a:t> – Neural network</a:t>
            </a:r>
          </a:p>
          <a:p>
            <a:pPr marL="514350" indent="-514350">
              <a:buAutoNum type="arabicPeriod"/>
            </a:pPr>
            <a:r>
              <a:rPr lang="en-US" sz="3400" dirty="0"/>
              <a:t>Logistic Regression – PROC LOGISTIC in SAS</a:t>
            </a:r>
          </a:p>
        </p:txBody>
      </p:sp>
    </p:spTree>
    <p:extLst>
      <p:ext uri="{BB962C8B-B14F-4D97-AF65-F5344CB8AC3E}">
        <p14:creationId xmlns:p14="http://schemas.microsoft.com/office/powerpoint/2010/main" val="1541529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0" y="-32198"/>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0" y="1054826"/>
            <a:ext cx="10515600" cy="4911793"/>
          </a:xfrm>
        </p:spPr>
        <p:txBody>
          <a:bodyPr>
            <a:normAutofit/>
          </a:bodyPr>
          <a:lstStyle/>
          <a:p>
            <a:pPr marL="514350" indent="-514350">
              <a:buAutoNum type="arabicPeriod"/>
            </a:pPr>
            <a:r>
              <a:rPr lang="en-US" sz="3400" dirty="0"/>
              <a:t>What was the structure of the neural network model?  They also call it a “training paradigm” in the Discussion.</a:t>
            </a:r>
          </a:p>
          <a:p>
            <a:pPr marL="514350" indent="-514350">
              <a:buAutoNum type="arabicPeriod"/>
            </a:pPr>
            <a:endParaRPr lang="en-US" sz="3400" dirty="0"/>
          </a:p>
          <a:p>
            <a:pPr marL="514350" indent="-514350">
              <a:buAutoNum type="arabicPeriod"/>
            </a:pPr>
            <a:r>
              <a:rPr lang="en-US" sz="3400" dirty="0"/>
              <a:t>It was a back propagated neural network  </a:t>
            </a:r>
          </a:p>
        </p:txBody>
      </p:sp>
    </p:spTree>
    <p:extLst>
      <p:ext uri="{BB962C8B-B14F-4D97-AF65-F5344CB8AC3E}">
        <p14:creationId xmlns:p14="http://schemas.microsoft.com/office/powerpoint/2010/main" val="347557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0" y="-32198"/>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0" y="973103"/>
            <a:ext cx="10515600" cy="4911793"/>
          </a:xfrm>
        </p:spPr>
        <p:txBody>
          <a:bodyPr>
            <a:normAutofit/>
          </a:bodyPr>
          <a:lstStyle/>
          <a:p>
            <a:pPr marL="514350" indent="-514350">
              <a:buAutoNum type="arabicPeriod"/>
            </a:pPr>
            <a:r>
              <a:rPr lang="en-US" sz="3400" dirty="0"/>
              <a:t>There was a full and reduced logistic regression model (LRM).  Specify each model (a screen shot is fine).  What do you notice that is odd about how the reduced model was formed?  </a:t>
            </a:r>
          </a:p>
        </p:txBody>
      </p:sp>
      <p:pic>
        <p:nvPicPr>
          <p:cNvPr id="5" name="Picture 4" descr="Table&#10;&#10;Description automatically generated">
            <a:extLst>
              <a:ext uri="{FF2B5EF4-FFF2-40B4-BE49-F238E27FC236}">
                <a16:creationId xmlns:a16="http://schemas.microsoft.com/office/drawing/2014/main" id="{3CD12D4B-3080-194E-8AA6-FA62A751B725}"/>
              </a:ext>
            </a:extLst>
          </p:cNvPr>
          <p:cNvPicPr>
            <a:picLocks noChangeAspect="1"/>
          </p:cNvPicPr>
          <p:nvPr/>
        </p:nvPicPr>
        <p:blipFill>
          <a:blip r:embed="rId2"/>
          <a:stretch>
            <a:fillRect/>
          </a:stretch>
        </p:blipFill>
        <p:spPr>
          <a:xfrm>
            <a:off x="1365655" y="3186319"/>
            <a:ext cx="8737600" cy="3009900"/>
          </a:xfrm>
          <a:prstGeom prst="rect">
            <a:avLst/>
          </a:prstGeom>
        </p:spPr>
      </p:pic>
    </p:spTree>
    <p:extLst>
      <p:ext uri="{BB962C8B-B14F-4D97-AF65-F5344CB8AC3E}">
        <p14:creationId xmlns:p14="http://schemas.microsoft.com/office/powerpoint/2010/main" val="333874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0" y="-32198"/>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0" y="973103"/>
            <a:ext cx="10515600" cy="4911793"/>
          </a:xfrm>
        </p:spPr>
        <p:txBody>
          <a:bodyPr>
            <a:normAutofit/>
          </a:bodyPr>
          <a:lstStyle/>
          <a:p>
            <a:pPr marL="514350" indent="-514350">
              <a:buAutoNum type="arabicPeriod"/>
            </a:pPr>
            <a:r>
              <a:rPr lang="en-US" sz="3400" dirty="0"/>
              <a:t>Discuss at least one limitation of the study.</a:t>
            </a:r>
          </a:p>
        </p:txBody>
      </p:sp>
    </p:spTree>
    <p:extLst>
      <p:ext uri="{BB962C8B-B14F-4D97-AF65-F5344CB8AC3E}">
        <p14:creationId xmlns:p14="http://schemas.microsoft.com/office/powerpoint/2010/main" val="43983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5437762"/>
          </a:xfrm>
        </p:spPr>
        <p:txBody>
          <a:bodyPr>
            <a:normAutofit fontScale="92500" lnSpcReduction="20000"/>
          </a:bodyPr>
          <a:lstStyle/>
          <a:p>
            <a:pPr marL="0" indent="0">
              <a:buNone/>
            </a:pPr>
            <a:r>
              <a:rPr lang="en-US" sz="2200" dirty="0"/>
              <a:t>Assume you are consulting for Blue Cross Blue Shield and your boss  found this paper and has asked you to prepare an explanation / report of its finding.  He has been in the company for 30 years and is the VP of Fraud detection but is relying in you to interpret the statistics / evidence / meaningful conclusion presented in this paper.  Prepare at least one slide for each topic (number) below.  Expected time: 3-5 hours. </a:t>
            </a:r>
          </a:p>
          <a:p>
            <a:pPr marL="0" indent="0">
              <a:buNone/>
            </a:pPr>
            <a:endParaRPr lang="en-US" sz="1600" dirty="0"/>
          </a:p>
          <a:p>
            <a:pPr marL="514350" indent="-514350">
              <a:buAutoNum type="arabicPeriod"/>
            </a:pPr>
            <a:r>
              <a:rPr lang="en-US" sz="1600" dirty="0"/>
              <a:t>Director Gray makes mention of the costs of </a:t>
            </a:r>
            <a:r>
              <a:rPr lang="en-US" sz="1600" dirty="0" err="1"/>
              <a:t>medicare</a:t>
            </a:r>
            <a:r>
              <a:rPr lang="en-US" sz="1600" dirty="0"/>
              <a:t> fraud.  In order to see the relevance and importance of this problem, what evidence / information does this paper provide to underline the potential impact that ML methods could have?  </a:t>
            </a:r>
          </a:p>
          <a:p>
            <a:pPr marL="514350" indent="-514350">
              <a:buAutoNum type="arabicPeriod"/>
            </a:pPr>
            <a:r>
              <a:rPr lang="en-US" sz="1600" dirty="0"/>
              <a:t>Describe the final data set used in this study (size, source, etc.) and any challenges / decisions made in obtaining this final data set from the original source. </a:t>
            </a:r>
          </a:p>
          <a:p>
            <a:pPr marL="514350" indent="-514350">
              <a:buAutoNum type="arabicPeriod"/>
            </a:pPr>
            <a:r>
              <a:rPr lang="en-US" sz="1600" dirty="0"/>
              <a:t>Describe to your boss what an ROC curve is, how to interpret the AUC and how the plot is formed.  </a:t>
            </a:r>
          </a:p>
          <a:p>
            <a:pPr marL="514350" indent="-514350">
              <a:buAutoNum type="arabicPeriod"/>
            </a:pPr>
            <a:r>
              <a:rPr lang="en-US" sz="1600" dirty="0"/>
              <a:t>Define Oversampling and </a:t>
            </a:r>
            <a:r>
              <a:rPr lang="en-US" sz="1600" dirty="0" err="1"/>
              <a:t>Undersampling</a:t>
            </a:r>
            <a:r>
              <a:rPr lang="en-US" sz="1600" dirty="0"/>
              <a:t>.  Why is </a:t>
            </a:r>
            <a:r>
              <a:rPr lang="en-US" sz="1600" dirty="0" err="1"/>
              <a:t>Undersampling</a:t>
            </a:r>
            <a:r>
              <a:rPr lang="en-US" sz="1600" dirty="0"/>
              <a:t> preferred here?  What are its disadvantages?  </a:t>
            </a:r>
          </a:p>
          <a:p>
            <a:pPr marL="514350" indent="-514350">
              <a:buAutoNum type="arabicPeriod"/>
            </a:pPr>
            <a:r>
              <a:rPr lang="en-US" sz="1600" dirty="0"/>
              <a:t>What method of cross validation was employed?  How many AUC / FPR and FNR statistics were generated?</a:t>
            </a:r>
          </a:p>
          <a:p>
            <a:pPr marL="514350" indent="-514350">
              <a:buAutoNum type="arabicPeriod"/>
            </a:pPr>
            <a:r>
              <a:rPr lang="en-US" sz="1600" dirty="0"/>
              <a:t>What software was used to fit the models and generate the fit statistics?  What information can you find about it from a quick web search?  </a:t>
            </a:r>
            <a:r>
              <a:rPr lang="en-US" sz="1600" dirty="0" err="1"/>
              <a:t>Sidenote</a:t>
            </a:r>
            <a:r>
              <a:rPr lang="en-US" sz="1600" dirty="0"/>
              <a:t>: </a:t>
            </a:r>
          </a:p>
          <a:p>
            <a:pPr marL="514350" indent="-514350">
              <a:buAutoNum type="arabicPeriod"/>
            </a:pPr>
            <a:r>
              <a:rPr lang="en-US" sz="1600" dirty="0"/>
              <a:t>What software do you / have you used in your company?  Do they prefer a particular software / language or are they “agnostic” and leave it up to the researcher/data scientist/analyst? </a:t>
            </a:r>
          </a:p>
          <a:p>
            <a:pPr marL="514350" indent="-514350">
              <a:buAutoNum type="arabicPeriod"/>
            </a:pPr>
            <a:r>
              <a:rPr lang="en-US" sz="1600" dirty="0"/>
              <a:t>Write a conclusion statement(s) for the ANOVA?  What does this test tell us in the context of this study? </a:t>
            </a:r>
          </a:p>
          <a:p>
            <a:pPr marL="514350" indent="-514350">
              <a:buAutoNum type="arabicPeriod"/>
            </a:pPr>
            <a:r>
              <a:rPr lang="en-US" sz="1600" dirty="0"/>
              <a:t>Remember the Tukey HSD from STAT 1 (6371?) Write a conclusion statement(s) for the Tukey HSD?</a:t>
            </a:r>
          </a:p>
          <a:p>
            <a:pPr marL="514350" indent="-514350">
              <a:buAutoNum type="arabicPeriod"/>
            </a:pPr>
            <a:r>
              <a:rPr lang="en-US" sz="1600" dirty="0"/>
              <a:t>To finish up, </a:t>
            </a:r>
            <a:r>
              <a:rPr lang="en-US" sz="1600" dirty="0" err="1"/>
              <a:t>breifly</a:t>
            </a:r>
            <a:r>
              <a:rPr lang="en-US" sz="1600" dirty="0"/>
              <a:t> describe the results of the study!  Is there hope for Medicare Fraud detection using ML? </a:t>
            </a:r>
          </a:p>
        </p:txBody>
      </p:sp>
    </p:spTree>
    <p:extLst>
      <p:ext uri="{BB962C8B-B14F-4D97-AF65-F5344CB8AC3E}">
        <p14:creationId xmlns:p14="http://schemas.microsoft.com/office/powerpoint/2010/main" val="413037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a:xfrm>
            <a:off x="0" y="-231223"/>
            <a:ext cx="10515600" cy="1325563"/>
          </a:xfrm>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221974" y="846729"/>
            <a:ext cx="10515600" cy="5437762"/>
          </a:xfrm>
        </p:spPr>
        <p:txBody>
          <a:bodyPr>
            <a:normAutofit/>
          </a:bodyPr>
          <a:lstStyle/>
          <a:p>
            <a:pPr marL="0" indent="0">
              <a:buNone/>
            </a:pPr>
            <a:endParaRPr lang="en-US" sz="1600" dirty="0"/>
          </a:p>
          <a:p>
            <a:pPr marL="514350" indent="-514350">
              <a:buAutoNum type="arabicPeriod"/>
            </a:pPr>
            <a:r>
              <a:rPr lang="en-US" sz="1600" dirty="0"/>
              <a:t>Director Gray makes mention of the costs of </a:t>
            </a:r>
            <a:r>
              <a:rPr lang="en-US" sz="1600" dirty="0" err="1"/>
              <a:t>medicare</a:t>
            </a:r>
            <a:r>
              <a:rPr lang="en-US" sz="1600" dirty="0"/>
              <a:t> fraud.  In order to see the relevance and importance of this problem, what evidence / information does this paper provide to underline the potential impact that ML methods could have?  </a:t>
            </a:r>
          </a:p>
          <a:p>
            <a:pPr marL="514350" indent="-514350">
              <a:buAutoNum type="arabicPeriod"/>
            </a:pPr>
            <a:endParaRPr lang="en-US" sz="1600" dirty="0"/>
          </a:p>
          <a:p>
            <a:pPr marL="0" indent="0">
              <a:buNone/>
            </a:pPr>
            <a:r>
              <a:rPr lang="en-US" sz="1600" dirty="0"/>
              <a:t>	As I was unable to read the paper, I cannot comment on the specifics of this paper, however my capstone project concerns Medicare Fraud, Waste, and Abuse. Currently, CMS maintains large archives of claims data that concerns all Medicare transactions.  The data is generally structured and can be easily accessed to gain analytic insights.  My capstone project used unsurprised methods such as Isolation Forest to glean information on the behavior of claims with the assumption being that most claims will follow a general path, whereas the fraudulent ones will exhibit other behaviors. </a:t>
            </a:r>
          </a:p>
        </p:txBody>
      </p:sp>
    </p:spTree>
    <p:extLst>
      <p:ext uri="{BB962C8B-B14F-4D97-AF65-F5344CB8AC3E}">
        <p14:creationId xmlns:p14="http://schemas.microsoft.com/office/powerpoint/2010/main" val="232594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a:xfrm>
            <a:off x="0" y="-231223"/>
            <a:ext cx="10515600" cy="1325563"/>
          </a:xfrm>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221974" y="846729"/>
            <a:ext cx="10515600" cy="5437762"/>
          </a:xfrm>
        </p:spPr>
        <p:txBody>
          <a:bodyPr>
            <a:normAutofit/>
          </a:bodyPr>
          <a:lstStyle/>
          <a:p>
            <a:pPr marL="514350" indent="-514350">
              <a:buAutoNum type="arabicPeriod"/>
            </a:pPr>
            <a:r>
              <a:rPr lang="en-US" sz="1600" dirty="0"/>
              <a:t>Describe the final data set used in this study (size, source, etc.) and any challenges / decisions made in obtaining this final data set from the original source. </a:t>
            </a:r>
          </a:p>
          <a:p>
            <a:pPr marL="514350" indent="-514350">
              <a:buAutoNum type="arabicPeriod"/>
            </a:pPr>
            <a:endParaRPr lang="en-US" sz="1600" dirty="0"/>
          </a:p>
          <a:p>
            <a:pPr marL="514350" indent="-514350">
              <a:buAutoNum type="arabicPeriod"/>
            </a:pPr>
            <a:endParaRPr lang="en-US" sz="1600" dirty="0"/>
          </a:p>
          <a:p>
            <a:pPr marL="0" indent="0">
              <a:buNone/>
            </a:pPr>
            <a:r>
              <a:rPr lang="en-US" sz="1600" dirty="0"/>
              <a:t>	No idea on the data source for this paper, although it may be wise to assume that this data was also derived from CMS.  The data I used contained some 35m records and was quite large.</a:t>
            </a:r>
          </a:p>
        </p:txBody>
      </p:sp>
    </p:spTree>
    <p:extLst>
      <p:ext uri="{BB962C8B-B14F-4D97-AF65-F5344CB8AC3E}">
        <p14:creationId xmlns:p14="http://schemas.microsoft.com/office/powerpoint/2010/main" val="180231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a:xfrm>
            <a:off x="0" y="-231223"/>
            <a:ext cx="10515600" cy="1325563"/>
          </a:xfrm>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221974" y="846729"/>
            <a:ext cx="10515600" cy="5437762"/>
          </a:xfrm>
        </p:spPr>
        <p:txBody>
          <a:bodyPr>
            <a:normAutofit/>
          </a:bodyPr>
          <a:lstStyle/>
          <a:p>
            <a:pPr marL="514350" indent="-514350">
              <a:buAutoNum type="arabicPeriod"/>
            </a:pPr>
            <a:r>
              <a:rPr lang="en-US" sz="1600" dirty="0"/>
              <a:t>Describe to your boss what an ROC curve is, how to interpret the AUC and how the plot is formed.  </a:t>
            </a:r>
          </a:p>
          <a:p>
            <a:pPr marL="514350" indent="-514350">
              <a:buAutoNum type="arabicPeriod"/>
            </a:pPr>
            <a:endParaRPr lang="en-US" sz="1600" dirty="0"/>
          </a:p>
          <a:p>
            <a:r>
              <a:rPr lang="en-US" sz="1600" dirty="0"/>
              <a:t>AUC - ROC curve is a performance measurement for the classification problems at various threshold settings. ROC is a probability curve and AUC represents the degree or measure of separability. It tells how much the model is capable of distinguishing between classes. Higher the AUC, the better the model is at predicting 0 classes as 0 and 1 classes as 1. By analogy, the Higher the AUC, the better the model is at distinguishing between patients with the disease and no disease.</a:t>
            </a:r>
          </a:p>
          <a:p>
            <a:r>
              <a:rPr lang="en-US" sz="1600" dirty="0"/>
              <a:t>The ROC curve is plotted with TPR against the FPR where TPR is on the y-axis and FPR is on the x-axis.</a:t>
            </a:r>
          </a:p>
          <a:p>
            <a:pPr marL="514350" indent="-514350">
              <a:buAutoNum type="arabicPeriod"/>
            </a:pPr>
            <a:endParaRPr lang="en-US" sz="1600" dirty="0"/>
          </a:p>
          <a:p>
            <a:pPr marL="514350" indent="-514350">
              <a:buAutoNum type="arabicPeriod"/>
            </a:pPr>
            <a:r>
              <a:rPr lang="en-US" sz="1600" dirty="0"/>
              <a:t>https://</a:t>
            </a:r>
            <a:r>
              <a:rPr lang="en-US" sz="1600" dirty="0" err="1"/>
              <a:t>towardsdatascience.com</a:t>
            </a:r>
            <a:r>
              <a:rPr lang="en-US" sz="1600" dirty="0"/>
              <a:t>/understanding-auc-roc-curve-68b2303cc9c5</a:t>
            </a:r>
          </a:p>
        </p:txBody>
      </p:sp>
    </p:spTree>
    <p:extLst>
      <p:ext uri="{BB962C8B-B14F-4D97-AF65-F5344CB8AC3E}">
        <p14:creationId xmlns:p14="http://schemas.microsoft.com/office/powerpoint/2010/main" val="107693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a:xfrm>
            <a:off x="0" y="-231223"/>
            <a:ext cx="10515600" cy="1325563"/>
          </a:xfrm>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221974" y="846729"/>
            <a:ext cx="10515600" cy="5437762"/>
          </a:xfrm>
        </p:spPr>
        <p:txBody>
          <a:bodyPr>
            <a:normAutofit/>
          </a:bodyPr>
          <a:lstStyle/>
          <a:p>
            <a:pPr marL="514350" indent="-514350">
              <a:buAutoNum type="arabicPeriod"/>
            </a:pPr>
            <a:r>
              <a:rPr lang="en-US" sz="1600" dirty="0"/>
              <a:t>Define Oversampling and </a:t>
            </a:r>
            <a:r>
              <a:rPr lang="en-US" sz="1600" dirty="0" err="1"/>
              <a:t>Undersampling</a:t>
            </a:r>
            <a:r>
              <a:rPr lang="en-US" sz="1600" dirty="0"/>
              <a:t>.  Why is </a:t>
            </a:r>
            <a:r>
              <a:rPr lang="en-US" sz="1600" dirty="0" err="1"/>
              <a:t>Undersampling</a:t>
            </a:r>
            <a:r>
              <a:rPr lang="en-US" sz="1600" dirty="0"/>
              <a:t> preferred here?  What are its disadvantages?</a:t>
            </a:r>
          </a:p>
          <a:p>
            <a:pPr marL="514350" indent="-514350">
              <a:buAutoNum type="arabicPeriod"/>
            </a:pPr>
            <a:endParaRPr lang="en-US" sz="1600" dirty="0"/>
          </a:p>
          <a:p>
            <a:pPr marL="457200" lvl="1" indent="0">
              <a:buNone/>
            </a:pPr>
            <a:r>
              <a:rPr lang="en-US" sz="1600" dirty="0"/>
              <a:t>Occasionally data will not lend itself to machine learning, sometimes there is a major class imbalance when using classification algorithms.  This can be corrected by techniques such as oversampling and </a:t>
            </a:r>
            <a:r>
              <a:rPr lang="en-US" sz="1600" dirty="0" err="1"/>
              <a:t>undersampling</a:t>
            </a:r>
            <a:r>
              <a:rPr lang="en-US" sz="1600" dirty="0"/>
              <a:t>. </a:t>
            </a:r>
          </a:p>
          <a:p>
            <a:pPr marL="457200" lvl="1" indent="0">
              <a:buNone/>
            </a:pPr>
            <a:endParaRPr lang="en-US" sz="1600" dirty="0"/>
          </a:p>
          <a:p>
            <a:pPr fontAlgn="base"/>
            <a:r>
              <a:rPr lang="en-US" sz="1600" dirty="0"/>
              <a:t>There are two main approaches to random resampling for imbalanced classification; they are oversampling and </a:t>
            </a:r>
            <a:r>
              <a:rPr lang="en-US" sz="1600" dirty="0" err="1"/>
              <a:t>undersampling</a:t>
            </a:r>
            <a:r>
              <a:rPr lang="en-US" sz="1600" dirty="0"/>
              <a:t>.</a:t>
            </a:r>
          </a:p>
          <a:p>
            <a:pPr fontAlgn="base"/>
            <a:r>
              <a:rPr lang="en-US" sz="1600" b="1" dirty="0"/>
              <a:t>Random Oversampling</a:t>
            </a:r>
            <a:r>
              <a:rPr lang="en-US" sz="1600" dirty="0"/>
              <a:t>: Randomly duplicate examples in the minority class.</a:t>
            </a:r>
          </a:p>
          <a:p>
            <a:pPr fontAlgn="base"/>
            <a:r>
              <a:rPr lang="en-US" sz="1600" b="1" dirty="0"/>
              <a:t>Random </a:t>
            </a:r>
            <a:r>
              <a:rPr lang="en-US" sz="1600" b="1" dirty="0" err="1"/>
              <a:t>Undersampling</a:t>
            </a:r>
            <a:r>
              <a:rPr lang="en-US" sz="1600" dirty="0"/>
              <a:t>: Randomly delete examples in the majority class.</a:t>
            </a:r>
          </a:p>
          <a:p>
            <a:pPr fontAlgn="base"/>
            <a:r>
              <a:rPr lang="en-US" sz="1600" dirty="0"/>
              <a:t>Random oversampling involves randomly selecting examples from the minority class, with replacement, and adding them to the training dataset. Random </a:t>
            </a:r>
            <a:r>
              <a:rPr lang="en-US" sz="1600" dirty="0" err="1"/>
              <a:t>undersampling</a:t>
            </a:r>
            <a:r>
              <a:rPr lang="en-US" sz="1600" dirty="0"/>
              <a:t> involves randomly selecting examples from the majority class and deleting them from the training dataset.</a:t>
            </a:r>
          </a:p>
          <a:p>
            <a:pPr marL="457200" lvl="1" indent="0">
              <a:buNone/>
            </a:pPr>
            <a:r>
              <a:rPr lang="en-US" sz="1600" dirty="0"/>
              <a:t>  https://</a:t>
            </a:r>
            <a:r>
              <a:rPr lang="en-US" sz="1600" dirty="0" err="1"/>
              <a:t>machinelearningmastery.com</a:t>
            </a:r>
            <a:r>
              <a:rPr lang="en-US" sz="1600" dirty="0"/>
              <a:t>/random-oversampling-and-undersampling-for-imbalanced-classification/</a:t>
            </a:r>
          </a:p>
        </p:txBody>
      </p:sp>
    </p:spTree>
    <p:extLst>
      <p:ext uri="{BB962C8B-B14F-4D97-AF65-F5344CB8AC3E}">
        <p14:creationId xmlns:p14="http://schemas.microsoft.com/office/powerpoint/2010/main" val="304530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a:xfrm>
            <a:off x="0" y="-231223"/>
            <a:ext cx="10515600" cy="1325563"/>
          </a:xfrm>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221974" y="846729"/>
            <a:ext cx="10515600" cy="5437762"/>
          </a:xfrm>
        </p:spPr>
        <p:txBody>
          <a:bodyPr>
            <a:normAutofit/>
          </a:bodyPr>
          <a:lstStyle/>
          <a:p>
            <a:pPr marL="514350" indent="-514350">
              <a:buAutoNum type="arabicPeriod"/>
            </a:pPr>
            <a:r>
              <a:rPr lang="en-US" sz="1600" dirty="0"/>
              <a:t>What method of cross validation was employed?  How many AUC / FPR and FNR statistics were generated?</a:t>
            </a:r>
          </a:p>
          <a:p>
            <a:pPr marL="514350" indent="-514350">
              <a:buAutoNum type="arabicPeriod"/>
            </a:pPr>
            <a:endParaRPr lang="en-US" sz="1600" dirty="0"/>
          </a:p>
          <a:p>
            <a:pPr marL="457200" lvl="1" indent="0">
              <a:buNone/>
            </a:pPr>
            <a:r>
              <a:rPr lang="en-US" sz="1600" dirty="0"/>
              <a:t>Not being able to read the paper, this is purely subjective, but I would say that 5-fold cross validation was used. </a:t>
            </a:r>
          </a:p>
        </p:txBody>
      </p:sp>
    </p:spTree>
    <p:extLst>
      <p:ext uri="{BB962C8B-B14F-4D97-AF65-F5344CB8AC3E}">
        <p14:creationId xmlns:p14="http://schemas.microsoft.com/office/powerpoint/2010/main" val="329497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a:xfrm>
            <a:off x="0" y="-231223"/>
            <a:ext cx="10515600" cy="1325563"/>
          </a:xfrm>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221974" y="846729"/>
            <a:ext cx="10515600" cy="5437762"/>
          </a:xfrm>
        </p:spPr>
        <p:txBody>
          <a:bodyPr>
            <a:normAutofit/>
          </a:bodyPr>
          <a:lstStyle/>
          <a:p>
            <a:pPr marL="514350" indent="-514350">
              <a:buAutoNum type="arabicPeriod"/>
            </a:pPr>
            <a:r>
              <a:rPr lang="en-US" sz="1600" dirty="0"/>
              <a:t>What software was used to fit the models and generate the fit statistics?  What information can you find about it from a quick web search?  Sidenote: </a:t>
            </a:r>
          </a:p>
          <a:p>
            <a:pPr marL="514350" indent="-514350">
              <a:buAutoNum type="arabicPeriod"/>
            </a:pPr>
            <a:endParaRPr lang="en-US" sz="1600" dirty="0"/>
          </a:p>
          <a:p>
            <a:pPr marL="457200" lvl="1" indent="0">
              <a:buNone/>
            </a:pPr>
            <a:r>
              <a:rPr lang="en-US" sz="1600" dirty="0"/>
              <a:t>Again, the paper is unavailable, so we cannot glean this information. It would be a wise guess to assume that this is either python, R, or SAS.</a:t>
            </a:r>
          </a:p>
        </p:txBody>
      </p:sp>
    </p:spTree>
    <p:extLst>
      <p:ext uri="{BB962C8B-B14F-4D97-AF65-F5344CB8AC3E}">
        <p14:creationId xmlns:p14="http://schemas.microsoft.com/office/powerpoint/2010/main" val="420315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a:xfrm>
            <a:off x="0" y="-231223"/>
            <a:ext cx="10515600" cy="1325563"/>
          </a:xfrm>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221974" y="846729"/>
            <a:ext cx="10515600" cy="5437762"/>
          </a:xfrm>
        </p:spPr>
        <p:txBody>
          <a:bodyPr>
            <a:normAutofit/>
          </a:bodyPr>
          <a:lstStyle/>
          <a:p>
            <a:pPr marL="514350" indent="-514350">
              <a:buAutoNum type="arabicPeriod"/>
            </a:pPr>
            <a:r>
              <a:rPr lang="en-US" sz="1600" dirty="0"/>
              <a:t>What software do you / have you used in your company?  Do they prefer a particular software / language or are they “agnostic” and leave it up to the researcher/data scientist/analyst? </a:t>
            </a:r>
          </a:p>
          <a:p>
            <a:pPr marL="514350" indent="-514350">
              <a:buAutoNum type="arabicPeriod"/>
            </a:pPr>
            <a:endParaRPr lang="en-US" sz="1600" dirty="0"/>
          </a:p>
          <a:p>
            <a:pPr marL="971550" lvl="1" indent="-514350">
              <a:buAutoNum type="arabicPeriod"/>
            </a:pPr>
            <a:r>
              <a:rPr lang="en-US" sz="1600" dirty="0"/>
              <a:t>In my company, and my group specifically, we mainly use excel.  I realize that this is a cliché within data science but excel has many advantages and can be used to perform any task within reason. Excel is also portable and can be easily run on a different machine.  However, we are somewhat platform agnostic, and I occasionally use python.</a:t>
            </a:r>
          </a:p>
        </p:txBody>
      </p:sp>
    </p:spTree>
    <p:extLst>
      <p:ext uri="{BB962C8B-B14F-4D97-AF65-F5344CB8AC3E}">
        <p14:creationId xmlns:p14="http://schemas.microsoft.com/office/powerpoint/2010/main" val="3796004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1832</Words>
  <Application>Microsoft Macintosh PowerPoint</Application>
  <PresentationFormat>Widescreen</PresentationFormat>
  <Paragraphs>104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Unit 10: Health Care Part 2</vt:lpstr>
      <vt:lpstr>Medicare Fraud and ML</vt:lpstr>
      <vt:lpstr>Medicare Fraud and ML</vt:lpstr>
      <vt:lpstr>Medicare Fraud and ML</vt:lpstr>
      <vt:lpstr>Medicare Fraud and ML</vt:lpstr>
      <vt:lpstr>Medicare Fraud and ML</vt:lpstr>
      <vt:lpstr>Medicare Fraud and ML</vt:lpstr>
      <vt:lpstr>Medicare Fraud and ML</vt:lpstr>
      <vt:lpstr>Medicare Fraud and ML</vt:lpstr>
      <vt:lpstr>Medicare Fraud and ML</vt:lpstr>
      <vt:lpstr>Medicare Fraud and ML</vt:lpstr>
      <vt:lpstr>Medicare Fraud and ML</vt:lpstr>
      <vt:lpstr>ANN vs LRM in Classifying Malignant and Biopsy</vt:lpstr>
      <vt:lpstr>ANN vs LRM in Classifying Malignant and Biopsy</vt:lpstr>
      <vt:lpstr>ANN vs LRM in Classifying Malignant and Biopsy</vt:lpstr>
      <vt:lpstr>ANN vs LRM in Classifying Malignant and Biopsy</vt:lpstr>
      <vt:lpstr>ANN vs LRM in Classifying Malignant and Biopsy</vt:lpstr>
      <vt:lpstr>ANN vs LRM in Classifying Malignant and Biopsy</vt:lpstr>
      <vt:lpstr>ANN vs LRM in Classifying Malignant and Biopsy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9: Health Care </dc:title>
  <dc:creator>Microsoft Office User</dc:creator>
  <cp:lastModifiedBy>Goodwin, Ben</cp:lastModifiedBy>
  <cp:revision>18</cp:revision>
  <dcterms:created xsi:type="dcterms:W3CDTF">2019-10-18T17:26:21Z</dcterms:created>
  <dcterms:modified xsi:type="dcterms:W3CDTF">2022-03-10T03:04:18Z</dcterms:modified>
</cp:coreProperties>
</file>