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4" r:id="rId8"/>
    <p:sldId id="266" r:id="rId9"/>
    <p:sldId id="268" r:id="rId10"/>
    <p:sldId id="263" r:id="rId11"/>
    <p:sldId id="267" r:id="rId12"/>
    <p:sldId id="269" r:id="rId13"/>
    <p:sldId id="275" r:id="rId14"/>
    <p:sldId id="274" r:id="rId15"/>
    <p:sldId id="277" r:id="rId16"/>
    <p:sldId id="278" r:id="rId17"/>
    <p:sldId id="279" r:id="rId18"/>
    <p:sldId id="276"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02E"/>
    <a:srgbClr val="AFAFAF"/>
    <a:srgbClr val="B1B3B3"/>
    <a:srgbClr val="4472C4"/>
    <a:srgbClr val="000000"/>
    <a:srgbClr val="FFFFFF"/>
    <a:srgbClr val="354C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54" autoAdjust="0"/>
    <p:restoredTop sz="75034" autoAdjust="0"/>
  </p:normalViewPr>
  <p:slideViewPr>
    <p:cSldViewPr snapToGrid="0">
      <p:cViewPr varScale="1">
        <p:scale>
          <a:sx n="94" d="100"/>
          <a:sy n="94" d="100"/>
        </p:scale>
        <p:origin x="1680" y="192"/>
      </p:cViewPr>
      <p:guideLst/>
    </p:cSldViewPr>
  </p:slideViewPr>
  <p:notesTextViewPr>
    <p:cViewPr>
      <p:scale>
        <a:sx n="1" d="1"/>
        <a:sy n="1" d="1"/>
      </p:scale>
      <p:origin x="0" y="0"/>
    </p:cViewPr>
  </p:notesTextViewPr>
  <p:sorterViewPr>
    <p:cViewPr>
      <p:scale>
        <a:sx n="100" d="100"/>
        <a:sy n="100" d="100"/>
      </p:scale>
      <p:origin x="0" y="-17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AB1383-173B-481A-8F2E-19B53124C226}" type="datetimeFigureOut">
              <a:rPr lang="en-US" smtClean="0"/>
              <a:t>10/23/20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7C4DF0-92D2-4986-8BF1-2630975BA632}" type="slidenum">
              <a:rPr lang="en-US" smtClean="0"/>
              <a:t>‹#›</a:t>
            </a:fld>
            <a:endParaRPr lang="en-US"/>
          </a:p>
        </p:txBody>
      </p:sp>
    </p:spTree>
    <p:extLst>
      <p:ext uri="{BB962C8B-B14F-4D97-AF65-F5344CB8AC3E}">
        <p14:creationId xmlns:p14="http://schemas.microsoft.com/office/powerpoint/2010/main" val="3874887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7C4DF0-92D2-4986-8BF1-2630975BA632}" type="slidenum">
              <a:rPr lang="en-US" smtClean="0"/>
              <a:t>1</a:t>
            </a:fld>
            <a:endParaRPr lang="en-US"/>
          </a:p>
        </p:txBody>
      </p:sp>
    </p:spTree>
    <p:extLst>
      <p:ext uri="{BB962C8B-B14F-4D97-AF65-F5344CB8AC3E}">
        <p14:creationId xmlns:p14="http://schemas.microsoft.com/office/powerpoint/2010/main" val="715669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7C4DF0-92D2-4986-8BF1-2630975BA632}" type="slidenum">
              <a:rPr lang="en-US" smtClean="0"/>
              <a:t>10</a:t>
            </a:fld>
            <a:endParaRPr lang="en-US"/>
          </a:p>
        </p:txBody>
      </p:sp>
    </p:spTree>
    <p:extLst>
      <p:ext uri="{BB962C8B-B14F-4D97-AF65-F5344CB8AC3E}">
        <p14:creationId xmlns:p14="http://schemas.microsoft.com/office/powerpoint/2010/main" val="1313581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7C4DF0-92D2-4986-8BF1-2630975BA632}" type="slidenum">
              <a:rPr lang="en-US" smtClean="0"/>
              <a:t>11</a:t>
            </a:fld>
            <a:endParaRPr lang="en-US"/>
          </a:p>
        </p:txBody>
      </p:sp>
    </p:spTree>
    <p:extLst>
      <p:ext uri="{BB962C8B-B14F-4D97-AF65-F5344CB8AC3E}">
        <p14:creationId xmlns:p14="http://schemas.microsoft.com/office/powerpoint/2010/main" val="4173422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7C4DF0-92D2-4986-8BF1-2630975BA632}" type="slidenum">
              <a:rPr lang="en-US" smtClean="0"/>
              <a:t>12</a:t>
            </a:fld>
            <a:endParaRPr lang="en-US"/>
          </a:p>
        </p:txBody>
      </p:sp>
    </p:spTree>
    <p:extLst>
      <p:ext uri="{BB962C8B-B14F-4D97-AF65-F5344CB8AC3E}">
        <p14:creationId xmlns:p14="http://schemas.microsoft.com/office/powerpoint/2010/main" val="3969545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7C4DF0-92D2-4986-8BF1-2630975BA632}" type="slidenum">
              <a:rPr lang="en-US" smtClean="0"/>
              <a:t>13</a:t>
            </a:fld>
            <a:endParaRPr lang="en-US"/>
          </a:p>
        </p:txBody>
      </p:sp>
    </p:spTree>
    <p:extLst>
      <p:ext uri="{BB962C8B-B14F-4D97-AF65-F5344CB8AC3E}">
        <p14:creationId xmlns:p14="http://schemas.microsoft.com/office/powerpoint/2010/main" val="1191491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7C4DF0-92D2-4986-8BF1-2630975BA632}" type="slidenum">
              <a:rPr lang="en-US" smtClean="0"/>
              <a:t>14</a:t>
            </a:fld>
            <a:endParaRPr lang="en-US"/>
          </a:p>
        </p:txBody>
      </p:sp>
    </p:spTree>
    <p:extLst>
      <p:ext uri="{BB962C8B-B14F-4D97-AF65-F5344CB8AC3E}">
        <p14:creationId xmlns:p14="http://schemas.microsoft.com/office/powerpoint/2010/main" val="63472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7C4DF0-92D2-4986-8BF1-2630975BA632}" type="slidenum">
              <a:rPr lang="en-US" smtClean="0"/>
              <a:t>15</a:t>
            </a:fld>
            <a:endParaRPr lang="en-US"/>
          </a:p>
        </p:txBody>
      </p:sp>
    </p:spTree>
    <p:extLst>
      <p:ext uri="{BB962C8B-B14F-4D97-AF65-F5344CB8AC3E}">
        <p14:creationId xmlns:p14="http://schemas.microsoft.com/office/powerpoint/2010/main" val="1832420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7C4DF0-92D2-4986-8BF1-2630975BA632}" type="slidenum">
              <a:rPr lang="en-US" smtClean="0"/>
              <a:t>16</a:t>
            </a:fld>
            <a:endParaRPr lang="en-US"/>
          </a:p>
        </p:txBody>
      </p:sp>
    </p:spTree>
    <p:extLst>
      <p:ext uri="{BB962C8B-B14F-4D97-AF65-F5344CB8AC3E}">
        <p14:creationId xmlns:p14="http://schemas.microsoft.com/office/powerpoint/2010/main" val="1137703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7C4DF0-92D2-4986-8BF1-2630975BA632}" type="slidenum">
              <a:rPr lang="en-US" smtClean="0"/>
              <a:t>17</a:t>
            </a:fld>
            <a:endParaRPr lang="en-US"/>
          </a:p>
        </p:txBody>
      </p:sp>
    </p:spTree>
    <p:extLst>
      <p:ext uri="{BB962C8B-B14F-4D97-AF65-F5344CB8AC3E}">
        <p14:creationId xmlns:p14="http://schemas.microsoft.com/office/powerpoint/2010/main" val="2896788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7C4DF0-92D2-4986-8BF1-2630975BA632}" type="slidenum">
              <a:rPr lang="en-US" smtClean="0"/>
              <a:t>18</a:t>
            </a:fld>
            <a:endParaRPr lang="en-US"/>
          </a:p>
        </p:txBody>
      </p:sp>
    </p:spTree>
    <p:extLst>
      <p:ext uri="{BB962C8B-B14F-4D97-AF65-F5344CB8AC3E}">
        <p14:creationId xmlns:p14="http://schemas.microsoft.com/office/powerpoint/2010/main" val="1904346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7C4DF0-92D2-4986-8BF1-2630975BA632}" type="slidenum">
              <a:rPr lang="en-US" smtClean="0"/>
              <a:t>19</a:t>
            </a:fld>
            <a:endParaRPr lang="en-US"/>
          </a:p>
        </p:txBody>
      </p:sp>
    </p:spTree>
    <p:extLst>
      <p:ext uri="{BB962C8B-B14F-4D97-AF65-F5344CB8AC3E}">
        <p14:creationId xmlns:p14="http://schemas.microsoft.com/office/powerpoint/2010/main" val="2360732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7C4DF0-92D2-4986-8BF1-2630975BA632}" type="slidenum">
              <a:rPr lang="en-US" smtClean="0"/>
              <a:t>2</a:t>
            </a:fld>
            <a:endParaRPr lang="en-US"/>
          </a:p>
        </p:txBody>
      </p:sp>
    </p:spTree>
    <p:extLst>
      <p:ext uri="{BB962C8B-B14F-4D97-AF65-F5344CB8AC3E}">
        <p14:creationId xmlns:p14="http://schemas.microsoft.com/office/powerpoint/2010/main" val="812528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7C4DF0-92D2-4986-8BF1-2630975BA632}" type="slidenum">
              <a:rPr lang="en-US" smtClean="0"/>
              <a:t>3</a:t>
            </a:fld>
            <a:endParaRPr lang="en-US"/>
          </a:p>
        </p:txBody>
      </p:sp>
    </p:spTree>
    <p:extLst>
      <p:ext uri="{BB962C8B-B14F-4D97-AF65-F5344CB8AC3E}">
        <p14:creationId xmlns:p14="http://schemas.microsoft.com/office/powerpoint/2010/main" val="134550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7C4DF0-92D2-4986-8BF1-2630975BA632}" type="slidenum">
              <a:rPr lang="en-US" smtClean="0"/>
              <a:t>4</a:t>
            </a:fld>
            <a:endParaRPr lang="en-US"/>
          </a:p>
        </p:txBody>
      </p:sp>
    </p:spTree>
    <p:extLst>
      <p:ext uri="{BB962C8B-B14F-4D97-AF65-F5344CB8AC3E}">
        <p14:creationId xmlns:p14="http://schemas.microsoft.com/office/powerpoint/2010/main" val="2532007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IBU</a:t>
            </a:r>
          </a:p>
          <a:p>
            <a:pPr marL="1314450" lvl="2" indent="-400050">
              <a:buFont typeface="+mj-lt"/>
              <a:buAutoNum type="romanLcPeriod"/>
            </a:pPr>
            <a:r>
              <a:rPr lang="en-US" dirty="0"/>
              <a:t>Smaller breweries cannot afford the equipment to measure IBU and therefore do not use it. </a:t>
            </a:r>
          </a:p>
          <a:p>
            <a:pPr marL="1257300" lvl="2" indent="-342900">
              <a:buFont typeface="+mj-lt"/>
              <a:buAutoNum type="romanLcPeriod"/>
            </a:pPr>
            <a:r>
              <a:rPr lang="en-US" dirty="0"/>
              <a:t>Large breweries can afford the necessary equipment to measure IBU, but tend to use the IBU scale for quality control</a:t>
            </a:r>
          </a:p>
          <a:p>
            <a:pPr marL="1257300" lvl="2" indent="-342900">
              <a:buFont typeface="+mj-lt"/>
              <a:buAutoNum type="romanLcPeriod"/>
            </a:pPr>
            <a:r>
              <a:rPr lang="en-US" dirty="0"/>
              <a:t> isn’t necessarily a true measure of bitterness taste, rather it is a measure of the chemicals in the beer that make it taste bitter (confounding variables can alter this measure though so a lower scoring IBU may taste more bitter than a higher scoring IBU – thebewenthusiast.com for example sites strong Amber ales having IBUs in the 60s that taste less bitter than Pale Ales with mid-50s IBUs </a:t>
            </a:r>
          </a:p>
          <a:p>
            <a:endParaRPr lang="en-US" dirty="0"/>
          </a:p>
          <a:p>
            <a:r>
              <a:rPr lang="en-US" dirty="0"/>
              <a:t>ABV</a:t>
            </a:r>
          </a:p>
          <a:p>
            <a:pPr marL="171450" indent="-171450">
              <a:buFont typeface="Arial" panose="020B0604020202020204" pitchFamily="34" charset="0"/>
              <a:buChar char="•"/>
            </a:pPr>
            <a:r>
              <a:rPr lang="en-US" dirty="0"/>
              <a:t>was actually illegal until 1995 when Coors sued to have it included in its packaging.</a:t>
            </a:r>
          </a:p>
          <a:p>
            <a:pPr marL="171450" indent="-171450">
              <a:buFont typeface="Arial" panose="020B0604020202020204" pitchFamily="34" charset="0"/>
              <a:buChar char="•"/>
            </a:pPr>
            <a:r>
              <a:rPr lang="en-US" dirty="0"/>
              <a:t>mixed and aged beers don’t know ABV until the time the beer is packaged, then it may or may not be stamped onto the bottom of the can, but not necessarily reported.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87C4DF0-92D2-4986-8BF1-2630975BA632}" type="slidenum">
              <a:rPr lang="en-US" smtClean="0"/>
              <a:t>5</a:t>
            </a:fld>
            <a:endParaRPr lang="en-US" dirty="0"/>
          </a:p>
        </p:txBody>
      </p:sp>
    </p:spTree>
    <p:extLst>
      <p:ext uri="{BB962C8B-B14F-4D97-AF65-F5344CB8AC3E}">
        <p14:creationId xmlns:p14="http://schemas.microsoft.com/office/powerpoint/2010/main" val="2845156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7C4DF0-92D2-4986-8BF1-2630975BA632}" type="slidenum">
              <a:rPr lang="en-US" smtClean="0"/>
              <a:t>6</a:t>
            </a:fld>
            <a:endParaRPr lang="en-US"/>
          </a:p>
        </p:txBody>
      </p:sp>
    </p:spTree>
    <p:extLst>
      <p:ext uri="{BB962C8B-B14F-4D97-AF65-F5344CB8AC3E}">
        <p14:creationId xmlns:p14="http://schemas.microsoft.com/office/powerpoint/2010/main" val="3705419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7C4DF0-92D2-4986-8BF1-2630975BA632}" type="slidenum">
              <a:rPr lang="en-US" smtClean="0"/>
              <a:t>7</a:t>
            </a:fld>
            <a:endParaRPr lang="en-US" dirty="0"/>
          </a:p>
        </p:txBody>
      </p:sp>
    </p:spTree>
    <p:extLst>
      <p:ext uri="{BB962C8B-B14F-4D97-AF65-F5344CB8AC3E}">
        <p14:creationId xmlns:p14="http://schemas.microsoft.com/office/powerpoint/2010/main" val="3481722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7C4DF0-92D2-4986-8BF1-2630975BA632}" type="slidenum">
              <a:rPr lang="en-US" smtClean="0"/>
              <a:t>8</a:t>
            </a:fld>
            <a:endParaRPr lang="en-US"/>
          </a:p>
        </p:txBody>
      </p:sp>
    </p:spTree>
    <p:extLst>
      <p:ext uri="{BB962C8B-B14F-4D97-AF65-F5344CB8AC3E}">
        <p14:creationId xmlns:p14="http://schemas.microsoft.com/office/powerpoint/2010/main" val="2176290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7C4DF0-92D2-4986-8BF1-2630975BA632}" type="slidenum">
              <a:rPr lang="en-US" smtClean="0"/>
              <a:t>9</a:t>
            </a:fld>
            <a:endParaRPr lang="en-US"/>
          </a:p>
        </p:txBody>
      </p:sp>
    </p:spTree>
    <p:extLst>
      <p:ext uri="{BB962C8B-B14F-4D97-AF65-F5344CB8AC3E}">
        <p14:creationId xmlns:p14="http://schemas.microsoft.com/office/powerpoint/2010/main" val="16005573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11" name="Isosceles Triangle 10">
            <a:extLst>
              <a:ext uri="{FF2B5EF4-FFF2-40B4-BE49-F238E27FC236}">
                <a16:creationId xmlns:a16="http://schemas.microsoft.com/office/drawing/2014/main" id="{F34CA67C-B634-4D5E-A322-0A4651E5802C}"/>
              </a:ext>
            </a:extLst>
          </p:cNvPr>
          <p:cNvSpPr/>
          <p:nvPr userDrawn="1"/>
        </p:nvSpPr>
        <p:spPr>
          <a:xfrm rot="5400000">
            <a:off x="957567" y="2994672"/>
            <a:ext cx="2917190" cy="4832326"/>
          </a:xfrm>
          <a:prstGeom prst="triangle">
            <a:avLst>
              <a:gd name="adj" fmla="val 100000"/>
            </a:avLst>
          </a:prstGeom>
          <a:solidFill>
            <a:srgbClr val="AFAFAF"/>
          </a:solidFill>
          <a:ln>
            <a:solidFill>
              <a:srgbClr val="AFAF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788076-915B-4B5E-93B8-DCB25BD87C8F}"/>
              </a:ext>
            </a:extLst>
          </p:cNvPr>
          <p:cNvSpPr>
            <a:spLocks noGrp="1"/>
          </p:cNvSpPr>
          <p:nvPr>
            <p:ph type="ctrTitle"/>
          </p:nvPr>
        </p:nvSpPr>
        <p:spPr>
          <a:xfrm>
            <a:off x="2552700" y="3397964"/>
            <a:ext cx="9144000" cy="1138554"/>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C6C17EAE-CE3D-484D-BA81-D10A5172D2CE}"/>
              </a:ext>
            </a:extLst>
          </p:cNvPr>
          <p:cNvSpPr>
            <a:spLocks noGrp="1"/>
          </p:cNvSpPr>
          <p:nvPr>
            <p:ph type="subTitle" idx="1"/>
          </p:nvPr>
        </p:nvSpPr>
        <p:spPr>
          <a:xfrm>
            <a:off x="2552700" y="4664763"/>
            <a:ext cx="9144000" cy="9842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182AA68-DC92-4418-B0D2-66D5D816C6D4}"/>
              </a:ext>
            </a:extLst>
          </p:cNvPr>
          <p:cNvSpPr>
            <a:spLocks noGrp="1"/>
          </p:cNvSpPr>
          <p:nvPr>
            <p:ph type="dt" sz="half" idx="10"/>
          </p:nvPr>
        </p:nvSpPr>
        <p:spPr/>
        <p:txBody>
          <a:bodyPr/>
          <a:lstStyle/>
          <a:p>
            <a:fld id="{E17BAC1E-DC9D-4A8A-BF9E-6AB56F339350}" type="datetime1">
              <a:rPr lang="en-US" smtClean="0"/>
              <a:t>10/23/20</a:t>
            </a:fld>
            <a:endParaRPr lang="en-US"/>
          </a:p>
        </p:txBody>
      </p:sp>
      <p:sp>
        <p:nvSpPr>
          <p:cNvPr id="5" name="Footer Placeholder 4">
            <a:extLst>
              <a:ext uri="{FF2B5EF4-FFF2-40B4-BE49-F238E27FC236}">
                <a16:creationId xmlns:a16="http://schemas.microsoft.com/office/drawing/2014/main" id="{32E46576-3C28-4FDD-93F6-661AFF267236}"/>
              </a:ext>
            </a:extLst>
          </p:cNvPr>
          <p:cNvSpPr>
            <a:spLocks noGrp="1"/>
          </p:cNvSpPr>
          <p:nvPr>
            <p:ph type="ftr" sz="quarter" idx="11"/>
          </p:nvPr>
        </p:nvSpPr>
        <p:spPr/>
        <p:txBody>
          <a:bodyPr/>
          <a:lstStyle/>
          <a:p>
            <a:r>
              <a:rPr lang="en-US"/>
              <a:t>Ben Goodwin &amp; Justin Ehly, MS6306, Tuesday 630p</a:t>
            </a:r>
            <a:endParaRPr lang="en-US" dirty="0"/>
          </a:p>
        </p:txBody>
      </p:sp>
      <p:sp>
        <p:nvSpPr>
          <p:cNvPr id="6" name="Slide Number Placeholder 5">
            <a:extLst>
              <a:ext uri="{FF2B5EF4-FFF2-40B4-BE49-F238E27FC236}">
                <a16:creationId xmlns:a16="http://schemas.microsoft.com/office/drawing/2014/main" id="{D545E404-2AFE-4B8D-860B-54331CBAE30B}"/>
              </a:ext>
            </a:extLst>
          </p:cNvPr>
          <p:cNvSpPr>
            <a:spLocks noGrp="1"/>
          </p:cNvSpPr>
          <p:nvPr>
            <p:ph type="sldNum" sz="quarter" idx="12"/>
          </p:nvPr>
        </p:nvSpPr>
        <p:spPr/>
        <p:txBody>
          <a:bodyPr/>
          <a:lstStyle/>
          <a:p>
            <a:fld id="{5D537513-3B07-4138-81A9-700380A69EEA}" type="slidenum">
              <a:rPr lang="en-US" smtClean="0"/>
              <a:t>‹#›</a:t>
            </a:fld>
            <a:endParaRPr lang="en-US"/>
          </a:p>
        </p:txBody>
      </p:sp>
      <p:pic>
        <p:nvPicPr>
          <p:cNvPr id="8" name="Picture 7" descr="A picture containing logo&#10;&#10;Description automatically generated">
            <a:extLst>
              <a:ext uri="{FF2B5EF4-FFF2-40B4-BE49-F238E27FC236}">
                <a16:creationId xmlns:a16="http://schemas.microsoft.com/office/drawing/2014/main" id="{145CCF6A-BB71-4C6D-96CA-E8EBBC6B4C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6216" y="1200811"/>
            <a:ext cx="6376969" cy="2060627"/>
          </a:xfrm>
          <a:prstGeom prst="rect">
            <a:avLst/>
          </a:prstGeom>
        </p:spPr>
      </p:pic>
      <p:sp>
        <p:nvSpPr>
          <p:cNvPr id="9" name="Isosceles Triangle 8">
            <a:extLst>
              <a:ext uri="{FF2B5EF4-FFF2-40B4-BE49-F238E27FC236}">
                <a16:creationId xmlns:a16="http://schemas.microsoft.com/office/drawing/2014/main" id="{462E77FF-68CD-4CCE-B4C3-5B357AC7A478}"/>
              </a:ext>
            </a:extLst>
          </p:cNvPr>
          <p:cNvSpPr/>
          <p:nvPr userDrawn="1"/>
        </p:nvSpPr>
        <p:spPr>
          <a:xfrm rot="10800000">
            <a:off x="0" y="0"/>
            <a:ext cx="4622800" cy="6858000"/>
          </a:xfrm>
          <a:prstGeom prst="triangle">
            <a:avLst>
              <a:gd name="adj" fmla="val 100000"/>
            </a:avLst>
          </a:prstGeom>
          <a:solidFill>
            <a:srgbClr val="C8102E"/>
          </a:solidFill>
          <a:ln>
            <a:solidFill>
              <a:srgbClr val="AFAF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812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336D-92A5-4798-81BD-BA2E7DE969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5F7452-3743-441A-892B-C2ADBA6023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462B4-6BCE-4424-9107-A4002B2A25D1}"/>
              </a:ext>
            </a:extLst>
          </p:cNvPr>
          <p:cNvSpPr>
            <a:spLocks noGrp="1"/>
          </p:cNvSpPr>
          <p:nvPr>
            <p:ph type="dt" sz="half" idx="10"/>
          </p:nvPr>
        </p:nvSpPr>
        <p:spPr/>
        <p:txBody>
          <a:bodyPr/>
          <a:lstStyle/>
          <a:p>
            <a:fld id="{007FFA9B-F542-43BB-ACD7-21F396E838F1}" type="datetime1">
              <a:rPr lang="en-US" smtClean="0"/>
              <a:t>10/23/20</a:t>
            </a:fld>
            <a:endParaRPr lang="en-US"/>
          </a:p>
        </p:txBody>
      </p:sp>
      <p:sp>
        <p:nvSpPr>
          <p:cNvPr id="5" name="Footer Placeholder 4">
            <a:extLst>
              <a:ext uri="{FF2B5EF4-FFF2-40B4-BE49-F238E27FC236}">
                <a16:creationId xmlns:a16="http://schemas.microsoft.com/office/drawing/2014/main" id="{58122092-E7A2-4BF8-B314-36018B3F4552}"/>
              </a:ext>
            </a:extLst>
          </p:cNvPr>
          <p:cNvSpPr>
            <a:spLocks noGrp="1"/>
          </p:cNvSpPr>
          <p:nvPr>
            <p:ph type="ftr" sz="quarter" idx="11"/>
          </p:nvPr>
        </p:nvSpPr>
        <p:spPr/>
        <p:txBody>
          <a:bodyPr/>
          <a:lstStyle/>
          <a:p>
            <a:r>
              <a:rPr lang="en-US"/>
              <a:t>Ben Goodwin &amp; Justin Ehly, MS6306, Tuesday 630p</a:t>
            </a:r>
            <a:endParaRPr lang="en-US" dirty="0"/>
          </a:p>
        </p:txBody>
      </p:sp>
      <p:sp>
        <p:nvSpPr>
          <p:cNvPr id="6" name="Slide Number Placeholder 5">
            <a:extLst>
              <a:ext uri="{FF2B5EF4-FFF2-40B4-BE49-F238E27FC236}">
                <a16:creationId xmlns:a16="http://schemas.microsoft.com/office/drawing/2014/main" id="{E9F46AD1-B5A4-4D3D-9989-436CF31F6792}"/>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8" name="Rectangle 7">
            <a:extLst>
              <a:ext uri="{FF2B5EF4-FFF2-40B4-BE49-F238E27FC236}">
                <a16:creationId xmlns:a16="http://schemas.microsoft.com/office/drawing/2014/main" id="{0E7A4235-4639-4469-8AA1-70277AFDE833}"/>
              </a:ext>
            </a:extLst>
          </p:cNvPr>
          <p:cNvSpPr/>
          <p:nvPr userDrawn="1"/>
        </p:nvSpPr>
        <p:spPr>
          <a:xfrm>
            <a:off x="0" y="860025"/>
            <a:ext cx="12192001" cy="18288"/>
          </a:xfrm>
          <a:prstGeom prst="rect">
            <a:avLst/>
          </a:prstGeom>
          <a:solidFill>
            <a:schemeClr val="bg1"/>
          </a:solidFill>
          <a:ln>
            <a:solidFill>
              <a:srgbClr val="B1B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52825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E3FB4-9B61-46E7-8BD3-3883A8B5DC6D}"/>
              </a:ext>
            </a:extLst>
          </p:cNvPr>
          <p:cNvSpPr>
            <a:spLocks noGrp="1"/>
          </p:cNvSpPr>
          <p:nvPr>
            <p:ph type="title"/>
          </p:nvPr>
        </p:nvSpPr>
        <p:spPr/>
        <p:txBody>
          <a:bodyPr>
            <a:normAutofit/>
          </a:bodyPr>
          <a:lstStyle>
            <a:lvl1pPr>
              <a:defRPr sz="1600"/>
            </a:lvl1pPr>
          </a:lstStyle>
          <a:p>
            <a:r>
              <a:rPr lang="en-US"/>
              <a:t>Click to edit Master title style</a:t>
            </a:r>
          </a:p>
        </p:txBody>
      </p:sp>
      <p:sp>
        <p:nvSpPr>
          <p:cNvPr id="3" name="Content Placeholder 2">
            <a:extLst>
              <a:ext uri="{FF2B5EF4-FFF2-40B4-BE49-F238E27FC236}">
                <a16:creationId xmlns:a16="http://schemas.microsoft.com/office/drawing/2014/main" id="{995D634E-93EA-4CA0-851D-4CE274167C35}"/>
              </a:ext>
            </a:extLst>
          </p:cNvPr>
          <p:cNvSpPr>
            <a:spLocks noGrp="1"/>
          </p:cNvSpPr>
          <p:nvPr>
            <p:ph sz="half" idx="1"/>
          </p:nvPr>
        </p:nvSpPr>
        <p:spPr>
          <a:xfrm>
            <a:off x="838200" y="1825625"/>
            <a:ext cx="5181600" cy="435133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6EDB94-E243-486A-ABC7-E13D2D95E14A}"/>
              </a:ext>
            </a:extLst>
          </p:cNvPr>
          <p:cNvSpPr>
            <a:spLocks noGrp="1"/>
          </p:cNvSpPr>
          <p:nvPr>
            <p:ph sz="half" idx="2"/>
          </p:nvPr>
        </p:nvSpPr>
        <p:spPr>
          <a:xfrm>
            <a:off x="6172200" y="1825625"/>
            <a:ext cx="5181600" cy="435133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7BFCB1-F446-4B60-9F21-69FFBAD544D8}"/>
              </a:ext>
            </a:extLst>
          </p:cNvPr>
          <p:cNvSpPr>
            <a:spLocks noGrp="1"/>
          </p:cNvSpPr>
          <p:nvPr>
            <p:ph type="dt" sz="half" idx="10"/>
          </p:nvPr>
        </p:nvSpPr>
        <p:spPr/>
        <p:txBody>
          <a:bodyPr/>
          <a:lstStyle/>
          <a:p>
            <a:fld id="{D31572EA-C54B-4A53-A890-52EE8A0D6F63}" type="datetime1">
              <a:rPr lang="en-US" smtClean="0"/>
              <a:t>10/23/20</a:t>
            </a:fld>
            <a:endParaRPr lang="en-US"/>
          </a:p>
        </p:txBody>
      </p:sp>
      <p:sp>
        <p:nvSpPr>
          <p:cNvPr id="6" name="Footer Placeholder 5">
            <a:extLst>
              <a:ext uri="{FF2B5EF4-FFF2-40B4-BE49-F238E27FC236}">
                <a16:creationId xmlns:a16="http://schemas.microsoft.com/office/drawing/2014/main" id="{7767F5B3-F42F-4916-B54B-F314E609F618}"/>
              </a:ext>
            </a:extLst>
          </p:cNvPr>
          <p:cNvSpPr>
            <a:spLocks noGrp="1"/>
          </p:cNvSpPr>
          <p:nvPr>
            <p:ph type="ftr" sz="quarter" idx="11"/>
          </p:nvPr>
        </p:nvSpPr>
        <p:spPr/>
        <p:txBody>
          <a:bodyPr/>
          <a:lstStyle/>
          <a:p>
            <a:r>
              <a:rPr lang="en-US"/>
              <a:t>Ben Goodwin &amp; Justin Ehly, MS6306, Tuesday 630p</a:t>
            </a:r>
            <a:endParaRPr lang="en-US" dirty="0"/>
          </a:p>
        </p:txBody>
      </p:sp>
      <p:sp>
        <p:nvSpPr>
          <p:cNvPr id="7" name="Slide Number Placeholder 6">
            <a:extLst>
              <a:ext uri="{FF2B5EF4-FFF2-40B4-BE49-F238E27FC236}">
                <a16:creationId xmlns:a16="http://schemas.microsoft.com/office/drawing/2014/main" id="{B6ACE3D2-CBCD-4B89-BD06-671FC0722FEC}"/>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9" name="Rectangle 8">
            <a:extLst>
              <a:ext uri="{FF2B5EF4-FFF2-40B4-BE49-F238E27FC236}">
                <a16:creationId xmlns:a16="http://schemas.microsoft.com/office/drawing/2014/main" id="{B2401C83-0C5A-41E1-B11E-C0DB876ABE86}"/>
              </a:ext>
            </a:extLst>
          </p:cNvPr>
          <p:cNvSpPr/>
          <p:nvPr userDrawn="1"/>
        </p:nvSpPr>
        <p:spPr>
          <a:xfrm>
            <a:off x="0" y="860025"/>
            <a:ext cx="12192001" cy="18288"/>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574245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89ABB-F71B-4809-88D5-6B788803D8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B0829D-1739-454D-A277-8E0471E059D8}"/>
              </a:ext>
            </a:extLst>
          </p:cNvPr>
          <p:cNvSpPr>
            <a:spLocks noGrp="1"/>
          </p:cNvSpPr>
          <p:nvPr>
            <p:ph type="dt" sz="half" idx="10"/>
          </p:nvPr>
        </p:nvSpPr>
        <p:spPr/>
        <p:txBody>
          <a:bodyPr/>
          <a:lstStyle/>
          <a:p>
            <a:fld id="{1826331F-9903-4EBF-8C48-7000D1DB1076}" type="datetime1">
              <a:rPr lang="en-US" smtClean="0"/>
              <a:t>10/23/20</a:t>
            </a:fld>
            <a:endParaRPr lang="en-US"/>
          </a:p>
        </p:txBody>
      </p:sp>
      <p:sp>
        <p:nvSpPr>
          <p:cNvPr id="4" name="Footer Placeholder 3">
            <a:extLst>
              <a:ext uri="{FF2B5EF4-FFF2-40B4-BE49-F238E27FC236}">
                <a16:creationId xmlns:a16="http://schemas.microsoft.com/office/drawing/2014/main" id="{392D5A9E-CF17-4134-99DA-5DBEB3F0F17C}"/>
              </a:ext>
            </a:extLst>
          </p:cNvPr>
          <p:cNvSpPr>
            <a:spLocks noGrp="1"/>
          </p:cNvSpPr>
          <p:nvPr>
            <p:ph type="ftr" sz="quarter" idx="11"/>
          </p:nvPr>
        </p:nvSpPr>
        <p:spPr/>
        <p:txBody>
          <a:bodyPr/>
          <a:lstStyle/>
          <a:p>
            <a:r>
              <a:rPr lang="en-US"/>
              <a:t>Ben Goodwin &amp; Justin Ehly, MS6306, Tuesday 630p</a:t>
            </a:r>
            <a:endParaRPr lang="en-US" dirty="0"/>
          </a:p>
        </p:txBody>
      </p:sp>
      <p:sp>
        <p:nvSpPr>
          <p:cNvPr id="5" name="Slide Number Placeholder 4">
            <a:extLst>
              <a:ext uri="{FF2B5EF4-FFF2-40B4-BE49-F238E27FC236}">
                <a16:creationId xmlns:a16="http://schemas.microsoft.com/office/drawing/2014/main" id="{A549DCF0-125C-4B97-8741-7C2AA71F67A9}"/>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7" name="Rectangle 6">
            <a:extLst>
              <a:ext uri="{FF2B5EF4-FFF2-40B4-BE49-F238E27FC236}">
                <a16:creationId xmlns:a16="http://schemas.microsoft.com/office/drawing/2014/main" id="{8420EF71-5CB0-4161-B672-650BEA129140}"/>
              </a:ext>
            </a:extLst>
          </p:cNvPr>
          <p:cNvSpPr/>
          <p:nvPr userDrawn="1"/>
        </p:nvSpPr>
        <p:spPr>
          <a:xfrm>
            <a:off x="0" y="860025"/>
            <a:ext cx="12192001" cy="18288"/>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81731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4E0BF5-7C99-4201-ABA7-B90904CE5696}"/>
              </a:ext>
            </a:extLst>
          </p:cNvPr>
          <p:cNvSpPr>
            <a:spLocks noGrp="1"/>
          </p:cNvSpPr>
          <p:nvPr>
            <p:ph type="dt" sz="half" idx="10"/>
          </p:nvPr>
        </p:nvSpPr>
        <p:spPr/>
        <p:txBody>
          <a:bodyPr/>
          <a:lstStyle/>
          <a:p>
            <a:fld id="{D33FC6FA-CEFD-4369-B2F3-3A7995CEBE73}" type="datetime1">
              <a:rPr lang="en-US" smtClean="0"/>
              <a:t>10/23/20</a:t>
            </a:fld>
            <a:endParaRPr lang="en-US"/>
          </a:p>
        </p:txBody>
      </p:sp>
      <p:sp>
        <p:nvSpPr>
          <p:cNvPr id="3" name="Footer Placeholder 2">
            <a:extLst>
              <a:ext uri="{FF2B5EF4-FFF2-40B4-BE49-F238E27FC236}">
                <a16:creationId xmlns:a16="http://schemas.microsoft.com/office/drawing/2014/main" id="{C7B465F1-380E-4491-A126-5B2511F9E962}"/>
              </a:ext>
            </a:extLst>
          </p:cNvPr>
          <p:cNvSpPr>
            <a:spLocks noGrp="1"/>
          </p:cNvSpPr>
          <p:nvPr>
            <p:ph type="ftr" sz="quarter" idx="11"/>
          </p:nvPr>
        </p:nvSpPr>
        <p:spPr/>
        <p:txBody>
          <a:bodyPr/>
          <a:lstStyle/>
          <a:p>
            <a:r>
              <a:rPr lang="en-US"/>
              <a:t>Ben Goodwin &amp; Justin Ehly, MS6306, Tuesday 630p</a:t>
            </a:r>
          </a:p>
        </p:txBody>
      </p:sp>
      <p:sp>
        <p:nvSpPr>
          <p:cNvPr id="4" name="Slide Number Placeholder 3">
            <a:extLst>
              <a:ext uri="{FF2B5EF4-FFF2-40B4-BE49-F238E27FC236}">
                <a16:creationId xmlns:a16="http://schemas.microsoft.com/office/drawing/2014/main" id="{5D3B7894-0A71-4EF8-8B76-962E3A71E26A}"/>
              </a:ext>
            </a:extLst>
          </p:cNvPr>
          <p:cNvSpPr>
            <a:spLocks noGrp="1"/>
          </p:cNvSpPr>
          <p:nvPr>
            <p:ph type="sldNum" sz="quarter" idx="12"/>
          </p:nvPr>
        </p:nvSpPr>
        <p:spPr/>
        <p:txBody>
          <a:bodyPr/>
          <a:lstStyle/>
          <a:p>
            <a:fld id="{5D537513-3B07-4138-81A9-700380A69EEA}" type="slidenum">
              <a:rPr lang="en-US" smtClean="0"/>
              <a:t>‹#›</a:t>
            </a:fld>
            <a:endParaRPr lang="en-US"/>
          </a:p>
        </p:txBody>
      </p:sp>
    </p:spTree>
    <p:extLst>
      <p:ext uri="{BB962C8B-B14F-4D97-AF65-F5344CB8AC3E}">
        <p14:creationId xmlns:p14="http://schemas.microsoft.com/office/powerpoint/2010/main" val="31644272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62E1B-5E18-4F4E-A066-DDF8DBF9D48B}"/>
              </a:ext>
            </a:extLst>
          </p:cNvPr>
          <p:cNvSpPr>
            <a:spLocks noGrp="1"/>
          </p:cNvSpPr>
          <p:nvPr>
            <p:ph type="title"/>
          </p:nvPr>
        </p:nvSpPr>
        <p:spPr>
          <a:xfrm>
            <a:off x="838200" y="365125"/>
            <a:ext cx="10515600" cy="4821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9B8C08-1F4B-4AE7-B287-964CD48D995E}"/>
              </a:ext>
            </a:extLst>
          </p:cNvPr>
          <p:cNvSpPr>
            <a:spLocks noGrp="1"/>
          </p:cNvSpPr>
          <p:nvPr>
            <p:ph type="body" idx="1"/>
          </p:nvPr>
        </p:nvSpPr>
        <p:spPr>
          <a:xfrm>
            <a:off x="838200" y="1258349"/>
            <a:ext cx="10515600" cy="49186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6A238-D1CB-4414-9FA4-43A3B25719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01C4A-6872-4B2E-85F4-DDE3E955FC1B}" type="datetime1">
              <a:rPr lang="en-US" smtClean="0"/>
              <a:t>10/23/20</a:t>
            </a:fld>
            <a:endParaRPr lang="en-US"/>
          </a:p>
        </p:txBody>
      </p:sp>
      <p:sp>
        <p:nvSpPr>
          <p:cNvPr id="5" name="Footer Placeholder 4">
            <a:extLst>
              <a:ext uri="{FF2B5EF4-FFF2-40B4-BE49-F238E27FC236}">
                <a16:creationId xmlns:a16="http://schemas.microsoft.com/office/drawing/2014/main" id="{9754E359-2A89-470F-98C1-7B24A31857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B1B3B3"/>
                </a:solidFill>
              </a:defRPr>
            </a:lvl1pPr>
          </a:lstStyle>
          <a:p>
            <a:r>
              <a:rPr lang="en-US"/>
              <a:t>Ben Goodwin &amp; Justin Ehly, MS6306, Tuesday 630p</a:t>
            </a:r>
            <a:endParaRPr lang="en-US" dirty="0">
              <a:solidFill>
                <a:srgbClr val="B1B3B3"/>
              </a:solidFill>
            </a:endParaRPr>
          </a:p>
        </p:txBody>
      </p:sp>
      <p:sp>
        <p:nvSpPr>
          <p:cNvPr id="6" name="Slide Number Placeholder 5">
            <a:extLst>
              <a:ext uri="{FF2B5EF4-FFF2-40B4-BE49-F238E27FC236}">
                <a16:creationId xmlns:a16="http://schemas.microsoft.com/office/drawing/2014/main" id="{273EB0DC-702E-4E9E-B863-41232D6937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37513-3B07-4138-81A9-700380A69EEA}" type="slidenum">
              <a:rPr lang="en-US" smtClean="0"/>
              <a:t>‹#›</a:t>
            </a:fld>
            <a:endParaRPr lang="en-US"/>
          </a:p>
        </p:txBody>
      </p:sp>
      <p:sp>
        <p:nvSpPr>
          <p:cNvPr id="12" name="Rectangle 11">
            <a:extLst>
              <a:ext uri="{FF2B5EF4-FFF2-40B4-BE49-F238E27FC236}">
                <a16:creationId xmlns:a16="http://schemas.microsoft.com/office/drawing/2014/main" id="{D6D129EF-C3E9-4653-B9A1-176114A939EF}"/>
              </a:ext>
            </a:extLst>
          </p:cNvPr>
          <p:cNvSpPr/>
          <p:nvPr userDrawn="1"/>
        </p:nvSpPr>
        <p:spPr>
          <a:xfrm>
            <a:off x="-1" y="0"/>
            <a:ext cx="12192001" cy="304800"/>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9" name="Picture 8" descr="A picture containing logo&#10;&#10;Description automatically generated">
            <a:extLst>
              <a:ext uri="{FF2B5EF4-FFF2-40B4-BE49-F238E27FC236}">
                <a16:creationId xmlns:a16="http://schemas.microsoft.com/office/drawing/2014/main" id="{28450403-EBA4-4E9E-9941-71AA352DFD9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223374" y="6154234"/>
            <a:ext cx="1492137" cy="482163"/>
          </a:xfrm>
          <a:prstGeom prst="rect">
            <a:avLst/>
          </a:prstGeom>
        </p:spPr>
      </p:pic>
    </p:spTree>
    <p:extLst>
      <p:ext uri="{BB962C8B-B14F-4D97-AF65-F5344CB8AC3E}">
        <p14:creationId xmlns:p14="http://schemas.microsoft.com/office/powerpoint/2010/main" val="3169427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Lst>
  <p:hf sldNum="0" hdr="0" dt="0"/>
  <p:txStyles>
    <p:titleStyle>
      <a:lvl1pPr algn="l" defTabSz="914400" rtl="0" eaLnBrk="1" latinLnBrk="0" hangingPunct="1">
        <a:lnSpc>
          <a:spcPct val="90000"/>
        </a:lnSpc>
        <a:spcBef>
          <a:spcPct val="0"/>
        </a:spcBef>
        <a:buNone/>
        <a:defRPr sz="1600" kern="1200">
          <a:solidFill>
            <a:srgbClr val="C8102E"/>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b="0" kern="1200">
          <a:solidFill>
            <a:srgbClr val="C8102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E872-169A-4290-90A0-76A31348B938}"/>
              </a:ext>
            </a:extLst>
          </p:cNvPr>
          <p:cNvSpPr>
            <a:spLocks noGrp="1"/>
          </p:cNvSpPr>
          <p:nvPr>
            <p:ph type="ctrTitle"/>
          </p:nvPr>
        </p:nvSpPr>
        <p:spPr/>
        <p:txBody>
          <a:bodyPr/>
          <a:lstStyle/>
          <a:p>
            <a:r>
              <a:rPr lang="en-US" dirty="0"/>
              <a:t>A Case Study in Beer</a:t>
            </a:r>
          </a:p>
        </p:txBody>
      </p:sp>
      <p:sp>
        <p:nvSpPr>
          <p:cNvPr id="3" name="Subtitle 2">
            <a:extLst>
              <a:ext uri="{FF2B5EF4-FFF2-40B4-BE49-F238E27FC236}">
                <a16:creationId xmlns:a16="http://schemas.microsoft.com/office/drawing/2014/main" id="{911B918B-9C15-44FA-9166-80EF8AAAEE16}"/>
              </a:ext>
            </a:extLst>
          </p:cNvPr>
          <p:cNvSpPr>
            <a:spLocks noGrp="1"/>
          </p:cNvSpPr>
          <p:nvPr>
            <p:ph type="subTitle" idx="1"/>
          </p:nvPr>
        </p:nvSpPr>
        <p:spPr/>
        <p:txBody>
          <a:bodyPr/>
          <a:lstStyle/>
          <a:p>
            <a:r>
              <a:rPr lang="en-US" dirty="0"/>
              <a:t>by Ben Goodwin &amp; Justin Ehly</a:t>
            </a:r>
          </a:p>
        </p:txBody>
      </p:sp>
    </p:spTree>
    <p:extLst>
      <p:ext uri="{BB962C8B-B14F-4D97-AF65-F5344CB8AC3E}">
        <p14:creationId xmlns:p14="http://schemas.microsoft.com/office/powerpoint/2010/main" val="932850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37D7-923F-4E41-8EF1-D34491C7346E}"/>
              </a:ext>
            </a:extLst>
          </p:cNvPr>
          <p:cNvSpPr>
            <a:spLocks noGrp="1"/>
          </p:cNvSpPr>
          <p:nvPr>
            <p:ph type="title"/>
          </p:nvPr>
        </p:nvSpPr>
        <p:spPr/>
        <p:txBody>
          <a:bodyPr/>
          <a:lstStyle/>
          <a:p>
            <a:r>
              <a:rPr lang="en-US" dirty="0"/>
              <a:t>Summary Statics of ABV</a:t>
            </a:r>
          </a:p>
        </p:txBody>
      </p:sp>
      <p:sp>
        <p:nvSpPr>
          <p:cNvPr id="4" name="Footer Placeholder 3">
            <a:extLst>
              <a:ext uri="{FF2B5EF4-FFF2-40B4-BE49-F238E27FC236}">
                <a16:creationId xmlns:a16="http://schemas.microsoft.com/office/drawing/2014/main" id="{77546247-501D-4589-BE88-A5008183345D}"/>
              </a:ext>
            </a:extLst>
          </p:cNvPr>
          <p:cNvSpPr>
            <a:spLocks noGrp="1"/>
          </p:cNvSpPr>
          <p:nvPr>
            <p:ph type="ftr" sz="quarter" idx="11"/>
          </p:nvPr>
        </p:nvSpPr>
        <p:spPr/>
        <p:txBody>
          <a:bodyPr/>
          <a:lstStyle/>
          <a:p>
            <a:r>
              <a:rPr lang="en-US"/>
              <a:t>Ben Goodwin &amp; Justin Ehly, MS6306, Tuesday 630p</a:t>
            </a:r>
            <a:endParaRPr lang="en-US" dirty="0"/>
          </a:p>
        </p:txBody>
      </p:sp>
      <p:sp>
        <p:nvSpPr>
          <p:cNvPr id="12" name="TextBox 11">
            <a:extLst>
              <a:ext uri="{FF2B5EF4-FFF2-40B4-BE49-F238E27FC236}">
                <a16:creationId xmlns:a16="http://schemas.microsoft.com/office/drawing/2014/main" id="{A0DA95D5-E270-4514-964E-75665DC9E218}"/>
              </a:ext>
            </a:extLst>
          </p:cNvPr>
          <p:cNvSpPr txBox="1"/>
          <p:nvPr/>
        </p:nvSpPr>
        <p:spPr>
          <a:xfrm>
            <a:off x="838199" y="1453995"/>
            <a:ext cx="4738511" cy="440120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C8102E"/>
                </a:solidFill>
              </a:rPr>
              <a:t>All beers have AVB: 0.10 - 12.80 </a:t>
            </a:r>
          </a:p>
          <a:p>
            <a:pPr marL="285750"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25% have AVB below 5.0</a:t>
            </a:r>
          </a:p>
          <a:p>
            <a:pPr marL="285750"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Middle value for all beers: 5.65</a:t>
            </a:r>
          </a:p>
          <a:p>
            <a:pPr marL="285750"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50% of beers have an AVB =  5.0 - 6.7</a:t>
            </a:r>
          </a:p>
          <a:p>
            <a:pPr lvl="1"/>
            <a:r>
              <a:rPr lang="en-US" sz="1400" dirty="0">
                <a:solidFill>
                  <a:srgbClr val="C8102E"/>
                </a:solidFill>
              </a:rPr>
              <a:t>For Example:</a:t>
            </a:r>
          </a:p>
          <a:p>
            <a:pPr marL="742950" lvl="1" indent="-285750">
              <a:buFont typeface="Arial" panose="020B0604020202020204" pitchFamily="34" charset="0"/>
              <a:buChar char="•"/>
            </a:pPr>
            <a:r>
              <a:rPr lang="en-US" sz="1400" dirty="0">
                <a:solidFill>
                  <a:srgbClr val="C8102E"/>
                </a:solidFill>
              </a:rPr>
              <a:t>Bud Ice (5.5%)</a:t>
            </a:r>
          </a:p>
          <a:p>
            <a:pPr marL="742950" lvl="1" indent="-285750">
              <a:buFont typeface="Arial" panose="020B0604020202020204" pitchFamily="34" charset="0"/>
              <a:buChar char="•"/>
            </a:pPr>
            <a:r>
              <a:rPr lang="en-US" sz="1400" dirty="0">
                <a:solidFill>
                  <a:srgbClr val="C8102E"/>
                </a:solidFill>
              </a:rPr>
              <a:t>Bud Light Platinum (6%)</a:t>
            </a:r>
          </a:p>
          <a:p>
            <a:pPr marL="742950" lvl="1" indent="-285750">
              <a:buFont typeface="Arial" panose="020B0604020202020204" pitchFamily="34" charset="0"/>
              <a:buChar char="•"/>
            </a:pPr>
            <a:r>
              <a:rPr lang="en-US" sz="1400" dirty="0">
                <a:solidFill>
                  <a:srgbClr val="C8102E"/>
                </a:solidFill>
              </a:rPr>
              <a:t>Natural Ice (5.9%)</a:t>
            </a:r>
          </a:p>
          <a:p>
            <a:pPr marL="742950" lvl="1" indent="-285750">
              <a:buFont typeface="Arial" panose="020B0604020202020204" pitchFamily="34" charset="0"/>
              <a:buChar char="•"/>
            </a:pPr>
            <a:r>
              <a:rPr lang="en-US" sz="1400" dirty="0">
                <a:solidFill>
                  <a:srgbClr val="C8102E"/>
                </a:solidFill>
              </a:rPr>
              <a:t>Bud Ice (5.5%)</a:t>
            </a:r>
          </a:p>
          <a:p>
            <a:pPr marL="742950" lvl="1" indent="-285750">
              <a:buFont typeface="Arial" panose="020B0604020202020204" pitchFamily="34" charset="0"/>
              <a:buChar char="•"/>
            </a:pPr>
            <a:r>
              <a:rPr lang="en-US" sz="1400" dirty="0">
                <a:solidFill>
                  <a:srgbClr val="C8102E"/>
                </a:solidFill>
              </a:rPr>
              <a:t>Budweiser (5%)</a:t>
            </a:r>
          </a:p>
          <a:p>
            <a:pPr marL="742950" lvl="1" indent="-285750">
              <a:buFont typeface="Arial" panose="020B0604020202020204" pitchFamily="34" charset="0"/>
              <a:buChar char="•"/>
            </a:pPr>
            <a:r>
              <a:rPr lang="en-US" sz="1400" dirty="0">
                <a:solidFill>
                  <a:srgbClr val="C8102E"/>
                </a:solidFill>
              </a:rPr>
              <a:t>Blue Moon (5%)</a:t>
            </a:r>
          </a:p>
          <a:p>
            <a:pPr marL="742950" lvl="1" indent="-285750">
              <a:buFont typeface="Arial" panose="020B0604020202020204" pitchFamily="34" charset="0"/>
              <a:buChar char="•"/>
            </a:pPr>
            <a:r>
              <a:rPr lang="en-US" sz="1400" dirty="0">
                <a:solidFill>
                  <a:srgbClr val="C8102E"/>
                </a:solidFill>
              </a:rPr>
              <a:t>Stella Artois (5%)</a:t>
            </a:r>
          </a:p>
          <a:p>
            <a:pPr marL="742950" lvl="1" indent="-285750">
              <a:buFont typeface="Arial" panose="020B0604020202020204" pitchFamily="34" charset="0"/>
              <a:buChar char="•"/>
            </a:pPr>
            <a:r>
              <a:rPr lang="en-US" sz="1400" dirty="0">
                <a:solidFill>
                  <a:srgbClr val="C8102E"/>
                </a:solidFill>
              </a:rPr>
              <a:t>Heineken (5%)</a:t>
            </a:r>
          </a:p>
          <a:p>
            <a:pPr marL="742950" lvl="1" indent="-285750">
              <a:buFont typeface="Arial" panose="020B0604020202020204" pitchFamily="34" charset="0"/>
              <a:buChar char="•"/>
            </a:pPr>
            <a:r>
              <a:rPr lang="en-US" sz="1400" dirty="0">
                <a:solidFill>
                  <a:srgbClr val="C8102E"/>
                </a:solidFill>
              </a:rPr>
              <a:t>Pabst Blue Ribbon (4.74%)</a:t>
            </a:r>
          </a:p>
          <a:p>
            <a:pPr marL="742950" lvl="1" indent="-285750">
              <a:buFont typeface="Arial" panose="020B0604020202020204" pitchFamily="34" charset="0"/>
              <a:buChar char="•"/>
            </a:pPr>
            <a:r>
              <a:rPr lang="en-US" sz="1400" dirty="0">
                <a:solidFill>
                  <a:srgbClr val="C8102E"/>
                </a:solidFill>
              </a:rPr>
              <a:t>Miller Genuine Draft (4.6%)</a:t>
            </a:r>
          </a:p>
          <a:p>
            <a:pPr marL="742950" lvl="1"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25% have AVB above 6.7</a:t>
            </a:r>
          </a:p>
        </p:txBody>
      </p:sp>
      <p:sp>
        <p:nvSpPr>
          <p:cNvPr id="13" name="TextBox 12">
            <a:extLst>
              <a:ext uri="{FF2B5EF4-FFF2-40B4-BE49-F238E27FC236}">
                <a16:creationId xmlns:a16="http://schemas.microsoft.com/office/drawing/2014/main" id="{76F6A8CB-4AA5-4EAC-A778-88C87DDAF789}"/>
              </a:ext>
            </a:extLst>
          </p:cNvPr>
          <p:cNvSpPr txBox="1"/>
          <p:nvPr/>
        </p:nvSpPr>
        <p:spPr>
          <a:xfrm>
            <a:off x="966612" y="5965131"/>
            <a:ext cx="5362222" cy="253916"/>
          </a:xfrm>
          <a:prstGeom prst="rect">
            <a:avLst/>
          </a:prstGeom>
          <a:noFill/>
        </p:spPr>
        <p:txBody>
          <a:bodyPr wrap="square" rtlCol="0">
            <a:spAutoFit/>
          </a:bodyPr>
          <a:lstStyle/>
          <a:p>
            <a:r>
              <a:rPr lang="en-US" sz="1050" dirty="0">
                <a:solidFill>
                  <a:srgbClr val="C8102E"/>
                </a:solidFill>
              </a:rPr>
              <a:t>SOURCE: https://worldfood.guide/list/list_of_beers_in_america_by_alcohol_content_abv/</a:t>
            </a:r>
          </a:p>
        </p:txBody>
      </p:sp>
      <p:pic>
        <p:nvPicPr>
          <p:cNvPr id="9" name="Picture 8">
            <a:extLst>
              <a:ext uri="{FF2B5EF4-FFF2-40B4-BE49-F238E27FC236}">
                <a16:creationId xmlns:a16="http://schemas.microsoft.com/office/drawing/2014/main" id="{928AA511-FA5F-4588-8C67-42143A6449DC}"/>
              </a:ext>
            </a:extLst>
          </p:cNvPr>
          <p:cNvPicPr>
            <a:picLocks noChangeAspect="1"/>
          </p:cNvPicPr>
          <p:nvPr/>
        </p:nvPicPr>
        <p:blipFill>
          <a:blip r:embed="rId3"/>
          <a:stretch>
            <a:fillRect/>
          </a:stretch>
        </p:blipFill>
        <p:spPr>
          <a:xfrm>
            <a:off x="5792486" y="1203226"/>
            <a:ext cx="5714286" cy="4761905"/>
          </a:xfrm>
          <a:prstGeom prst="rect">
            <a:avLst/>
          </a:prstGeom>
        </p:spPr>
      </p:pic>
      <p:sp>
        <p:nvSpPr>
          <p:cNvPr id="10" name="Left Brace 9">
            <a:extLst>
              <a:ext uri="{FF2B5EF4-FFF2-40B4-BE49-F238E27FC236}">
                <a16:creationId xmlns:a16="http://schemas.microsoft.com/office/drawing/2014/main" id="{EA05F422-4E8B-40D1-B21C-6E3EBC13BE95}"/>
              </a:ext>
            </a:extLst>
          </p:cNvPr>
          <p:cNvSpPr/>
          <p:nvPr/>
        </p:nvSpPr>
        <p:spPr>
          <a:xfrm rot="5400000">
            <a:off x="8520459" y="1216413"/>
            <a:ext cx="278783" cy="1012903"/>
          </a:xfrm>
          <a:prstGeom prst="leftBrace">
            <a:avLst>
              <a:gd name="adj1" fmla="val 28000"/>
              <a:gd name="adj2" fmla="val 52202"/>
            </a:avLst>
          </a:prstGeom>
          <a:noFill/>
          <a:ln>
            <a:solidFill>
              <a:srgbClr val="C8102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DE8AC1-A51F-4288-82F9-5E3F922CEF42}"/>
              </a:ext>
            </a:extLst>
          </p:cNvPr>
          <p:cNvSpPr/>
          <p:nvPr/>
        </p:nvSpPr>
        <p:spPr>
          <a:xfrm>
            <a:off x="9203828" y="1393349"/>
            <a:ext cx="2397512" cy="659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50% have AVB </a:t>
            </a:r>
          </a:p>
          <a:p>
            <a:r>
              <a:rPr lang="en-US" sz="1400" dirty="0">
                <a:solidFill>
                  <a:schemeClr val="tx1"/>
                </a:solidFill>
              </a:rPr>
              <a:t>between 5.0 and 6.7</a:t>
            </a:r>
          </a:p>
        </p:txBody>
      </p:sp>
      <p:sp>
        <p:nvSpPr>
          <p:cNvPr id="16" name="Left Brace 15">
            <a:extLst>
              <a:ext uri="{FF2B5EF4-FFF2-40B4-BE49-F238E27FC236}">
                <a16:creationId xmlns:a16="http://schemas.microsoft.com/office/drawing/2014/main" id="{0BAFDEE7-3C74-4206-A6B1-42A4E02E4B80}"/>
              </a:ext>
            </a:extLst>
          </p:cNvPr>
          <p:cNvSpPr/>
          <p:nvPr/>
        </p:nvSpPr>
        <p:spPr>
          <a:xfrm rot="5400000">
            <a:off x="10145200" y="3190043"/>
            <a:ext cx="278783" cy="2161527"/>
          </a:xfrm>
          <a:prstGeom prst="leftBrace">
            <a:avLst>
              <a:gd name="adj1" fmla="val 28000"/>
              <a:gd name="adj2" fmla="val 52202"/>
            </a:avLst>
          </a:prstGeom>
          <a:noFill/>
          <a:ln>
            <a:solidFill>
              <a:srgbClr val="C8102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B4BDD24-C122-440A-B97F-FBBC2BEFE895}"/>
              </a:ext>
            </a:extLst>
          </p:cNvPr>
          <p:cNvSpPr/>
          <p:nvPr/>
        </p:nvSpPr>
        <p:spPr>
          <a:xfrm>
            <a:off x="9203828" y="3472385"/>
            <a:ext cx="2397512" cy="659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25% have AVB above 6.7</a:t>
            </a:r>
          </a:p>
        </p:txBody>
      </p:sp>
      <p:sp>
        <p:nvSpPr>
          <p:cNvPr id="20" name="Left Brace 19">
            <a:extLst>
              <a:ext uri="{FF2B5EF4-FFF2-40B4-BE49-F238E27FC236}">
                <a16:creationId xmlns:a16="http://schemas.microsoft.com/office/drawing/2014/main" id="{2EFCE68A-D301-4EA6-8273-3C90A11FC382}"/>
              </a:ext>
            </a:extLst>
          </p:cNvPr>
          <p:cNvSpPr/>
          <p:nvPr/>
        </p:nvSpPr>
        <p:spPr>
          <a:xfrm rot="5400000">
            <a:off x="7249219" y="3379639"/>
            <a:ext cx="278783" cy="1529576"/>
          </a:xfrm>
          <a:prstGeom prst="leftBrace">
            <a:avLst>
              <a:gd name="adj1" fmla="val 28000"/>
              <a:gd name="adj2" fmla="val 52202"/>
            </a:avLst>
          </a:prstGeom>
          <a:noFill/>
          <a:ln>
            <a:solidFill>
              <a:srgbClr val="C8102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A6E91FC8-68C0-499C-9825-C8653B3CB9B3}"/>
              </a:ext>
            </a:extLst>
          </p:cNvPr>
          <p:cNvSpPr/>
          <p:nvPr/>
        </p:nvSpPr>
        <p:spPr>
          <a:xfrm>
            <a:off x="6623822" y="3346005"/>
            <a:ext cx="1529577" cy="659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25% have </a:t>
            </a:r>
          </a:p>
          <a:p>
            <a:pPr algn="ctr"/>
            <a:r>
              <a:rPr lang="en-US" sz="1400" dirty="0">
                <a:solidFill>
                  <a:schemeClr val="tx1"/>
                </a:solidFill>
              </a:rPr>
              <a:t>AVB above 6.7</a:t>
            </a:r>
          </a:p>
        </p:txBody>
      </p:sp>
    </p:spTree>
    <p:extLst>
      <p:ext uri="{BB962C8B-B14F-4D97-AF65-F5344CB8AC3E}">
        <p14:creationId xmlns:p14="http://schemas.microsoft.com/office/powerpoint/2010/main" val="3521789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D7D290-EA37-4301-99CC-2FF84295FBD0}"/>
              </a:ext>
            </a:extLst>
          </p:cNvPr>
          <p:cNvPicPr>
            <a:picLocks noChangeAspect="1"/>
          </p:cNvPicPr>
          <p:nvPr/>
        </p:nvPicPr>
        <p:blipFill>
          <a:blip r:embed="rId3"/>
          <a:stretch>
            <a:fillRect/>
          </a:stretch>
        </p:blipFill>
        <p:spPr>
          <a:xfrm>
            <a:off x="381714" y="1048047"/>
            <a:ext cx="11428571" cy="4761905"/>
          </a:xfrm>
          <a:prstGeom prst="rect">
            <a:avLst/>
          </a:prstGeom>
        </p:spPr>
      </p:pic>
      <p:sp>
        <p:nvSpPr>
          <p:cNvPr id="2" name="Title 1">
            <a:extLst>
              <a:ext uri="{FF2B5EF4-FFF2-40B4-BE49-F238E27FC236}">
                <a16:creationId xmlns:a16="http://schemas.microsoft.com/office/drawing/2014/main" id="{FE3AA27C-2309-465C-AC17-0449A19BEB0A}"/>
              </a:ext>
            </a:extLst>
          </p:cNvPr>
          <p:cNvSpPr>
            <a:spLocks noGrp="1"/>
          </p:cNvSpPr>
          <p:nvPr>
            <p:ph type="title"/>
          </p:nvPr>
        </p:nvSpPr>
        <p:spPr/>
        <p:txBody>
          <a:bodyPr/>
          <a:lstStyle/>
          <a:p>
            <a:r>
              <a:rPr lang="en-US" dirty="0"/>
              <a:t>Relationship between IBU and ABV</a:t>
            </a:r>
          </a:p>
        </p:txBody>
      </p:sp>
      <p:sp>
        <p:nvSpPr>
          <p:cNvPr id="3" name="Content Placeholder 2">
            <a:extLst>
              <a:ext uri="{FF2B5EF4-FFF2-40B4-BE49-F238E27FC236}">
                <a16:creationId xmlns:a16="http://schemas.microsoft.com/office/drawing/2014/main" id="{B7149D92-CF28-4737-A891-2F6520916C62}"/>
              </a:ext>
            </a:extLst>
          </p:cNvPr>
          <p:cNvSpPr>
            <a:spLocks noGrp="1"/>
          </p:cNvSpPr>
          <p:nvPr>
            <p:ph idx="1"/>
          </p:nvPr>
        </p:nvSpPr>
        <p:spPr>
          <a:xfrm>
            <a:off x="838200" y="1592885"/>
            <a:ext cx="5777089" cy="570451"/>
          </a:xfrm>
        </p:spPr>
        <p:txBody>
          <a:bodyPr/>
          <a:lstStyle/>
          <a:p>
            <a:r>
              <a:rPr lang="en-US" dirty="0"/>
              <a:t>There is visual evidence of a positive relationship between the IBU and ABV of beer in the USA.</a:t>
            </a:r>
          </a:p>
        </p:txBody>
      </p:sp>
      <p:sp>
        <p:nvSpPr>
          <p:cNvPr id="4" name="Footer Placeholder 3">
            <a:extLst>
              <a:ext uri="{FF2B5EF4-FFF2-40B4-BE49-F238E27FC236}">
                <a16:creationId xmlns:a16="http://schemas.microsoft.com/office/drawing/2014/main" id="{553B68B8-49D7-4132-B44D-844CF6B009AF}"/>
              </a:ext>
            </a:extLst>
          </p:cNvPr>
          <p:cNvSpPr>
            <a:spLocks noGrp="1"/>
          </p:cNvSpPr>
          <p:nvPr>
            <p:ph type="ftr" sz="quarter" idx="11"/>
          </p:nvPr>
        </p:nvSpPr>
        <p:spPr/>
        <p:txBody>
          <a:bodyPr/>
          <a:lstStyle/>
          <a:p>
            <a:r>
              <a:rPr lang="en-US"/>
              <a:t>Ben Goodwin &amp; Justin Ehly, MS6306, Tuesday 630p</a:t>
            </a:r>
            <a:endParaRPr lang="en-US" dirty="0"/>
          </a:p>
        </p:txBody>
      </p:sp>
    </p:spTree>
    <p:extLst>
      <p:ext uri="{BB962C8B-B14F-4D97-AF65-F5344CB8AC3E}">
        <p14:creationId xmlns:p14="http://schemas.microsoft.com/office/powerpoint/2010/main" val="3774118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70CE-D738-4090-8EEC-8A05113593F1}"/>
              </a:ext>
            </a:extLst>
          </p:cNvPr>
          <p:cNvSpPr>
            <a:spLocks noGrp="1"/>
          </p:cNvSpPr>
          <p:nvPr>
            <p:ph type="title"/>
          </p:nvPr>
        </p:nvSpPr>
        <p:spPr/>
        <p:txBody>
          <a:bodyPr/>
          <a:lstStyle/>
          <a:p>
            <a:r>
              <a:rPr lang="en-US" dirty="0"/>
              <a:t>Investigate the Difference between IPA and Ale’s using a kNN classifier</a:t>
            </a:r>
          </a:p>
        </p:txBody>
      </p:sp>
      <p:sp>
        <p:nvSpPr>
          <p:cNvPr id="3" name="Content Placeholder 2">
            <a:extLst>
              <a:ext uri="{FF2B5EF4-FFF2-40B4-BE49-F238E27FC236}">
                <a16:creationId xmlns:a16="http://schemas.microsoft.com/office/drawing/2014/main" id="{878BA658-46EB-4551-A08E-DD3B7DF48AAD}"/>
              </a:ext>
            </a:extLst>
          </p:cNvPr>
          <p:cNvSpPr>
            <a:spLocks noGrp="1"/>
          </p:cNvSpPr>
          <p:nvPr>
            <p:ph idx="1"/>
          </p:nvPr>
        </p:nvSpPr>
        <p:spPr>
          <a:xfrm>
            <a:off x="838200" y="1258349"/>
            <a:ext cx="5763322" cy="2254285"/>
          </a:xfrm>
        </p:spPr>
        <p:txBody>
          <a:bodyPr>
            <a:normAutofit lnSpcReduction="10000"/>
          </a:bodyPr>
          <a:lstStyle/>
          <a:p>
            <a:r>
              <a:rPr lang="en-US" dirty="0"/>
              <a:t>Using KNN (k nearest neighbors)</a:t>
            </a:r>
          </a:p>
          <a:p>
            <a:r>
              <a:rPr lang="en-US" dirty="0"/>
              <a:t>Determine optimal number of neighbors to best accuracy at predicting beer of IPA or Ale </a:t>
            </a:r>
          </a:p>
          <a:p>
            <a:r>
              <a:rPr lang="en-US" dirty="0"/>
              <a:t>Reduces dataset from 2,410 to 945 beers </a:t>
            </a:r>
          </a:p>
          <a:p>
            <a:r>
              <a:rPr lang="en-US" dirty="0"/>
              <a:t>Graph to right shows about 3 neighbors is appropriate</a:t>
            </a:r>
          </a:p>
          <a:p>
            <a:r>
              <a:rPr lang="en-US" dirty="0"/>
              <a:t>87% accuracy using 3 of the closest beers</a:t>
            </a:r>
          </a:p>
          <a:p>
            <a:r>
              <a:rPr lang="en-US" dirty="0"/>
              <a:t>Independently</a:t>
            </a:r>
          </a:p>
        </p:txBody>
      </p:sp>
      <p:sp>
        <p:nvSpPr>
          <p:cNvPr id="4" name="Footer Placeholder 3">
            <a:extLst>
              <a:ext uri="{FF2B5EF4-FFF2-40B4-BE49-F238E27FC236}">
                <a16:creationId xmlns:a16="http://schemas.microsoft.com/office/drawing/2014/main" id="{D0A438E7-7560-4A9B-B88C-5B6644B5B824}"/>
              </a:ext>
            </a:extLst>
          </p:cNvPr>
          <p:cNvSpPr>
            <a:spLocks noGrp="1"/>
          </p:cNvSpPr>
          <p:nvPr>
            <p:ph type="ftr" sz="quarter" idx="11"/>
          </p:nvPr>
        </p:nvSpPr>
        <p:spPr/>
        <p:txBody>
          <a:bodyPr/>
          <a:lstStyle/>
          <a:p>
            <a:r>
              <a:rPr lang="en-US"/>
              <a:t>Ben Goodwin &amp; Justin Ehly, MS6306, Tuesday 630p</a:t>
            </a:r>
            <a:endParaRPr lang="en-US" dirty="0"/>
          </a:p>
        </p:txBody>
      </p:sp>
      <p:graphicFrame>
        <p:nvGraphicFramePr>
          <p:cNvPr id="7" name="Table 6">
            <a:extLst>
              <a:ext uri="{FF2B5EF4-FFF2-40B4-BE49-F238E27FC236}">
                <a16:creationId xmlns:a16="http://schemas.microsoft.com/office/drawing/2014/main" id="{E0C9D857-79B4-4210-BF49-9F3F03DF6C8F}"/>
              </a:ext>
            </a:extLst>
          </p:cNvPr>
          <p:cNvGraphicFramePr>
            <a:graphicFrameLocks noGrp="1"/>
          </p:cNvGraphicFramePr>
          <p:nvPr>
            <p:extLst>
              <p:ext uri="{D42A27DB-BD31-4B8C-83A1-F6EECF244321}">
                <p14:modId xmlns:p14="http://schemas.microsoft.com/office/powerpoint/2010/main" val="3939628576"/>
              </p:ext>
            </p:extLst>
          </p:nvPr>
        </p:nvGraphicFramePr>
        <p:xfrm>
          <a:off x="1080048" y="3678984"/>
          <a:ext cx="3022877" cy="760095"/>
        </p:xfrm>
        <a:graphic>
          <a:graphicData uri="http://schemas.openxmlformats.org/drawingml/2006/table">
            <a:tbl>
              <a:tblPr/>
              <a:tblGrid>
                <a:gridCol w="1150643">
                  <a:extLst>
                    <a:ext uri="{9D8B030D-6E8A-4147-A177-3AD203B41FA5}">
                      <a16:colId xmlns:a16="http://schemas.microsoft.com/office/drawing/2014/main" val="3897303923"/>
                    </a:ext>
                  </a:extLst>
                </a:gridCol>
                <a:gridCol w="936117">
                  <a:extLst>
                    <a:ext uri="{9D8B030D-6E8A-4147-A177-3AD203B41FA5}">
                      <a16:colId xmlns:a16="http://schemas.microsoft.com/office/drawing/2014/main" val="3836089079"/>
                    </a:ext>
                  </a:extLst>
                </a:gridCol>
                <a:gridCol w="936117">
                  <a:extLst>
                    <a:ext uri="{9D8B030D-6E8A-4147-A177-3AD203B41FA5}">
                      <a16:colId xmlns:a16="http://schemas.microsoft.com/office/drawing/2014/main" val="3199472378"/>
                    </a:ext>
                  </a:extLst>
                </a:gridCol>
              </a:tblGrid>
              <a:tr h="190500">
                <a:tc>
                  <a:txBody>
                    <a:bodyPr/>
                    <a:lstStyle/>
                    <a:p>
                      <a:pPr algn="l" fontAlgn="b"/>
                      <a:endParaRPr lang="en-US" sz="1600" b="0" i="0" u="none" strike="noStrike">
                        <a:solidFill>
                          <a:srgbClr val="C8102E"/>
                        </a:solidFill>
                        <a:effectLst/>
                        <a:latin typeface="+mn-lt"/>
                      </a:endParaRPr>
                    </a:p>
                  </a:txBody>
                  <a:tcPr marL="9525" marR="9525" marT="9525" marB="0" anchor="b">
                    <a:lnL>
                      <a:noFill/>
                    </a:lnL>
                    <a:lnR>
                      <a:noFill/>
                    </a:lnR>
                    <a:lnT>
                      <a:noFill/>
                    </a:lnT>
                    <a:lnB>
                      <a:noFill/>
                    </a:lnB>
                  </a:tcPr>
                </a:tc>
                <a:tc>
                  <a:txBody>
                    <a:bodyPr/>
                    <a:lstStyle/>
                    <a:p>
                      <a:pPr algn="ctr" fontAlgn="b"/>
                      <a:r>
                        <a:rPr lang="en-US" sz="1600" b="0" i="0" u="none" strike="noStrike">
                          <a:solidFill>
                            <a:srgbClr val="C8102E"/>
                          </a:solidFill>
                          <a:effectLst/>
                          <a:latin typeface="+mn-lt"/>
                        </a:rPr>
                        <a:t>Ale</a:t>
                      </a:r>
                    </a:p>
                  </a:txBody>
                  <a:tcPr marL="9525" marR="9525" marT="9525" marB="0" anchor="b">
                    <a:lnL>
                      <a:noFill/>
                    </a:lnL>
                    <a:lnR>
                      <a:noFill/>
                    </a:lnR>
                    <a:lnT>
                      <a:noFill/>
                    </a:lnT>
                    <a:lnB>
                      <a:noFill/>
                    </a:lnB>
                  </a:tcPr>
                </a:tc>
                <a:tc>
                  <a:txBody>
                    <a:bodyPr/>
                    <a:lstStyle/>
                    <a:p>
                      <a:pPr algn="ctr" fontAlgn="b"/>
                      <a:r>
                        <a:rPr lang="en-US" sz="1600" b="0" i="0" u="none" strike="noStrike">
                          <a:solidFill>
                            <a:srgbClr val="C8102E"/>
                          </a:solidFill>
                          <a:effectLst/>
                          <a:latin typeface="+mn-lt"/>
                        </a:rPr>
                        <a:t>IPA</a:t>
                      </a:r>
                    </a:p>
                  </a:txBody>
                  <a:tcPr marL="9525" marR="9525" marT="9525" marB="0" anchor="b">
                    <a:lnL>
                      <a:noFill/>
                    </a:lnL>
                    <a:lnR>
                      <a:noFill/>
                    </a:lnR>
                    <a:lnT>
                      <a:noFill/>
                    </a:lnT>
                    <a:lnB>
                      <a:noFill/>
                    </a:lnB>
                  </a:tcPr>
                </a:tc>
                <a:extLst>
                  <a:ext uri="{0D108BD9-81ED-4DB2-BD59-A6C34878D82A}">
                    <a16:rowId xmlns:a16="http://schemas.microsoft.com/office/drawing/2014/main" val="2069976322"/>
                  </a:ext>
                </a:extLst>
              </a:tr>
              <a:tr h="190500">
                <a:tc>
                  <a:txBody>
                    <a:bodyPr/>
                    <a:lstStyle/>
                    <a:p>
                      <a:pPr algn="l" fontAlgn="b"/>
                      <a:r>
                        <a:rPr lang="en-US" sz="1600" b="0" i="0" u="none" strike="noStrike">
                          <a:solidFill>
                            <a:srgbClr val="C8102E"/>
                          </a:solidFill>
                          <a:effectLst/>
                          <a:latin typeface="+mn-lt"/>
                        </a:rPr>
                        <a:t>Correct</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90%</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83%</a:t>
                      </a:r>
                    </a:p>
                  </a:txBody>
                  <a:tcPr marL="9525" marR="9525" marT="9525" marB="0" anchor="b">
                    <a:lnL>
                      <a:noFill/>
                    </a:lnL>
                    <a:lnR>
                      <a:noFill/>
                    </a:lnR>
                    <a:lnT>
                      <a:noFill/>
                    </a:lnT>
                    <a:lnB>
                      <a:noFill/>
                    </a:lnB>
                  </a:tcPr>
                </a:tc>
                <a:extLst>
                  <a:ext uri="{0D108BD9-81ED-4DB2-BD59-A6C34878D82A}">
                    <a16:rowId xmlns:a16="http://schemas.microsoft.com/office/drawing/2014/main" val="1173836903"/>
                  </a:ext>
                </a:extLst>
              </a:tr>
              <a:tr h="190500">
                <a:tc>
                  <a:txBody>
                    <a:bodyPr/>
                    <a:lstStyle/>
                    <a:p>
                      <a:pPr algn="l" fontAlgn="b"/>
                      <a:r>
                        <a:rPr lang="en-US" sz="1600" b="0" i="0" u="none" strike="noStrike">
                          <a:solidFill>
                            <a:srgbClr val="C8102E"/>
                          </a:solidFill>
                          <a:effectLst/>
                          <a:latin typeface="+mn-lt"/>
                        </a:rPr>
                        <a:t>Not Correct</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10%</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17%</a:t>
                      </a:r>
                    </a:p>
                  </a:txBody>
                  <a:tcPr marL="9525" marR="9525" marT="9525" marB="0" anchor="b">
                    <a:lnL>
                      <a:noFill/>
                    </a:lnL>
                    <a:lnR>
                      <a:noFill/>
                    </a:lnR>
                    <a:lnT>
                      <a:noFill/>
                    </a:lnT>
                    <a:lnB>
                      <a:noFill/>
                    </a:lnB>
                  </a:tcPr>
                </a:tc>
                <a:extLst>
                  <a:ext uri="{0D108BD9-81ED-4DB2-BD59-A6C34878D82A}">
                    <a16:rowId xmlns:a16="http://schemas.microsoft.com/office/drawing/2014/main" val="46966088"/>
                  </a:ext>
                </a:extLst>
              </a:tr>
            </a:tbl>
          </a:graphicData>
        </a:graphic>
      </p:graphicFrame>
      <p:pic>
        <p:nvPicPr>
          <p:cNvPr id="8" name="Picture 7">
            <a:extLst>
              <a:ext uri="{FF2B5EF4-FFF2-40B4-BE49-F238E27FC236}">
                <a16:creationId xmlns:a16="http://schemas.microsoft.com/office/drawing/2014/main" id="{0F800BCA-D191-4A02-B734-10420B815859}"/>
              </a:ext>
            </a:extLst>
          </p:cNvPr>
          <p:cNvPicPr>
            <a:picLocks noChangeAspect="1"/>
          </p:cNvPicPr>
          <p:nvPr/>
        </p:nvPicPr>
        <p:blipFill>
          <a:blip r:embed="rId3"/>
          <a:stretch>
            <a:fillRect/>
          </a:stretch>
        </p:blipFill>
        <p:spPr>
          <a:xfrm>
            <a:off x="6703574" y="1048047"/>
            <a:ext cx="4761905" cy="4761905"/>
          </a:xfrm>
          <a:prstGeom prst="rect">
            <a:avLst/>
          </a:prstGeom>
        </p:spPr>
      </p:pic>
    </p:spTree>
    <p:extLst>
      <p:ext uri="{BB962C8B-B14F-4D97-AF65-F5344CB8AC3E}">
        <p14:creationId xmlns:p14="http://schemas.microsoft.com/office/powerpoint/2010/main" val="842463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C1A7-9AB6-4072-9CCA-6BF2FFBD4672}"/>
              </a:ext>
            </a:extLst>
          </p:cNvPr>
          <p:cNvSpPr>
            <a:spLocks noGrp="1"/>
          </p:cNvSpPr>
          <p:nvPr>
            <p:ph type="title"/>
          </p:nvPr>
        </p:nvSpPr>
        <p:spPr/>
        <p:txBody>
          <a:bodyPr/>
          <a:lstStyle/>
          <a:p>
            <a:r>
              <a:rPr lang="en-US" dirty="0"/>
              <a:t>Investigate the Difference between IPA and Ale’s using a Naïve Bayes classifier</a:t>
            </a:r>
          </a:p>
        </p:txBody>
      </p:sp>
      <p:sp>
        <p:nvSpPr>
          <p:cNvPr id="3" name="Content Placeholder 2">
            <a:extLst>
              <a:ext uri="{FF2B5EF4-FFF2-40B4-BE49-F238E27FC236}">
                <a16:creationId xmlns:a16="http://schemas.microsoft.com/office/drawing/2014/main" id="{0BB8494F-1C12-40CD-87EC-B63E692CF56B}"/>
              </a:ext>
            </a:extLst>
          </p:cNvPr>
          <p:cNvSpPr>
            <a:spLocks noGrp="1"/>
          </p:cNvSpPr>
          <p:nvPr>
            <p:ph idx="1"/>
          </p:nvPr>
        </p:nvSpPr>
        <p:spPr>
          <a:xfrm>
            <a:off x="838200" y="1258349"/>
            <a:ext cx="6131312" cy="1272978"/>
          </a:xfrm>
        </p:spPr>
        <p:txBody>
          <a:bodyPr/>
          <a:lstStyle/>
          <a:p>
            <a:r>
              <a:rPr lang="en-US" dirty="0"/>
              <a:t>Using Naïve Bayes Classifier to compare to kNN</a:t>
            </a:r>
          </a:p>
          <a:p>
            <a:r>
              <a:rPr lang="en-US" dirty="0"/>
              <a:t>Saw overall 87% accuracy in classifying beers correctly</a:t>
            </a:r>
          </a:p>
          <a:p>
            <a:r>
              <a:rPr lang="en-US" dirty="0"/>
              <a:t>Very similar performance between Ales and IPAs</a:t>
            </a:r>
          </a:p>
          <a:p>
            <a:endParaRPr lang="en-US" dirty="0"/>
          </a:p>
          <a:p>
            <a:pPr marL="0" indent="0">
              <a:buNone/>
            </a:pPr>
            <a:endParaRPr lang="en-US" dirty="0"/>
          </a:p>
        </p:txBody>
      </p:sp>
      <p:sp>
        <p:nvSpPr>
          <p:cNvPr id="4" name="Footer Placeholder 3">
            <a:extLst>
              <a:ext uri="{FF2B5EF4-FFF2-40B4-BE49-F238E27FC236}">
                <a16:creationId xmlns:a16="http://schemas.microsoft.com/office/drawing/2014/main" id="{5AEE9CD7-E34B-4905-86DA-C76B3A185292}"/>
              </a:ext>
            </a:extLst>
          </p:cNvPr>
          <p:cNvSpPr>
            <a:spLocks noGrp="1"/>
          </p:cNvSpPr>
          <p:nvPr>
            <p:ph type="ftr" sz="quarter" idx="11"/>
          </p:nvPr>
        </p:nvSpPr>
        <p:spPr/>
        <p:txBody>
          <a:bodyPr/>
          <a:lstStyle/>
          <a:p>
            <a:r>
              <a:rPr lang="en-US"/>
              <a:t>Ben Goodwin &amp; Justin Ehly, MS6306, Tuesday 630p</a:t>
            </a:r>
            <a:endParaRPr lang="en-US" dirty="0"/>
          </a:p>
        </p:txBody>
      </p:sp>
      <p:graphicFrame>
        <p:nvGraphicFramePr>
          <p:cNvPr id="6" name="Table 5">
            <a:extLst>
              <a:ext uri="{FF2B5EF4-FFF2-40B4-BE49-F238E27FC236}">
                <a16:creationId xmlns:a16="http://schemas.microsoft.com/office/drawing/2014/main" id="{247ADD4A-231F-43B0-B7A3-6C9B827E06F3}"/>
              </a:ext>
            </a:extLst>
          </p:cNvPr>
          <p:cNvGraphicFramePr>
            <a:graphicFrameLocks noGrp="1"/>
          </p:cNvGraphicFramePr>
          <p:nvPr>
            <p:extLst>
              <p:ext uri="{D42A27DB-BD31-4B8C-83A1-F6EECF244321}">
                <p14:modId xmlns:p14="http://schemas.microsoft.com/office/powerpoint/2010/main" val="113153506"/>
              </p:ext>
            </p:extLst>
          </p:nvPr>
        </p:nvGraphicFramePr>
        <p:xfrm>
          <a:off x="1291922" y="2786053"/>
          <a:ext cx="3022877" cy="760095"/>
        </p:xfrm>
        <a:graphic>
          <a:graphicData uri="http://schemas.openxmlformats.org/drawingml/2006/table">
            <a:tbl>
              <a:tblPr/>
              <a:tblGrid>
                <a:gridCol w="1150643">
                  <a:extLst>
                    <a:ext uri="{9D8B030D-6E8A-4147-A177-3AD203B41FA5}">
                      <a16:colId xmlns:a16="http://schemas.microsoft.com/office/drawing/2014/main" val="3897303923"/>
                    </a:ext>
                  </a:extLst>
                </a:gridCol>
                <a:gridCol w="936117">
                  <a:extLst>
                    <a:ext uri="{9D8B030D-6E8A-4147-A177-3AD203B41FA5}">
                      <a16:colId xmlns:a16="http://schemas.microsoft.com/office/drawing/2014/main" val="3836089079"/>
                    </a:ext>
                  </a:extLst>
                </a:gridCol>
                <a:gridCol w="936117">
                  <a:extLst>
                    <a:ext uri="{9D8B030D-6E8A-4147-A177-3AD203B41FA5}">
                      <a16:colId xmlns:a16="http://schemas.microsoft.com/office/drawing/2014/main" val="3199472378"/>
                    </a:ext>
                  </a:extLst>
                </a:gridCol>
              </a:tblGrid>
              <a:tr h="190500">
                <a:tc>
                  <a:txBody>
                    <a:bodyPr/>
                    <a:lstStyle/>
                    <a:p>
                      <a:pPr algn="l" fontAlgn="b"/>
                      <a:endParaRPr lang="en-US" sz="1600" b="0" i="0" u="none" strike="noStrike">
                        <a:solidFill>
                          <a:srgbClr val="C8102E"/>
                        </a:solidFill>
                        <a:effectLst/>
                        <a:latin typeface="+mn-lt"/>
                      </a:endParaRPr>
                    </a:p>
                  </a:txBody>
                  <a:tcPr marL="9525" marR="9525" marT="9525" marB="0" anchor="b">
                    <a:lnL>
                      <a:noFill/>
                    </a:lnL>
                    <a:lnR>
                      <a:noFill/>
                    </a:lnR>
                    <a:lnT>
                      <a:noFill/>
                    </a:lnT>
                    <a:lnB>
                      <a:noFill/>
                    </a:lnB>
                  </a:tcPr>
                </a:tc>
                <a:tc>
                  <a:txBody>
                    <a:bodyPr/>
                    <a:lstStyle/>
                    <a:p>
                      <a:pPr algn="ctr" fontAlgn="b"/>
                      <a:r>
                        <a:rPr lang="en-US" sz="1600" b="0" i="0" u="none" strike="noStrike">
                          <a:solidFill>
                            <a:srgbClr val="C8102E"/>
                          </a:solidFill>
                          <a:effectLst/>
                          <a:latin typeface="+mn-lt"/>
                        </a:rPr>
                        <a:t>Ale</a:t>
                      </a:r>
                    </a:p>
                  </a:txBody>
                  <a:tcPr marL="9525" marR="9525" marT="9525" marB="0" anchor="b">
                    <a:lnL>
                      <a:noFill/>
                    </a:lnL>
                    <a:lnR>
                      <a:noFill/>
                    </a:lnR>
                    <a:lnT>
                      <a:noFill/>
                    </a:lnT>
                    <a:lnB>
                      <a:noFill/>
                    </a:lnB>
                  </a:tcPr>
                </a:tc>
                <a:tc>
                  <a:txBody>
                    <a:bodyPr/>
                    <a:lstStyle/>
                    <a:p>
                      <a:pPr algn="ctr" fontAlgn="b"/>
                      <a:r>
                        <a:rPr lang="en-US" sz="1600" b="0" i="0" u="none" strike="noStrike">
                          <a:solidFill>
                            <a:srgbClr val="C8102E"/>
                          </a:solidFill>
                          <a:effectLst/>
                          <a:latin typeface="+mn-lt"/>
                        </a:rPr>
                        <a:t>IPA</a:t>
                      </a:r>
                    </a:p>
                  </a:txBody>
                  <a:tcPr marL="9525" marR="9525" marT="9525" marB="0" anchor="b">
                    <a:lnL>
                      <a:noFill/>
                    </a:lnL>
                    <a:lnR>
                      <a:noFill/>
                    </a:lnR>
                    <a:lnT>
                      <a:noFill/>
                    </a:lnT>
                    <a:lnB>
                      <a:noFill/>
                    </a:lnB>
                  </a:tcPr>
                </a:tc>
                <a:extLst>
                  <a:ext uri="{0D108BD9-81ED-4DB2-BD59-A6C34878D82A}">
                    <a16:rowId xmlns:a16="http://schemas.microsoft.com/office/drawing/2014/main" val="2069976322"/>
                  </a:ext>
                </a:extLst>
              </a:tr>
              <a:tr h="190500">
                <a:tc>
                  <a:txBody>
                    <a:bodyPr/>
                    <a:lstStyle/>
                    <a:p>
                      <a:pPr algn="l" fontAlgn="b"/>
                      <a:r>
                        <a:rPr lang="en-US" sz="1600" b="0" i="0" u="none" strike="noStrike">
                          <a:solidFill>
                            <a:srgbClr val="C8102E"/>
                          </a:solidFill>
                          <a:effectLst/>
                          <a:latin typeface="+mn-lt"/>
                        </a:rPr>
                        <a:t>Correct</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90%</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83%</a:t>
                      </a:r>
                    </a:p>
                  </a:txBody>
                  <a:tcPr marL="9525" marR="9525" marT="9525" marB="0" anchor="b">
                    <a:lnL>
                      <a:noFill/>
                    </a:lnL>
                    <a:lnR>
                      <a:noFill/>
                    </a:lnR>
                    <a:lnT>
                      <a:noFill/>
                    </a:lnT>
                    <a:lnB>
                      <a:noFill/>
                    </a:lnB>
                  </a:tcPr>
                </a:tc>
                <a:extLst>
                  <a:ext uri="{0D108BD9-81ED-4DB2-BD59-A6C34878D82A}">
                    <a16:rowId xmlns:a16="http://schemas.microsoft.com/office/drawing/2014/main" val="1173836903"/>
                  </a:ext>
                </a:extLst>
              </a:tr>
              <a:tr h="190500">
                <a:tc>
                  <a:txBody>
                    <a:bodyPr/>
                    <a:lstStyle/>
                    <a:p>
                      <a:pPr algn="l" fontAlgn="b"/>
                      <a:r>
                        <a:rPr lang="en-US" sz="1600" b="0" i="0" u="none" strike="noStrike">
                          <a:solidFill>
                            <a:srgbClr val="C8102E"/>
                          </a:solidFill>
                          <a:effectLst/>
                          <a:latin typeface="+mn-lt"/>
                        </a:rPr>
                        <a:t>Not Correct</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10%</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17%</a:t>
                      </a:r>
                    </a:p>
                  </a:txBody>
                  <a:tcPr marL="9525" marR="9525" marT="9525" marB="0" anchor="b">
                    <a:lnL>
                      <a:noFill/>
                    </a:lnL>
                    <a:lnR>
                      <a:noFill/>
                    </a:lnR>
                    <a:lnT>
                      <a:noFill/>
                    </a:lnT>
                    <a:lnB>
                      <a:noFill/>
                    </a:lnB>
                  </a:tcPr>
                </a:tc>
                <a:extLst>
                  <a:ext uri="{0D108BD9-81ED-4DB2-BD59-A6C34878D82A}">
                    <a16:rowId xmlns:a16="http://schemas.microsoft.com/office/drawing/2014/main" val="46966088"/>
                  </a:ext>
                </a:extLst>
              </a:tr>
            </a:tbl>
          </a:graphicData>
        </a:graphic>
      </p:graphicFrame>
      <p:pic>
        <p:nvPicPr>
          <p:cNvPr id="3074" name="Picture 2" descr="Shock Top Beers | Cheers to What's Ahead">
            <a:extLst>
              <a:ext uri="{FF2B5EF4-FFF2-40B4-BE49-F238E27FC236}">
                <a16:creationId xmlns:a16="http://schemas.microsoft.com/office/drawing/2014/main" id="{0407C9A6-4A2F-4B33-82CF-8D8F84BC20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0774" y="1457315"/>
            <a:ext cx="2657475" cy="26574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eer | Elysian Contact Haze | Bill's Distributing">
            <a:extLst>
              <a:ext uri="{FF2B5EF4-FFF2-40B4-BE49-F238E27FC236}">
                <a16:creationId xmlns:a16="http://schemas.microsoft.com/office/drawing/2014/main" id="{97F38CE9-EBD2-45CC-B66D-387F7D5C54E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7985"/>
          <a:stretch/>
        </p:blipFill>
        <p:spPr bwMode="auto">
          <a:xfrm>
            <a:off x="9428588" y="1208890"/>
            <a:ext cx="1809750" cy="315432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EE6C9FF-0AFA-43A9-933D-CA67B31C60F9}"/>
              </a:ext>
            </a:extLst>
          </p:cNvPr>
          <p:cNvSpPr txBox="1"/>
          <p:nvPr/>
        </p:nvSpPr>
        <p:spPr>
          <a:xfrm>
            <a:off x="7727795" y="2935267"/>
            <a:ext cx="1389578" cy="461665"/>
          </a:xfrm>
          <a:prstGeom prst="rect">
            <a:avLst/>
          </a:prstGeom>
          <a:noFill/>
        </p:spPr>
        <p:txBody>
          <a:bodyPr wrap="square" rtlCol="0">
            <a:spAutoFit/>
          </a:bodyPr>
          <a:lstStyle/>
          <a:p>
            <a:pPr algn="ctr"/>
            <a:r>
              <a:rPr lang="en-US" sz="2400" b="1" dirty="0">
                <a:solidFill>
                  <a:srgbClr val="C8102E"/>
                </a:solidFill>
              </a:rPr>
              <a:t>OR</a:t>
            </a:r>
          </a:p>
        </p:txBody>
      </p:sp>
    </p:spTree>
    <p:extLst>
      <p:ext uri="{BB962C8B-B14F-4D97-AF65-F5344CB8AC3E}">
        <p14:creationId xmlns:p14="http://schemas.microsoft.com/office/powerpoint/2010/main" val="132047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8C31-CFF8-47EE-AC0D-F7CEA1AF3611}"/>
              </a:ext>
            </a:extLst>
          </p:cNvPr>
          <p:cNvSpPr>
            <a:spLocks noGrp="1"/>
          </p:cNvSpPr>
          <p:nvPr>
            <p:ph type="title"/>
          </p:nvPr>
        </p:nvSpPr>
        <p:spPr/>
        <p:txBody>
          <a:bodyPr/>
          <a:lstStyle/>
          <a:p>
            <a:r>
              <a:rPr lang="en-US" dirty="0"/>
              <a:t>Investigate the Difference between IPA and Ale’s using a kNN classifier</a:t>
            </a:r>
          </a:p>
        </p:txBody>
      </p:sp>
      <p:sp>
        <p:nvSpPr>
          <p:cNvPr id="4" name="Footer Placeholder 3">
            <a:extLst>
              <a:ext uri="{FF2B5EF4-FFF2-40B4-BE49-F238E27FC236}">
                <a16:creationId xmlns:a16="http://schemas.microsoft.com/office/drawing/2014/main" id="{43A1BACE-3685-4B28-972F-C5AB5A1A8497}"/>
              </a:ext>
            </a:extLst>
          </p:cNvPr>
          <p:cNvSpPr>
            <a:spLocks noGrp="1"/>
          </p:cNvSpPr>
          <p:nvPr>
            <p:ph type="ftr" sz="quarter" idx="11"/>
          </p:nvPr>
        </p:nvSpPr>
        <p:spPr/>
        <p:txBody>
          <a:bodyPr/>
          <a:lstStyle/>
          <a:p>
            <a:r>
              <a:rPr lang="en-US"/>
              <a:t>Ben Goodwin &amp; Justin Ehly, MS6306, Tuesday 630p</a:t>
            </a:r>
            <a:endParaRPr lang="en-US" dirty="0"/>
          </a:p>
        </p:txBody>
      </p:sp>
      <p:graphicFrame>
        <p:nvGraphicFramePr>
          <p:cNvPr id="11" name="Content Placeholder 4">
            <a:extLst>
              <a:ext uri="{FF2B5EF4-FFF2-40B4-BE49-F238E27FC236}">
                <a16:creationId xmlns:a16="http://schemas.microsoft.com/office/drawing/2014/main" id="{8A4B3F07-E4B1-44DE-806F-C1332FD704B7}"/>
              </a:ext>
            </a:extLst>
          </p:cNvPr>
          <p:cNvGraphicFramePr>
            <a:graphicFrameLocks/>
          </p:cNvGraphicFramePr>
          <p:nvPr>
            <p:extLst>
              <p:ext uri="{D42A27DB-BD31-4B8C-83A1-F6EECF244321}">
                <p14:modId xmlns:p14="http://schemas.microsoft.com/office/powerpoint/2010/main" val="3574578865"/>
              </p:ext>
            </p:extLst>
          </p:nvPr>
        </p:nvGraphicFramePr>
        <p:xfrm>
          <a:off x="838200" y="2085975"/>
          <a:ext cx="4965701" cy="1076325"/>
        </p:xfrm>
        <a:graphic>
          <a:graphicData uri="http://schemas.openxmlformats.org/drawingml/2006/table">
            <a:tbl>
              <a:tblPr/>
              <a:tblGrid>
                <a:gridCol w="695831">
                  <a:extLst>
                    <a:ext uri="{9D8B030D-6E8A-4147-A177-3AD203B41FA5}">
                      <a16:colId xmlns:a16="http://schemas.microsoft.com/office/drawing/2014/main" val="2502630848"/>
                    </a:ext>
                  </a:extLst>
                </a:gridCol>
                <a:gridCol w="711645">
                  <a:extLst>
                    <a:ext uri="{9D8B030D-6E8A-4147-A177-3AD203B41FA5}">
                      <a16:colId xmlns:a16="http://schemas.microsoft.com/office/drawing/2014/main" val="876702621"/>
                    </a:ext>
                  </a:extLst>
                </a:gridCol>
                <a:gridCol w="711645">
                  <a:extLst>
                    <a:ext uri="{9D8B030D-6E8A-4147-A177-3AD203B41FA5}">
                      <a16:colId xmlns:a16="http://schemas.microsoft.com/office/drawing/2014/main" val="654043484"/>
                    </a:ext>
                  </a:extLst>
                </a:gridCol>
                <a:gridCol w="711645">
                  <a:extLst>
                    <a:ext uri="{9D8B030D-6E8A-4147-A177-3AD203B41FA5}">
                      <a16:colId xmlns:a16="http://schemas.microsoft.com/office/drawing/2014/main" val="3548338793"/>
                    </a:ext>
                  </a:extLst>
                </a:gridCol>
                <a:gridCol w="711645">
                  <a:extLst>
                    <a:ext uri="{9D8B030D-6E8A-4147-A177-3AD203B41FA5}">
                      <a16:colId xmlns:a16="http://schemas.microsoft.com/office/drawing/2014/main" val="649083717"/>
                    </a:ext>
                  </a:extLst>
                </a:gridCol>
                <a:gridCol w="711645">
                  <a:extLst>
                    <a:ext uri="{9D8B030D-6E8A-4147-A177-3AD203B41FA5}">
                      <a16:colId xmlns:a16="http://schemas.microsoft.com/office/drawing/2014/main" val="1183816382"/>
                    </a:ext>
                  </a:extLst>
                </a:gridCol>
                <a:gridCol w="711645">
                  <a:extLst>
                    <a:ext uri="{9D8B030D-6E8A-4147-A177-3AD203B41FA5}">
                      <a16:colId xmlns:a16="http://schemas.microsoft.com/office/drawing/2014/main" val="835795186"/>
                    </a:ext>
                  </a:extLst>
                </a:gridCol>
              </a:tblGrid>
              <a:tr h="266700">
                <a:tc>
                  <a:txBody>
                    <a:bodyPr/>
                    <a:lstStyle/>
                    <a:p>
                      <a:pPr algn="l" fontAlgn="b"/>
                      <a:r>
                        <a:rPr lang="en-US" sz="1600" b="0" i="0" u="none" strike="noStrike">
                          <a:solidFill>
                            <a:srgbClr val="C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gridSpan="3">
                  <a:txBody>
                    <a:bodyPr/>
                    <a:lstStyle/>
                    <a:p>
                      <a:pPr algn="ctr" fontAlgn="b"/>
                      <a:r>
                        <a:rPr lang="en-US" sz="1600" b="0" i="0" u="none" strike="noStrike">
                          <a:solidFill>
                            <a:srgbClr val="C00000"/>
                          </a:solidFill>
                          <a:effectLst/>
                          <a:latin typeface="Calibri" panose="020F0502020204030204" pitchFamily="34" charset="0"/>
                        </a:rPr>
                        <a:t>ABV</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600" b="0" i="0" u="none" strike="noStrike">
                          <a:solidFill>
                            <a:srgbClr val="C00000"/>
                          </a:solidFill>
                          <a:effectLst/>
                          <a:latin typeface="Calibri" panose="020F0502020204030204" pitchFamily="34" charset="0"/>
                        </a:rPr>
                        <a:t>IBU</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38116628"/>
                  </a:ext>
                </a:extLst>
              </a:tr>
              <a:tr h="276225">
                <a:tc>
                  <a:txBody>
                    <a:bodyPr/>
                    <a:lstStyle/>
                    <a:p>
                      <a:pPr algn="l" fontAlgn="b"/>
                      <a:r>
                        <a:rPr lang="en-US" sz="1600" b="0" i="0" u="none" strike="noStrike">
                          <a:solidFill>
                            <a:srgbClr val="C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Min</a:t>
                      </a:r>
                    </a:p>
                  </a:txBody>
                  <a:tcPr marL="9525" marR="9525" marT="9525" marB="0" anchor="b">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Median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Max</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Min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Median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Max</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0039497"/>
                  </a:ext>
                </a:extLst>
              </a:tr>
              <a:tr h="266700">
                <a:tc>
                  <a:txBody>
                    <a:bodyPr/>
                    <a:lstStyle/>
                    <a:p>
                      <a:pPr algn="l" fontAlgn="b"/>
                      <a:r>
                        <a:rPr lang="en-US" sz="1600" b="0" i="0" u="none" strike="noStrike">
                          <a:solidFill>
                            <a:srgbClr val="C00000"/>
                          </a:solidFill>
                          <a:effectLst/>
                          <a:latin typeface="Calibri" panose="020F0502020204030204" pitchFamily="34" charset="0"/>
                        </a:rPr>
                        <a:t>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C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5.4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C00000"/>
                          </a:solidFill>
                          <a:effectLst/>
                          <a:latin typeface="Calibri" panose="020F0502020204030204" pitchFamily="34" charset="0"/>
                        </a:rPr>
                        <a:t>12.8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C00000"/>
                          </a:solidFill>
                          <a:effectLst/>
                          <a:latin typeface="Calibri" panose="020F0502020204030204" pitchFamily="34" charset="0"/>
                        </a:rPr>
                        <a:t>31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C00000"/>
                          </a:solidFill>
                          <a:effectLst/>
                          <a:latin typeface="Calibri" panose="020F0502020204030204" pitchFamily="34" charset="0"/>
                        </a:rPr>
                        <a:t>120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84607261"/>
                  </a:ext>
                </a:extLst>
              </a:tr>
              <a:tr h="266700">
                <a:tc>
                  <a:txBody>
                    <a:bodyPr/>
                    <a:lstStyle/>
                    <a:p>
                      <a:pPr algn="l" fontAlgn="b"/>
                      <a:r>
                        <a:rPr lang="en-US" sz="1600" b="0" i="0" u="none" strike="noStrike">
                          <a:solidFill>
                            <a:srgbClr val="C00000"/>
                          </a:solidFill>
                          <a:effectLst/>
                          <a:latin typeface="Calibri" panose="020F0502020204030204" pitchFamily="34" charset="0"/>
                        </a:rPr>
                        <a:t>IPA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6.7</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9.9</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19</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67.6</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138</a:t>
                      </a:r>
                    </a:p>
                  </a:txBody>
                  <a:tcPr marL="9525" marR="9525" marT="9525" marB="0" anchor="b">
                    <a:lnL>
                      <a:noFill/>
                    </a:lnL>
                    <a:lnR>
                      <a:noFill/>
                    </a:lnR>
                    <a:lnT>
                      <a:noFill/>
                    </a:lnT>
                    <a:lnB>
                      <a:noFill/>
                    </a:lnB>
                  </a:tcPr>
                </a:tc>
                <a:extLst>
                  <a:ext uri="{0D108BD9-81ED-4DB2-BD59-A6C34878D82A}">
                    <a16:rowId xmlns:a16="http://schemas.microsoft.com/office/drawing/2014/main" val="25780599"/>
                  </a:ext>
                </a:extLst>
              </a:tr>
            </a:tbl>
          </a:graphicData>
        </a:graphic>
      </p:graphicFrame>
      <p:sp>
        <p:nvSpPr>
          <p:cNvPr id="12" name="Content Placeholder 2">
            <a:extLst>
              <a:ext uri="{FF2B5EF4-FFF2-40B4-BE49-F238E27FC236}">
                <a16:creationId xmlns:a16="http://schemas.microsoft.com/office/drawing/2014/main" id="{04D63A42-1B11-49F0-A979-C64174415357}"/>
              </a:ext>
            </a:extLst>
          </p:cNvPr>
          <p:cNvSpPr txBox="1">
            <a:spLocks/>
          </p:cNvSpPr>
          <p:nvPr/>
        </p:nvSpPr>
        <p:spPr>
          <a:xfrm>
            <a:off x="838200" y="1258350"/>
            <a:ext cx="5763322" cy="6931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b="0" kern="1200">
                <a:solidFill>
                  <a:srgbClr val="C8102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Ale and IPA have some overlap on a chart</a:t>
            </a:r>
          </a:p>
        </p:txBody>
      </p:sp>
      <p:sp>
        <p:nvSpPr>
          <p:cNvPr id="13" name="Content Placeholder 2">
            <a:extLst>
              <a:ext uri="{FF2B5EF4-FFF2-40B4-BE49-F238E27FC236}">
                <a16:creationId xmlns:a16="http://schemas.microsoft.com/office/drawing/2014/main" id="{56FC2399-2FD2-4F8E-80F4-2F00AC2FF0FD}"/>
              </a:ext>
            </a:extLst>
          </p:cNvPr>
          <p:cNvSpPr txBox="1">
            <a:spLocks/>
          </p:cNvSpPr>
          <p:nvPr/>
        </p:nvSpPr>
        <p:spPr>
          <a:xfrm>
            <a:off x="838200" y="3853004"/>
            <a:ext cx="5257800" cy="6931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b="0" kern="1200">
                <a:solidFill>
                  <a:srgbClr val="C8102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Graph shows how little the overlap between IPA’s and Ale’s there actually is</a:t>
            </a:r>
          </a:p>
        </p:txBody>
      </p:sp>
      <p:pic>
        <p:nvPicPr>
          <p:cNvPr id="16" name="Picture 15">
            <a:extLst>
              <a:ext uri="{FF2B5EF4-FFF2-40B4-BE49-F238E27FC236}">
                <a16:creationId xmlns:a16="http://schemas.microsoft.com/office/drawing/2014/main" id="{876F26EA-2D33-408D-B537-9CF1AA5686F7}"/>
              </a:ext>
            </a:extLst>
          </p:cNvPr>
          <p:cNvPicPr>
            <a:picLocks noChangeAspect="1"/>
          </p:cNvPicPr>
          <p:nvPr/>
        </p:nvPicPr>
        <p:blipFill>
          <a:blip r:embed="rId3"/>
          <a:stretch>
            <a:fillRect/>
          </a:stretch>
        </p:blipFill>
        <p:spPr>
          <a:xfrm>
            <a:off x="6294292" y="1048047"/>
            <a:ext cx="5714286" cy="4761905"/>
          </a:xfrm>
          <a:prstGeom prst="rect">
            <a:avLst/>
          </a:prstGeom>
        </p:spPr>
      </p:pic>
    </p:spTree>
    <p:extLst>
      <p:ext uri="{BB962C8B-B14F-4D97-AF65-F5344CB8AC3E}">
        <p14:creationId xmlns:p14="http://schemas.microsoft.com/office/powerpoint/2010/main" val="4158878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F98C4-26AD-9C44-8BC7-1413EFBB5896}"/>
              </a:ext>
            </a:extLst>
          </p:cNvPr>
          <p:cNvSpPr>
            <a:spLocks noGrp="1"/>
          </p:cNvSpPr>
          <p:nvPr>
            <p:ph type="title"/>
          </p:nvPr>
        </p:nvSpPr>
        <p:spPr/>
        <p:txBody>
          <a:bodyPr/>
          <a:lstStyle/>
          <a:p>
            <a:r>
              <a:rPr lang="en-US" dirty="0"/>
              <a:t>Investigating Relationship Between Style and IBU</a:t>
            </a:r>
          </a:p>
        </p:txBody>
      </p:sp>
      <p:pic>
        <p:nvPicPr>
          <p:cNvPr id="6" name="Content Placeholder 5" descr="Calendar&#10;&#10;Description automatically generated">
            <a:extLst>
              <a:ext uri="{FF2B5EF4-FFF2-40B4-BE49-F238E27FC236}">
                <a16:creationId xmlns:a16="http://schemas.microsoft.com/office/drawing/2014/main" id="{BC101687-6B4C-624C-B33E-79DD741B526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969962"/>
            <a:ext cx="7604698" cy="4918075"/>
          </a:xfrm>
        </p:spPr>
      </p:pic>
      <p:sp>
        <p:nvSpPr>
          <p:cNvPr id="4" name="Footer Placeholder 3">
            <a:extLst>
              <a:ext uri="{FF2B5EF4-FFF2-40B4-BE49-F238E27FC236}">
                <a16:creationId xmlns:a16="http://schemas.microsoft.com/office/drawing/2014/main" id="{73A8E6A3-4A63-7042-AA72-37D1A473CF71}"/>
              </a:ext>
            </a:extLst>
          </p:cNvPr>
          <p:cNvSpPr>
            <a:spLocks noGrp="1"/>
          </p:cNvSpPr>
          <p:nvPr>
            <p:ph type="ftr" sz="quarter" idx="11"/>
          </p:nvPr>
        </p:nvSpPr>
        <p:spPr/>
        <p:txBody>
          <a:bodyPr/>
          <a:lstStyle/>
          <a:p>
            <a:r>
              <a:rPr lang="en-US"/>
              <a:t>Ben Goodwin &amp; Justin Ehly, MS6306, Tuesday 630p</a:t>
            </a:r>
            <a:endParaRPr lang="en-US" dirty="0"/>
          </a:p>
        </p:txBody>
      </p:sp>
      <p:sp>
        <p:nvSpPr>
          <p:cNvPr id="7" name="Rectangle 6">
            <a:extLst>
              <a:ext uri="{FF2B5EF4-FFF2-40B4-BE49-F238E27FC236}">
                <a16:creationId xmlns:a16="http://schemas.microsoft.com/office/drawing/2014/main" id="{DE2ADE4A-3AD0-E44C-BAB0-B0BFA4475339}"/>
              </a:ext>
            </a:extLst>
          </p:cNvPr>
          <p:cNvSpPr/>
          <p:nvPr/>
        </p:nvSpPr>
        <p:spPr>
          <a:xfrm>
            <a:off x="7645358" y="1975092"/>
            <a:ext cx="4323729"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rPr>
              <a:t>Initial EDA for evidence of relationships</a:t>
            </a:r>
          </a:p>
          <a:p>
            <a:pPr marL="285750" indent="-285750">
              <a:buFont typeface="Arial" panose="020B0604020202020204" pitchFamily="34" charset="0"/>
              <a:buChar char="•"/>
            </a:pPr>
            <a:endParaRPr lang="en-US" dirty="0">
              <a:solidFill>
                <a:srgbClr val="FF0000"/>
              </a:solidFill>
            </a:endParaRPr>
          </a:p>
          <a:p>
            <a:pPr marL="285750" indent="-285750">
              <a:buFont typeface="Arial" panose="020B0604020202020204" pitchFamily="34" charset="0"/>
              <a:buChar char="•"/>
            </a:pPr>
            <a:r>
              <a:rPr lang="en-US" dirty="0">
                <a:solidFill>
                  <a:srgbClr val="FF0000"/>
                </a:solidFill>
              </a:rPr>
              <a:t>Visual evidence of a relationship between IBU and Style</a:t>
            </a:r>
          </a:p>
        </p:txBody>
      </p:sp>
    </p:spTree>
    <p:extLst>
      <p:ext uri="{BB962C8B-B14F-4D97-AF65-F5344CB8AC3E}">
        <p14:creationId xmlns:p14="http://schemas.microsoft.com/office/powerpoint/2010/main" val="2781989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F98C4-26AD-9C44-8BC7-1413EFBB5896}"/>
              </a:ext>
            </a:extLst>
          </p:cNvPr>
          <p:cNvSpPr>
            <a:spLocks noGrp="1"/>
          </p:cNvSpPr>
          <p:nvPr>
            <p:ph type="title"/>
          </p:nvPr>
        </p:nvSpPr>
        <p:spPr/>
        <p:txBody>
          <a:bodyPr/>
          <a:lstStyle/>
          <a:p>
            <a:r>
              <a:rPr lang="en-US" dirty="0"/>
              <a:t>Investigating Relationship Between Style and IBU</a:t>
            </a:r>
          </a:p>
        </p:txBody>
      </p:sp>
      <p:sp>
        <p:nvSpPr>
          <p:cNvPr id="4" name="Footer Placeholder 3">
            <a:extLst>
              <a:ext uri="{FF2B5EF4-FFF2-40B4-BE49-F238E27FC236}">
                <a16:creationId xmlns:a16="http://schemas.microsoft.com/office/drawing/2014/main" id="{73A8E6A3-4A63-7042-AA72-37D1A473CF71}"/>
              </a:ext>
            </a:extLst>
          </p:cNvPr>
          <p:cNvSpPr>
            <a:spLocks noGrp="1"/>
          </p:cNvSpPr>
          <p:nvPr>
            <p:ph type="ftr" sz="quarter" idx="11"/>
          </p:nvPr>
        </p:nvSpPr>
        <p:spPr/>
        <p:txBody>
          <a:bodyPr/>
          <a:lstStyle/>
          <a:p>
            <a:r>
              <a:rPr lang="en-US"/>
              <a:t>Ben Goodwin &amp; Justin Ehly, MS6306, Tuesday 630p</a:t>
            </a:r>
            <a:endParaRPr lang="en-US" dirty="0"/>
          </a:p>
        </p:txBody>
      </p:sp>
      <p:pic>
        <p:nvPicPr>
          <p:cNvPr id="9" name="Picture 8" descr="Chart, scatter chart&#10;&#10;Description automatically generated">
            <a:extLst>
              <a:ext uri="{FF2B5EF4-FFF2-40B4-BE49-F238E27FC236}">
                <a16:creationId xmlns:a16="http://schemas.microsoft.com/office/drawing/2014/main" id="{90AF0AF5-E5DD-AC46-942D-2E1AE9FD8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8" y="1282984"/>
            <a:ext cx="6939099" cy="4292031"/>
          </a:xfrm>
          <a:prstGeom prst="rect">
            <a:avLst/>
          </a:prstGeom>
        </p:spPr>
      </p:pic>
      <p:sp>
        <p:nvSpPr>
          <p:cNvPr id="10" name="TextBox 9">
            <a:extLst>
              <a:ext uri="{FF2B5EF4-FFF2-40B4-BE49-F238E27FC236}">
                <a16:creationId xmlns:a16="http://schemas.microsoft.com/office/drawing/2014/main" id="{0C467411-8B1B-D54F-B419-D272FF199964}"/>
              </a:ext>
            </a:extLst>
          </p:cNvPr>
          <p:cNvSpPr txBox="1"/>
          <p:nvPr/>
        </p:nvSpPr>
        <p:spPr>
          <a:xfrm>
            <a:off x="7601804" y="1433015"/>
            <a:ext cx="4230806"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Upon further investigation, there is an association between style and IBU</a:t>
            </a:r>
          </a:p>
        </p:txBody>
      </p:sp>
    </p:spTree>
    <p:extLst>
      <p:ext uri="{BB962C8B-B14F-4D97-AF65-F5344CB8AC3E}">
        <p14:creationId xmlns:p14="http://schemas.microsoft.com/office/powerpoint/2010/main" val="68202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F98C4-26AD-9C44-8BC7-1413EFBB5896}"/>
              </a:ext>
            </a:extLst>
          </p:cNvPr>
          <p:cNvSpPr>
            <a:spLocks noGrp="1"/>
          </p:cNvSpPr>
          <p:nvPr>
            <p:ph type="title"/>
          </p:nvPr>
        </p:nvSpPr>
        <p:spPr/>
        <p:txBody>
          <a:bodyPr/>
          <a:lstStyle/>
          <a:p>
            <a:r>
              <a:rPr lang="en-US" dirty="0"/>
              <a:t>Investigating Relationship Between Style and IBU</a:t>
            </a:r>
          </a:p>
        </p:txBody>
      </p:sp>
      <p:sp>
        <p:nvSpPr>
          <p:cNvPr id="4" name="Footer Placeholder 3">
            <a:extLst>
              <a:ext uri="{FF2B5EF4-FFF2-40B4-BE49-F238E27FC236}">
                <a16:creationId xmlns:a16="http://schemas.microsoft.com/office/drawing/2014/main" id="{73A8E6A3-4A63-7042-AA72-37D1A473CF71}"/>
              </a:ext>
            </a:extLst>
          </p:cNvPr>
          <p:cNvSpPr>
            <a:spLocks noGrp="1"/>
          </p:cNvSpPr>
          <p:nvPr>
            <p:ph type="ftr" sz="quarter" idx="11"/>
          </p:nvPr>
        </p:nvSpPr>
        <p:spPr/>
        <p:txBody>
          <a:bodyPr/>
          <a:lstStyle/>
          <a:p>
            <a:r>
              <a:rPr lang="en-US"/>
              <a:t>Ben Goodwin &amp; Justin Ehly, MS6306, Tuesday 630p</a:t>
            </a:r>
            <a:endParaRPr lang="en-US" dirty="0"/>
          </a:p>
        </p:txBody>
      </p:sp>
      <p:sp>
        <p:nvSpPr>
          <p:cNvPr id="10" name="TextBox 9">
            <a:extLst>
              <a:ext uri="{FF2B5EF4-FFF2-40B4-BE49-F238E27FC236}">
                <a16:creationId xmlns:a16="http://schemas.microsoft.com/office/drawing/2014/main" id="{0C467411-8B1B-D54F-B419-D272FF199964}"/>
              </a:ext>
            </a:extLst>
          </p:cNvPr>
          <p:cNvSpPr txBox="1"/>
          <p:nvPr/>
        </p:nvSpPr>
        <p:spPr>
          <a:xfrm>
            <a:off x="7601804" y="1433015"/>
            <a:ext cx="4230806"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Statistical assumptions are met, and we can generalize the model to make claims about the relationship</a:t>
            </a:r>
          </a:p>
        </p:txBody>
      </p:sp>
      <p:pic>
        <p:nvPicPr>
          <p:cNvPr id="5" name="Picture 4" descr="Diagram, schematic&#10;&#10;Description automatically generated">
            <a:extLst>
              <a:ext uri="{FF2B5EF4-FFF2-40B4-BE49-F238E27FC236}">
                <a16:creationId xmlns:a16="http://schemas.microsoft.com/office/drawing/2014/main" id="{5CB7D852-CFD9-1641-85BB-7848D69C8B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753" y="1311080"/>
            <a:ext cx="7271051" cy="4581478"/>
          </a:xfrm>
          <a:prstGeom prst="rect">
            <a:avLst/>
          </a:prstGeom>
        </p:spPr>
      </p:pic>
    </p:spTree>
    <p:extLst>
      <p:ext uri="{BB962C8B-B14F-4D97-AF65-F5344CB8AC3E}">
        <p14:creationId xmlns:p14="http://schemas.microsoft.com/office/powerpoint/2010/main" val="2064425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C4C38-B98F-40E5-BB84-F8272C6CDDA5}"/>
              </a:ext>
            </a:extLst>
          </p:cNvPr>
          <p:cNvSpPr>
            <a:spLocks noGrp="1"/>
          </p:cNvSpPr>
          <p:nvPr>
            <p:ph type="title"/>
          </p:nvPr>
        </p:nvSpPr>
        <p:spPr/>
        <p:txBody>
          <a:bodyPr/>
          <a:lstStyle/>
          <a:p>
            <a:r>
              <a:rPr lang="en-US" dirty="0"/>
              <a:t>Key Takeaways</a:t>
            </a:r>
          </a:p>
        </p:txBody>
      </p:sp>
      <p:sp>
        <p:nvSpPr>
          <p:cNvPr id="3" name="Content Placeholder 2">
            <a:extLst>
              <a:ext uri="{FF2B5EF4-FFF2-40B4-BE49-F238E27FC236}">
                <a16:creationId xmlns:a16="http://schemas.microsoft.com/office/drawing/2014/main" id="{B6DA03D7-D2DE-4E3A-98C5-16A023689275}"/>
              </a:ext>
            </a:extLst>
          </p:cNvPr>
          <p:cNvSpPr>
            <a:spLocks noGrp="1"/>
          </p:cNvSpPr>
          <p:nvPr>
            <p:ph idx="1"/>
          </p:nvPr>
        </p:nvSpPr>
        <p:spPr>
          <a:xfrm>
            <a:off x="838200" y="1258349"/>
            <a:ext cx="6298580" cy="4918614"/>
          </a:xfrm>
        </p:spPr>
        <p:txBody>
          <a:bodyPr>
            <a:normAutofit/>
          </a:bodyPr>
          <a:lstStyle/>
          <a:p>
            <a:r>
              <a:rPr lang="en-US" dirty="0"/>
              <a:t>East North Central and Pacific Divisions have the Highest Number of Breweries </a:t>
            </a:r>
          </a:p>
          <a:p>
            <a:r>
              <a:rPr lang="en-US" dirty="0"/>
              <a:t>Highest Median ABV’s: Atlantic and Mountain Divisions </a:t>
            </a:r>
          </a:p>
          <a:p>
            <a:r>
              <a:rPr lang="en-US" dirty="0"/>
              <a:t>Highest Median IBU’s: South Atlantic and Mountain Divisions</a:t>
            </a:r>
          </a:p>
          <a:p>
            <a:r>
              <a:rPr lang="en-US" dirty="0"/>
              <a:t>Highest ABV: Colorado (Ale – 12.8)</a:t>
            </a:r>
          </a:p>
          <a:p>
            <a:r>
              <a:rPr lang="en-US" dirty="0"/>
              <a:t>Highest IBU: Oregon (IPA  - 138)</a:t>
            </a:r>
          </a:p>
          <a:p>
            <a:r>
              <a:rPr lang="en-US" dirty="0"/>
              <a:t>50% of beers ABV between 5.0 – 6.7</a:t>
            </a:r>
          </a:p>
          <a:p>
            <a:r>
              <a:rPr lang="en-US" dirty="0"/>
              <a:t>Classification: IPA’s easy to distinguish from Ale’s (87% - kNN, 87% - Naïve Bayes)</a:t>
            </a:r>
          </a:p>
          <a:p>
            <a:r>
              <a:rPr lang="en-US" dirty="0"/>
              <a:t>Certain beer elements can be shown to have a statistical relationship</a:t>
            </a:r>
          </a:p>
          <a:p>
            <a:endParaRPr lang="en-US" dirty="0"/>
          </a:p>
        </p:txBody>
      </p:sp>
      <p:sp>
        <p:nvSpPr>
          <p:cNvPr id="4" name="Footer Placeholder 3">
            <a:extLst>
              <a:ext uri="{FF2B5EF4-FFF2-40B4-BE49-F238E27FC236}">
                <a16:creationId xmlns:a16="http://schemas.microsoft.com/office/drawing/2014/main" id="{E763D2BB-88C7-490E-82C6-E142A5D38F58}"/>
              </a:ext>
            </a:extLst>
          </p:cNvPr>
          <p:cNvSpPr>
            <a:spLocks noGrp="1"/>
          </p:cNvSpPr>
          <p:nvPr>
            <p:ph type="ftr" sz="quarter" idx="11"/>
          </p:nvPr>
        </p:nvSpPr>
        <p:spPr/>
        <p:txBody>
          <a:bodyPr/>
          <a:lstStyle/>
          <a:p>
            <a:r>
              <a:rPr lang="en-US"/>
              <a:t>Ben Goodwin &amp; Justin Ehly, MS6306, Tuesday 630p</a:t>
            </a:r>
            <a:endParaRPr lang="en-US" dirty="0"/>
          </a:p>
        </p:txBody>
      </p:sp>
      <p:pic>
        <p:nvPicPr>
          <p:cNvPr id="1026" name="Picture 2">
            <a:extLst>
              <a:ext uri="{FF2B5EF4-FFF2-40B4-BE49-F238E27FC236}">
                <a16:creationId xmlns:a16="http://schemas.microsoft.com/office/drawing/2014/main" id="{15DB7784-F966-4A7C-BFB3-56BC46FFD2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4086" y="1258349"/>
            <a:ext cx="4194694" cy="2700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798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C4C38-B98F-40E5-BB84-F8272C6CDDA5}"/>
              </a:ext>
            </a:extLst>
          </p:cNvPr>
          <p:cNvSpPr>
            <a:spLocks noGrp="1"/>
          </p:cNvSpPr>
          <p:nvPr>
            <p:ph type="title"/>
          </p:nvPr>
        </p:nvSpPr>
        <p:spPr/>
        <p:txBody>
          <a:bodyPr/>
          <a:lstStyle/>
          <a:p>
            <a:r>
              <a:rPr lang="en-US" dirty="0"/>
              <a:t>YouTube Link</a:t>
            </a:r>
          </a:p>
        </p:txBody>
      </p:sp>
      <p:sp>
        <p:nvSpPr>
          <p:cNvPr id="3" name="Content Placeholder 2">
            <a:extLst>
              <a:ext uri="{FF2B5EF4-FFF2-40B4-BE49-F238E27FC236}">
                <a16:creationId xmlns:a16="http://schemas.microsoft.com/office/drawing/2014/main" id="{B6DA03D7-D2DE-4E3A-98C5-16A023689275}"/>
              </a:ext>
            </a:extLst>
          </p:cNvPr>
          <p:cNvSpPr>
            <a:spLocks noGrp="1"/>
          </p:cNvSpPr>
          <p:nvPr>
            <p:ph idx="1"/>
          </p:nvPr>
        </p:nvSpPr>
        <p:spPr>
          <a:xfrm>
            <a:off x="838199" y="1258349"/>
            <a:ext cx="10994409" cy="2795036"/>
          </a:xfrm>
        </p:spPr>
        <p:txBody>
          <a:bodyPr>
            <a:normAutofit/>
          </a:bodyPr>
          <a:lstStyle/>
          <a:p>
            <a:r>
              <a:rPr lang="en-US" sz="3000" dirty="0"/>
              <a:t>https://</a:t>
            </a:r>
            <a:r>
              <a:rPr lang="en-US" sz="3000" dirty="0" err="1"/>
              <a:t>youtu.be</a:t>
            </a:r>
            <a:r>
              <a:rPr lang="en-US" sz="3000" dirty="0"/>
              <a:t>/N48Fv-QEUrQ</a:t>
            </a:r>
          </a:p>
        </p:txBody>
      </p:sp>
      <p:sp>
        <p:nvSpPr>
          <p:cNvPr id="4" name="Footer Placeholder 3">
            <a:extLst>
              <a:ext uri="{FF2B5EF4-FFF2-40B4-BE49-F238E27FC236}">
                <a16:creationId xmlns:a16="http://schemas.microsoft.com/office/drawing/2014/main" id="{E763D2BB-88C7-490E-82C6-E142A5D38F58}"/>
              </a:ext>
            </a:extLst>
          </p:cNvPr>
          <p:cNvSpPr>
            <a:spLocks noGrp="1"/>
          </p:cNvSpPr>
          <p:nvPr>
            <p:ph type="ftr" sz="quarter" idx="11"/>
          </p:nvPr>
        </p:nvSpPr>
        <p:spPr/>
        <p:txBody>
          <a:bodyPr/>
          <a:lstStyle/>
          <a:p>
            <a:r>
              <a:rPr lang="en-US"/>
              <a:t>Ben Goodwin &amp; Justin Ehly, MS6306, Tuesday 630p</a:t>
            </a:r>
            <a:endParaRPr lang="en-US" dirty="0"/>
          </a:p>
        </p:txBody>
      </p:sp>
    </p:spTree>
    <p:extLst>
      <p:ext uri="{BB962C8B-B14F-4D97-AF65-F5344CB8AC3E}">
        <p14:creationId xmlns:p14="http://schemas.microsoft.com/office/powerpoint/2010/main" val="1151138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EAB3-786D-469B-8E58-614852D4E4DC}"/>
              </a:ext>
            </a:extLst>
          </p:cNvPr>
          <p:cNvSpPr>
            <a:spLocks noGrp="1"/>
          </p:cNvSpPr>
          <p:nvPr>
            <p:ph type="title"/>
          </p:nvPr>
        </p:nvSpPr>
        <p:spPr/>
        <p:txBody>
          <a:bodyPr/>
          <a:lstStyle/>
          <a:p>
            <a:r>
              <a:rPr lang="en-US" dirty="0"/>
              <a:t>Analysis Questions</a:t>
            </a:r>
          </a:p>
        </p:txBody>
      </p:sp>
      <p:sp>
        <p:nvSpPr>
          <p:cNvPr id="3" name="Content Placeholder 2">
            <a:extLst>
              <a:ext uri="{FF2B5EF4-FFF2-40B4-BE49-F238E27FC236}">
                <a16:creationId xmlns:a16="http://schemas.microsoft.com/office/drawing/2014/main" id="{4E095346-9296-4DD8-9B89-2CAE323C2180}"/>
              </a:ext>
            </a:extLst>
          </p:cNvPr>
          <p:cNvSpPr>
            <a:spLocks noGrp="1"/>
          </p:cNvSpPr>
          <p:nvPr>
            <p:ph idx="1"/>
          </p:nvPr>
        </p:nvSpPr>
        <p:spPr>
          <a:xfrm>
            <a:off x="838200" y="1258349"/>
            <a:ext cx="11353800" cy="4918614"/>
          </a:xfrm>
        </p:spPr>
        <p:txBody>
          <a:bodyPr>
            <a:normAutofit/>
          </a:bodyPr>
          <a:lstStyle/>
          <a:p>
            <a:pPr marL="342900" indent="-342900">
              <a:buFont typeface="+mj-lt"/>
              <a:buAutoNum type="arabicPeriod"/>
            </a:pPr>
            <a:r>
              <a:rPr lang="en-US" sz="2400" dirty="0"/>
              <a:t>How many breweries are present in each state?</a:t>
            </a:r>
          </a:p>
          <a:p>
            <a:pPr marL="342900" indent="-342900">
              <a:buFont typeface="+mj-lt"/>
              <a:buAutoNum type="arabicPeriod"/>
            </a:pPr>
            <a:r>
              <a:rPr lang="en-US" sz="2400" dirty="0"/>
              <a:t>Why are there missing values?</a:t>
            </a:r>
          </a:p>
          <a:p>
            <a:pPr marL="342900" indent="-342900">
              <a:buFont typeface="+mj-lt"/>
              <a:buAutoNum type="arabicPeriod"/>
            </a:pPr>
            <a:r>
              <a:rPr lang="en-US" sz="2400" dirty="0"/>
              <a:t>What is the median ABV and IBU for each state?</a:t>
            </a:r>
          </a:p>
          <a:p>
            <a:pPr marL="342900" indent="-342900">
              <a:buFont typeface="+mj-lt"/>
              <a:buAutoNum type="arabicPeriod"/>
            </a:pPr>
            <a:r>
              <a:rPr lang="en-US" sz="2400" dirty="0"/>
              <a:t>Which state(s) has the highest ABV and which state(s) has the highest IBU values?</a:t>
            </a:r>
          </a:p>
          <a:p>
            <a:pPr marL="342900" indent="-342900">
              <a:buFont typeface="+mj-lt"/>
              <a:buAutoNum type="arabicPeriod"/>
            </a:pPr>
            <a:r>
              <a:rPr lang="en-US" sz="2400" dirty="0"/>
              <a:t>Provide summary statistics and distribution of ABV.</a:t>
            </a:r>
          </a:p>
          <a:p>
            <a:pPr marL="342900" indent="-342900">
              <a:buFont typeface="+mj-lt"/>
              <a:buAutoNum type="arabicPeriod"/>
            </a:pPr>
            <a:r>
              <a:rPr lang="en-US" sz="2400" dirty="0"/>
              <a:t>Is there a relationship between the bitterness of the beer and its alcoholic content?</a:t>
            </a:r>
          </a:p>
          <a:p>
            <a:pPr marL="342900" indent="-342900">
              <a:buFont typeface="+mj-lt"/>
              <a:buAutoNum type="arabicPeriod"/>
            </a:pPr>
            <a:r>
              <a:rPr lang="en-US" sz="2400" dirty="0"/>
              <a:t>Can we use KNN classification to classify certain beers based on “related beers”?</a:t>
            </a:r>
          </a:p>
          <a:p>
            <a:pPr marL="800100" lvl="1" indent="-342900">
              <a:buFont typeface="+mj-lt"/>
              <a:buAutoNum type="arabicPeriod"/>
            </a:pPr>
            <a:r>
              <a:rPr lang="en-US" sz="2400" dirty="0"/>
              <a:t>Can we extend this idea to a Bayesian classifier?</a:t>
            </a:r>
          </a:p>
          <a:p>
            <a:pPr marL="342900" indent="-342900">
              <a:buFont typeface="+mj-lt"/>
              <a:buAutoNum type="arabicPeriod"/>
            </a:pPr>
            <a:r>
              <a:rPr lang="en-US" sz="2400" dirty="0"/>
              <a:t>We will examine another relationship present in the data.</a:t>
            </a:r>
          </a:p>
          <a:p>
            <a:pPr marL="800100" lvl="1" indent="-342900">
              <a:buFont typeface="+mj-lt"/>
              <a:buAutoNum type="arabicPeriod"/>
            </a:pPr>
            <a:endParaRPr lang="en-US" sz="2400" dirty="0"/>
          </a:p>
        </p:txBody>
      </p:sp>
      <p:sp>
        <p:nvSpPr>
          <p:cNvPr id="4" name="Footer Placeholder 3">
            <a:extLst>
              <a:ext uri="{FF2B5EF4-FFF2-40B4-BE49-F238E27FC236}">
                <a16:creationId xmlns:a16="http://schemas.microsoft.com/office/drawing/2014/main" id="{FA7780C6-0FB0-4075-9DE4-657D4DAD7905}"/>
              </a:ext>
            </a:extLst>
          </p:cNvPr>
          <p:cNvSpPr>
            <a:spLocks noGrp="1"/>
          </p:cNvSpPr>
          <p:nvPr>
            <p:ph type="ftr" sz="quarter" idx="11"/>
          </p:nvPr>
        </p:nvSpPr>
        <p:spPr/>
        <p:txBody>
          <a:bodyPr/>
          <a:lstStyle/>
          <a:p>
            <a:r>
              <a:rPr lang="en-US" dirty="0"/>
              <a:t>Ben Goodwin &amp; Justin Ehly, MS6306, Tuesday 630p</a:t>
            </a:r>
          </a:p>
        </p:txBody>
      </p:sp>
    </p:spTree>
    <p:extLst>
      <p:ext uri="{BB962C8B-B14F-4D97-AF65-F5344CB8AC3E}">
        <p14:creationId xmlns:p14="http://schemas.microsoft.com/office/powerpoint/2010/main" val="3103091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USA map">
            <a:extLst>
              <a:ext uri="{FF2B5EF4-FFF2-40B4-BE49-F238E27FC236}">
                <a16:creationId xmlns:a16="http://schemas.microsoft.com/office/drawing/2014/main" id="{11F5EA71-7593-4A65-9FA1-ACD1A797AC0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652416" y="779337"/>
            <a:ext cx="6887168" cy="6008828"/>
          </a:xfrm>
          <a:prstGeom prst="rect">
            <a:avLst/>
          </a:prstGeom>
        </p:spPr>
      </p:pic>
      <p:pic>
        <p:nvPicPr>
          <p:cNvPr id="25" name="Mountain North">
            <a:extLst>
              <a:ext uri="{FF2B5EF4-FFF2-40B4-BE49-F238E27FC236}">
                <a16:creationId xmlns:a16="http://schemas.microsoft.com/office/drawing/2014/main" id="{FDD22332-78DB-4B1F-A432-95438C0C6FC2}"/>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815564" y="993250"/>
            <a:ext cx="6560872" cy="5724144"/>
          </a:xfrm>
          <a:prstGeom prst="rect">
            <a:avLst/>
          </a:prstGeom>
          <a:solidFill>
            <a:srgbClr val="FFFFFF"/>
          </a:solidFill>
        </p:spPr>
      </p:pic>
      <p:pic>
        <p:nvPicPr>
          <p:cNvPr id="23" name="Pacific">
            <a:extLst>
              <a:ext uri="{FF2B5EF4-FFF2-40B4-BE49-F238E27FC236}">
                <a16:creationId xmlns:a16="http://schemas.microsoft.com/office/drawing/2014/main" id="{AA71A223-DE98-4E50-B089-D3CC9F3AFEB7}"/>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2897596" y="955654"/>
            <a:ext cx="6560872" cy="5724144"/>
          </a:xfrm>
          <a:prstGeom prst="rect">
            <a:avLst/>
          </a:prstGeom>
          <a:solidFill>
            <a:srgbClr val="FFFFFF"/>
          </a:solidFill>
        </p:spPr>
      </p:pic>
      <p:pic>
        <p:nvPicPr>
          <p:cNvPr id="18" name="W S Central">
            <a:extLst>
              <a:ext uri="{FF2B5EF4-FFF2-40B4-BE49-F238E27FC236}">
                <a16:creationId xmlns:a16="http://schemas.microsoft.com/office/drawing/2014/main" id="{58F2636E-D444-4332-93E7-D172D3A82242}"/>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2814648" y="920880"/>
            <a:ext cx="6562704" cy="5725742"/>
          </a:xfrm>
          <a:prstGeom prst="rect">
            <a:avLst/>
          </a:prstGeom>
          <a:solidFill>
            <a:srgbClr val="FFFFFF"/>
          </a:solidFill>
        </p:spPr>
      </p:pic>
      <p:sp>
        <p:nvSpPr>
          <p:cNvPr id="2" name="Title 1">
            <a:extLst>
              <a:ext uri="{FF2B5EF4-FFF2-40B4-BE49-F238E27FC236}">
                <a16:creationId xmlns:a16="http://schemas.microsoft.com/office/drawing/2014/main" id="{FE54F5C0-B7EE-492F-B0DE-754AAE9793D9}"/>
              </a:ext>
            </a:extLst>
          </p:cNvPr>
          <p:cNvSpPr>
            <a:spLocks noGrp="1"/>
          </p:cNvSpPr>
          <p:nvPr>
            <p:ph type="title"/>
          </p:nvPr>
        </p:nvSpPr>
        <p:spPr/>
        <p:txBody>
          <a:bodyPr/>
          <a:lstStyle/>
          <a:p>
            <a:r>
              <a:rPr lang="en-US" dirty="0"/>
              <a:t>Breweries by State</a:t>
            </a:r>
          </a:p>
        </p:txBody>
      </p:sp>
      <p:sp>
        <p:nvSpPr>
          <p:cNvPr id="20" name="WSC Hotspot">
            <a:extLst>
              <a:ext uri="{FF2B5EF4-FFF2-40B4-BE49-F238E27FC236}">
                <a16:creationId xmlns:a16="http://schemas.microsoft.com/office/drawing/2014/main" id="{7880CB3B-20C4-4752-BA87-88D78ED8E87D}"/>
              </a:ext>
            </a:extLst>
          </p:cNvPr>
          <p:cNvSpPr/>
          <p:nvPr/>
        </p:nvSpPr>
        <p:spPr>
          <a:xfrm>
            <a:off x="4966636" y="3598597"/>
            <a:ext cx="2263103" cy="1706931"/>
          </a:xfrm>
          <a:custGeom>
            <a:avLst/>
            <a:gdLst>
              <a:gd name="connsiteX0" fmla="*/ 433137 w 2263103"/>
              <a:gd name="connsiteY0" fmla="*/ 87879 h 1706931"/>
              <a:gd name="connsiteX1" fmla="*/ 433137 w 2263103"/>
              <a:gd name="connsiteY1" fmla="*/ 87879 h 1706931"/>
              <a:gd name="connsiteX2" fmla="*/ 510139 w 2263103"/>
              <a:gd name="connsiteY2" fmla="*/ 30127 h 1706931"/>
              <a:gd name="connsiteX3" fmla="*/ 1116530 w 2263103"/>
              <a:gd name="connsiteY3" fmla="*/ 49378 h 1706931"/>
              <a:gd name="connsiteX4" fmla="*/ 1251284 w 2263103"/>
              <a:gd name="connsiteY4" fmla="*/ 39752 h 1706931"/>
              <a:gd name="connsiteX5" fmla="*/ 1520791 w 2263103"/>
              <a:gd name="connsiteY5" fmla="*/ 30127 h 1706931"/>
              <a:gd name="connsiteX6" fmla="*/ 1540042 w 2263103"/>
              <a:gd name="connsiteY6" fmla="*/ 59003 h 1706931"/>
              <a:gd name="connsiteX7" fmla="*/ 1568918 w 2263103"/>
              <a:gd name="connsiteY7" fmla="*/ 78254 h 1706931"/>
              <a:gd name="connsiteX8" fmla="*/ 1780673 w 2263103"/>
              <a:gd name="connsiteY8" fmla="*/ 68628 h 1706931"/>
              <a:gd name="connsiteX9" fmla="*/ 1809549 w 2263103"/>
              <a:gd name="connsiteY9" fmla="*/ 59003 h 1706931"/>
              <a:gd name="connsiteX10" fmla="*/ 2050181 w 2263103"/>
              <a:gd name="connsiteY10" fmla="*/ 68628 h 1706931"/>
              <a:gd name="connsiteX11" fmla="*/ 2021305 w 2263103"/>
              <a:gd name="connsiteY11" fmla="*/ 251508 h 1706931"/>
              <a:gd name="connsiteX12" fmla="*/ 2011680 w 2263103"/>
              <a:gd name="connsiteY12" fmla="*/ 280384 h 1706931"/>
              <a:gd name="connsiteX13" fmla="*/ 1973179 w 2263103"/>
              <a:gd name="connsiteY13" fmla="*/ 338136 h 1706931"/>
              <a:gd name="connsiteX14" fmla="*/ 1953928 w 2263103"/>
              <a:gd name="connsiteY14" fmla="*/ 395887 h 1706931"/>
              <a:gd name="connsiteX15" fmla="*/ 1944303 w 2263103"/>
              <a:gd name="connsiteY15" fmla="*/ 424763 h 1706931"/>
              <a:gd name="connsiteX16" fmla="*/ 1925052 w 2263103"/>
              <a:gd name="connsiteY16" fmla="*/ 453639 h 1706931"/>
              <a:gd name="connsiteX17" fmla="*/ 1905802 w 2263103"/>
              <a:gd name="connsiteY17" fmla="*/ 511390 h 1706931"/>
              <a:gd name="connsiteX18" fmla="*/ 1896177 w 2263103"/>
              <a:gd name="connsiteY18" fmla="*/ 540266 h 1706931"/>
              <a:gd name="connsiteX19" fmla="*/ 1905802 w 2263103"/>
              <a:gd name="connsiteY19" fmla="*/ 790523 h 1706931"/>
              <a:gd name="connsiteX20" fmla="*/ 1915427 w 2263103"/>
              <a:gd name="connsiteY20" fmla="*/ 848275 h 1706931"/>
              <a:gd name="connsiteX21" fmla="*/ 2156059 w 2263103"/>
              <a:gd name="connsiteY21" fmla="*/ 857900 h 1706931"/>
              <a:gd name="connsiteX22" fmla="*/ 2146433 w 2263103"/>
              <a:gd name="connsiteY22" fmla="*/ 906026 h 1706931"/>
              <a:gd name="connsiteX23" fmla="*/ 2146433 w 2263103"/>
              <a:gd name="connsiteY23" fmla="*/ 973403 h 1706931"/>
              <a:gd name="connsiteX24" fmla="*/ 2175309 w 2263103"/>
              <a:gd name="connsiteY24" fmla="*/ 983028 h 1706931"/>
              <a:gd name="connsiteX25" fmla="*/ 2242686 w 2263103"/>
              <a:gd name="connsiteY25" fmla="*/ 1002279 h 1706931"/>
              <a:gd name="connsiteX26" fmla="*/ 2261937 w 2263103"/>
              <a:gd name="connsiteY26" fmla="*/ 1031155 h 1706931"/>
              <a:gd name="connsiteX27" fmla="*/ 2223436 w 2263103"/>
              <a:gd name="connsiteY27" fmla="*/ 1127407 h 1706931"/>
              <a:gd name="connsiteX28" fmla="*/ 2194560 w 2263103"/>
              <a:gd name="connsiteY28" fmla="*/ 1137032 h 1706931"/>
              <a:gd name="connsiteX29" fmla="*/ 1925052 w 2263103"/>
              <a:gd name="connsiteY29" fmla="*/ 1117782 h 1706931"/>
              <a:gd name="connsiteX30" fmla="*/ 1867301 w 2263103"/>
              <a:gd name="connsiteY30" fmla="*/ 1098531 h 1706931"/>
              <a:gd name="connsiteX31" fmla="*/ 1838425 w 2263103"/>
              <a:gd name="connsiteY31" fmla="*/ 1088906 h 1706931"/>
              <a:gd name="connsiteX32" fmla="*/ 1809549 w 2263103"/>
              <a:gd name="connsiteY32" fmla="*/ 1079281 h 1706931"/>
              <a:gd name="connsiteX33" fmla="*/ 1751798 w 2263103"/>
              <a:gd name="connsiteY33" fmla="*/ 1088906 h 1706931"/>
              <a:gd name="connsiteX34" fmla="*/ 1530417 w 2263103"/>
              <a:gd name="connsiteY34" fmla="*/ 1117782 h 1706931"/>
              <a:gd name="connsiteX35" fmla="*/ 1463040 w 2263103"/>
              <a:gd name="connsiteY35" fmla="*/ 1185159 h 1706931"/>
              <a:gd name="connsiteX36" fmla="*/ 1434164 w 2263103"/>
              <a:gd name="connsiteY36" fmla="*/ 1204409 h 1706931"/>
              <a:gd name="connsiteX37" fmla="*/ 1405288 w 2263103"/>
              <a:gd name="connsiteY37" fmla="*/ 1271786 h 1706931"/>
              <a:gd name="connsiteX38" fmla="*/ 1376412 w 2263103"/>
              <a:gd name="connsiteY38" fmla="*/ 1310287 h 1706931"/>
              <a:gd name="connsiteX39" fmla="*/ 1357162 w 2263103"/>
              <a:gd name="connsiteY39" fmla="*/ 1339163 h 1706931"/>
              <a:gd name="connsiteX40" fmla="*/ 1299410 w 2263103"/>
              <a:gd name="connsiteY40" fmla="*/ 1387289 h 1706931"/>
              <a:gd name="connsiteX41" fmla="*/ 1270535 w 2263103"/>
              <a:gd name="connsiteY41" fmla="*/ 1396915 h 1706931"/>
              <a:gd name="connsiteX42" fmla="*/ 1241659 w 2263103"/>
              <a:gd name="connsiteY42" fmla="*/ 1464291 h 1706931"/>
              <a:gd name="connsiteX43" fmla="*/ 1212783 w 2263103"/>
              <a:gd name="connsiteY43" fmla="*/ 1483542 h 1706931"/>
              <a:gd name="connsiteX44" fmla="*/ 1174282 w 2263103"/>
              <a:gd name="connsiteY44" fmla="*/ 1541294 h 1706931"/>
              <a:gd name="connsiteX45" fmla="*/ 1155031 w 2263103"/>
              <a:gd name="connsiteY45" fmla="*/ 1599045 h 1706931"/>
              <a:gd name="connsiteX46" fmla="*/ 1164657 w 2263103"/>
              <a:gd name="connsiteY46" fmla="*/ 1676047 h 1706931"/>
              <a:gd name="connsiteX47" fmla="*/ 962526 w 2263103"/>
              <a:gd name="connsiteY47" fmla="*/ 1637546 h 1706931"/>
              <a:gd name="connsiteX48" fmla="*/ 933650 w 2263103"/>
              <a:gd name="connsiteY48" fmla="*/ 1579795 h 1706931"/>
              <a:gd name="connsiteX49" fmla="*/ 914400 w 2263103"/>
              <a:gd name="connsiteY49" fmla="*/ 1522043 h 1706931"/>
              <a:gd name="connsiteX50" fmla="*/ 895149 w 2263103"/>
              <a:gd name="connsiteY50" fmla="*/ 1464291 h 1706931"/>
              <a:gd name="connsiteX51" fmla="*/ 885524 w 2263103"/>
              <a:gd name="connsiteY51" fmla="*/ 1435416 h 1706931"/>
              <a:gd name="connsiteX52" fmla="*/ 837398 w 2263103"/>
              <a:gd name="connsiteY52" fmla="*/ 1377664 h 1706931"/>
              <a:gd name="connsiteX53" fmla="*/ 827772 w 2263103"/>
              <a:gd name="connsiteY53" fmla="*/ 1348788 h 1706931"/>
              <a:gd name="connsiteX54" fmla="*/ 779646 w 2263103"/>
              <a:gd name="connsiteY54" fmla="*/ 1281411 h 1706931"/>
              <a:gd name="connsiteX55" fmla="*/ 731520 w 2263103"/>
              <a:gd name="connsiteY55" fmla="*/ 1214035 h 1706931"/>
              <a:gd name="connsiteX56" fmla="*/ 683393 w 2263103"/>
              <a:gd name="connsiteY56" fmla="*/ 1194784 h 1706931"/>
              <a:gd name="connsiteX57" fmla="*/ 587141 w 2263103"/>
              <a:gd name="connsiteY57" fmla="*/ 1117782 h 1706931"/>
              <a:gd name="connsiteX58" fmla="*/ 558265 w 2263103"/>
              <a:gd name="connsiteY58" fmla="*/ 1108157 h 1706931"/>
              <a:gd name="connsiteX59" fmla="*/ 500513 w 2263103"/>
              <a:gd name="connsiteY59" fmla="*/ 1079281 h 1706931"/>
              <a:gd name="connsiteX60" fmla="*/ 462012 w 2263103"/>
              <a:gd name="connsiteY60" fmla="*/ 1088906 h 1706931"/>
              <a:gd name="connsiteX61" fmla="*/ 452387 w 2263103"/>
              <a:gd name="connsiteY61" fmla="*/ 1137032 h 1706931"/>
              <a:gd name="connsiteX62" fmla="*/ 442762 w 2263103"/>
              <a:gd name="connsiteY62" fmla="*/ 1165908 h 1706931"/>
              <a:gd name="connsiteX63" fmla="*/ 413886 w 2263103"/>
              <a:gd name="connsiteY63" fmla="*/ 1175534 h 1706931"/>
              <a:gd name="connsiteX64" fmla="*/ 327259 w 2263103"/>
              <a:gd name="connsiteY64" fmla="*/ 1223660 h 1706931"/>
              <a:gd name="connsiteX65" fmla="*/ 298383 w 2263103"/>
              <a:gd name="connsiteY65" fmla="*/ 1233285 h 1706931"/>
              <a:gd name="connsiteX66" fmla="*/ 279132 w 2263103"/>
              <a:gd name="connsiteY66" fmla="*/ 1204409 h 1706931"/>
              <a:gd name="connsiteX67" fmla="*/ 240631 w 2263103"/>
              <a:gd name="connsiteY67" fmla="*/ 1108157 h 1706931"/>
              <a:gd name="connsiteX68" fmla="*/ 221381 w 2263103"/>
              <a:gd name="connsiteY68" fmla="*/ 1031155 h 1706931"/>
              <a:gd name="connsiteX69" fmla="*/ 202130 w 2263103"/>
              <a:gd name="connsiteY69" fmla="*/ 1002279 h 1706931"/>
              <a:gd name="connsiteX70" fmla="*/ 173255 w 2263103"/>
              <a:gd name="connsiteY70" fmla="*/ 973403 h 1706931"/>
              <a:gd name="connsiteX71" fmla="*/ 134753 w 2263103"/>
              <a:gd name="connsiteY71" fmla="*/ 963778 h 1706931"/>
              <a:gd name="connsiteX72" fmla="*/ 125128 w 2263103"/>
              <a:gd name="connsiteY72" fmla="*/ 934902 h 1706931"/>
              <a:gd name="connsiteX73" fmla="*/ 77002 w 2263103"/>
              <a:gd name="connsiteY73" fmla="*/ 896401 h 1706931"/>
              <a:gd name="connsiteX74" fmla="*/ 67377 w 2263103"/>
              <a:gd name="connsiteY74" fmla="*/ 867525 h 1706931"/>
              <a:gd name="connsiteX75" fmla="*/ 28876 w 2263103"/>
              <a:gd name="connsiteY75" fmla="*/ 809774 h 1706931"/>
              <a:gd name="connsiteX76" fmla="*/ 0 w 2263103"/>
              <a:gd name="connsiteY76" fmla="*/ 752022 h 1706931"/>
              <a:gd name="connsiteX77" fmla="*/ 9625 w 2263103"/>
              <a:gd name="connsiteY77" fmla="*/ 713521 h 1706931"/>
              <a:gd name="connsiteX78" fmla="*/ 96252 w 2263103"/>
              <a:gd name="connsiteY78" fmla="*/ 732771 h 1706931"/>
              <a:gd name="connsiteX79" fmla="*/ 125128 w 2263103"/>
              <a:gd name="connsiteY79" fmla="*/ 752022 h 1706931"/>
              <a:gd name="connsiteX80" fmla="*/ 182880 w 2263103"/>
              <a:gd name="connsiteY80" fmla="*/ 771272 h 1706931"/>
              <a:gd name="connsiteX81" fmla="*/ 346509 w 2263103"/>
              <a:gd name="connsiteY81" fmla="*/ 761647 h 1706931"/>
              <a:gd name="connsiteX82" fmla="*/ 375385 w 2263103"/>
              <a:gd name="connsiteY82" fmla="*/ 742397 h 1706931"/>
              <a:gd name="connsiteX83" fmla="*/ 423511 w 2263103"/>
              <a:gd name="connsiteY83" fmla="*/ 732771 h 1706931"/>
              <a:gd name="connsiteX84" fmla="*/ 452387 w 2263103"/>
              <a:gd name="connsiteY84" fmla="*/ 588392 h 1706931"/>
              <a:gd name="connsiteX85" fmla="*/ 471638 w 2263103"/>
              <a:gd name="connsiteY85" fmla="*/ 521016 h 1706931"/>
              <a:gd name="connsiteX86" fmla="*/ 481263 w 2263103"/>
              <a:gd name="connsiteY86" fmla="*/ 482515 h 1706931"/>
              <a:gd name="connsiteX87" fmla="*/ 471638 w 2263103"/>
              <a:gd name="connsiteY87" fmla="*/ 299635 h 1706931"/>
              <a:gd name="connsiteX88" fmla="*/ 452387 w 2263103"/>
              <a:gd name="connsiteY88" fmla="*/ 241883 h 1706931"/>
              <a:gd name="connsiteX89" fmla="*/ 433137 w 2263103"/>
              <a:gd name="connsiteY89" fmla="*/ 174506 h 1706931"/>
              <a:gd name="connsiteX90" fmla="*/ 433137 w 2263103"/>
              <a:gd name="connsiteY90" fmla="*/ 87879 h 1706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2263103" h="1706931">
                <a:moveTo>
                  <a:pt x="433137" y="87879"/>
                </a:moveTo>
                <a:lnTo>
                  <a:pt x="433137" y="87879"/>
                </a:lnTo>
                <a:cubicBezTo>
                  <a:pt x="458804" y="68628"/>
                  <a:pt x="478106" y="31932"/>
                  <a:pt x="510139" y="30127"/>
                </a:cubicBezTo>
                <a:cubicBezTo>
                  <a:pt x="712051" y="18752"/>
                  <a:pt x="914315" y="46752"/>
                  <a:pt x="1116530" y="49378"/>
                </a:cubicBezTo>
                <a:cubicBezTo>
                  <a:pt x="1161559" y="49963"/>
                  <a:pt x="1206366" y="42961"/>
                  <a:pt x="1251284" y="39752"/>
                </a:cubicBezTo>
                <a:cubicBezTo>
                  <a:pt x="1342129" y="-20809"/>
                  <a:pt x="1302075" y="-2275"/>
                  <a:pt x="1520791" y="30127"/>
                </a:cubicBezTo>
                <a:cubicBezTo>
                  <a:pt x="1532234" y="31822"/>
                  <a:pt x="1531862" y="50823"/>
                  <a:pt x="1540042" y="59003"/>
                </a:cubicBezTo>
                <a:cubicBezTo>
                  <a:pt x="1548222" y="67183"/>
                  <a:pt x="1559293" y="71837"/>
                  <a:pt x="1568918" y="78254"/>
                </a:cubicBezTo>
                <a:cubicBezTo>
                  <a:pt x="1639503" y="75045"/>
                  <a:pt x="1710240" y="74263"/>
                  <a:pt x="1780673" y="68628"/>
                </a:cubicBezTo>
                <a:cubicBezTo>
                  <a:pt x="1790787" y="67819"/>
                  <a:pt x="1799403" y="59003"/>
                  <a:pt x="1809549" y="59003"/>
                </a:cubicBezTo>
                <a:cubicBezTo>
                  <a:pt x="1889824" y="59003"/>
                  <a:pt x="1969970" y="65420"/>
                  <a:pt x="2050181" y="68628"/>
                </a:cubicBezTo>
                <a:cubicBezTo>
                  <a:pt x="2038999" y="213995"/>
                  <a:pt x="2053785" y="154068"/>
                  <a:pt x="2021305" y="251508"/>
                </a:cubicBezTo>
                <a:cubicBezTo>
                  <a:pt x="2018097" y="261133"/>
                  <a:pt x="2017308" y="271942"/>
                  <a:pt x="2011680" y="280384"/>
                </a:cubicBezTo>
                <a:cubicBezTo>
                  <a:pt x="1998846" y="299635"/>
                  <a:pt x="1980496" y="316187"/>
                  <a:pt x="1973179" y="338136"/>
                </a:cubicBezTo>
                <a:lnTo>
                  <a:pt x="1953928" y="395887"/>
                </a:lnTo>
                <a:cubicBezTo>
                  <a:pt x="1950720" y="405512"/>
                  <a:pt x="1949931" y="416321"/>
                  <a:pt x="1944303" y="424763"/>
                </a:cubicBezTo>
                <a:lnTo>
                  <a:pt x="1925052" y="453639"/>
                </a:lnTo>
                <a:lnTo>
                  <a:pt x="1905802" y="511390"/>
                </a:lnTo>
                <a:lnTo>
                  <a:pt x="1896177" y="540266"/>
                </a:lnTo>
                <a:cubicBezTo>
                  <a:pt x="1899385" y="623685"/>
                  <a:pt x="1900595" y="707205"/>
                  <a:pt x="1905802" y="790523"/>
                </a:cubicBezTo>
                <a:cubicBezTo>
                  <a:pt x="1907019" y="810001"/>
                  <a:pt x="1896582" y="843201"/>
                  <a:pt x="1915427" y="848275"/>
                </a:cubicBezTo>
                <a:cubicBezTo>
                  <a:pt x="1992942" y="869144"/>
                  <a:pt x="2075848" y="854692"/>
                  <a:pt x="2156059" y="857900"/>
                </a:cubicBezTo>
                <a:cubicBezTo>
                  <a:pt x="2152850" y="873942"/>
                  <a:pt x="2149982" y="890056"/>
                  <a:pt x="2146433" y="906026"/>
                </a:cubicBezTo>
                <a:cubicBezTo>
                  <a:pt x="2141993" y="926007"/>
                  <a:pt x="2126761" y="953731"/>
                  <a:pt x="2146433" y="973403"/>
                </a:cubicBezTo>
                <a:cubicBezTo>
                  <a:pt x="2153607" y="980577"/>
                  <a:pt x="2165553" y="980241"/>
                  <a:pt x="2175309" y="983028"/>
                </a:cubicBezTo>
                <a:cubicBezTo>
                  <a:pt x="2259911" y="1007201"/>
                  <a:pt x="2173451" y="979202"/>
                  <a:pt x="2242686" y="1002279"/>
                </a:cubicBezTo>
                <a:cubicBezTo>
                  <a:pt x="2249103" y="1011904"/>
                  <a:pt x="2260786" y="1019644"/>
                  <a:pt x="2261937" y="1031155"/>
                </a:cubicBezTo>
                <a:cubicBezTo>
                  <a:pt x="2266455" y="1076337"/>
                  <a:pt x="2258711" y="1103890"/>
                  <a:pt x="2223436" y="1127407"/>
                </a:cubicBezTo>
                <a:cubicBezTo>
                  <a:pt x="2214994" y="1133035"/>
                  <a:pt x="2204185" y="1133824"/>
                  <a:pt x="2194560" y="1137032"/>
                </a:cubicBezTo>
                <a:cubicBezTo>
                  <a:pt x="2129529" y="1134205"/>
                  <a:pt x="2007358" y="1140229"/>
                  <a:pt x="1925052" y="1117782"/>
                </a:cubicBezTo>
                <a:cubicBezTo>
                  <a:pt x="1905475" y="1112443"/>
                  <a:pt x="1886551" y="1104948"/>
                  <a:pt x="1867301" y="1098531"/>
                </a:cubicBezTo>
                <a:lnTo>
                  <a:pt x="1838425" y="1088906"/>
                </a:lnTo>
                <a:lnTo>
                  <a:pt x="1809549" y="1079281"/>
                </a:lnTo>
                <a:cubicBezTo>
                  <a:pt x="1790299" y="1082489"/>
                  <a:pt x="1771256" y="1087409"/>
                  <a:pt x="1751798" y="1088906"/>
                </a:cubicBezTo>
                <a:cubicBezTo>
                  <a:pt x="1538423" y="1105319"/>
                  <a:pt x="1614427" y="1061773"/>
                  <a:pt x="1530417" y="1117782"/>
                </a:cubicBezTo>
                <a:cubicBezTo>
                  <a:pt x="1513474" y="1168606"/>
                  <a:pt x="1529233" y="1141031"/>
                  <a:pt x="1463040" y="1185159"/>
                </a:cubicBezTo>
                <a:lnTo>
                  <a:pt x="1434164" y="1204409"/>
                </a:lnTo>
                <a:cubicBezTo>
                  <a:pt x="1364093" y="1309513"/>
                  <a:pt x="1467441" y="1147480"/>
                  <a:pt x="1405288" y="1271786"/>
                </a:cubicBezTo>
                <a:cubicBezTo>
                  <a:pt x="1398114" y="1286135"/>
                  <a:pt x="1385736" y="1297233"/>
                  <a:pt x="1376412" y="1310287"/>
                </a:cubicBezTo>
                <a:cubicBezTo>
                  <a:pt x="1369688" y="1319700"/>
                  <a:pt x="1364568" y="1330276"/>
                  <a:pt x="1357162" y="1339163"/>
                </a:cubicBezTo>
                <a:cubicBezTo>
                  <a:pt x="1341955" y="1357411"/>
                  <a:pt x="1321044" y="1376472"/>
                  <a:pt x="1299410" y="1387289"/>
                </a:cubicBezTo>
                <a:cubicBezTo>
                  <a:pt x="1290335" y="1391826"/>
                  <a:pt x="1280160" y="1393706"/>
                  <a:pt x="1270535" y="1396915"/>
                </a:cubicBezTo>
                <a:cubicBezTo>
                  <a:pt x="1263171" y="1426368"/>
                  <a:pt x="1263815" y="1442135"/>
                  <a:pt x="1241659" y="1464291"/>
                </a:cubicBezTo>
                <a:cubicBezTo>
                  <a:pt x="1233479" y="1472471"/>
                  <a:pt x="1222408" y="1477125"/>
                  <a:pt x="1212783" y="1483542"/>
                </a:cubicBezTo>
                <a:cubicBezTo>
                  <a:pt x="1199949" y="1502793"/>
                  <a:pt x="1181599" y="1519345"/>
                  <a:pt x="1174282" y="1541294"/>
                </a:cubicBezTo>
                <a:lnTo>
                  <a:pt x="1155031" y="1599045"/>
                </a:lnTo>
                <a:cubicBezTo>
                  <a:pt x="1158240" y="1624712"/>
                  <a:pt x="1188765" y="1666672"/>
                  <a:pt x="1164657" y="1676047"/>
                </a:cubicBezTo>
                <a:cubicBezTo>
                  <a:pt x="1015673" y="1733986"/>
                  <a:pt x="1007026" y="1704295"/>
                  <a:pt x="962526" y="1637546"/>
                </a:cubicBezTo>
                <a:cubicBezTo>
                  <a:pt x="927423" y="1532234"/>
                  <a:pt x="983407" y="1691748"/>
                  <a:pt x="933650" y="1579795"/>
                </a:cubicBezTo>
                <a:cubicBezTo>
                  <a:pt x="925409" y="1561252"/>
                  <a:pt x="920817" y="1541294"/>
                  <a:pt x="914400" y="1522043"/>
                </a:cubicBezTo>
                <a:lnTo>
                  <a:pt x="895149" y="1464291"/>
                </a:lnTo>
                <a:cubicBezTo>
                  <a:pt x="891941" y="1454666"/>
                  <a:pt x="891152" y="1443858"/>
                  <a:pt x="885524" y="1435416"/>
                </a:cubicBezTo>
                <a:cubicBezTo>
                  <a:pt x="858722" y="1395214"/>
                  <a:pt x="874453" y="1414720"/>
                  <a:pt x="837398" y="1377664"/>
                </a:cubicBezTo>
                <a:cubicBezTo>
                  <a:pt x="834189" y="1368039"/>
                  <a:pt x="832309" y="1357863"/>
                  <a:pt x="827772" y="1348788"/>
                </a:cubicBezTo>
                <a:cubicBezTo>
                  <a:pt x="820732" y="1334709"/>
                  <a:pt x="786190" y="1290137"/>
                  <a:pt x="779646" y="1281411"/>
                </a:cubicBezTo>
                <a:cubicBezTo>
                  <a:pt x="755659" y="1209450"/>
                  <a:pt x="780410" y="1232369"/>
                  <a:pt x="731520" y="1214035"/>
                </a:cubicBezTo>
                <a:cubicBezTo>
                  <a:pt x="715342" y="1207968"/>
                  <a:pt x="699435" y="1201201"/>
                  <a:pt x="683393" y="1194784"/>
                </a:cubicBezTo>
                <a:cubicBezTo>
                  <a:pt x="657109" y="1168500"/>
                  <a:pt x="623566" y="1129923"/>
                  <a:pt x="587141" y="1117782"/>
                </a:cubicBezTo>
                <a:lnTo>
                  <a:pt x="558265" y="1108157"/>
                </a:lnTo>
                <a:cubicBezTo>
                  <a:pt x="543664" y="1098423"/>
                  <a:pt x="520439" y="1079281"/>
                  <a:pt x="500513" y="1079281"/>
                </a:cubicBezTo>
                <a:cubicBezTo>
                  <a:pt x="487284" y="1079281"/>
                  <a:pt x="474846" y="1085698"/>
                  <a:pt x="462012" y="1088906"/>
                </a:cubicBezTo>
                <a:cubicBezTo>
                  <a:pt x="458804" y="1104948"/>
                  <a:pt x="456355" y="1121161"/>
                  <a:pt x="452387" y="1137032"/>
                </a:cubicBezTo>
                <a:cubicBezTo>
                  <a:pt x="449926" y="1146875"/>
                  <a:pt x="449936" y="1158734"/>
                  <a:pt x="442762" y="1165908"/>
                </a:cubicBezTo>
                <a:cubicBezTo>
                  <a:pt x="435588" y="1173082"/>
                  <a:pt x="423511" y="1172325"/>
                  <a:pt x="413886" y="1175534"/>
                </a:cubicBezTo>
                <a:cubicBezTo>
                  <a:pt x="370662" y="1218757"/>
                  <a:pt x="397923" y="1200105"/>
                  <a:pt x="327259" y="1223660"/>
                </a:cubicBezTo>
                <a:lnTo>
                  <a:pt x="298383" y="1233285"/>
                </a:lnTo>
                <a:cubicBezTo>
                  <a:pt x="291966" y="1223660"/>
                  <a:pt x="284871" y="1214453"/>
                  <a:pt x="279132" y="1204409"/>
                </a:cubicBezTo>
                <a:cubicBezTo>
                  <a:pt x="263339" y="1176771"/>
                  <a:pt x="246697" y="1138490"/>
                  <a:pt x="240631" y="1108157"/>
                </a:cubicBezTo>
                <a:cubicBezTo>
                  <a:pt x="236970" y="1089853"/>
                  <a:pt x="231247" y="1050886"/>
                  <a:pt x="221381" y="1031155"/>
                </a:cubicBezTo>
                <a:cubicBezTo>
                  <a:pt x="216207" y="1020808"/>
                  <a:pt x="209536" y="1011166"/>
                  <a:pt x="202130" y="1002279"/>
                </a:cubicBezTo>
                <a:cubicBezTo>
                  <a:pt x="193416" y="991822"/>
                  <a:pt x="185074" y="980156"/>
                  <a:pt x="173255" y="973403"/>
                </a:cubicBezTo>
                <a:cubicBezTo>
                  <a:pt x="161769" y="966840"/>
                  <a:pt x="147587" y="966986"/>
                  <a:pt x="134753" y="963778"/>
                </a:cubicBezTo>
                <a:cubicBezTo>
                  <a:pt x="131545" y="954153"/>
                  <a:pt x="132302" y="942076"/>
                  <a:pt x="125128" y="934902"/>
                </a:cubicBezTo>
                <a:cubicBezTo>
                  <a:pt x="69621" y="879395"/>
                  <a:pt x="119731" y="981861"/>
                  <a:pt x="77002" y="896401"/>
                </a:cubicBezTo>
                <a:cubicBezTo>
                  <a:pt x="72465" y="887326"/>
                  <a:pt x="72304" y="876394"/>
                  <a:pt x="67377" y="867525"/>
                </a:cubicBezTo>
                <a:cubicBezTo>
                  <a:pt x="56141" y="847300"/>
                  <a:pt x="36193" y="831723"/>
                  <a:pt x="28876" y="809774"/>
                </a:cubicBezTo>
                <a:cubicBezTo>
                  <a:pt x="15592" y="769924"/>
                  <a:pt x="24878" y="789340"/>
                  <a:pt x="0" y="752022"/>
                </a:cubicBezTo>
                <a:cubicBezTo>
                  <a:pt x="3208" y="739188"/>
                  <a:pt x="-2207" y="719437"/>
                  <a:pt x="9625" y="713521"/>
                </a:cubicBezTo>
                <a:cubicBezTo>
                  <a:pt x="13698" y="711484"/>
                  <a:pt x="87991" y="730706"/>
                  <a:pt x="96252" y="732771"/>
                </a:cubicBezTo>
                <a:cubicBezTo>
                  <a:pt x="105877" y="739188"/>
                  <a:pt x="114557" y="747324"/>
                  <a:pt x="125128" y="752022"/>
                </a:cubicBezTo>
                <a:cubicBezTo>
                  <a:pt x="143671" y="760263"/>
                  <a:pt x="182880" y="771272"/>
                  <a:pt x="182880" y="771272"/>
                </a:cubicBezTo>
                <a:cubicBezTo>
                  <a:pt x="237423" y="768064"/>
                  <a:pt x="292476" y="769752"/>
                  <a:pt x="346509" y="761647"/>
                </a:cubicBezTo>
                <a:cubicBezTo>
                  <a:pt x="357949" y="759931"/>
                  <a:pt x="364553" y="746459"/>
                  <a:pt x="375385" y="742397"/>
                </a:cubicBezTo>
                <a:cubicBezTo>
                  <a:pt x="390703" y="736653"/>
                  <a:pt x="407469" y="735980"/>
                  <a:pt x="423511" y="732771"/>
                </a:cubicBezTo>
                <a:cubicBezTo>
                  <a:pt x="466144" y="668825"/>
                  <a:pt x="435287" y="725195"/>
                  <a:pt x="452387" y="588392"/>
                </a:cubicBezTo>
                <a:cubicBezTo>
                  <a:pt x="455732" y="561635"/>
                  <a:pt x="464532" y="545885"/>
                  <a:pt x="471638" y="521016"/>
                </a:cubicBezTo>
                <a:cubicBezTo>
                  <a:pt x="475272" y="508296"/>
                  <a:pt x="478055" y="495349"/>
                  <a:pt x="481263" y="482515"/>
                </a:cubicBezTo>
                <a:cubicBezTo>
                  <a:pt x="478055" y="421555"/>
                  <a:pt x="478911" y="360245"/>
                  <a:pt x="471638" y="299635"/>
                </a:cubicBezTo>
                <a:cubicBezTo>
                  <a:pt x="469220" y="279488"/>
                  <a:pt x="457308" y="261569"/>
                  <a:pt x="452387" y="241883"/>
                </a:cubicBezTo>
                <a:cubicBezTo>
                  <a:pt x="440301" y="193539"/>
                  <a:pt x="446945" y="215932"/>
                  <a:pt x="433137" y="174506"/>
                </a:cubicBezTo>
                <a:cubicBezTo>
                  <a:pt x="443160" y="94320"/>
                  <a:pt x="433137" y="102317"/>
                  <a:pt x="433137" y="87879"/>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Pacific Hotspot">
            <a:extLst>
              <a:ext uri="{FF2B5EF4-FFF2-40B4-BE49-F238E27FC236}">
                <a16:creationId xmlns:a16="http://schemas.microsoft.com/office/drawing/2014/main" id="{561C4BD0-ED23-4DB5-824C-71D7A6504EE8}"/>
              </a:ext>
            </a:extLst>
          </p:cNvPr>
          <p:cNvSpPr/>
          <p:nvPr/>
        </p:nvSpPr>
        <p:spPr>
          <a:xfrm>
            <a:off x="2966002" y="1473200"/>
            <a:ext cx="2662638" cy="4368800"/>
          </a:xfrm>
          <a:custGeom>
            <a:avLst/>
            <a:gdLst>
              <a:gd name="connsiteX0" fmla="*/ 366478 w 2662638"/>
              <a:gd name="connsiteY0" fmla="*/ 40640 h 4368800"/>
              <a:gd name="connsiteX1" fmla="*/ 366478 w 2662638"/>
              <a:gd name="connsiteY1" fmla="*/ 40640 h 4368800"/>
              <a:gd name="connsiteX2" fmla="*/ 457918 w 2662638"/>
              <a:gd name="connsiteY2" fmla="*/ 20320 h 4368800"/>
              <a:gd name="connsiteX3" fmla="*/ 498558 w 2662638"/>
              <a:gd name="connsiteY3" fmla="*/ 10160 h 4368800"/>
              <a:gd name="connsiteX4" fmla="*/ 559518 w 2662638"/>
              <a:gd name="connsiteY4" fmla="*/ 0 h 4368800"/>
              <a:gd name="connsiteX5" fmla="*/ 762718 w 2662638"/>
              <a:gd name="connsiteY5" fmla="*/ 30480 h 4368800"/>
              <a:gd name="connsiteX6" fmla="*/ 793198 w 2662638"/>
              <a:gd name="connsiteY6" fmla="*/ 40640 h 4368800"/>
              <a:gd name="connsiteX7" fmla="*/ 854158 w 2662638"/>
              <a:gd name="connsiteY7" fmla="*/ 81280 h 4368800"/>
              <a:gd name="connsiteX8" fmla="*/ 915118 w 2662638"/>
              <a:gd name="connsiteY8" fmla="*/ 101600 h 4368800"/>
              <a:gd name="connsiteX9" fmla="*/ 945598 w 2662638"/>
              <a:gd name="connsiteY9" fmla="*/ 121920 h 4368800"/>
              <a:gd name="connsiteX10" fmla="*/ 1037038 w 2662638"/>
              <a:gd name="connsiteY10" fmla="*/ 132080 h 4368800"/>
              <a:gd name="connsiteX11" fmla="*/ 1118318 w 2662638"/>
              <a:gd name="connsiteY11" fmla="*/ 182880 h 4368800"/>
              <a:gd name="connsiteX12" fmla="*/ 1128478 w 2662638"/>
              <a:gd name="connsiteY12" fmla="*/ 213360 h 4368800"/>
              <a:gd name="connsiteX13" fmla="*/ 1118318 w 2662638"/>
              <a:gd name="connsiteY13" fmla="*/ 386080 h 4368800"/>
              <a:gd name="connsiteX14" fmla="*/ 1097998 w 2662638"/>
              <a:gd name="connsiteY14" fmla="*/ 447040 h 4368800"/>
              <a:gd name="connsiteX15" fmla="*/ 1087838 w 2662638"/>
              <a:gd name="connsiteY15" fmla="*/ 640080 h 4368800"/>
              <a:gd name="connsiteX16" fmla="*/ 1077678 w 2662638"/>
              <a:gd name="connsiteY16" fmla="*/ 670560 h 4368800"/>
              <a:gd name="connsiteX17" fmla="*/ 1047198 w 2662638"/>
              <a:gd name="connsiteY17" fmla="*/ 690880 h 4368800"/>
              <a:gd name="connsiteX18" fmla="*/ 1016718 w 2662638"/>
              <a:gd name="connsiteY18" fmla="*/ 792480 h 4368800"/>
              <a:gd name="connsiteX19" fmla="*/ 1006558 w 2662638"/>
              <a:gd name="connsiteY19" fmla="*/ 822960 h 4368800"/>
              <a:gd name="connsiteX20" fmla="*/ 996398 w 2662638"/>
              <a:gd name="connsiteY20" fmla="*/ 894080 h 4368800"/>
              <a:gd name="connsiteX21" fmla="*/ 996398 w 2662638"/>
              <a:gd name="connsiteY21" fmla="*/ 1046480 h 4368800"/>
              <a:gd name="connsiteX22" fmla="*/ 976078 w 2662638"/>
              <a:gd name="connsiteY22" fmla="*/ 1076960 h 4368800"/>
              <a:gd name="connsiteX23" fmla="*/ 915118 w 2662638"/>
              <a:gd name="connsiteY23" fmla="*/ 1158240 h 4368800"/>
              <a:gd name="connsiteX24" fmla="*/ 904958 w 2662638"/>
              <a:gd name="connsiteY24" fmla="*/ 1188720 h 4368800"/>
              <a:gd name="connsiteX25" fmla="*/ 874478 w 2662638"/>
              <a:gd name="connsiteY25" fmla="*/ 1198880 h 4368800"/>
              <a:gd name="connsiteX26" fmla="*/ 579838 w 2662638"/>
              <a:gd name="connsiteY26" fmla="*/ 1209040 h 4368800"/>
              <a:gd name="connsiteX27" fmla="*/ 549358 w 2662638"/>
              <a:gd name="connsiteY27" fmla="*/ 1320800 h 4368800"/>
              <a:gd name="connsiteX28" fmla="*/ 518878 w 2662638"/>
              <a:gd name="connsiteY28" fmla="*/ 1402080 h 4368800"/>
              <a:gd name="connsiteX29" fmla="*/ 478238 w 2662638"/>
              <a:gd name="connsiteY29" fmla="*/ 1463040 h 4368800"/>
              <a:gd name="connsiteX30" fmla="*/ 457918 w 2662638"/>
              <a:gd name="connsiteY30" fmla="*/ 1534160 h 4368800"/>
              <a:gd name="connsiteX31" fmla="*/ 488398 w 2662638"/>
              <a:gd name="connsiteY31" fmla="*/ 1554480 h 4368800"/>
              <a:gd name="connsiteX32" fmla="*/ 529038 w 2662638"/>
              <a:gd name="connsiteY32" fmla="*/ 1574800 h 4368800"/>
              <a:gd name="connsiteX33" fmla="*/ 549358 w 2662638"/>
              <a:gd name="connsiteY33" fmla="*/ 1625600 h 4368800"/>
              <a:gd name="connsiteX34" fmla="*/ 579838 w 2662638"/>
              <a:gd name="connsiteY34" fmla="*/ 1645920 h 4368800"/>
              <a:gd name="connsiteX35" fmla="*/ 610318 w 2662638"/>
              <a:gd name="connsiteY35" fmla="*/ 1676400 h 4368800"/>
              <a:gd name="connsiteX36" fmla="*/ 630638 w 2662638"/>
              <a:gd name="connsiteY36" fmla="*/ 1706880 h 4368800"/>
              <a:gd name="connsiteX37" fmla="*/ 640798 w 2662638"/>
              <a:gd name="connsiteY37" fmla="*/ 1737360 h 4368800"/>
              <a:gd name="connsiteX38" fmla="*/ 752558 w 2662638"/>
              <a:gd name="connsiteY38" fmla="*/ 1838960 h 4368800"/>
              <a:gd name="connsiteX39" fmla="*/ 783038 w 2662638"/>
              <a:gd name="connsiteY39" fmla="*/ 1859280 h 4368800"/>
              <a:gd name="connsiteX40" fmla="*/ 813518 w 2662638"/>
              <a:gd name="connsiteY40" fmla="*/ 1920240 h 4368800"/>
              <a:gd name="connsiteX41" fmla="*/ 823678 w 2662638"/>
              <a:gd name="connsiteY41" fmla="*/ 1950720 h 4368800"/>
              <a:gd name="connsiteX42" fmla="*/ 843998 w 2662638"/>
              <a:gd name="connsiteY42" fmla="*/ 1991360 h 4368800"/>
              <a:gd name="connsiteX43" fmla="*/ 904958 w 2662638"/>
              <a:gd name="connsiteY43" fmla="*/ 2103120 h 4368800"/>
              <a:gd name="connsiteX44" fmla="*/ 965918 w 2662638"/>
              <a:gd name="connsiteY44" fmla="*/ 2133600 h 4368800"/>
              <a:gd name="connsiteX45" fmla="*/ 996398 w 2662638"/>
              <a:gd name="connsiteY45" fmla="*/ 2153920 h 4368800"/>
              <a:gd name="connsiteX46" fmla="*/ 1026878 w 2662638"/>
              <a:gd name="connsiteY46" fmla="*/ 2245360 h 4368800"/>
              <a:gd name="connsiteX47" fmla="*/ 1037038 w 2662638"/>
              <a:gd name="connsiteY47" fmla="*/ 2275840 h 4368800"/>
              <a:gd name="connsiteX48" fmla="*/ 1047198 w 2662638"/>
              <a:gd name="connsiteY48" fmla="*/ 2316480 h 4368800"/>
              <a:gd name="connsiteX49" fmla="*/ 1037038 w 2662638"/>
              <a:gd name="connsiteY49" fmla="*/ 2438400 h 4368800"/>
              <a:gd name="connsiteX50" fmla="*/ 1016718 w 2662638"/>
              <a:gd name="connsiteY50" fmla="*/ 2499360 h 4368800"/>
              <a:gd name="connsiteX51" fmla="*/ 996398 w 2662638"/>
              <a:gd name="connsiteY51" fmla="*/ 2570480 h 4368800"/>
              <a:gd name="connsiteX52" fmla="*/ 986238 w 2662638"/>
              <a:gd name="connsiteY52" fmla="*/ 2621280 h 4368800"/>
              <a:gd name="connsiteX53" fmla="*/ 955758 w 2662638"/>
              <a:gd name="connsiteY53" fmla="*/ 2631440 h 4368800"/>
              <a:gd name="connsiteX54" fmla="*/ 1006558 w 2662638"/>
              <a:gd name="connsiteY54" fmla="*/ 2722880 h 4368800"/>
              <a:gd name="connsiteX55" fmla="*/ 1108158 w 2662638"/>
              <a:gd name="connsiteY55" fmla="*/ 2753360 h 4368800"/>
              <a:gd name="connsiteX56" fmla="*/ 1189438 w 2662638"/>
              <a:gd name="connsiteY56" fmla="*/ 2783840 h 4368800"/>
              <a:gd name="connsiteX57" fmla="*/ 1280878 w 2662638"/>
              <a:gd name="connsiteY57" fmla="*/ 2824480 h 4368800"/>
              <a:gd name="connsiteX58" fmla="*/ 1301198 w 2662638"/>
              <a:gd name="connsiteY58" fmla="*/ 2854960 h 4368800"/>
              <a:gd name="connsiteX59" fmla="*/ 1331678 w 2662638"/>
              <a:gd name="connsiteY59" fmla="*/ 2865120 h 4368800"/>
              <a:gd name="connsiteX60" fmla="*/ 1341838 w 2662638"/>
              <a:gd name="connsiteY60" fmla="*/ 2905760 h 4368800"/>
              <a:gd name="connsiteX61" fmla="*/ 1382478 w 2662638"/>
              <a:gd name="connsiteY61" fmla="*/ 3007360 h 4368800"/>
              <a:gd name="connsiteX62" fmla="*/ 1402798 w 2662638"/>
              <a:gd name="connsiteY62" fmla="*/ 3088640 h 4368800"/>
              <a:gd name="connsiteX63" fmla="*/ 1433278 w 2662638"/>
              <a:gd name="connsiteY63" fmla="*/ 3180080 h 4368800"/>
              <a:gd name="connsiteX64" fmla="*/ 1443438 w 2662638"/>
              <a:gd name="connsiteY64" fmla="*/ 3210560 h 4368800"/>
              <a:gd name="connsiteX65" fmla="*/ 1453598 w 2662638"/>
              <a:gd name="connsiteY65" fmla="*/ 3281680 h 4368800"/>
              <a:gd name="connsiteX66" fmla="*/ 1463758 w 2662638"/>
              <a:gd name="connsiteY66" fmla="*/ 3312160 h 4368800"/>
              <a:gd name="connsiteX67" fmla="*/ 1504398 w 2662638"/>
              <a:gd name="connsiteY67" fmla="*/ 3322320 h 4368800"/>
              <a:gd name="connsiteX68" fmla="*/ 1575518 w 2662638"/>
              <a:gd name="connsiteY68" fmla="*/ 3342640 h 4368800"/>
              <a:gd name="connsiteX69" fmla="*/ 1605998 w 2662638"/>
              <a:gd name="connsiteY69" fmla="*/ 3352800 h 4368800"/>
              <a:gd name="connsiteX70" fmla="*/ 1707598 w 2662638"/>
              <a:gd name="connsiteY70" fmla="*/ 3362960 h 4368800"/>
              <a:gd name="connsiteX71" fmla="*/ 1870158 w 2662638"/>
              <a:gd name="connsiteY71" fmla="*/ 3403600 h 4368800"/>
              <a:gd name="connsiteX72" fmla="*/ 1920958 w 2662638"/>
              <a:gd name="connsiteY72" fmla="*/ 3413760 h 4368800"/>
              <a:gd name="connsiteX73" fmla="*/ 1981918 w 2662638"/>
              <a:gd name="connsiteY73" fmla="*/ 3434080 h 4368800"/>
              <a:gd name="connsiteX74" fmla="*/ 2022558 w 2662638"/>
              <a:gd name="connsiteY74" fmla="*/ 3444240 h 4368800"/>
              <a:gd name="connsiteX75" fmla="*/ 2063198 w 2662638"/>
              <a:gd name="connsiteY75" fmla="*/ 3474720 h 4368800"/>
              <a:gd name="connsiteX76" fmla="*/ 2124158 w 2662638"/>
              <a:gd name="connsiteY76" fmla="*/ 3495040 h 4368800"/>
              <a:gd name="connsiteX77" fmla="*/ 2154638 w 2662638"/>
              <a:gd name="connsiteY77" fmla="*/ 3525520 h 4368800"/>
              <a:gd name="connsiteX78" fmla="*/ 2215598 w 2662638"/>
              <a:gd name="connsiteY78" fmla="*/ 3566160 h 4368800"/>
              <a:gd name="connsiteX79" fmla="*/ 2225758 w 2662638"/>
              <a:gd name="connsiteY79" fmla="*/ 3596640 h 4368800"/>
              <a:gd name="connsiteX80" fmla="*/ 2266398 w 2662638"/>
              <a:gd name="connsiteY80" fmla="*/ 3657600 h 4368800"/>
              <a:gd name="connsiteX81" fmla="*/ 2276558 w 2662638"/>
              <a:gd name="connsiteY81" fmla="*/ 3688080 h 4368800"/>
              <a:gd name="connsiteX82" fmla="*/ 2307038 w 2662638"/>
              <a:gd name="connsiteY82" fmla="*/ 3698240 h 4368800"/>
              <a:gd name="connsiteX83" fmla="*/ 2327358 w 2662638"/>
              <a:gd name="connsiteY83" fmla="*/ 3728720 h 4368800"/>
              <a:gd name="connsiteX84" fmla="*/ 2418798 w 2662638"/>
              <a:gd name="connsiteY84" fmla="*/ 3779520 h 4368800"/>
              <a:gd name="connsiteX85" fmla="*/ 2449278 w 2662638"/>
              <a:gd name="connsiteY85" fmla="*/ 3799840 h 4368800"/>
              <a:gd name="connsiteX86" fmla="*/ 2489918 w 2662638"/>
              <a:gd name="connsiteY86" fmla="*/ 3860800 h 4368800"/>
              <a:gd name="connsiteX87" fmla="*/ 2550878 w 2662638"/>
              <a:gd name="connsiteY87" fmla="*/ 3901440 h 4368800"/>
              <a:gd name="connsiteX88" fmla="*/ 2591518 w 2662638"/>
              <a:gd name="connsiteY88" fmla="*/ 3992880 h 4368800"/>
              <a:gd name="connsiteX89" fmla="*/ 2621998 w 2662638"/>
              <a:gd name="connsiteY89" fmla="*/ 4023360 h 4368800"/>
              <a:gd name="connsiteX90" fmla="*/ 2652478 w 2662638"/>
              <a:gd name="connsiteY90" fmla="*/ 4043680 h 4368800"/>
              <a:gd name="connsiteX91" fmla="*/ 2662638 w 2662638"/>
              <a:gd name="connsiteY91" fmla="*/ 4074160 h 4368800"/>
              <a:gd name="connsiteX92" fmla="*/ 2652478 w 2662638"/>
              <a:gd name="connsiteY92" fmla="*/ 4236720 h 4368800"/>
              <a:gd name="connsiteX93" fmla="*/ 2642318 w 2662638"/>
              <a:gd name="connsiteY93" fmla="*/ 4267200 h 4368800"/>
              <a:gd name="connsiteX94" fmla="*/ 2449278 w 2662638"/>
              <a:gd name="connsiteY94" fmla="*/ 4307840 h 4368800"/>
              <a:gd name="connsiteX95" fmla="*/ 2225758 w 2662638"/>
              <a:gd name="connsiteY95" fmla="*/ 4267200 h 4368800"/>
              <a:gd name="connsiteX96" fmla="*/ 2185118 w 2662638"/>
              <a:gd name="connsiteY96" fmla="*/ 4236720 h 4368800"/>
              <a:gd name="connsiteX97" fmla="*/ 2144478 w 2662638"/>
              <a:gd name="connsiteY97" fmla="*/ 4226560 h 4368800"/>
              <a:gd name="connsiteX98" fmla="*/ 2053038 w 2662638"/>
              <a:gd name="connsiteY98" fmla="*/ 4196080 h 4368800"/>
              <a:gd name="connsiteX99" fmla="*/ 1992078 w 2662638"/>
              <a:gd name="connsiteY99" fmla="*/ 4135120 h 4368800"/>
              <a:gd name="connsiteX100" fmla="*/ 1900638 w 2662638"/>
              <a:gd name="connsiteY100" fmla="*/ 4074160 h 4368800"/>
              <a:gd name="connsiteX101" fmla="*/ 1788878 w 2662638"/>
              <a:gd name="connsiteY101" fmla="*/ 4043680 h 4368800"/>
              <a:gd name="connsiteX102" fmla="*/ 1758398 w 2662638"/>
              <a:gd name="connsiteY102" fmla="*/ 4033520 h 4368800"/>
              <a:gd name="connsiteX103" fmla="*/ 1484078 w 2662638"/>
              <a:gd name="connsiteY103" fmla="*/ 4053840 h 4368800"/>
              <a:gd name="connsiteX104" fmla="*/ 1453598 w 2662638"/>
              <a:gd name="connsiteY104" fmla="*/ 4064000 h 4368800"/>
              <a:gd name="connsiteX105" fmla="*/ 1362158 w 2662638"/>
              <a:gd name="connsiteY105" fmla="*/ 4114800 h 4368800"/>
              <a:gd name="connsiteX106" fmla="*/ 1301198 w 2662638"/>
              <a:gd name="connsiteY106" fmla="*/ 4155440 h 4368800"/>
              <a:gd name="connsiteX107" fmla="*/ 1250398 w 2662638"/>
              <a:gd name="connsiteY107" fmla="*/ 4216400 h 4368800"/>
              <a:gd name="connsiteX108" fmla="*/ 1219918 w 2662638"/>
              <a:gd name="connsiteY108" fmla="*/ 4236720 h 4368800"/>
              <a:gd name="connsiteX109" fmla="*/ 1189438 w 2662638"/>
              <a:gd name="connsiteY109" fmla="*/ 4267200 h 4368800"/>
              <a:gd name="connsiteX110" fmla="*/ 1158958 w 2662638"/>
              <a:gd name="connsiteY110" fmla="*/ 4277360 h 4368800"/>
              <a:gd name="connsiteX111" fmla="*/ 1047198 w 2662638"/>
              <a:gd name="connsiteY111" fmla="*/ 4287520 h 4368800"/>
              <a:gd name="connsiteX112" fmla="*/ 976078 w 2662638"/>
              <a:gd name="connsiteY112" fmla="*/ 4297680 h 4368800"/>
              <a:gd name="connsiteX113" fmla="*/ 904958 w 2662638"/>
              <a:gd name="connsiteY113" fmla="*/ 4338320 h 4368800"/>
              <a:gd name="connsiteX114" fmla="*/ 742398 w 2662638"/>
              <a:gd name="connsiteY114" fmla="*/ 4358640 h 4368800"/>
              <a:gd name="connsiteX115" fmla="*/ 671278 w 2662638"/>
              <a:gd name="connsiteY115" fmla="*/ 4368800 h 4368800"/>
              <a:gd name="connsiteX116" fmla="*/ 468078 w 2662638"/>
              <a:gd name="connsiteY116" fmla="*/ 4358640 h 4368800"/>
              <a:gd name="connsiteX117" fmla="*/ 437598 w 2662638"/>
              <a:gd name="connsiteY117" fmla="*/ 4328160 h 4368800"/>
              <a:gd name="connsiteX118" fmla="*/ 386798 w 2662638"/>
              <a:gd name="connsiteY118" fmla="*/ 4236720 h 4368800"/>
              <a:gd name="connsiteX119" fmla="*/ 376638 w 2662638"/>
              <a:gd name="connsiteY119" fmla="*/ 4196080 h 4368800"/>
              <a:gd name="connsiteX120" fmla="*/ 285198 w 2662638"/>
              <a:gd name="connsiteY120" fmla="*/ 4104640 h 4368800"/>
              <a:gd name="connsiteX121" fmla="*/ 275038 w 2662638"/>
              <a:gd name="connsiteY121" fmla="*/ 4074160 h 4368800"/>
              <a:gd name="connsiteX122" fmla="*/ 305518 w 2662638"/>
              <a:gd name="connsiteY122" fmla="*/ 3942080 h 4368800"/>
              <a:gd name="connsiteX123" fmla="*/ 335998 w 2662638"/>
              <a:gd name="connsiteY123" fmla="*/ 3840480 h 4368800"/>
              <a:gd name="connsiteX124" fmla="*/ 346158 w 2662638"/>
              <a:gd name="connsiteY124" fmla="*/ 3810000 h 4368800"/>
              <a:gd name="connsiteX125" fmla="*/ 396958 w 2662638"/>
              <a:gd name="connsiteY125" fmla="*/ 3749040 h 4368800"/>
              <a:gd name="connsiteX126" fmla="*/ 427438 w 2662638"/>
              <a:gd name="connsiteY126" fmla="*/ 3647440 h 4368800"/>
              <a:gd name="connsiteX127" fmla="*/ 437598 w 2662638"/>
              <a:gd name="connsiteY127" fmla="*/ 3616960 h 4368800"/>
              <a:gd name="connsiteX128" fmla="*/ 457918 w 2662638"/>
              <a:gd name="connsiteY128" fmla="*/ 3586480 h 4368800"/>
              <a:gd name="connsiteX129" fmla="*/ 468078 w 2662638"/>
              <a:gd name="connsiteY129" fmla="*/ 3545840 h 4368800"/>
              <a:gd name="connsiteX130" fmla="*/ 488398 w 2662638"/>
              <a:gd name="connsiteY130" fmla="*/ 3515360 h 4368800"/>
              <a:gd name="connsiteX131" fmla="*/ 549358 w 2662638"/>
              <a:gd name="connsiteY131" fmla="*/ 3454400 h 4368800"/>
              <a:gd name="connsiteX132" fmla="*/ 610318 w 2662638"/>
              <a:gd name="connsiteY132" fmla="*/ 3403600 h 4368800"/>
              <a:gd name="connsiteX133" fmla="*/ 671278 w 2662638"/>
              <a:gd name="connsiteY133" fmla="*/ 3302000 h 4368800"/>
              <a:gd name="connsiteX134" fmla="*/ 722078 w 2662638"/>
              <a:gd name="connsiteY134" fmla="*/ 3241040 h 4368800"/>
              <a:gd name="connsiteX135" fmla="*/ 742398 w 2662638"/>
              <a:gd name="connsiteY135" fmla="*/ 3200400 h 4368800"/>
              <a:gd name="connsiteX136" fmla="*/ 813518 w 2662638"/>
              <a:gd name="connsiteY136" fmla="*/ 3139440 h 4368800"/>
              <a:gd name="connsiteX137" fmla="*/ 843998 w 2662638"/>
              <a:gd name="connsiteY137" fmla="*/ 3129280 h 4368800"/>
              <a:gd name="connsiteX138" fmla="*/ 854158 w 2662638"/>
              <a:gd name="connsiteY138" fmla="*/ 3098800 h 4368800"/>
              <a:gd name="connsiteX139" fmla="*/ 874478 w 2662638"/>
              <a:gd name="connsiteY139" fmla="*/ 3007360 h 4368800"/>
              <a:gd name="connsiteX140" fmla="*/ 864318 w 2662638"/>
              <a:gd name="connsiteY140" fmla="*/ 2946400 h 4368800"/>
              <a:gd name="connsiteX141" fmla="*/ 742398 w 2662638"/>
              <a:gd name="connsiteY141" fmla="*/ 2875280 h 4368800"/>
              <a:gd name="connsiteX142" fmla="*/ 701758 w 2662638"/>
              <a:gd name="connsiteY142" fmla="*/ 2865120 h 4368800"/>
              <a:gd name="connsiteX143" fmla="*/ 661118 w 2662638"/>
              <a:gd name="connsiteY143" fmla="*/ 2834640 h 4368800"/>
              <a:gd name="connsiteX144" fmla="*/ 620478 w 2662638"/>
              <a:gd name="connsiteY144" fmla="*/ 2824480 h 4368800"/>
              <a:gd name="connsiteX145" fmla="*/ 579838 w 2662638"/>
              <a:gd name="connsiteY145" fmla="*/ 2804160 h 4368800"/>
              <a:gd name="connsiteX146" fmla="*/ 508718 w 2662638"/>
              <a:gd name="connsiteY146" fmla="*/ 2783840 h 4368800"/>
              <a:gd name="connsiteX147" fmla="*/ 478238 w 2662638"/>
              <a:gd name="connsiteY147" fmla="*/ 2773680 h 4368800"/>
              <a:gd name="connsiteX148" fmla="*/ 457918 w 2662638"/>
              <a:gd name="connsiteY148" fmla="*/ 2743200 h 4368800"/>
              <a:gd name="connsiteX149" fmla="*/ 427438 w 2662638"/>
              <a:gd name="connsiteY149" fmla="*/ 2733040 h 4368800"/>
              <a:gd name="connsiteX150" fmla="*/ 376638 w 2662638"/>
              <a:gd name="connsiteY150" fmla="*/ 2712720 h 4368800"/>
              <a:gd name="connsiteX151" fmla="*/ 335998 w 2662638"/>
              <a:gd name="connsiteY151" fmla="*/ 2682240 h 4368800"/>
              <a:gd name="connsiteX152" fmla="*/ 234398 w 2662638"/>
              <a:gd name="connsiteY152" fmla="*/ 2641600 h 4368800"/>
              <a:gd name="connsiteX153" fmla="*/ 153118 w 2662638"/>
              <a:gd name="connsiteY153" fmla="*/ 2600960 h 4368800"/>
              <a:gd name="connsiteX154" fmla="*/ 81998 w 2662638"/>
              <a:gd name="connsiteY154" fmla="*/ 2540000 h 4368800"/>
              <a:gd name="connsiteX155" fmla="*/ 71838 w 2662638"/>
              <a:gd name="connsiteY155" fmla="*/ 2468880 h 4368800"/>
              <a:gd name="connsiteX156" fmla="*/ 31198 w 2662638"/>
              <a:gd name="connsiteY156" fmla="*/ 2397760 h 4368800"/>
              <a:gd name="connsiteX157" fmla="*/ 21038 w 2662638"/>
              <a:gd name="connsiteY157" fmla="*/ 2346960 h 4368800"/>
              <a:gd name="connsiteX158" fmla="*/ 718 w 2662638"/>
              <a:gd name="connsiteY158" fmla="*/ 2316480 h 4368800"/>
              <a:gd name="connsiteX159" fmla="*/ 31198 w 2662638"/>
              <a:gd name="connsiteY159" fmla="*/ 2082800 h 4368800"/>
              <a:gd name="connsiteX160" fmla="*/ 61678 w 2662638"/>
              <a:gd name="connsiteY160" fmla="*/ 2021840 h 4368800"/>
              <a:gd name="connsiteX161" fmla="*/ 71838 w 2662638"/>
              <a:gd name="connsiteY161" fmla="*/ 1971040 h 4368800"/>
              <a:gd name="connsiteX162" fmla="*/ 81998 w 2662638"/>
              <a:gd name="connsiteY162" fmla="*/ 1910080 h 4368800"/>
              <a:gd name="connsiteX163" fmla="*/ 102318 w 2662638"/>
              <a:gd name="connsiteY163" fmla="*/ 1879600 h 4368800"/>
              <a:gd name="connsiteX164" fmla="*/ 122638 w 2662638"/>
              <a:gd name="connsiteY164" fmla="*/ 1798320 h 4368800"/>
              <a:gd name="connsiteX165" fmla="*/ 142958 w 2662638"/>
              <a:gd name="connsiteY165" fmla="*/ 1737360 h 4368800"/>
              <a:gd name="connsiteX166" fmla="*/ 153118 w 2662638"/>
              <a:gd name="connsiteY166" fmla="*/ 1706880 h 4368800"/>
              <a:gd name="connsiteX167" fmla="*/ 173438 w 2662638"/>
              <a:gd name="connsiteY167" fmla="*/ 1574800 h 4368800"/>
              <a:gd name="connsiteX168" fmla="*/ 183598 w 2662638"/>
              <a:gd name="connsiteY168" fmla="*/ 1219200 h 4368800"/>
              <a:gd name="connsiteX169" fmla="*/ 203918 w 2662638"/>
              <a:gd name="connsiteY169" fmla="*/ 1127760 h 4368800"/>
              <a:gd name="connsiteX170" fmla="*/ 264878 w 2662638"/>
              <a:gd name="connsiteY170" fmla="*/ 934720 h 4368800"/>
              <a:gd name="connsiteX171" fmla="*/ 295358 w 2662638"/>
              <a:gd name="connsiteY171" fmla="*/ 772160 h 4368800"/>
              <a:gd name="connsiteX172" fmla="*/ 305518 w 2662638"/>
              <a:gd name="connsiteY172" fmla="*/ 741680 h 4368800"/>
              <a:gd name="connsiteX173" fmla="*/ 325838 w 2662638"/>
              <a:gd name="connsiteY173" fmla="*/ 660400 h 4368800"/>
              <a:gd name="connsiteX174" fmla="*/ 335998 w 2662638"/>
              <a:gd name="connsiteY174" fmla="*/ 629920 h 4368800"/>
              <a:gd name="connsiteX175" fmla="*/ 356318 w 2662638"/>
              <a:gd name="connsiteY175" fmla="*/ 294640 h 4368800"/>
              <a:gd name="connsiteX176" fmla="*/ 386798 w 2662638"/>
              <a:gd name="connsiteY176" fmla="*/ 152400 h 4368800"/>
              <a:gd name="connsiteX177" fmla="*/ 396958 w 2662638"/>
              <a:gd name="connsiteY177" fmla="*/ 91440 h 4368800"/>
              <a:gd name="connsiteX178" fmla="*/ 366478 w 2662638"/>
              <a:gd name="connsiteY178" fmla="*/ 40640 h 436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2662638" h="4368800">
                <a:moveTo>
                  <a:pt x="366478" y="40640"/>
                </a:moveTo>
                <a:lnTo>
                  <a:pt x="366478" y="40640"/>
                </a:lnTo>
                <a:lnTo>
                  <a:pt x="457918" y="20320"/>
                </a:lnTo>
                <a:cubicBezTo>
                  <a:pt x="471524" y="17180"/>
                  <a:pt x="484866" y="12898"/>
                  <a:pt x="498558" y="10160"/>
                </a:cubicBezTo>
                <a:cubicBezTo>
                  <a:pt x="518758" y="6120"/>
                  <a:pt x="539198" y="3387"/>
                  <a:pt x="559518" y="0"/>
                </a:cubicBezTo>
                <a:cubicBezTo>
                  <a:pt x="619476" y="5996"/>
                  <a:pt x="704872" y="11198"/>
                  <a:pt x="762718" y="30480"/>
                </a:cubicBezTo>
                <a:cubicBezTo>
                  <a:pt x="772878" y="33867"/>
                  <a:pt x="783836" y="35439"/>
                  <a:pt x="793198" y="40640"/>
                </a:cubicBezTo>
                <a:cubicBezTo>
                  <a:pt x="814546" y="52500"/>
                  <a:pt x="830990" y="73557"/>
                  <a:pt x="854158" y="81280"/>
                </a:cubicBezTo>
                <a:cubicBezTo>
                  <a:pt x="874478" y="88053"/>
                  <a:pt x="897296" y="89719"/>
                  <a:pt x="915118" y="101600"/>
                </a:cubicBezTo>
                <a:cubicBezTo>
                  <a:pt x="925278" y="108373"/>
                  <a:pt x="933752" y="118958"/>
                  <a:pt x="945598" y="121920"/>
                </a:cubicBezTo>
                <a:cubicBezTo>
                  <a:pt x="975350" y="129358"/>
                  <a:pt x="1006558" y="128693"/>
                  <a:pt x="1037038" y="132080"/>
                </a:cubicBezTo>
                <a:cubicBezTo>
                  <a:pt x="1092637" y="150613"/>
                  <a:pt x="1095777" y="137798"/>
                  <a:pt x="1118318" y="182880"/>
                </a:cubicBezTo>
                <a:cubicBezTo>
                  <a:pt x="1123107" y="192459"/>
                  <a:pt x="1125091" y="203200"/>
                  <a:pt x="1128478" y="213360"/>
                </a:cubicBezTo>
                <a:cubicBezTo>
                  <a:pt x="1125091" y="270933"/>
                  <a:pt x="1125777" y="328892"/>
                  <a:pt x="1118318" y="386080"/>
                </a:cubicBezTo>
                <a:cubicBezTo>
                  <a:pt x="1115548" y="407319"/>
                  <a:pt x="1097998" y="447040"/>
                  <a:pt x="1097998" y="447040"/>
                </a:cubicBezTo>
                <a:cubicBezTo>
                  <a:pt x="1094611" y="511387"/>
                  <a:pt x="1093672" y="575909"/>
                  <a:pt x="1087838" y="640080"/>
                </a:cubicBezTo>
                <a:cubicBezTo>
                  <a:pt x="1086868" y="650746"/>
                  <a:pt x="1084368" y="662197"/>
                  <a:pt x="1077678" y="670560"/>
                </a:cubicBezTo>
                <a:cubicBezTo>
                  <a:pt x="1070050" y="680095"/>
                  <a:pt x="1057358" y="684107"/>
                  <a:pt x="1047198" y="690880"/>
                </a:cubicBezTo>
                <a:cubicBezTo>
                  <a:pt x="1031843" y="752300"/>
                  <a:pt x="1041454" y="718273"/>
                  <a:pt x="1016718" y="792480"/>
                </a:cubicBezTo>
                <a:lnTo>
                  <a:pt x="1006558" y="822960"/>
                </a:lnTo>
                <a:cubicBezTo>
                  <a:pt x="1003171" y="846667"/>
                  <a:pt x="996398" y="870133"/>
                  <a:pt x="996398" y="894080"/>
                </a:cubicBezTo>
                <a:cubicBezTo>
                  <a:pt x="996398" y="975407"/>
                  <a:pt x="1019953" y="975816"/>
                  <a:pt x="996398" y="1046480"/>
                </a:cubicBezTo>
                <a:cubicBezTo>
                  <a:pt x="992537" y="1058064"/>
                  <a:pt x="982136" y="1066358"/>
                  <a:pt x="976078" y="1076960"/>
                </a:cubicBezTo>
                <a:cubicBezTo>
                  <a:pt x="937561" y="1144365"/>
                  <a:pt x="978648" y="1094710"/>
                  <a:pt x="915118" y="1158240"/>
                </a:cubicBezTo>
                <a:cubicBezTo>
                  <a:pt x="911731" y="1168400"/>
                  <a:pt x="912531" y="1181147"/>
                  <a:pt x="904958" y="1188720"/>
                </a:cubicBezTo>
                <a:cubicBezTo>
                  <a:pt x="897385" y="1196293"/>
                  <a:pt x="885167" y="1198212"/>
                  <a:pt x="874478" y="1198880"/>
                </a:cubicBezTo>
                <a:cubicBezTo>
                  <a:pt x="776398" y="1205010"/>
                  <a:pt x="678051" y="1205653"/>
                  <a:pt x="579838" y="1209040"/>
                </a:cubicBezTo>
                <a:cubicBezTo>
                  <a:pt x="565477" y="1280843"/>
                  <a:pt x="575139" y="1243457"/>
                  <a:pt x="549358" y="1320800"/>
                </a:cubicBezTo>
                <a:cubicBezTo>
                  <a:pt x="541584" y="1344123"/>
                  <a:pt x="529291" y="1382989"/>
                  <a:pt x="518878" y="1402080"/>
                </a:cubicBezTo>
                <a:cubicBezTo>
                  <a:pt x="507184" y="1423520"/>
                  <a:pt x="485961" y="1439872"/>
                  <a:pt x="478238" y="1463040"/>
                </a:cubicBezTo>
                <a:cubicBezTo>
                  <a:pt x="463662" y="1506767"/>
                  <a:pt x="470675" y="1483130"/>
                  <a:pt x="457918" y="1534160"/>
                </a:cubicBezTo>
                <a:cubicBezTo>
                  <a:pt x="468078" y="1540933"/>
                  <a:pt x="477796" y="1548422"/>
                  <a:pt x="488398" y="1554480"/>
                </a:cubicBezTo>
                <a:cubicBezTo>
                  <a:pt x="501548" y="1561994"/>
                  <a:pt x="519181" y="1563301"/>
                  <a:pt x="529038" y="1574800"/>
                </a:cubicBezTo>
                <a:cubicBezTo>
                  <a:pt x="540907" y="1588647"/>
                  <a:pt x="538758" y="1610759"/>
                  <a:pt x="549358" y="1625600"/>
                </a:cubicBezTo>
                <a:cubicBezTo>
                  <a:pt x="556455" y="1635536"/>
                  <a:pt x="570457" y="1638103"/>
                  <a:pt x="579838" y="1645920"/>
                </a:cubicBezTo>
                <a:cubicBezTo>
                  <a:pt x="590876" y="1655118"/>
                  <a:pt x="601120" y="1665362"/>
                  <a:pt x="610318" y="1676400"/>
                </a:cubicBezTo>
                <a:cubicBezTo>
                  <a:pt x="618135" y="1685781"/>
                  <a:pt x="625177" y="1695958"/>
                  <a:pt x="630638" y="1706880"/>
                </a:cubicBezTo>
                <a:cubicBezTo>
                  <a:pt x="635427" y="1716459"/>
                  <a:pt x="634108" y="1728997"/>
                  <a:pt x="640798" y="1737360"/>
                </a:cubicBezTo>
                <a:cubicBezTo>
                  <a:pt x="676210" y="1781625"/>
                  <a:pt x="709180" y="1807976"/>
                  <a:pt x="752558" y="1838960"/>
                </a:cubicBezTo>
                <a:cubicBezTo>
                  <a:pt x="762494" y="1846057"/>
                  <a:pt x="772878" y="1852507"/>
                  <a:pt x="783038" y="1859280"/>
                </a:cubicBezTo>
                <a:cubicBezTo>
                  <a:pt x="808575" y="1935892"/>
                  <a:pt x="774127" y="1841458"/>
                  <a:pt x="813518" y="1920240"/>
                </a:cubicBezTo>
                <a:cubicBezTo>
                  <a:pt x="818307" y="1929819"/>
                  <a:pt x="819459" y="1940876"/>
                  <a:pt x="823678" y="1950720"/>
                </a:cubicBezTo>
                <a:cubicBezTo>
                  <a:pt x="829644" y="1964641"/>
                  <a:pt x="838373" y="1977298"/>
                  <a:pt x="843998" y="1991360"/>
                </a:cubicBezTo>
                <a:cubicBezTo>
                  <a:pt x="871342" y="2059719"/>
                  <a:pt x="850769" y="2048931"/>
                  <a:pt x="904958" y="2103120"/>
                </a:cubicBezTo>
                <a:cubicBezTo>
                  <a:pt x="934075" y="2132237"/>
                  <a:pt x="932864" y="2117073"/>
                  <a:pt x="965918" y="2133600"/>
                </a:cubicBezTo>
                <a:cubicBezTo>
                  <a:pt x="976840" y="2139061"/>
                  <a:pt x="986238" y="2147147"/>
                  <a:pt x="996398" y="2153920"/>
                </a:cubicBezTo>
                <a:lnTo>
                  <a:pt x="1026878" y="2245360"/>
                </a:lnTo>
                <a:cubicBezTo>
                  <a:pt x="1030265" y="2255520"/>
                  <a:pt x="1034441" y="2265450"/>
                  <a:pt x="1037038" y="2275840"/>
                </a:cubicBezTo>
                <a:lnTo>
                  <a:pt x="1047198" y="2316480"/>
                </a:lnTo>
                <a:cubicBezTo>
                  <a:pt x="1043811" y="2357120"/>
                  <a:pt x="1043742" y="2398174"/>
                  <a:pt x="1037038" y="2438400"/>
                </a:cubicBezTo>
                <a:cubicBezTo>
                  <a:pt x="1033517" y="2459528"/>
                  <a:pt x="1023491" y="2479040"/>
                  <a:pt x="1016718" y="2499360"/>
                </a:cubicBezTo>
                <a:cubicBezTo>
                  <a:pt x="1005404" y="2533302"/>
                  <a:pt x="1004903" y="2532208"/>
                  <a:pt x="996398" y="2570480"/>
                </a:cubicBezTo>
                <a:cubicBezTo>
                  <a:pt x="992652" y="2587337"/>
                  <a:pt x="995817" y="2606912"/>
                  <a:pt x="986238" y="2621280"/>
                </a:cubicBezTo>
                <a:cubicBezTo>
                  <a:pt x="980297" y="2630191"/>
                  <a:pt x="965918" y="2628053"/>
                  <a:pt x="955758" y="2631440"/>
                </a:cubicBezTo>
                <a:cubicBezTo>
                  <a:pt x="968255" y="2668932"/>
                  <a:pt x="969228" y="2702141"/>
                  <a:pt x="1006558" y="2722880"/>
                </a:cubicBezTo>
                <a:cubicBezTo>
                  <a:pt x="1032123" y="2737083"/>
                  <a:pt x="1078449" y="2744872"/>
                  <a:pt x="1108158" y="2753360"/>
                </a:cubicBezTo>
                <a:cubicBezTo>
                  <a:pt x="1143386" y="2763425"/>
                  <a:pt x="1150073" y="2769526"/>
                  <a:pt x="1189438" y="2783840"/>
                </a:cubicBezTo>
                <a:cubicBezTo>
                  <a:pt x="1269237" y="2812858"/>
                  <a:pt x="1228441" y="2789522"/>
                  <a:pt x="1280878" y="2824480"/>
                </a:cubicBezTo>
                <a:cubicBezTo>
                  <a:pt x="1287651" y="2834640"/>
                  <a:pt x="1291663" y="2847332"/>
                  <a:pt x="1301198" y="2854960"/>
                </a:cubicBezTo>
                <a:cubicBezTo>
                  <a:pt x="1309561" y="2861650"/>
                  <a:pt x="1324988" y="2856757"/>
                  <a:pt x="1331678" y="2865120"/>
                </a:cubicBezTo>
                <a:cubicBezTo>
                  <a:pt x="1340401" y="2876024"/>
                  <a:pt x="1337826" y="2892385"/>
                  <a:pt x="1341838" y="2905760"/>
                </a:cubicBezTo>
                <a:cubicBezTo>
                  <a:pt x="1372672" y="3008540"/>
                  <a:pt x="1348531" y="2928151"/>
                  <a:pt x="1382478" y="3007360"/>
                </a:cubicBezTo>
                <a:cubicBezTo>
                  <a:pt x="1397892" y="3043326"/>
                  <a:pt x="1390871" y="3044909"/>
                  <a:pt x="1402798" y="3088640"/>
                </a:cubicBezTo>
                <a:lnTo>
                  <a:pt x="1433278" y="3180080"/>
                </a:lnTo>
                <a:lnTo>
                  <a:pt x="1443438" y="3210560"/>
                </a:lnTo>
                <a:cubicBezTo>
                  <a:pt x="1446825" y="3234267"/>
                  <a:pt x="1448902" y="3258198"/>
                  <a:pt x="1453598" y="3281680"/>
                </a:cubicBezTo>
                <a:cubicBezTo>
                  <a:pt x="1455698" y="3292182"/>
                  <a:pt x="1455395" y="3305470"/>
                  <a:pt x="1463758" y="3312160"/>
                </a:cubicBezTo>
                <a:cubicBezTo>
                  <a:pt x="1474662" y="3320883"/>
                  <a:pt x="1490926" y="3318646"/>
                  <a:pt x="1504398" y="3322320"/>
                </a:cubicBezTo>
                <a:cubicBezTo>
                  <a:pt x="1528185" y="3328807"/>
                  <a:pt x="1551903" y="3335555"/>
                  <a:pt x="1575518" y="3342640"/>
                </a:cubicBezTo>
                <a:cubicBezTo>
                  <a:pt x="1585776" y="3345717"/>
                  <a:pt x="1595413" y="3351172"/>
                  <a:pt x="1605998" y="3352800"/>
                </a:cubicBezTo>
                <a:cubicBezTo>
                  <a:pt x="1639638" y="3357975"/>
                  <a:pt x="1673731" y="3359573"/>
                  <a:pt x="1707598" y="3362960"/>
                </a:cubicBezTo>
                <a:cubicBezTo>
                  <a:pt x="1790679" y="3404500"/>
                  <a:pt x="1718092" y="3373187"/>
                  <a:pt x="1870158" y="3403600"/>
                </a:cubicBezTo>
                <a:cubicBezTo>
                  <a:pt x="1887091" y="3406987"/>
                  <a:pt x="1904298" y="3409216"/>
                  <a:pt x="1920958" y="3413760"/>
                </a:cubicBezTo>
                <a:cubicBezTo>
                  <a:pt x="1941622" y="3419396"/>
                  <a:pt x="1961138" y="3428885"/>
                  <a:pt x="1981918" y="3434080"/>
                </a:cubicBezTo>
                <a:lnTo>
                  <a:pt x="2022558" y="3444240"/>
                </a:lnTo>
                <a:cubicBezTo>
                  <a:pt x="2036105" y="3454400"/>
                  <a:pt x="2048052" y="3467147"/>
                  <a:pt x="2063198" y="3474720"/>
                </a:cubicBezTo>
                <a:cubicBezTo>
                  <a:pt x="2082356" y="3484299"/>
                  <a:pt x="2124158" y="3495040"/>
                  <a:pt x="2124158" y="3495040"/>
                </a:cubicBezTo>
                <a:cubicBezTo>
                  <a:pt x="2134318" y="3505200"/>
                  <a:pt x="2143296" y="3516699"/>
                  <a:pt x="2154638" y="3525520"/>
                </a:cubicBezTo>
                <a:cubicBezTo>
                  <a:pt x="2173915" y="3540513"/>
                  <a:pt x="2215598" y="3566160"/>
                  <a:pt x="2215598" y="3566160"/>
                </a:cubicBezTo>
                <a:cubicBezTo>
                  <a:pt x="2218985" y="3576320"/>
                  <a:pt x="2220557" y="3587278"/>
                  <a:pt x="2225758" y="3596640"/>
                </a:cubicBezTo>
                <a:cubicBezTo>
                  <a:pt x="2237618" y="3617988"/>
                  <a:pt x="2258675" y="3634432"/>
                  <a:pt x="2266398" y="3657600"/>
                </a:cubicBezTo>
                <a:cubicBezTo>
                  <a:pt x="2269785" y="3667760"/>
                  <a:pt x="2268985" y="3680507"/>
                  <a:pt x="2276558" y="3688080"/>
                </a:cubicBezTo>
                <a:cubicBezTo>
                  <a:pt x="2284131" y="3695653"/>
                  <a:pt x="2296878" y="3694853"/>
                  <a:pt x="2307038" y="3698240"/>
                </a:cubicBezTo>
                <a:cubicBezTo>
                  <a:pt x="2313811" y="3708400"/>
                  <a:pt x="2318168" y="3720679"/>
                  <a:pt x="2327358" y="3728720"/>
                </a:cubicBezTo>
                <a:cubicBezTo>
                  <a:pt x="2412784" y="3803468"/>
                  <a:pt x="2358328" y="3749285"/>
                  <a:pt x="2418798" y="3779520"/>
                </a:cubicBezTo>
                <a:cubicBezTo>
                  <a:pt x="2429720" y="3784981"/>
                  <a:pt x="2439118" y="3793067"/>
                  <a:pt x="2449278" y="3799840"/>
                </a:cubicBezTo>
                <a:cubicBezTo>
                  <a:pt x="2462825" y="3820160"/>
                  <a:pt x="2469598" y="3847253"/>
                  <a:pt x="2489918" y="3860800"/>
                </a:cubicBezTo>
                <a:lnTo>
                  <a:pt x="2550878" y="3901440"/>
                </a:lnTo>
                <a:cubicBezTo>
                  <a:pt x="2565645" y="3945742"/>
                  <a:pt x="2564684" y="3960679"/>
                  <a:pt x="2591518" y="3992880"/>
                </a:cubicBezTo>
                <a:cubicBezTo>
                  <a:pt x="2600716" y="4003918"/>
                  <a:pt x="2610960" y="4014162"/>
                  <a:pt x="2621998" y="4023360"/>
                </a:cubicBezTo>
                <a:cubicBezTo>
                  <a:pt x="2631379" y="4031177"/>
                  <a:pt x="2642318" y="4036907"/>
                  <a:pt x="2652478" y="4043680"/>
                </a:cubicBezTo>
                <a:cubicBezTo>
                  <a:pt x="2655865" y="4053840"/>
                  <a:pt x="2662638" y="4063450"/>
                  <a:pt x="2662638" y="4074160"/>
                </a:cubicBezTo>
                <a:cubicBezTo>
                  <a:pt x="2662638" y="4128452"/>
                  <a:pt x="2658162" y="4182726"/>
                  <a:pt x="2652478" y="4236720"/>
                </a:cubicBezTo>
                <a:cubicBezTo>
                  <a:pt x="2651357" y="4247371"/>
                  <a:pt x="2651033" y="4260975"/>
                  <a:pt x="2642318" y="4267200"/>
                </a:cubicBezTo>
                <a:cubicBezTo>
                  <a:pt x="2609261" y="4290812"/>
                  <a:pt x="2456615" y="4306711"/>
                  <a:pt x="2449278" y="4307840"/>
                </a:cubicBezTo>
                <a:cubicBezTo>
                  <a:pt x="2252624" y="4275064"/>
                  <a:pt x="2326354" y="4292349"/>
                  <a:pt x="2225758" y="4267200"/>
                </a:cubicBezTo>
                <a:cubicBezTo>
                  <a:pt x="2212211" y="4257040"/>
                  <a:pt x="2200264" y="4244293"/>
                  <a:pt x="2185118" y="4236720"/>
                </a:cubicBezTo>
                <a:cubicBezTo>
                  <a:pt x="2172629" y="4230475"/>
                  <a:pt x="2157553" y="4231463"/>
                  <a:pt x="2144478" y="4226560"/>
                </a:cubicBezTo>
                <a:cubicBezTo>
                  <a:pt x="2048331" y="4190505"/>
                  <a:pt x="2164366" y="4218346"/>
                  <a:pt x="2053038" y="4196080"/>
                </a:cubicBezTo>
                <a:cubicBezTo>
                  <a:pt x="2032718" y="4175760"/>
                  <a:pt x="2015067" y="4152362"/>
                  <a:pt x="1992078" y="4135120"/>
                </a:cubicBezTo>
                <a:cubicBezTo>
                  <a:pt x="1963215" y="4113473"/>
                  <a:pt x="1933801" y="4089234"/>
                  <a:pt x="1900638" y="4074160"/>
                </a:cubicBezTo>
                <a:cubicBezTo>
                  <a:pt x="1847358" y="4049942"/>
                  <a:pt x="1841282" y="4056781"/>
                  <a:pt x="1788878" y="4043680"/>
                </a:cubicBezTo>
                <a:cubicBezTo>
                  <a:pt x="1778488" y="4041083"/>
                  <a:pt x="1768558" y="4036907"/>
                  <a:pt x="1758398" y="4033520"/>
                </a:cubicBezTo>
                <a:cubicBezTo>
                  <a:pt x="1668736" y="4037790"/>
                  <a:pt x="1573527" y="4033962"/>
                  <a:pt x="1484078" y="4053840"/>
                </a:cubicBezTo>
                <a:cubicBezTo>
                  <a:pt x="1473623" y="4056163"/>
                  <a:pt x="1463758" y="4060613"/>
                  <a:pt x="1453598" y="4064000"/>
                </a:cubicBezTo>
                <a:cubicBezTo>
                  <a:pt x="1357935" y="4159663"/>
                  <a:pt x="1511340" y="4015345"/>
                  <a:pt x="1362158" y="4114800"/>
                </a:cubicBezTo>
                <a:lnTo>
                  <a:pt x="1301198" y="4155440"/>
                </a:lnTo>
                <a:cubicBezTo>
                  <a:pt x="1281218" y="4185410"/>
                  <a:pt x="1279734" y="4191954"/>
                  <a:pt x="1250398" y="4216400"/>
                </a:cubicBezTo>
                <a:cubicBezTo>
                  <a:pt x="1241017" y="4224217"/>
                  <a:pt x="1229299" y="4228903"/>
                  <a:pt x="1219918" y="4236720"/>
                </a:cubicBezTo>
                <a:cubicBezTo>
                  <a:pt x="1208880" y="4245918"/>
                  <a:pt x="1201393" y="4259230"/>
                  <a:pt x="1189438" y="4267200"/>
                </a:cubicBezTo>
                <a:cubicBezTo>
                  <a:pt x="1180527" y="4273141"/>
                  <a:pt x="1169560" y="4275845"/>
                  <a:pt x="1158958" y="4277360"/>
                </a:cubicBezTo>
                <a:cubicBezTo>
                  <a:pt x="1121927" y="4282650"/>
                  <a:pt x="1084376" y="4283389"/>
                  <a:pt x="1047198" y="4287520"/>
                </a:cubicBezTo>
                <a:cubicBezTo>
                  <a:pt x="1023397" y="4290165"/>
                  <a:pt x="999785" y="4294293"/>
                  <a:pt x="976078" y="4297680"/>
                </a:cubicBezTo>
                <a:cubicBezTo>
                  <a:pt x="953781" y="4312545"/>
                  <a:pt x="930739" y="4329726"/>
                  <a:pt x="904958" y="4338320"/>
                </a:cubicBezTo>
                <a:cubicBezTo>
                  <a:pt x="864554" y="4351788"/>
                  <a:pt x="769380" y="4355642"/>
                  <a:pt x="742398" y="4358640"/>
                </a:cubicBezTo>
                <a:cubicBezTo>
                  <a:pt x="718597" y="4361285"/>
                  <a:pt x="694985" y="4365413"/>
                  <a:pt x="671278" y="4368800"/>
                </a:cubicBezTo>
                <a:cubicBezTo>
                  <a:pt x="603545" y="4365413"/>
                  <a:pt x="534893" y="4370260"/>
                  <a:pt x="468078" y="4358640"/>
                </a:cubicBezTo>
                <a:cubicBezTo>
                  <a:pt x="453922" y="4356178"/>
                  <a:pt x="444576" y="4340720"/>
                  <a:pt x="437598" y="4328160"/>
                </a:cubicBezTo>
                <a:cubicBezTo>
                  <a:pt x="375439" y="4216273"/>
                  <a:pt x="457442" y="4307364"/>
                  <a:pt x="386798" y="4236720"/>
                </a:cubicBezTo>
                <a:cubicBezTo>
                  <a:pt x="383411" y="4223173"/>
                  <a:pt x="383419" y="4208286"/>
                  <a:pt x="376638" y="4196080"/>
                </a:cubicBezTo>
                <a:cubicBezTo>
                  <a:pt x="352254" y="4152189"/>
                  <a:pt x="323129" y="4134985"/>
                  <a:pt x="285198" y="4104640"/>
                </a:cubicBezTo>
                <a:cubicBezTo>
                  <a:pt x="281811" y="4094480"/>
                  <a:pt x="275038" y="4084870"/>
                  <a:pt x="275038" y="4074160"/>
                </a:cubicBezTo>
                <a:cubicBezTo>
                  <a:pt x="275038" y="4003408"/>
                  <a:pt x="289422" y="4006464"/>
                  <a:pt x="305518" y="3942080"/>
                </a:cubicBezTo>
                <a:cubicBezTo>
                  <a:pt x="320873" y="3880660"/>
                  <a:pt x="311262" y="3914687"/>
                  <a:pt x="335998" y="3840480"/>
                </a:cubicBezTo>
                <a:cubicBezTo>
                  <a:pt x="339385" y="3830320"/>
                  <a:pt x="340217" y="3818911"/>
                  <a:pt x="346158" y="3810000"/>
                </a:cubicBezTo>
                <a:cubicBezTo>
                  <a:pt x="374448" y="3767565"/>
                  <a:pt x="357844" y="3788154"/>
                  <a:pt x="396958" y="3749040"/>
                </a:cubicBezTo>
                <a:cubicBezTo>
                  <a:pt x="412503" y="3671316"/>
                  <a:pt x="398795" y="3723821"/>
                  <a:pt x="427438" y="3647440"/>
                </a:cubicBezTo>
                <a:cubicBezTo>
                  <a:pt x="431198" y="3637412"/>
                  <a:pt x="432809" y="3626539"/>
                  <a:pt x="437598" y="3616960"/>
                </a:cubicBezTo>
                <a:cubicBezTo>
                  <a:pt x="443059" y="3606038"/>
                  <a:pt x="451145" y="3596640"/>
                  <a:pt x="457918" y="3586480"/>
                </a:cubicBezTo>
                <a:cubicBezTo>
                  <a:pt x="461305" y="3572933"/>
                  <a:pt x="462577" y="3558675"/>
                  <a:pt x="468078" y="3545840"/>
                </a:cubicBezTo>
                <a:cubicBezTo>
                  <a:pt x="472888" y="3534617"/>
                  <a:pt x="480286" y="3524486"/>
                  <a:pt x="488398" y="3515360"/>
                </a:cubicBezTo>
                <a:cubicBezTo>
                  <a:pt x="507490" y="3493882"/>
                  <a:pt x="525448" y="3470340"/>
                  <a:pt x="549358" y="3454400"/>
                </a:cubicBezTo>
                <a:cubicBezTo>
                  <a:pt x="580713" y="3433497"/>
                  <a:pt x="584242" y="3434022"/>
                  <a:pt x="610318" y="3403600"/>
                </a:cubicBezTo>
                <a:cubicBezTo>
                  <a:pt x="674918" y="3328233"/>
                  <a:pt x="605737" y="3400312"/>
                  <a:pt x="671278" y="3302000"/>
                </a:cubicBezTo>
                <a:cubicBezTo>
                  <a:pt x="685950" y="3279992"/>
                  <a:pt x="706910" y="3262709"/>
                  <a:pt x="722078" y="3241040"/>
                </a:cubicBezTo>
                <a:cubicBezTo>
                  <a:pt x="730763" y="3228632"/>
                  <a:pt x="733311" y="3212517"/>
                  <a:pt x="742398" y="3200400"/>
                </a:cubicBezTo>
                <a:cubicBezTo>
                  <a:pt x="757397" y="3180402"/>
                  <a:pt x="788944" y="3151727"/>
                  <a:pt x="813518" y="3139440"/>
                </a:cubicBezTo>
                <a:cubicBezTo>
                  <a:pt x="823097" y="3134651"/>
                  <a:pt x="833838" y="3132667"/>
                  <a:pt x="843998" y="3129280"/>
                </a:cubicBezTo>
                <a:cubicBezTo>
                  <a:pt x="847385" y="3119120"/>
                  <a:pt x="851835" y="3109255"/>
                  <a:pt x="854158" y="3098800"/>
                </a:cubicBezTo>
                <a:cubicBezTo>
                  <a:pt x="877999" y="2991514"/>
                  <a:pt x="851606" y="3075975"/>
                  <a:pt x="874478" y="3007360"/>
                </a:cubicBezTo>
                <a:cubicBezTo>
                  <a:pt x="871091" y="2987040"/>
                  <a:pt x="877363" y="2962344"/>
                  <a:pt x="864318" y="2946400"/>
                </a:cubicBezTo>
                <a:cubicBezTo>
                  <a:pt x="858087" y="2938784"/>
                  <a:pt x="769950" y="2885612"/>
                  <a:pt x="742398" y="2875280"/>
                </a:cubicBezTo>
                <a:cubicBezTo>
                  <a:pt x="729323" y="2870377"/>
                  <a:pt x="715305" y="2868507"/>
                  <a:pt x="701758" y="2865120"/>
                </a:cubicBezTo>
                <a:cubicBezTo>
                  <a:pt x="688211" y="2854960"/>
                  <a:pt x="676264" y="2842213"/>
                  <a:pt x="661118" y="2834640"/>
                </a:cubicBezTo>
                <a:cubicBezTo>
                  <a:pt x="648629" y="2828395"/>
                  <a:pt x="633553" y="2829383"/>
                  <a:pt x="620478" y="2824480"/>
                </a:cubicBezTo>
                <a:cubicBezTo>
                  <a:pt x="606297" y="2819162"/>
                  <a:pt x="593759" y="2810126"/>
                  <a:pt x="579838" y="2804160"/>
                </a:cubicBezTo>
                <a:cubicBezTo>
                  <a:pt x="555478" y="2793720"/>
                  <a:pt x="534497" y="2791205"/>
                  <a:pt x="508718" y="2783840"/>
                </a:cubicBezTo>
                <a:cubicBezTo>
                  <a:pt x="498420" y="2780898"/>
                  <a:pt x="488398" y="2777067"/>
                  <a:pt x="478238" y="2773680"/>
                </a:cubicBezTo>
                <a:cubicBezTo>
                  <a:pt x="471465" y="2763520"/>
                  <a:pt x="467453" y="2750828"/>
                  <a:pt x="457918" y="2743200"/>
                </a:cubicBezTo>
                <a:cubicBezTo>
                  <a:pt x="449555" y="2736510"/>
                  <a:pt x="437466" y="2736800"/>
                  <a:pt x="427438" y="2733040"/>
                </a:cubicBezTo>
                <a:cubicBezTo>
                  <a:pt x="410361" y="2726636"/>
                  <a:pt x="392581" y="2721577"/>
                  <a:pt x="376638" y="2712720"/>
                </a:cubicBezTo>
                <a:cubicBezTo>
                  <a:pt x="361836" y="2704496"/>
                  <a:pt x="350518" y="2690952"/>
                  <a:pt x="335998" y="2682240"/>
                </a:cubicBezTo>
                <a:cubicBezTo>
                  <a:pt x="283534" y="2650762"/>
                  <a:pt x="284180" y="2654045"/>
                  <a:pt x="234398" y="2641600"/>
                </a:cubicBezTo>
                <a:cubicBezTo>
                  <a:pt x="113382" y="2550838"/>
                  <a:pt x="267253" y="2658028"/>
                  <a:pt x="153118" y="2600960"/>
                </a:cubicBezTo>
                <a:cubicBezTo>
                  <a:pt x="127051" y="2587926"/>
                  <a:pt x="102333" y="2560335"/>
                  <a:pt x="81998" y="2540000"/>
                </a:cubicBezTo>
                <a:cubicBezTo>
                  <a:pt x="78611" y="2516293"/>
                  <a:pt x="78139" y="2491984"/>
                  <a:pt x="71838" y="2468880"/>
                </a:cubicBezTo>
                <a:cubicBezTo>
                  <a:pt x="65889" y="2447065"/>
                  <a:pt x="43931" y="2416859"/>
                  <a:pt x="31198" y="2397760"/>
                </a:cubicBezTo>
                <a:cubicBezTo>
                  <a:pt x="27811" y="2380827"/>
                  <a:pt x="27101" y="2363129"/>
                  <a:pt x="21038" y="2346960"/>
                </a:cubicBezTo>
                <a:cubicBezTo>
                  <a:pt x="16751" y="2335527"/>
                  <a:pt x="1395" y="2328672"/>
                  <a:pt x="718" y="2316480"/>
                </a:cubicBezTo>
                <a:cubicBezTo>
                  <a:pt x="-2895" y="2251447"/>
                  <a:pt x="7104" y="2150264"/>
                  <a:pt x="31198" y="2082800"/>
                </a:cubicBezTo>
                <a:cubicBezTo>
                  <a:pt x="38839" y="2061405"/>
                  <a:pt x="51518" y="2042160"/>
                  <a:pt x="61678" y="2021840"/>
                </a:cubicBezTo>
                <a:cubicBezTo>
                  <a:pt x="65065" y="2004907"/>
                  <a:pt x="68749" y="1988030"/>
                  <a:pt x="71838" y="1971040"/>
                </a:cubicBezTo>
                <a:cubicBezTo>
                  <a:pt x="75523" y="1950772"/>
                  <a:pt x="75484" y="1929623"/>
                  <a:pt x="81998" y="1910080"/>
                </a:cubicBezTo>
                <a:cubicBezTo>
                  <a:pt x="85859" y="1898496"/>
                  <a:pt x="95545" y="1889760"/>
                  <a:pt x="102318" y="1879600"/>
                </a:cubicBezTo>
                <a:cubicBezTo>
                  <a:pt x="109091" y="1852507"/>
                  <a:pt x="113807" y="1824814"/>
                  <a:pt x="122638" y="1798320"/>
                </a:cubicBezTo>
                <a:lnTo>
                  <a:pt x="142958" y="1737360"/>
                </a:lnTo>
                <a:cubicBezTo>
                  <a:pt x="146345" y="1727200"/>
                  <a:pt x="151018" y="1717382"/>
                  <a:pt x="153118" y="1706880"/>
                </a:cubicBezTo>
                <a:cubicBezTo>
                  <a:pt x="168633" y="1629306"/>
                  <a:pt x="161136" y="1673215"/>
                  <a:pt x="173438" y="1574800"/>
                </a:cubicBezTo>
                <a:cubicBezTo>
                  <a:pt x="176825" y="1456267"/>
                  <a:pt x="175532" y="1337507"/>
                  <a:pt x="183598" y="1219200"/>
                </a:cubicBezTo>
                <a:cubicBezTo>
                  <a:pt x="185722" y="1188049"/>
                  <a:pt x="196345" y="1158051"/>
                  <a:pt x="203918" y="1127760"/>
                </a:cubicBezTo>
                <a:cubicBezTo>
                  <a:pt x="232488" y="1013480"/>
                  <a:pt x="227976" y="1033125"/>
                  <a:pt x="264878" y="934720"/>
                </a:cubicBezTo>
                <a:cubicBezTo>
                  <a:pt x="275038" y="880533"/>
                  <a:pt x="277924" y="824462"/>
                  <a:pt x="295358" y="772160"/>
                </a:cubicBezTo>
                <a:cubicBezTo>
                  <a:pt x="298745" y="762000"/>
                  <a:pt x="302700" y="752012"/>
                  <a:pt x="305518" y="741680"/>
                </a:cubicBezTo>
                <a:cubicBezTo>
                  <a:pt x="312866" y="714737"/>
                  <a:pt x="317007" y="686894"/>
                  <a:pt x="325838" y="660400"/>
                </a:cubicBezTo>
                <a:lnTo>
                  <a:pt x="335998" y="629920"/>
                </a:lnTo>
                <a:cubicBezTo>
                  <a:pt x="337221" y="607910"/>
                  <a:pt x="351905" y="331419"/>
                  <a:pt x="356318" y="294640"/>
                </a:cubicBezTo>
                <a:cubicBezTo>
                  <a:pt x="370072" y="180020"/>
                  <a:pt x="372023" y="226274"/>
                  <a:pt x="386798" y="152400"/>
                </a:cubicBezTo>
                <a:cubicBezTo>
                  <a:pt x="390838" y="132200"/>
                  <a:pt x="392918" y="111640"/>
                  <a:pt x="396958" y="91440"/>
                </a:cubicBezTo>
                <a:cubicBezTo>
                  <a:pt x="407939" y="36533"/>
                  <a:pt x="407118" y="67427"/>
                  <a:pt x="366478" y="4064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Mtn North Hotspot">
            <a:extLst>
              <a:ext uri="{FF2B5EF4-FFF2-40B4-BE49-F238E27FC236}">
                <a16:creationId xmlns:a16="http://schemas.microsoft.com/office/drawing/2014/main" id="{53AF27C2-E6E0-4CF9-9730-FD8609D6126F}"/>
              </a:ext>
            </a:extLst>
          </p:cNvPr>
          <p:cNvSpPr/>
          <p:nvPr/>
        </p:nvSpPr>
        <p:spPr>
          <a:xfrm>
            <a:off x="3476848" y="1626781"/>
            <a:ext cx="2105246" cy="2913321"/>
          </a:xfrm>
          <a:custGeom>
            <a:avLst/>
            <a:gdLst>
              <a:gd name="connsiteX0" fmla="*/ 574290 w 2073481"/>
              <a:gd name="connsiteY0" fmla="*/ 0 h 2830339"/>
              <a:gd name="connsiteX1" fmla="*/ 574290 w 2073481"/>
              <a:gd name="connsiteY1" fmla="*/ 0 h 2830339"/>
              <a:gd name="connsiteX2" fmla="*/ 669983 w 2073481"/>
              <a:gd name="connsiteY2" fmla="*/ 31898 h 2830339"/>
              <a:gd name="connsiteX3" fmla="*/ 818839 w 2073481"/>
              <a:gd name="connsiteY3" fmla="*/ 53163 h 2830339"/>
              <a:gd name="connsiteX4" fmla="*/ 861369 w 2073481"/>
              <a:gd name="connsiteY4" fmla="*/ 63796 h 2830339"/>
              <a:gd name="connsiteX5" fmla="*/ 925165 w 2073481"/>
              <a:gd name="connsiteY5" fmla="*/ 74428 h 2830339"/>
              <a:gd name="connsiteX6" fmla="*/ 999593 w 2073481"/>
              <a:gd name="connsiteY6" fmla="*/ 95693 h 2830339"/>
              <a:gd name="connsiteX7" fmla="*/ 1148448 w 2073481"/>
              <a:gd name="connsiteY7" fmla="*/ 106326 h 2830339"/>
              <a:gd name="connsiteX8" fmla="*/ 1265407 w 2073481"/>
              <a:gd name="connsiteY8" fmla="*/ 138224 h 2830339"/>
              <a:gd name="connsiteX9" fmla="*/ 1297304 w 2073481"/>
              <a:gd name="connsiteY9" fmla="*/ 148856 h 2830339"/>
              <a:gd name="connsiteX10" fmla="*/ 1754504 w 2073481"/>
              <a:gd name="connsiteY10" fmla="*/ 170121 h 2830339"/>
              <a:gd name="connsiteX11" fmla="*/ 1839565 w 2073481"/>
              <a:gd name="connsiteY11" fmla="*/ 180754 h 2830339"/>
              <a:gd name="connsiteX12" fmla="*/ 1871462 w 2073481"/>
              <a:gd name="connsiteY12" fmla="*/ 191386 h 2830339"/>
              <a:gd name="connsiteX13" fmla="*/ 1882095 w 2073481"/>
              <a:gd name="connsiteY13" fmla="*/ 223284 h 2830339"/>
              <a:gd name="connsiteX14" fmla="*/ 1903360 w 2073481"/>
              <a:gd name="connsiteY14" fmla="*/ 255182 h 2830339"/>
              <a:gd name="connsiteX15" fmla="*/ 1882095 w 2073481"/>
              <a:gd name="connsiteY15" fmla="*/ 467833 h 2830339"/>
              <a:gd name="connsiteX16" fmla="*/ 1871462 w 2073481"/>
              <a:gd name="connsiteY16" fmla="*/ 510363 h 2830339"/>
              <a:gd name="connsiteX17" fmla="*/ 1850197 w 2073481"/>
              <a:gd name="connsiteY17" fmla="*/ 542261 h 2830339"/>
              <a:gd name="connsiteX18" fmla="*/ 1807667 w 2073481"/>
              <a:gd name="connsiteY18" fmla="*/ 648586 h 2830339"/>
              <a:gd name="connsiteX19" fmla="*/ 1797035 w 2073481"/>
              <a:gd name="connsiteY19" fmla="*/ 808075 h 2830339"/>
              <a:gd name="connsiteX20" fmla="*/ 1786402 w 2073481"/>
              <a:gd name="connsiteY20" fmla="*/ 839972 h 2830339"/>
              <a:gd name="connsiteX21" fmla="*/ 1797035 w 2073481"/>
              <a:gd name="connsiteY21" fmla="*/ 925033 h 2830339"/>
              <a:gd name="connsiteX22" fmla="*/ 1807667 w 2073481"/>
              <a:gd name="connsiteY22" fmla="*/ 1095154 h 2830339"/>
              <a:gd name="connsiteX23" fmla="*/ 1828932 w 2073481"/>
              <a:gd name="connsiteY23" fmla="*/ 1063256 h 2830339"/>
              <a:gd name="connsiteX24" fmla="*/ 1807667 w 2073481"/>
              <a:gd name="connsiteY24" fmla="*/ 1137684 h 2830339"/>
              <a:gd name="connsiteX25" fmla="*/ 1860830 w 2073481"/>
              <a:gd name="connsiteY25" fmla="*/ 1414131 h 2830339"/>
              <a:gd name="connsiteX26" fmla="*/ 1924625 w 2073481"/>
              <a:gd name="connsiteY26" fmla="*/ 1424763 h 2830339"/>
              <a:gd name="connsiteX27" fmla="*/ 1956523 w 2073481"/>
              <a:gd name="connsiteY27" fmla="*/ 1435396 h 2830339"/>
              <a:gd name="connsiteX28" fmla="*/ 2052216 w 2073481"/>
              <a:gd name="connsiteY28" fmla="*/ 1446028 h 2830339"/>
              <a:gd name="connsiteX29" fmla="*/ 2062848 w 2073481"/>
              <a:gd name="connsiteY29" fmla="*/ 1552354 h 2830339"/>
              <a:gd name="connsiteX30" fmla="*/ 2073481 w 2073481"/>
              <a:gd name="connsiteY30" fmla="*/ 1584252 h 2830339"/>
              <a:gd name="connsiteX31" fmla="*/ 2062848 w 2073481"/>
              <a:gd name="connsiteY31" fmla="*/ 1658679 h 2830339"/>
              <a:gd name="connsiteX32" fmla="*/ 2030951 w 2073481"/>
              <a:gd name="connsiteY32" fmla="*/ 1754372 h 2830339"/>
              <a:gd name="connsiteX33" fmla="*/ 2009686 w 2073481"/>
              <a:gd name="connsiteY33" fmla="*/ 1828800 h 2830339"/>
              <a:gd name="connsiteX34" fmla="*/ 1967155 w 2073481"/>
              <a:gd name="connsiteY34" fmla="*/ 2009554 h 2830339"/>
              <a:gd name="connsiteX35" fmla="*/ 1903360 w 2073481"/>
              <a:gd name="connsiteY35" fmla="*/ 2020186 h 2830339"/>
              <a:gd name="connsiteX36" fmla="*/ 1871462 w 2073481"/>
              <a:gd name="connsiteY36" fmla="*/ 2296633 h 2830339"/>
              <a:gd name="connsiteX37" fmla="*/ 1860830 w 2073481"/>
              <a:gd name="connsiteY37" fmla="*/ 2339163 h 2830339"/>
              <a:gd name="connsiteX38" fmla="*/ 1839565 w 2073481"/>
              <a:gd name="connsiteY38" fmla="*/ 2424224 h 2830339"/>
              <a:gd name="connsiteX39" fmla="*/ 1850197 w 2073481"/>
              <a:gd name="connsiteY39" fmla="*/ 2626242 h 2830339"/>
              <a:gd name="connsiteX40" fmla="*/ 1860830 w 2073481"/>
              <a:gd name="connsiteY40" fmla="*/ 2668772 h 2830339"/>
              <a:gd name="connsiteX41" fmla="*/ 1839565 w 2073481"/>
              <a:gd name="connsiteY41" fmla="*/ 2690038 h 2830339"/>
              <a:gd name="connsiteX42" fmla="*/ 1446160 w 2073481"/>
              <a:gd name="connsiteY42" fmla="*/ 2700670 h 2830339"/>
              <a:gd name="connsiteX43" fmla="*/ 1414262 w 2073481"/>
              <a:gd name="connsiteY43" fmla="*/ 2711303 h 2830339"/>
              <a:gd name="connsiteX44" fmla="*/ 1371732 w 2073481"/>
              <a:gd name="connsiteY44" fmla="*/ 2764466 h 2830339"/>
              <a:gd name="connsiteX45" fmla="*/ 1244141 w 2073481"/>
              <a:gd name="connsiteY45" fmla="*/ 2775098 h 2830339"/>
              <a:gd name="connsiteX46" fmla="*/ 1233509 w 2073481"/>
              <a:gd name="connsiteY46" fmla="*/ 2806996 h 2830339"/>
              <a:gd name="connsiteX47" fmla="*/ 1105918 w 2073481"/>
              <a:gd name="connsiteY47" fmla="*/ 2817628 h 2830339"/>
              <a:gd name="connsiteX48" fmla="*/ 1042123 w 2073481"/>
              <a:gd name="connsiteY48" fmla="*/ 2796363 h 2830339"/>
              <a:gd name="connsiteX49" fmla="*/ 999593 w 2073481"/>
              <a:gd name="connsiteY49" fmla="*/ 2785731 h 2830339"/>
              <a:gd name="connsiteX50" fmla="*/ 967695 w 2073481"/>
              <a:gd name="connsiteY50" fmla="*/ 2764466 h 2830339"/>
              <a:gd name="connsiteX51" fmla="*/ 903900 w 2073481"/>
              <a:gd name="connsiteY51" fmla="*/ 2743200 h 2830339"/>
              <a:gd name="connsiteX52" fmla="*/ 818839 w 2073481"/>
              <a:gd name="connsiteY52" fmla="*/ 2721935 h 2830339"/>
              <a:gd name="connsiteX53" fmla="*/ 797574 w 2073481"/>
              <a:gd name="connsiteY53" fmla="*/ 2690038 h 2830339"/>
              <a:gd name="connsiteX54" fmla="*/ 765676 w 2073481"/>
              <a:gd name="connsiteY54" fmla="*/ 2626242 h 2830339"/>
              <a:gd name="connsiteX55" fmla="*/ 733779 w 2073481"/>
              <a:gd name="connsiteY55" fmla="*/ 2615610 h 2830339"/>
              <a:gd name="connsiteX56" fmla="*/ 701881 w 2073481"/>
              <a:gd name="connsiteY56" fmla="*/ 2594345 h 2830339"/>
              <a:gd name="connsiteX57" fmla="*/ 669983 w 2073481"/>
              <a:gd name="connsiteY57" fmla="*/ 2583712 h 2830339"/>
              <a:gd name="connsiteX58" fmla="*/ 659351 w 2073481"/>
              <a:gd name="connsiteY58" fmla="*/ 2551814 h 2830339"/>
              <a:gd name="connsiteX59" fmla="*/ 606188 w 2073481"/>
              <a:gd name="connsiteY59" fmla="*/ 2488019 h 2830339"/>
              <a:gd name="connsiteX60" fmla="*/ 574290 w 2073481"/>
              <a:gd name="connsiteY60" fmla="*/ 2477386 h 2830339"/>
              <a:gd name="connsiteX61" fmla="*/ 542393 w 2073481"/>
              <a:gd name="connsiteY61" fmla="*/ 2456121 h 2830339"/>
              <a:gd name="connsiteX62" fmla="*/ 467965 w 2073481"/>
              <a:gd name="connsiteY62" fmla="*/ 2434856 h 2830339"/>
              <a:gd name="connsiteX63" fmla="*/ 478597 w 2073481"/>
              <a:gd name="connsiteY63" fmla="*/ 2296633 h 2830339"/>
              <a:gd name="connsiteX64" fmla="*/ 489230 w 2073481"/>
              <a:gd name="connsiteY64" fmla="*/ 2264735 h 2830339"/>
              <a:gd name="connsiteX65" fmla="*/ 499862 w 2073481"/>
              <a:gd name="connsiteY65" fmla="*/ 2222205 h 2830339"/>
              <a:gd name="connsiteX66" fmla="*/ 489230 w 2073481"/>
              <a:gd name="connsiteY66" fmla="*/ 2062717 h 2830339"/>
              <a:gd name="connsiteX67" fmla="*/ 467965 w 2073481"/>
              <a:gd name="connsiteY67" fmla="*/ 1998921 h 2830339"/>
              <a:gd name="connsiteX68" fmla="*/ 457332 w 2073481"/>
              <a:gd name="connsiteY68" fmla="*/ 1967024 h 2830339"/>
              <a:gd name="connsiteX69" fmla="*/ 446700 w 2073481"/>
              <a:gd name="connsiteY69" fmla="*/ 1935126 h 2830339"/>
              <a:gd name="connsiteX70" fmla="*/ 404169 w 2073481"/>
              <a:gd name="connsiteY70" fmla="*/ 1881963 h 2830339"/>
              <a:gd name="connsiteX71" fmla="*/ 319109 w 2073481"/>
              <a:gd name="connsiteY71" fmla="*/ 1807535 h 2830339"/>
              <a:gd name="connsiteX72" fmla="*/ 287211 w 2073481"/>
              <a:gd name="connsiteY72" fmla="*/ 1796903 h 2830339"/>
              <a:gd name="connsiteX73" fmla="*/ 255314 w 2073481"/>
              <a:gd name="connsiteY73" fmla="*/ 1775638 h 2830339"/>
              <a:gd name="connsiteX74" fmla="*/ 191518 w 2073481"/>
              <a:gd name="connsiteY74" fmla="*/ 1743740 h 2830339"/>
              <a:gd name="connsiteX75" fmla="*/ 180886 w 2073481"/>
              <a:gd name="connsiteY75" fmla="*/ 1711842 h 2830339"/>
              <a:gd name="connsiteX76" fmla="*/ 170253 w 2073481"/>
              <a:gd name="connsiteY76" fmla="*/ 1658679 h 2830339"/>
              <a:gd name="connsiteX77" fmla="*/ 95825 w 2073481"/>
              <a:gd name="connsiteY77" fmla="*/ 1562986 h 2830339"/>
              <a:gd name="connsiteX78" fmla="*/ 74560 w 2073481"/>
              <a:gd name="connsiteY78" fmla="*/ 1531089 h 2830339"/>
              <a:gd name="connsiteX79" fmla="*/ 42662 w 2073481"/>
              <a:gd name="connsiteY79" fmla="*/ 1477926 h 2830339"/>
              <a:gd name="connsiteX80" fmla="*/ 32030 w 2073481"/>
              <a:gd name="connsiteY80" fmla="*/ 1446028 h 2830339"/>
              <a:gd name="connsiteX81" fmla="*/ 10765 w 2073481"/>
              <a:gd name="connsiteY81" fmla="*/ 1403498 h 2830339"/>
              <a:gd name="connsiteX82" fmla="*/ 21397 w 2073481"/>
              <a:gd name="connsiteY82" fmla="*/ 1212112 h 2830339"/>
              <a:gd name="connsiteX83" fmla="*/ 42662 w 2073481"/>
              <a:gd name="connsiteY83" fmla="*/ 1180214 h 2830339"/>
              <a:gd name="connsiteX84" fmla="*/ 53295 w 2073481"/>
              <a:gd name="connsiteY84" fmla="*/ 1148317 h 2830339"/>
              <a:gd name="connsiteX85" fmla="*/ 95825 w 2073481"/>
              <a:gd name="connsiteY85" fmla="*/ 1052624 h 2830339"/>
              <a:gd name="connsiteX86" fmla="*/ 106458 w 2073481"/>
              <a:gd name="connsiteY86" fmla="*/ 1020726 h 2830339"/>
              <a:gd name="connsiteX87" fmla="*/ 170253 w 2073481"/>
              <a:gd name="connsiteY87" fmla="*/ 999461 h 2830339"/>
              <a:gd name="connsiteX88" fmla="*/ 276579 w 2073481"/>
              <a:gd name="connsiteY88" fmla="*/ 1010093 h 2830339"/>
              <a:gd name="connsiteX89" fmla="*/ 319109 w 2073481"/>
              <a:gd name="connsiteY89" fmla="*/ 1020726 h 2830339"/>
              <a:gd name="connsiteX90" fmla="*/ 382904 w 2073481"/>
              <a:gd name="connsiteY90" fmla="*/ 1010093 h 2830339"/>
              <a:gd name="connsiteX91" fmla="*/ 393537 w 2073481"/>
              <a:gd name="connsiteY91" fmla="*/ 978196 h 2830339"/>
              <a:gd name="connsiteX92" fmla="*/ 425435 w 2073481"/>
              <a:gd name="connsiteY92" fmla="*/ 967563 h 2830339"/>
              <a:gd name="connsiteX93" fmla="*/ 446700 w 2073481"/>
              <a:gd name="connsiteY93" fmla="*/ 903768 h 2830339"/>
              <a:gd name="connsiteX94" fmla="*/ 467965 w 2073481"/>
              <a:gd name="connsiteY94" fmla="*/ 839972 h 2830339"/>
              <a:gd name="connsiteX95" fmla="*/ 478597 w 2073481"/>
              <a:gd name="connsiteY95" fmla="*/ 808075 h 2830339"/>
              <a:gd name="connsiteX96" fmla="*/ 489230 w 2073481"/>
              <a:gd name="connsiteY96" fmla="*/ 765545 h 2830339"/>
              <a:gd name="connsiteX97" fmla="*/ 510495 w 2073481"/>
              <a:gd name="connsiteY97" fmla="*/ 616689 h 2830339"/>
              <a:gd name="connsiteX98" fmla="*/ 531760 w 2073481"/>
              <a:gd name="connsiteY98" fmla="*/ 574159 h 2830339"/>
              <a:gd name="connsiteX99" fmla="*/ 563658 w 2073481"/>
              <a:gd name="connsiteY99" fmla="*/ 510363 h 2830339"/>
              <a:gd name="connsiteX100" fmla="*/ 574290 w 2073481"/>
              <a:gd name="connsiteY100" fmla="*/ 457200 h 2830339"/>
              <a:gd name="connsiteX101" fmla="*/ 584923 w 2073481"/>
              <a:gd name="connsiteY101" fmla="*/ 414670 h 2830339"/>
              <a:gd name="connsiteX102" fmla="*/ 595555 w 2073481"/>
              <a:gd name="connsiteY102" fmla="*/ 287079 h 2830339"/>
              <a:gd name="connsiteX103" fmla="*/ 606188 w 2073481"/>
              <a:gd name="connsiteY103" fmla="*/ 244549 h 2830339"/>
              <a:gd name="connsiteX104" fmla="*/ 574290 w 2073481"/>
              <a:gd name="connsiteY104" fmla="*/ 0 h 283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2073481" h="2830339">
                <a:moveTo>
                  <a:pt x="574290" y="0"/>
                </a:moveTo>
                <a:lnTo>
                  <a:pt x="574290" y="0"/>
                </a:lnTo>
                <a:cubicBezTo>
                  <a:pt x="606188" y="10633"/>
                  <a:pt x="637127" y="24755"/>
                  <a:pt x="669983" y="31898"/>
                </a:cubicBezTo>
                <a:cubicBezTo>
                  <a:pt x="718961" y="42546"/>
                  <a:pt x="769399" y="44923"/>
                  <a:pt x="818839" y="53163"/>
                </a:cubicBezTo>
                <a:cubicBezTo>
                  <a:pt x="833253" y="55565"/>
                  <a:pt x="847040" y="60930"/>
                  <a:pt x="861369" y="63796"/>
                </a:cubicBezTo>
                <a:cubicBezTo>
                  <a:pt x="882509" y="68024"/>
                  <a:pt x="903900" y="70884"/>
                  <a:pt x="925165" y="74428"/>
                </a:cubicBezTo>
                <a:cubicBezTo>
                  <a:pt x="945332" y="81151"/>
                  <a:pt x="979559" y="93467"/>
                  <a:pt x="999593" y="95693"/>
                </a:cubicBezTo>
                <a:cubicBezTo>
                  <a:pt x="1049034" y="101186"/>
                  <a:pt x="1098830" y="102782"/>
                  <a:pt x="1148448" y="106326"/>
                </a:cubicBezTo>
                <a:cubicBezTo>
                  <a:pt x="1285306" y="151945"/>
                  <a:pt x="1145182" y="108168"/>
                  <a:pt x="1265407" y="138224"/>
                </a:cubicBezTo>
                <a:cubicBezTo>
                  <a:pt x="1276280" y="140942"/>
                  <a:pt x="1286143" y="147841"/>
                  <a:pt x="1297304" y="148856"/>
                </a:cubicBezTo>
                <a:cubicBezTo>
                  <a:pt x="1361241" y="154668"/>
                  <a:pt x="1713611" y="168417"/>
                  <a:pt x="1754504" y="170121"/>
                </a:cubicBezTo>
                <a:cubicBezTo>
                  <a:pt x="1782858" y="173665"/>
                  <a:pt x="1811452" y="175642"/>
                  <a:pt x="1839565" y="180754"/>
                </a:cubicBezTo>
                <a:cubicBezTo>
                  <a:pt x="1850592" y="182759"/>
                  <a:pt x="1863537" y="183461"/>
                  <a:pt x="1871462" y="191386"/>
                </a:cubicBezTo>
                <a:cubicBezTo>
                  <a:pt x="1879387" y="199311"/>
                  <a:pt x="1877083" y="213259"/>
                  <a:pt x="1882095" y="223284"/>
                </a:cubicBezTo>
                <a:cubicBezTo>
                  <a:pt x="1887810" y="234714"/>
                  <a:pt x="1896272" y="244549"/>
                  <a:pt x="1903360" y="255182"/>
                </a:cubicBezTo>
                <a:cubicBezTo>
                  <a:pt x="1886143" y="547879"/>
                  <a:pt x="1912915" y="359967"/>
                  <a:pt x="1882095" y="467833"/>
                </a:cubicBezTo>
                <a:cubicBezTo>
                  <a:pt x="1878080" y="481884"/>
                  <a:pt x="1877218" y="496932"/>
                  <a:pt x="1871462" y="510363"/>
                </a:cubicBezTo>
                <a:cubicBezTo>
                  <a:pt x="1866428" y="522109"/>
                  <a:pt x="1857285" y="531628"/>
                  <a:pt x="1850197" y="542261"/>
                </a:cubicBezTo>
                <a:cubicBezTo>
                  <a:pt x="1823920" y="621093"/>
                  <a:pt x="1838956" y="586007"/>
                  <a:pt x="1807667" y="648586"/>
                </a:cubicBezTo>
                <a:cubicBezTo>
                  <a:pt x="1804123" y="701749"/>
                  <a:pt x="1802919" y="755120"/>
                  <a:pt x="1797035" y="808075"/>
                </a:cubicBezTo>
                <a:cubicBezTo>
                  <a:pt x="1795797" y="819214"/>
                  <a:pt x="1786402" y="828764"/>
                  <a:pt x="1786402" y="839972"/>
                </a:cubicBezTo>
                <a:cubicBezTo>
                  <a:pt x="1786402" y="868546"/>
                  <a:pt x="1793491" y="896679"/>
                  <a:pt x="1797035" y="925033"/>
                </a:cubicBezTo>
                <a:cubicBezTo>
                  <a:pt x="1800579" y="981740"/>
                  <a:pt x="1794891" y="1039791"/>
                  <a:pt x="1807667" y="1095154"/>
                </a:cubicBezTo>
                <a:cubicBezTo>
                  <a:pt x="1810540" y="1107606"/>
                  <a:pt x="1819896" y="1054220"/>
                  <a:pt x="1828932" y="1063256"/>
                </a:cubicBezTo>
                <a:cubicBezTo>
                  <a:pt x="1832271" y="1066594"/>
                  <a:pt x="1810121" y="1130322"/>
                  <a:pt x="1807667" y="1137684"/>
                </a:cubicBezTo>
                <a:cubicBezTo>
                  <a:pt x="1813580" y="1279597"/>
                  <a:pt x="1743155" y="1378829"/>
                  <a:pt x="1860830" y="1414131"/>
                </a:cubicBezTo>
                <a:cubicBezTo>
                  <a:pt x="1881479" y="1420326"/>
                  <a:pt x="1903360" y="1421219"/>
                  <a:pt x="1924625" y="1424763"/>
                </a:cubicBezTo>
                <a:cubicBezTo>
                  <a:pt x="1935258" y="1428307"/>
                  <a:pt x="1945468" y="1433553"/>
                  <a:pt x="1956523" y="1435396"/>
                </a:cubicBezTo>
                <a:cubicBezTo>
                  <a:pt x="1988180" y="1440672"/>
                  <a:pt x="2030627" y="1422280"/>
                  <a:pt x="2052216" y="1446028"/>
                </a:cubicBezTo>
                <a:cubicBezTo>
                  <a:pt x="2076176" y="1472384"/>
                  <a:pt x="2057432" y="1517149"/>
                  <a:pt x="2062848" y="1552354"/>
                </a:cubicBezTo>
                <a:cubicBezTo>
                  <a:pt x="2064552" y="1563432"/>
                  <a:pt x="2069937" y="1573619"/>
                  <a:pt x="2073481" y="1584252"/>
                </a:cubicBezTo>
                <a:cubicBezTo>
                  <a:pt x="2069937" y="1609061"/>
                  <a:pt x="2068483" y="1634260"/>
                  <a:pt x="2062848" y="1658679"/>
                </a:cubicBezTo>
                <a:cubicBezTo>
                  <a:pt x="2030964" y="1796842"/>
                  <a:pt x="2052209" y="1669343"/>
                  <a:pt x="2030951" y="1754372"/>
                </a:cubicBezTo>
                <a:cubicBezTo>
                  <a:pt x="2017600" y="1807776"/>
                  <a:pt x="2024939" y="1783040"/>
                  <a:pt x="2009686" y="1828800"/>
                </a:cubicBezTo>
                <a:cubicBezTo>
                  <a:pt x="2001417" y="1961093"/>
                  <a:pt x="2052350" y="1990622"/>
                  <a:pt x="1967155" y="2009554"/>
                </a:cubicBezTo>
                <a:cubicBezTo>
                  <a:pt x="1946110" y="2014231"/>
                  <a:pt x="1924625" y="2016642"/>
                  <a:pt x="1903360" y="2020186"/>
                </a:cubicBezTo>
                <a:cubicBezTo>
                  <a:pt x="1865585" y="2133517"/>
                  <a:pt x="1902963" y="2013123"/>
                  <a:pt x="1871462" y="2296633"/>
                </a:cubicBezTo>
                <a:cubicBezTo>
                  <a:pt x="1869848" y="2311157"/>
                  <a:pt x="1864000" y="2324898"/>
                  <a:pt x="1860830" y="2339163"/>
                </a:cubicBezTo>
                <a:cubicBezTo>
                  <a:pt x="1843723" y="2416144"/>
                  <a:pt x="1858563" y="2367226"/>
                  <a:pt x="1839565" y="2424224"/>
                </a:cubicBezTo>
                <a:cubicBezTo>
                  <a:pt x="1843109" y="2491563"/>
                  <a:pt x="1844355" y="2559063"/>
                  <a:pt x="1850197" y="2626242"/>
                </a:cubicBezTo>
                <a:cubicBezTo>
                  <a:pt x="1851463" y="2640800"/>
                  <a:pt x="1863232" y="2654358"/>
                  <a:pt x="1860830" y="2668772"/>
                </a:cubicBezTo>
                <a:cubicBezTo>
                  <a:pt x="1859182" y="2678660"/>
                  <a:pt x="1849560" y="2689269"/>
                  <a:pt x="1839565" y="2690038"/>
                </a:cubicBezTo>
                <a:cubicBezTo>
                  <a:pt x="1708769" y="2700099"/>
                  <a:pt x="1577295" y="2697126"/>
                  <a:pt x="1446160" y="2700670"/>
                </a:cubicBezTo>
                <a:cubicBezTo>
                  <a:pt x="1435527" y="2704214"/>
                  <a:pt x="1423014" y="2704302"/>
                  <a:pt x="1414262" y="2711303"/>
                </a:cubicBezTo>
                <a:cubicBezTo>
                  <a:pt x="1407194" y="2716958"/>
                  <a:pt x="1386533" y="2761294"/>
                  <a:pt x="1371732" y="2764466"/>
                </a:cubicBezTo>
                <a:cubicBezTo>
                  <a:pt x="1330002" y="2773408"/>
                  <a:pt x="1286671" y="2771554"/>
                  <a:pt x="1244141" y="2775098"/>
                </a:cubicBezTo>
                <a:cubicBezTo>
                  <a:pt x="1240597" y="2785731"/>
                  <a:pt x="1240510" y="2798244"/>
                  <a:pt x="1233509" y="2806996"/>
                </a:cubicBezTo>
                <a:cubicBezTo>
                  <a:pt x="1200023" y="2848854"/>
                  <a:pt x="1151233" y="2822663"/>
                  <a:pt x="1105918" y="2817628"/>
                </a:cubicBezTo>
                <a:cubicBezTo>
                  <a:pt x="1084653" y="2810540"/>
                  <a:pt x="1063593" y="2802804"/>
                  <a:pt x="1042123" y="2796363"/>
                </a:cubicBezTo>
                <a:cubicBezTo>
                  <a:pt x="1028126" y="2792164"/>
                  <a:pt x="1013024" y="2791487"/>
                  <a:pt x="999593" y="2785731"/>
                </a:cubicBezTo>
                <a:cubicBezTo>
                  <a:pt x="987847" y="2780697"/>
                  <a:pt x="979372" y="2769656"/>
                  <a:pt x="967695" y="2764466"/>
                </a:cubicBezTo>
                <a:cubicBezTo>
                  <a:pt x="947212" y="2755362"/>
                  <a:pt x="925165" y="2750288"/>
                  <a:pt x="903900" y="2743200"/>
                </a:cubicBezTo>
                <a:cubicBezTo>
                  <a:pt x="854866" y="2726855"/>
                  <a:pt x="882978" y="2734763"/>
                  <a:pt x="818839" y="2721935"/>
                </a:cubicBezTo>
                <a:cubicBezTo>
                  <a:pt x="811751" y="2711303"/>
                  <a:pt x="803289" y="2701467"/>
                  <a:pt x="797574" y="2690038"/>
                </a:cubicBezTo>
                <a:cubicBezTo>
                  <a:pt x="784733" y="2664356"/>
                  <a:pt x="791068" y="2646556"/>
                  <a:pt x="765676" y="2626242"/>
                </a:cubicBezTo>
                <a:cubicBezTo>
                  <a:pt x="756925" y="2619241"/>
                  <a:pt x="744411" y="2619154"/>
                  <a:pt x="733779" y="2615610"/>
                </a:cubicBezTo>
                <a:cubicBezTo>
                  <a:pt x="723146" y="2608522"/>
                  <a:pt x="713311" y="2600060"/>
                  <a:pt x="701881" y="2594345"/>
                </a:cubicBezTo>
                <a:cubicBezTo>
                  <a:pt x="691856" y="2589333"/>
                  <a:pt x="677908" y="2591637"/>
                  <a:pt x="669983" y="2583712"/>
                </a:cubicBezTo>
                <a:cubicBezTo>
                  <a:pt x="662058" y="2575787"/>
                  <a:pt x="664363" y="2561839"/>
                  <a:pt x="659351" y="2551814"/>
                </a:cubicBezTo>
                <a:cubicBezTo>
                  <a:pt x="649544" y="2532201"/>
                  <a:pt x="623823" y="2499776"/>
                  <a:pt x="606188" y="2488019"/>
                </a:cubicBezTo>
                <a:cubicBezTo>
                  <a:pt x="596863" y="2481802"/>
                  <a:pt x="584315" y="2482398"/>
                  <a:pt x="574290" y="2477386"/>
                </a:cubicBezTo>
                <a:cubicBezTo>
                  <a:pt x="562861" y="2471671"/>
                  <a:pt x="553823" y="2461836"/>
                  <a:pt x="542393" y="2456121"/>
                </a:cubicBezTo>
                <a:cubicBezTo>
                  <a:pt x="527144" y="2448497"/>
                  <a:pt x="481585" y="2438261"/>
                  <a:pt x="467965" y="2434856"/>
                </a:cubicBezTo>
                <a:cubicBezTo>
                  <a:pt x="471509" y="2388782"/>
                  <a:pt x="472865" y="2342487"/>
                  <a:pt x="478597" y="2296633"/>
                </a:cubicBezTo>
                <a:cubicBezTo>
                  <a:pt x="479987" y="2285512"/>
                  <a:pt x="486151" y="2275512"/>
                  <a:pt x="489230" y="2264735"/>
                </a:cubicBezTo>
                <a:cubicBezTo>
                  <a:pt x="493244" y="2250684"/>
                  <a:pt x="496318" y="2236382"/>
                  <a:pt x="499862" y="2222205"/>
                </a:cubicBezTo>
                <a:cubicBezTo>
                  <a:pt x="496318" y="2169042"/>
                  <a:pt x="496765" y="2115462"/>
                  <a:pt x="489230" y="2062717"/>
                </a:cubicBezTo>
                <a:cubicBezTo>
                  <a:pt x="486060" y="2040527"/>
                  <a:pt x="475054" y="2020186"/>
                  <a:pt x="467965" y="1998921"/>
                </a:cubicBezTo>
                <a:lnTo>
                  <a:pt x="457332" y="1967024"/>
                </a:lnTo>
                <a:cubicBezTo>
                  <a:pt x="453788" y="1956391"/>
                  <a:pt x="452917" y="1944451"/>
                  <a:pt x="446700" y="1935126"/>
                </a:cubicBezTo>
                <a:cubicBezTo>
                  <a:pt x="419874" y="1894887"/>
                  <a:pt x="434471" y="1912264"/>
                  <a:pt x="404169" y="1881963"/>
                </a:cubicBezTo>
                <a:cubicBezTo>
                  <a:pt x="374301" y="1792358"/>
                  <a:pt x="406732" y="1827007"/>
                  <a:pt x="319109" y="1807535"/>
                </a:cubicBezTo>
                <a:cubicBezTo>
                  <a:pt x="308168" y="1805104"/>
                  <a:pt x="297844" y="1800447"/>
                  <a:pt x="287211" y="1796903"/>
                </a:cubicBezTo>
                <a:cubicBezTo>
                  <a:pt x="276579" y="1789815"/>
                  <a:pt x="266743" y="1781353"/>
                  <a:pt x="255314" y="1775638"/>
                </a:cubicBezTo>
                <a:cubicBezTo>
                  <a:pt x="167268" y="1731614"/>
                  <a:pt x="282938" y="1804685"/>
                  <a:pt x="191518" y="1743740"/>
                </a:cubicBezTo>
                <a:cubicBezTo>
                  <a:pt x="187974" y="1733107"/>
                  <a:pt x="183604" y="1722715"/>
                  <a:pt x="180886" y="1711842"/>
                </a:cubicBezTo>
                <a:cubicBezTo>
                  <a:pt x="176503" y="1694310"/>
                  <a:pt x="177731" y="1675131"/>
                  <a:pt x="170253" y="1658679"/>
                </a:cubicBezTo>
                <a:cubicBezTo>
                  <a:pt x="138006" y="1587736"/>
                  <a:pt x="134837" y="1609800"/>
                  <a:pt x="95825" y="1562986"/>
                </a:cubicBezTo>
                <a:cubicBezTo>
                  <a:pt x="87644" y="1553169"/>
                  <a:pt x="81648" y="1541721"/>
                  <a:pt x="74560" y="1531089"/>
                </a:cubicBezTo>
                <a:cubicBezTo>
                  <a:pt x="44441" y="1440728"/>
                  <a:pt x="86448" y="1550901"/>
                  <a:pt x="42662" y="1477926"/>
                </a:cubicBezTo>
                <a:cubicBezTo>
                  <a:pt x="36896" y="1468315"/>
                  <a:pt x="36445" y="1456330"/>
                  <a:pt x="32030" y="1446028"/>
                </a:cubicBezTo>
                <a:cubicBezTo>
                  <a:pt x="25786" y="1431460"/>
                  <a:pt x="17853" y="1417675"/>
                  <a:pt x="10765" y="1403498"/>
                </a:cubicBezTo>
                <a:cubicBezTo>
                  <a:pt x="-1047" y="1309007"/>
                  <a:pt x="-9652" y="1313021"/>
                  <a:pt x="21397" y="1212112"/>
                </a:cubicBezTo>
                <a:cubicBezTo>
                  <a:pt x="25155" y="1199898"/>
                  <a:pt x="36947" y="1191644"/>
                  <a:pt x="42662" y="1180214"/>
                </a:cubicBezTo>
                <a:cubicBezTo>
                  <a:pt x="47674" y="1170190"/>
                  <a:pt x="48283" y="1158341"/>
                  <a:pt x="53295" y="1148317"/>
                </a:cubicBezTo>
                <a:cubicBezTo>
                  <a:pt x="103842" y="1047226"/>
                  <a:pt x="40966" y="1217199"/>
                  <a:pt x="95825" y="1052624"/>
                </a:cubicBezTo>
                <a:cubicBezTo>
                  <a:pt x="99369" y="1041991"/>
                  <a:pt x="95825" y="1024270"/>
                  <a:pt x="106458" y="1020726"/>
                </a:cubicBezTo>
                <a:lnTo>
                  <a:pt x="170253" y="999461"/>
                </a:lnTo>
                <a:cubicBezTo>
                  <a:pt x="205695" y="1003005"/>
                  <a:pt x="241318" y="1005056"/>
                  <a:pt x="276579" y="1010093"/>
                </a:cubicBezTo>
                <a:cubicBezTo>
                  <a:pt x="291045" y="1012160"/>
                  <a:pt x="304496" y="1020726"/>
                  <a:pt x="319109" y="1020726"/>
                </a:cubicBezTo>
                <a:cubicBezTo>
                  <a:pt x="340667" y="1020726"/>
                  <a:pt x="361639" y="1013637"/>
                  <a:pt x="382904" y="1010093"/>
                </a:cubicBezTo>
                <a:cubicBezTo>
                  <a:pt x="386448" y="999461"/>
                  <a:pt x="385612" y="986121"/>
                  <a:pt x="393537" y="978196"/>
                </a:cubicBezTo>
                <a:cubicBezTo>
                  <a:pt x="401462" y="970271"/>
                  <a:pt x="418921" y="976683"/>
                  <a:pt x="425435" y="967563"/>
                </a:cubicBezTo>
                <a:cubicBezTo>
                  <a:pt x="438464" y="949323"/>
                  <a:pt x="439612" y="925033"/>
                  <a:pt x="446700" y="903768"/>
                </a:cubicBezTo>
                <a:lnTo>
                  <a:pt x="467965" y="839972"/>
                </a:lnTo>
                <a:cubicBezTo>
                  <a:pt x="471509" y="829340"/>
                  <a:pt x="475879" y="818948"/>
                  <a:pt x="478597" y="808075"/>
                </a:cubicBezTo>
                <a:lnTo>
                  <a:pt x="489230" y="765545"/>
                </a:lnTo>
                <a:cubicBezTo>
                  <a:pt x="491839" y="742064"/>
                  <a:pt x="499209" y="650546"/>
                  <a:pt x="510495" y="616689"/>
                </a:cubicBezTo>
                <a:cubicBezTo>
                  <a:pt x="515507" y="601652"/>
                  <a:pt x="525516" y="588727"/>
                  <a:pt x="531760" y="574159"/>
                </a:cubicBezTo>
                <a:cubicBezTo>
                  <a:pt x="558173" y="512530"/>
                  <a:pt x="522792" y="571663"/>
                  <a:pt x="563658" y="510363"/>
                </a:cubicBezTo>
                <a:cubicBezTo>
                  <a:pt x="567202" y="492642"/>
                  <a:pt x="570370" y="474842"/>
                  <a:pt x="574290" y="457200"/>
                </a:cubicBezTo>
                <a:cubicBezTo>
                  <a:pt x="577460" y="442935"/>
                  <a:pt x="583110" y="429170"/>
                  <a:pt x="584923" y="414670"/>
                </a:cubicBezTo>
                <a:cubicBezTo>
                  <a:pt x="590216" y="372322"/>
                  <a:pt x="590262" y="329427"/>
                  <a:pt x="595555" y="287079"/>
                </a:cubicBezTo>
                <a:cubicBezTo>
                  <a:pt x="597368" y="272579"/>
                  <a:pt x="605626" y="259151"/>
                  <a:pt x="606188" y="244549"/>
                </a:cubicBezTo>
                <a:cubicBezTo>
                  <a:pt x="609185" y="166635"/>
                  <a:pt x="579606" y="40758"/>
                  <a:pt x="574290"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W N Central">
            <a:extLst>
              <a:ext uri="{FF2B5EF4-FFF2-40B4-BE49-F238E27FC236}">
                <a16:creationId xmlns:a16="http://schemas.microsoft.com/office/drawing/2014/main" id="{30F283B3-46EA-41AD-91D0-56DC15B1E8FD}"/>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2815563" y="997331"/>
            <a:ext cx="6560872" cy="5724144"/>
          </a:xfrm>
          <a:prstGeom prst="rect">
            <a:avLst/>
          </a:prstGeom>
          <a:solidFill>
            <a:srgbClr val="FFFFFF"/>
          </a:solidFill>
        </p:spPr>
      </p:pic>
      <p:sp>
        <p:nvSpPr>
          <p:cNvPr id="30" name="WNC Hotspot">
            <a:extLst>
              <a:ext uri="{FF2B5EF4-FFF2-40B4-BE49-F238E27FC236}">
                <a16:creationId xmlns:a16="http://schemas.microsoft.com/office/drawing/2014/main" id="{1CFF93EA-5640-4A2E-97EB-E270CCAAA244}"/>
              </a:ext>
            </a:extLst>
          </p:cNvPr>
          <p:cNvSpPr/>
          <p:nvPr/>
        </p:nvSpPr>
        <p:spPr>
          <a:xfrm>
            <a:off x="5299587" y="1799303"/>
            <a:ext cx="1838730" cy="1946787"/>
          </a:xfrm>
          <a:custGeom>
            <a:avLst/>
            <a:gdLst>
              <a:gd name="connsiteX0" fmla="*/ 58994 w 1838730"/>
              <a:gd name="connsiteY0" fmla="*/ 0 h 1946787"/>
              <a:gd name="connsiteX1" fmla="*/ 58994 w 1838730"/>
              <a:gd name="connsiteY1" fmla="*/ 0 h 1946787"/>
              <a:gd name="connsiteX2" fmla="*/ 49161 w 1838730"/>
              <a:gd name="connsiteY2" fmla="*/ 157316 h 1946787"/>
              <a:gd name="connsiteX3" fmla="*/ 39329 w 1838730"/>
              <a:gd name="connsiteY3" fmla="*/ 186813 h 1946787"/>
              <a:gd name="connsiteX4" fmla="*/ 29497 w 1838730"/>
              <a:gd name="connsiteY4" fmla="*/ 580103 h 1946787"/>
              <a:gd name="connsiteX5" fmla="*/ 19665 w 1838730"/>
              <a:gd name="connsiteY5" fmla="*/ 668594 h 1946787"/>
              <a:gd name="connsiteX6" fmla="*/ 0 w 1838730"/>
              <a:gd name="connsiteY6" fmla="*/ 816078 h 1946787"/>
              <a:gd name="connsiteX7" fmla="*/ 9832 w 1838730"/>
              <a:gd name="connsiteY7" fmla="*/ 953729 h 1946787"/>
              <a:gd name="connsiteX8" fmla="*/ 19665 w 1838730"/>
              <a:gd name="connsiteY8" fmla="*/ 993058 h 1946787"/>
              <a:gd name="connsiteX9" fmla="*/ 29497 w 1838730"/>
              <a:gd name="connsiteY9" fmla="*/ 1111045 h 1946787"/>
              <a:gd name="connsiteX10" fmla="*/ 39329 w 1838730"/>
              <a:gd name="connsiteY10" fmla="*/ 1209368 h 1946787"/>
              <a:gd name="connsiteX11" fmla="*/ 98323 w 1838730"/>
              <a:gd name="connsiteY11" fmla="*/ 1219200 h 1946787"/>
              <a:gd name="connsiteX12" fmla="*/ 265471 w 1838730"/>
              <a:gd name="connsiteY12" fmla="*/ 1248697 h 1946787"/>
              <a:gd name="connsiteX13" fmla="*/ 275303 w 1838730"/>
              <a:gd name="connsiteY13" fmla="*/ 1317523 h 1946787"/>
              <a:gd name="connsiteX14" fmla="*/ 265471 w 1838730"/>
              <a:gd name="connsiteY14" fmla="*/ 1347020 h 1946787"/>
              <a:gd name="connsiteX15" fmla="*/ 255639 w 1838730"/>
              <a:gd name="connsiteY15" fmla="*/ 1376516 h 1946787"/>
              <a:gd name="connsiteX16" fmla="*/ 265471 w 1838730"/>
              <a:gd name="connsiteY16" fmla="*/ 1602658 h 1946787"/>
              <a:gd name="connsiteX17" fmla="*/ 275303 w 1838730"/>
              <a:gd name="connsiteY17" fmla="*/ 1651820 h 1946787"/>
              <a:gd name="connsiteX18" fmla="*/ 265471 w 1838730"/>
              <a:gd name="connsiteY18" fmla="*/ 1710813 h 1946787"/>
              <a:gd name="connsiteX19" fmla="*/ 245807 w 1838730"/>
              <a:gd name="connsiteY19" fmla="*/ 1769807 h 1946787"/>
              <a:gd name="connsiteX20" fmla="*/ 255639 w 1838730"/>
              <a:gd name="connsiteY20" fmla="*/ 1818968 h 1946787"/>
              <a:gd name="connsiteX21" fmla="*/ 383458 w 1838730"/>
              <a:gd name="connsiteY21" fmla="*/ 1828800 h 1946787"/>
              <a:gd name="connsiteX22" fmla="*/ 412955 w 1838730"/>
              <a:gd name="connsiteY22" fmla="*/ 1838632 h 1946787"/>
              <a:gd name="connsiteX23" fmla="*/ 1032387 w 1838730"/>
              <a:gd name="connsiteY23" fmla="*/ 1818968 h 1946787"/>
              <a:gd name="connsiteX24" fmla="*/ 1061884 w 1838730"/>
              <a:gd name="connsiteY24" fmla="*/ 1809136 h 1946787"/>
              <a:gd name="connsiteX25" fmla="*/ 1150374 w 1838730"/>
              <a:gd name="connsiteY25" fmla="*/ 1818968 h 1946787"/>
              <a:gd name="connsiteX26" fmla="*/ 1160207 w 1838730"/>
              <a:gd name="connsiteY26" fmla="*/ 1917291 h 1946787"/>
              <a:gd name="connsiteX27" fmla="*/ 1307690 w 1838730"/>
              <a:gd name="connsiteY27" fmla="*/ 1907458 h 1946787"/>
              <a:gd name="connsiteX28" fmla="*/ 1356852 w 1838730"/>
              <a:gd name="connsiteY28" fmla="*/ 1897626 h 1946787"/>
              <a:gd name="connsiteX29" fmla="*/ 1435510 w 1838730"/>
              <a:gd name="connsiteY29" fmla="*/ 1887794 h 1946787"/>
              <a:gd name="connsiteX30" fmla="*/ 1524000 w 1838730"/>
              <a:gd name="connsiteY30" fmla="*/ 1858297 h 1946787"/>
              <a:gd name="connsiteX31" fmla="*/ 1553497 w 1838730"/>
              <a:gd name="connsiteY31" fmla="*/ 1848465 h 1946787"/>
              <a:gd name="connsiteX32" fmla="*/ 1661652 w 1838730"/>
              <a:gd name="connsiteY32" fmla="*/ 1868129 h 1946787"/>
              <a:gd name="connsiteX33" fmla="*/ 1691148 w 1838730"/>
              <a:gd name="connsiteY33" fmla="*/ 1897626 h 1946787"/>
              <a:gd name="connsiteX34" fmla="*/ 1720645 w 1838730"/>
              <a:gd name="connsiteY34" fmla="*/ 1907458 h 1946787"/>
              <a:gd name="connsiteX35" fmla="*/ 1750142 w 1838730"/>
              <a:gd name="connsiteY35" fmla="*/ 1927123 h 1946787"/>
              <a:gd name="connsiteX36" fmla="*/ 1809136 w 1838730"/>
              <a:gd name="connsiteY36" fmla="*/ 1946787 h 1946787"/>
              <a:gd name="connsiteX37" fmla="*/ 1828800 w 1838730"/>
              <a:gd name="connsiteY37" fmla="*/ 1917291 h 1946787"/>
              <a:gd name="connsiteX38" fmla="*/ 1818968 w 1838730"/>
              <a:gd name="connsiteY38" fmla="*/ 1750142 h 1946787"/>
              <a:gd name="connsiteX39" fmla="*/ 1789471 w 1838730"/>
              <a:gd name="connsiteY39" fmla="*/ 1740310 h 1946787"/>
              <a:gd name="connsiteX40" fmla="*/ 1710813 w 1838730"/>
              <a:gd name="connsiteY40" fmla="*/ 1720645 h 1946787"/>
              <a:gd name="connsiteX41" fmla="*/ 1700981 w 1838730"/>
              <a:gd name="connsiteY41" fmla="*/ 1691149 h 1946787"/>
              <a:gd name="connsiteX42" fmla="*/ 1691148 w 1838730"/>
              <a:gd name="connsiteY42" fmla="*/ 1651820 h 1946787"/>
              <a:gd name="connsiteX43" fmla="*/ 1632155 w 1838730"/>
              <a:gd name="connsiteY43" fmla="*/ 1612491 h 1946787"/>
              <a:gd name="connsiteX44" fmla="*/ 1602658 w 1838730"/>
              <a:gd name="connsiteY44" fmla="*/ 1592826 h 1946787"/>
              <a:gd name="connsiteX45" fmla="*/ 1582994 w 1838730"/>
              <a:gd name="connsiteY45" fmla="*/ 1533832 h 1946787"/>
              <a:gd name="connsiteX46" fmla="*/ 1573161 w 1838730"/>
              <a:gd name="connsiteY46" fmla="*/ 1474839 h 1946787"/>
              <a:gd name="connsiteX47" fmla="*/ 1484671 w 1838730"/>
              <a:gd name="connsiteY47" fmla="*/ 1425678 h 1946787"/>
              <a:gd name="connsiteX48" fmla="*/ 1474839 w 1838730"/>
              <a:gd name="connsiteY48" fmla="*/ 1238865 h 1946787"/>
              <a:gd name="connsiteX49" fmla="*/ 1514168 w 1838730"/>
              <a:gd name="connsiteY49" fmla="*/ 1209368 h 1946787"/>
              <a:gd name="connsiteX50" fmla="*/ 1533832 w 1838730"/>
              <a:gd name="connsiteY50" fmla="*/ 1179871 h 1946787"/>
              <a:gd name="connsiteX51" fmla="*/ 1543665 w 1838730"/>
              <a:gd name="connsiteY51" fmla="*/ 1081549 h 1946787"/>
              <a:gd name="connsiteX52" fmla="*/ 1553497 w 1838730"/>
              <a:gd name="connsiteY52" fmla="*/ 1052052 h 1946787"/>
              <a:gd name="connsiteX53" fmla="*/ 1582994 w 1838730"/>
              <a:gd name="connsiteY53" fmla="*/ 1032387 h 1946787"/>
              <a:gd name="connsiteX54" fmla="*/ 1592826 w 1838730"/>
              <a:gd name="connsiteY54" fmla="*/ 1002891 h 1946787"/>
              <a:gd name="connsiteX55" fmla="*/ 1543665 w 1838730"/>
              <a:gd name="connsiteY55" fmla="*/ 914400 h 1946787"/>
              <a:gd name="connsiteX56" fmla="*/ 1504336 w 1838730"/>
              <a:gd name="connsiteY56" fmla="*/ 855407 h 1946787"/>
              <a:gd name="connsiteX57" fmla="*/ 1474839 w 1838730"/>
              <a:gd name="connsiteY57" fmla="*/ 796413 h 1946787"/>
              <a:gd name="connsiteX58" fmla="*/ 1425678 w 1838730"/>
              <a:gd name="connsiteY58" fmla="*/ 717755 h 1946787"/>
              <a:gd name="connsiteX59" fmla="*/ 1386348 w 1838730"/>
              <a:gd name="connsiteY59" fmla="*/ 707923 h 1946787"/>
              <a:gd name="connsiteX60" fmla="*/ 1327355 w 1838730"/>
              <a:gd name="connsiteY60" fmla="*/ 658762 h 1946787"/>
              <a:gd name="connsiteX61" fmla="*/ 1297858 w 1838730"/>
              <a:gd name="connsiteY61" fmla="*/ 629265 h 1946787"/>
              <a:gd name="connsiteX62" fmla="*/ 1238865 w 1838730"/>
              <a:gd name="connsiteY62" fmla="*/ 609600 h 1946787"/>
              <a:gd name="connsiteX63" fmla="*/ 1278194 w 1838730"/>
              <a:gd name="connsiteY63" fmla="*/ 511278 h 1946787"/>
              <a:gd name="connsiteX64" fmla="*/ 1288026 w 1838730"/>
              <a:gd name="connsiteY64" fmla="*/ 481781 h 1946787"/>
              <a:gd name="connsiteX65" fmla="*/ 1278194 w 1838730"/>
              <a:gd name="connsiteY65" fmla="*/ 383458 h 1946787"/>
              <a:gd name="connsiteX66" fmla="*/ 1268361 w 1838730"/>
              <a:gd name="connsiteY66" fmla="*/ 353962 h 1946787"/>
              <a:gd name="connsiteX67" fmla="*/ 1288026 w 1838730"/>
              <a:gd name="connsiteY67" fmla="*/ 294968 h 1946787"/>
              <a:gd name="connsiteX68" fmla="*/ 1317523 w 1838730"/>
              <a:gd name="connsiteY68" fmla="*/ 275303 h 1946787"/>
              <a:gd name="connsiteX69" fmla="*/ 1337187 w 1838730"/>
              <a:gd name="connsiteY69" fmla="*/ 245807 h 1946787"/>
              <a:gd name="connsiteX70" fmla="*/ 1366684 w 1838730"/>
              <a:gd name="connsiteY70" fmla="*/ 226142 h 1946787"/>
              <a:gd name="connsiteX71" fmla="*/ 1376516 w 1838730"/>
              <a:gd name="connsiteY71" fmla="*/ 196645 h 1946787"/>
              <a:gd name="connsiteX72" fmla="*/ 1435510 w 1838730"/>
              <a:gd name="connsiteY72" fmla="*/ 167149 h 1946787"/>
              <a:gd name="connsiteX73" fmla="*/ 1455174 w 1838730"/>
              <a:gd name="connsiteY73" fmla="*/ 137652 h 1946787"/>
              <a:gd name="connsiteX74" fmla="*/ 1425678 w 1838730"/>
              <a:gd name="connsiteY74" fmla="*/ 117987 h 1946787"/>
              <a:gd name="connsiteX75" fmla="*/ 1307690 w 1838730"/>
              <a:gd name="connsiteY75" fmla="*/ 108155 h 1946787"/>
              <a:gd name="connsiteX76" fmla="*/ 1170039 w 1838730"/>
              <a:gd name="connsiteY76" fmla="*/ 88491 h 1946787"/>
              <a:gd name="connsiteX77" fmla="*/ 1130710 w 1838730"/>
              <a:gd name="connsiteY77" fmla="*/ 78658 h 1946787"/>
              <a:gd name="connsiteX78" fmla="*/ 1071716 w 1838730"/>
              <a:gd name="connsiteY78" fmla="*/ 58994 h 1946787"/>
              <a:gd name="connsiteX79" fmla="*/ 1042219 w 1838730"/>
              <a:gd name="connsiteY79" fmla="*/ 39329 h 1946787"/>
              <a:gd name="connsiteX80" fmla="*/ 983226 w 1838730"/>
              <a:gd name="connsiteY80" fmla="*/ 19665 h 1946787"/>
              <a:gd name="connsiteX81" fmla="*/ 914400 w 1838730"/>
              <a:gd name="connsiteY81" fmla="*/ 0 h 1946787"/>
              <a:gd name="connsiteX82" fmla="*/ 589936 w 1838730"/>
              <a:gd name="connsiteY82" fmla="*/ 19665 h 1946787"/>
              <a:gd name="connsiteX83" fmla="*/ 58994 w 1838730"/>
              <a:gd name="connsiteY83" fmla="*/ 0 h 1946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38730" h="1946787">
                <a:moveTo>
                  <a:pt x="58994" y="0"/>
                </a:moveTo>
                <a:lnTo>
                  <a:pt x="58994" y="0"/>
                </a:lnTo>
                <a:cubicBezTo>
                  <a:pt x="55716" y="52439"/>
                  <a:pt x="54661" y="105064"/>
                  <a:pt x="49161" y="157316"/>
                </a:cubicBezTo>
                <a:cubicBezTo>
                  <a:pt x="48076" y="167623"/>
                  <a:pt x="39811" y="176460"/>
                  <a:pt x="39329" y="186813"/>
                </a:cubicBezTo>
                <a:cubicBezTo>
                  <a:pt x="33236" y="317809"/>
                  <a:pt x="34845" y="449074"/>
                  <a:pt x="29497" y="580103"/>
                </a:cubicBezTo>
                <a:cubicBezTo>
                  <a:pt x="28287" y="609757"/>
                  <a:pt x="22479" y="639049"/>
                  <a:pt x="19665" y="668594"/>
                </a:cubicBezTo>
                <a:cubicBezTo>
                  <a:pt x="6833" y="803323"/>
                  <a:pt x="22873" y="747456"/>
                  <a:pt x="0" y="816078"/>
                </a:cubicBezTo>
                <a:cubicBezTo>
                  <a:pt x="3277" y="861962"/>
                  <a:pt x="4752" y="908010"/>
                  <a:pt x="9832" y="953729"/>
                </a:cubicBezTo>
                <a:cubicBezTo>
                  <a:pt x="11324" y="967160"/>
                  <a:pt x="17989" y="979649"/>
                  <a:pt x="19665" y="993058"/>
                </a:cubicBezTo>
                <a:cubicBezTo>
                  <a:pt x="24560" y="1032219"/>
                  <a:pt x="25924" y="1071742"/>
                  <a:pt x="29497" y="1111045"/>
                </a:cubicBezTo>
                <a:cubicBezTo>
                  <a:pt x="32479" y="1143848"/>
                  <a:pt x="21645" y="1181580"/>
                  <a:pt x="39329" y="1209368"/>
                </a:cubicBezTo>
                <a:cubicBezTo>
                  <a:pt x="50032" y="1226187"/>
                  <a:pt x="78830" y="1215023"/>
                  <a:pt x="98323" y="1219200"/>
                </a:cubicBezTo>
                <a:cubicBezTo>
                  <a:pt x="242972" y="1250196"/>
                  <a:pt x="109272" y="1231342"/>
                  <a:pt x="265471" y="1248697"/>
                </a:cubicBezTo>
                <a:cubicBezTo>
                  <a:pt x="314633" y="1265084"/>
                  <a:pt x="298245" y="1248697"/>
                  <a:pt x="275303" y="1317523"/>
                </a:cubicBezTo>
                <a:lnTo>
                  <a:pt x="265471" y="1347020"/>
                </a:lnTo>
                <a:lnTo>
                  <a:pt x="255639" y="1376516"/>
                </a:lnTo>
                <a:cubicBezTo>
                  <a:pt x="258916" y="1451897"/>
                  <a:pt x="260095" y="1527398"/>
                  <a:pt x="265471" y="1602658"/>
                </a:cubicBezTo>
                <a:cubicBezTo>
                  <a:pt x="266662" y="1619327"/>
                  <a:pt x="275303" y="1635108"/>
                  <a:pt x="275303" y="1651820"/>
                </a:cubicBezTo>
                <a:cubicBezTo>
                  <a:pt x="275303" y="1671756"/>
                  <a:pt x="270306" y="1691473"/>
                  <a:pt x="265471" y="1710813"/>
                </a:cubicBezTo>
                <a:cubicBezTo>
                  <a:pt x="260444" y="1730922"/>
                  <a:pt x="245807" y="1769807"/>
                  <a:pt x="245807" y="1769807"/>
                </a:cubicBezTo>
                <a:cubicBezTo>
                  <a:pt x="249084" y="1786194"/>
                  <a:pt x="240279" y="1812385"/>
                  <a:pt x="255639" y="1818968"/>
                </a:cubicBezTo>
                <a:cubicBezTo>
                  <a:pt x="294916" y="1835801"/>
                  <a:pt x="341056" y="1823500"/>
                  <a:pt x="383458" y="1828800"/>
                </a:cubicBezTo>
                <a:cubicBezTo>
                  <a:pt x="393742" y="1830085"/>
                  <a:pt x="403123" y="1835355"/>
                  <a:pt x="412955" y="1838632"/>
                </a:cubicBezTo>
                <a:cubicBezTo>
                  <a:pt x="574971" y="1835886"/>
                  <a:pt x="835594" y="1875193"/>
                  <a:pt x="1032387" y="1818968"/>
                </a:cubicBezTo>
                <a:cubicBezTo>
                  <a:pt x="1042352" y="1816121"/>
                  <a:pt x="1052052" y="1812413"/>
                  <a:pt x="1061884" y="1809136"/>
                </a:cubicBezTo>
                <a:cubicBezTo>
                  <a:pt x="1091381" y="1812413"/>
                  <a:pt x="1130410" y="1797008"/>
                  <a:pt x="1150374" y="1818968"/>
                </a:cubicBezTo>
                <a:cubicBezTo>
                  <a:pt x="1172530" y="1843340"/>
                  <a:pt x="1131499" y="1901143"/>
                  <a:pt x="1160207" y="1917291"/>
                </a:cubicBezTo>
                <a:cubicBezTo>
                  <a:pt x="1203150" y="1941446"/>
                  <a:pt x="1258529" y="1910736"/>
                  <a:pt x="1307690" y="1907458"/>
                </a:cubicBezTo>
                <a:cubicBezTo>
                  <a:pt x="1324077" y="1904181"/>
                  <a:pt x="1340334" y="1900167"/>
                  <a:pt x="1356852" y="1897626"/>
                </a:cubicBezTo>
                <a:cubicBezTo>
                  <a:pt x="1382968" y="1893608"/>
                  <a:pt x="1409446" y="1892138"/>
                  <a:pt x="1435510" y="1887794"/>
                </a:cubicBezTo>
                <a:cubicBezTo>
                  <a:pt x="1475054" y="1881204"/>
                  <a:pt x="1484376" y="1873156"/>
                  <a:pt x="1524000" y="1858297"/>
                </a:cubicBezTo>
                <a:cubicBezTo>
                  <a:pt x="1533704" y="1854658"/>
                  <a:pt x="1543665" y="1851742"/>
                  <a:pt x="1553497" y="1848465"/>
                </a:cubicBezTo>
                <a:cubicBezTo>
                  <a:pt x="1589549" y="1855020"/>
                  <a:pt x="1627144" y="1855805"/>
                  <a:pt x="1661652" y="1868129"/>
                </a:cubicBezTo>
                <a:cubicBezTo>
                  <a:pt x="1674747" y="1872806"/>
                  <a:pt x="1679579" y="1889913"/>
                  <a:pt x="1691148" y="1897626"/>
                </a:cubicBezTo>
                <a:cubicBezTo>
                  <a:pt x="1699771" y="1903375"/>
                  <a:pt x="1710813" y="1904181"/>
                  <a:pt x="1720645" y="1907458"/>
                </a:cubicBezTo>
                <a:cubicBezTo>
                  <a:pt x="1730477" y="1914013"/>
                  <a:pt x="1739343" y="1922324"/>
                  <a:pt x="1750142" y="1927123"/>
                </a:cubicBezTo>
                <a:cubicBezTo>
                  <a:pt x="1769084" y="1935542"/>
                  <a:pt x="1809136" y="1946787"/>
                  <a:pt x="1809136" y="1946787"/>
                </a:cubicBezTo>
                <a:cubicBezTo>
                  <a:pt x="1815691" y="1936955"/>
                  <a:pt x="1825063" y="1928501"/>
                  <a:pt x="1828800" y="1917291"/>
                </a:cubicBezTo>
                <a:cubicBezTo>
                  <a:pt x="1846209" y="1865062"/>
                  <a:pt x="1839343" y="1799043"/>
                  <a:pt x="1818968" y="1750142"/>
                </a:cubicBezTo>
                <a:cubicBezTo>
                  <a:pt x="1814982" y="1740575"/>
                  <a:pt x="1799526" y="1742824"/>
                  <a:pt x="1789471" y="1740310"/>
                </a:cubicBezTo>
                <a:lnTo>
                  <a:pt x="1710813" y="1720645"/>
                </a:lnTo>
                <a:cubicBezTo>
                  <a:pt x="1707536" y="1710813"/>
                  <a:pt x="1703828" y="1701114"/>
                  <a:pt x="1700981" y="1691149"/>
                </a:cubicBezTo>
                <a:cubicBezTo>
                  <a:pt x="1697269" y="1678156"/>
                  <a:pt x="1700047" y="1661990"/>
                  <a:pt x="1691148" y="1651820"/>
                </a:cubicBezTo>
                <a:cubicBezTo>
                  <a:pt x="1675585" y="1634034"/>
                  <a:pt x="1651819" y="1625601"/>
                  <a:pt x="1632155" y="1612491"/>
                </a:cubicBezTo>
                <a:lnTo>
                  <a:pt x="1602658" y="1592826"/>
                </a:lnTo>
                <a:cubicBezTo>
                  <a:pt x="1596103" y="1573161"/>
                  <a:pt x="1586402" y="1554278"/>
                  <a:pt x="1582994" y="1533832"/>
                </a:cubicBezTo>
                <a:cubicBezTo>
                  <a:pt x="1579716" y="1514168"/>
                  <a:pt x="1584593" y="1491171"/>
                  <a:pt x="1573161" y="1474839"/>
                </a:cubicBezTo>
                <a:cubicBezTo>
                  <a:pt x="1552581" y="1445439"/>
                  <a:pt x="1515962" y="1436108"/>
                  <a:pt x="1484671" y="1425678"/>
                </a:cubicBezTo>
                <a:cubicBezTo>
                  <a:pt x="1460252" y="1352418"/>
                  <a:pt x="1445363" y="1333188"/>
                  <a:pt x="1474839" y="1238865"/>
                </a:cubicBezTo>
                <a:cubicBezTo>
                  <a:pt x="1479727" y="1223224"/>
                  <a:pt x="1501058" y="1219200"/>
                  <a:pt x="1514168" y="1209368"/>
                </a:cubicBezTo>
                <a:cubicBezTo>
                  <a:pt x="1520723" y="1199536"/>
                  <a:pt x="1531175" y="1191385"/>
                  <a:pt x="1533832" y="1179871"/>
                </a:cubicBezTo>
                <a:cubicBezTo>
                  <a:pt x="1541238" y="1147777"/>
                  <a:pt x="1538656" y="1114103"/>
                  <a:pt x="1543665" y="1081549"/>
                </a:cubicBezTo>
                <a:cubicBezTo>
                  <a:pt x="1545241" y="1071305"/>
                  <a:pt x="1547023" y="1060145"/>
                  <a:pt x="1553497" y="1052052"/>
                </a:cubicBezTo>
                <a:cubicBezTo>
                  <a:pt x="1560879" y="1042824"/>
                  <a:pt x="1573162" y="1038942"/>
                  <a:pt x="1582994" y="1032387"/>
                </a:cubicBezTo>
                <a:cubicBezTo>
                  <a:pt x="1586271" y="1022555"/>
                  <a:pt x="1592826" y="1013255"/>
                  <a:pt x="1592826" y="1002891"/>
                </a:cubicBezTo>
                <a:cubicBezTo>
                  <a:pt x="1592826" y="973238"/>
                  <a:pt x="1549280" y="931245"/>
                  <a:pt x="1543665" y="914400"/>
                </a:cubicBezTo>
                <a:cubicBezTo>
                  <a:pt x="1529435" y="871712"/>
                  <a:pt x="1541161" y="892232"/>
                  <a:pt x="1504336" y="855407"/>
                </a:cubicBezTo>
                <a:cubicBezTo>
                  <a:pt x="1468473" y="747825"/>
                  <a:pt x="1525670" y="910781"/>
                  <a:pt x="1474839" y="796413"/>
                </a:cubicBezTo>
                <a:cubicBezTo>
                  <a:pt x="1452522" y="746199"/>
                  <a:pt x="1471802" y="737523"/>
                  <a:pt x="1425678" y="717755"/>
                </a:cubicBezTo>
                <a:cubicBezTo>
                  <a:pt x="1413257" y="712432"/>
                  <a:pt x="1399458" y="711200"/>
                  <a:pt x="1386348" y="707923"/>
                </a:cubicBezTo>
                <a:cubicBezTo>
                  <a:pt x="1300184" y="621756"/>
                  <a:pt x="1409480" y="727198"/>
                  <a:pt x="1327355" y="658762"/>
                </a:cubicBezTo>
                <a:cubicBezTo>
                  <a:pt x="1316673" y="649860"/>
                  <a:pt x="1310013" y="636018"/>
                  <a:pt x="1297858" y="629265"/>
                </a:cubicBezTo>
                <a:cubicBezTo>
                  <a:pt x="1279738" y="619198"/>
                  <a:pt x="1238865" y="609600"/>
                  <a:pt x="1238865" y="609600"/>
                </a:cubicBezTo>
                <a:cubicBezTo>
                  <a:pt x="1267798" y="551733"/>
                  <a:pt x="1253896" y="584172"/>
                  <a:pt x="1278194" y="511278"/>
                </a:cubicBezTo>
                <a:lnTo>
                  <a:pt x="1288026" y="481781"/>
                </a:lnTo>
                <a:cubicBezTo>
                  <a:pt x="1284749" y="449007"/>
                  <a:pt x="1283203" y="416013"/>
                  <a:pt x="1278194" y="383458"/>
                </a:cubicBezTo>
                <a:cubicBezTo>
                  <a:pt x="1276618" y="373215"/>
                  <a:pt x="1267217" y="364263"/>
                  <a:pt x="1268361" y="353962"/>
                </a:cubicBezTo>
                <a:cubicBezTo>
                  <a:pt x="1270650" y="333360"/>
                  <a:pt x="1270779" y="306466"/>
                  <a:pt x="1288026" y="294968"/>
                </a:cubicBezTo>
                <a:lnTo>
                  <a:pt x="1317523" y="275303"/>
                </a:lnTo>
                <a:cubicBezTo>
                  <a:pt x="1324078" y="265471"/>
                  <a:pt x="1328831" y="254163"/>
                  <a:pt x="1337187" y="245807"/>
                </a:cubicBezTo>
                <a:cubicBezTo>
                  <a:pt x="1345543" y="237451"/>
                  <a:pt x="1359302" y="235370"/>
                  <a:pt x="1366684" y="226142"/>
                </a:cubicBezTo>
                <a:cubicBezTo>
                  <a:pt x="1373158" y="218049"/>
                  <a:pt x="1370042" y="204738"/>
                  <a:pt x="1376516" y="196645"/>
                </a:cubicBezTo>
                <a:cubicBezTo>
                  <a:pt x="1390377" y="179318"/>
                  <a:pt x="1416079" y="173626"/>
                  <a:pt x="1435510" y="167149"/>
                </a:cubicBezTo>
                <a:cubicBezTo>
                  <a:pt x="1442065" y="157317"/>
                  <a:pt x="1457491" y="149239"/>
                  <a:pt x="1455174" y="137652"/>
                </a:cubicBezTo>
                <a:cubicBezTo>
                  <a:pt x="1452857" y="126065"/>
                  <a:pt x="1437265" y="120304"/>
                  <a:pt x="1425678" y="117987"/>
                </a:cubicBezTo>
                <a:cubicBezTo>
                  <a:pt x="1386979" y="110247"/>
                  <a:pt x="1347019" y="111432"/>
                  <a:pt x="1307690" y="108155"/>
                </a:cubicBezTo>
                <a:cubicBezTo>
                  <a:pt x="1174612" y="81540"/>
                  <a:pt x="1372485" y="119637"/>
                  <a:pt x="1170039" y="88491"/>
                </a:cubicBezTo>
                <a:cubicBezTo>
                  <a:pt x="1156683" y="86436"/>
                  <a:pt x="1143653" y="82541"/>
                  <a:pt x="1130710" y="78658"/>
                </a:cubicBezTo>
                <a:cubicBezTo>
                  <a:pt x="1110856" y="72702"/>
                  <a:pt x="1071716" y="58994"/>
                  <a:pt x="1071716" y="58994"/>
                </a:cubicBezTo>
                <a:cubicBezTo>
                  <a:pt x="1061884" y="52439"/>
                  <a:pt x="1053018" y="44128"/>
                  <a:pt x="1042219" y="39329"/>
                </a:cubicBezTo>
                <a:cubicBezTo>
                  <a:pt x="1023278" y="30911"/>
                  <a:pt x="1002890" y="26220"/>
                  <a:pt x="983226" y="19665"/>
                </a:cubicBezTo>
                <a:cubicBezTo>
                  <a:pt x="940900" y="5556"/>
                  <a:pt x="963796" y="12349"/>
                  <a:pt x="914400" y="0"/>
                </a:cubicBezTo>
                <a:cubicBezTo>
                  <a:pt x="784228" y="32542"/>
                  <a:pt x="878587" y="11863"/>
                  <a:pt x="589936" y="19665"/>
                </a:cubicBezTo>
                <a:cubicBezTo>
                  <a:pt x="209997" y="29934"/>
                  <a:pt x="147484" y="3278"/>
                  <a:pt x="58994"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E S Central">
            <a:extLst>
              <a:ext uri="{FF2B5EF4-FFF2-40B4-BE49-F238E27FC236}">
                <a16:creationId xmlns:a16="http://schemas.microsoft.com/office/drawing/2014/main" id="{950465AF-221B-45B9-878F-5E12D0997F4F}"/>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2815564" y="997331"/>
            <a:ext cx="6560872" cy="5724144"/>
          </a:xfrm>
          <a:prstGeom prst="rect">
            <a:avLst/>
          </a:prstGeom>
          <a:solidFill>
            <a:srgbClr val="FFFFFF"/>
          </a:solidFill>
        </p:spPr>
      </p:pic>
      <p:sp>
        <p:nvSpPr>
          <p:cNvPr id="33" name="ESC Hotspot">
            <a:extLst>
              <a:ext uri="{FF2B5EF4-FFF2-40B4-BE49-F238E27FC236}">
                <a16:creationId xmlns:a16="http://schemas.microsoft.com/office/drawing/2014/main" id="{773FCF9B-F64A-4FCE-9262-DD2C0004897F}"/>
              </a:ext>
            </a:extLst>
          </p:cNvPr>
          <p:cNvSpPr/>
          <p:nvPr/>
        </p:nvSpPr>
        <p:spPr>
          <a:xfrm>
            <a:off x="6892413" y="3136490"/>
            <a:ext cx="1101213" cy="1425678"/>
          </a:xfrm>
          <a:custGeom>
            <a:avLst/>
            <a:gdLst>
              <a:gd name="connsiteX0" fmla="*/ 668593 w 1101213"/>
              <a:gd name="connsiteY0" fmla="*/ 0 h 1425678"/>
              <a:gd name="connsiteX1" fmla="*/ 668593 w 1101213"/>
              <a:gd name="connsiteY1" fmla="*/ 0 h 1425678"/>
              <a:gd name="connsiteX2" fmla="*/ 629264 w 1101213"/>
              <a:gd name="connsiteY2" fmla="*/ 78658 h 1425678"/>
              <a:gd name="connsiteX3" fmla="*/ 570271 w 1101213"/>
              <a:gd name="connsiteY3" fmla="*/ 117987 h 1425678"/>
              <a:gd name="connsiteX4" fmla="*/ 550606 w 1101213"/>
              <a:gd name="connsiteY4" fmla="*/ 147484 h 1425678"/>
              <a:gd name="connsiteX5" fmla="*/ 540774 w 1101213"/>
              <a:gd name="connsiteY5" fmla="*/ 176981 h 1425678"/>
              <a:gd name="connsiteX6" fmla="*/ 511277 w 1101213"/>
              <a:gd name="connsiteY6" fmla="*/ 186813 h 1425678"/>
              <a:gd name="connsiteX7" fmla="*/ 452284 w 1101213"/>
              <a:gd name="connsiteY7" fmla="*/ 226142 h 1425678"/>
              <a:gd name="connsiteX8" fmla="*/ 432619 w 1101213"/>
              <a:gd name="connsiteY8" fmla="*/ 255639 h 1425678"/>
              <a:gd name="connsiteX9" fmla="*/ 383458 w 1101213"/>
              <a:gd name="connsiteY9" fmla="*/ 265471 h 1425678"/>
              <a:gd name="connsiteX10" fmla="*/ 344129 w 1101213"/>
              <a:gd name="connsiteY10" fmla="*/ 275304 h 1425678"/>
              <a:gd name="connsiteX11" fmla="*/ 294968 w 1101213"/>
              <a:gd name="connsiteY11" fmla="*/ 314633 h 1425678"/>
              <a:gd name="connsiteX12" fmla="*/ 275303 w 1101213"/>
              <a:gd name="connsiteY12" fmla="*/ 344129 h 1425678"/>
              <a:gd name="connsiteX13" fmla="*/ 245806 w 1101213"/>
              <a:gd name="connsiteY13" fmla="*/ 363794 h 1425678"/>
              <a:gd name="connsiteX14" fmla="*/ 186813 w 1101213"/>
              <a:gd name="connsiteY14" fmla="*/ 412955 h 1425678"/>
              <a:gd name="connsiteX15" fmla="*/ 167148 w 1101213"/>
              <a:gd name="connsiteY15" fmla="*/ 471949 h 1425678"/>
              <a:gd name="connsiteX16" fmla="*/ 147484 w 1101213"/>
              <a:gd name="connsiteY16" fmla="*/ 560439 h 1425678"/>
              <a:gd name="connsiteX17" fmla="*/ 127819 w 1101213"/>
              <a:gd name="connsiteY17" fmla="*/ 589936 h 1425678"/>
              <a:gd name="connsiteX18" fmla="*/ 117987 w 1101213"/>
              <a:gd name="connsiteY18" fmla="*/ 639097 h 1425678"/>
              <a:gd name="connsiteX19" fmla="*/ 98322 w 1101213"/>
              <a:gd name="connsiteY19" fmla="*/ 698091 h 1425678"/>
              <a:gd name="connsiteX20" fmla="*/ 78658 w 1101213"/>
              <a:gd name="connsiteY20" fmla="*/ 766916 h 1425678"/>
              <a:gd name="connsiteX21" fmla="*/ 39329 w 1101213"/>
              <a:gd name="connsiteY21" fmla="*/ 825910 h 1425678"/>
              <a:gd name="connsiteX22" fmla="*/ 19664 w 1101213"/>
              <a:gd name="connsiteY22" fmla="*/ 855407 h 1425678"/>
              <a:gd name="connsiteX23" fmla="*/ 9832 w 1101213"/>
              <a:gd name="connsiteY23" fmla="*/ 894736 h 1425678"/>
              <a:gd name="connsiteX24" fmla="*/ 0 w 1101213"/>
              <a:gd name="connsiteY24" fmla="*/ 924233 h 1425678"/>
              <a:gd name="connsiteX25" fmla="*/ 19664 w 1101213"/>
              <a:gd name="connsiteY25" fmla="*/ 1052052 h 1425678"/>
              <a:gd name="connsiteX26" fmla="*/ 49161 w 1101213"/>
              <a:gd name="connsiteY26" fmla="*/ 1160207 h 1425678"/>
              <a:gd name="connsiteX27" fmla="*/ 29497 w 1101213"/>
              <a:gd name="connsiteY27" fmla="*/ 1219200 h 1425678"/>
              <a:gd name="connsiteX28" fmla="*/ 19664 w 1101213"/>
              <a:gd name="connsiteY28" fmla="*/ 1248697 h 1425678"/>
              <a:gd name="connsiteX29" fmla="*/ 29497 w 1101213"/>
              <a:gd name="connsiteY29" fmla="*/ 1317523 h 1425678"/>
              <a:gd name="connsiteX30" fmla="*/ 157316 w 1101213"/>
              <a:gd name="connsiteY30" fmla="*/ 1327355 h 1425678"/>
              <a:gd name="connsiteX31" fmla="*/ 186813 w 1101213"/>
              <a:gd name="connsiteY31" fmla="*/ 1337187 h 1425678"/>
              <a:gd name="connsiteX32" fmla="*/ 206477 w 1101213"/>
              <a:gd name="connsiteY32" fmla="*/ 1366684 h 1425678"/>
              <a:gd name="connsiteX33" fmla="*/ 226142 w 1101213"/>
              <a:gd name="connsiteY33" fmla="*/ 1425678 h 1425678"/>
              <a:gd name="connsiteX34" fmla="*/ 393290 w 1101213"/>
              <a:gd name="connsiteY34" fmla="*/ 1415845 h 1425678"/>
              <a:gd name="connsiteX35" fmla="*/ 422787 w 1101213"/>
              <a:gd name="connsiteY35" fmla="*/ 1406013 h 1425678"/>
              <a:gd name="connsiteX36" fmla="*/ 521110 w 1101213"/>
              <a:gd name="connsiteY36" fmla="*/ 1396181 h 1425678"/>
              <a:gd name="connsiteX37" fmla="*/ 550606 w 1101213"/>
              <a:gd name="connsiteY37" fmla="*/ 1337187 h 1425678"/>
              <a:gd name="connsiteX38" fmla="*/ 530942 w 1101213"/>
              <a:gd name="connsiteY38" fmla="*/ 1307691 h 1425678"/>
              <a:gd name="connsiteX39" fmla="*/ 521110 w 1101213"/>
              <a:gd name="connsiteY39" fmla="*/ 1278194 h 1425678"/>
              <a:gd name="connsiteX40" fmla="*/ 560439 w 1101213"/>
              <a:gd name="connsiteY40" fmla="*/ 1268362 h 1425678"/>
              <a:gd name="connsiteX41" fmla="*/ 629264 w 1101213"/>
              <a:gd name="connsiteY41" fmla="*/ 1258529 h 1425678"/>
              <a:gd name="connsiteX42" fmla="*/ 776748 w 1101213"/>
              <a:gd name="connsiteY42" fmla="*/ 1248697 h 1425678"/>
              <a:gd name="connsiteX43" fmla="*/ 806245 w 1101213"/>
              <a:gd name="connsiteY43" fmla="*/ 1238865 h 1425678"/>
              <a:gd name="connsiteX44" fmla="*/ 835742 w 1101213"/>
              <a:gd name="connsiteY44" fmla="*/ 1179871 h 1425678"/>
              <a:gd name="connsiteX45" fmla="*/ 816077 w 1101213"/>
              <a:gd name="connsiteY45" fmla="*/ 1120878 h 1425678"/>
              <a:gd name="connsiteX46" fmla="*/ 806245 w 1101213"/>
              <a:gd name="connsiteY46" fmla="*/ 1091381 h 1425678"/>
              <a:gd name="connsiteX47" fmla="*/ 816077 w 1101213"/>
              <a:gd name="connsiteY47" fmla="*/ 1042220 h 1425678"/>
              <a:gd name="connsiteX48" fmla="*/ 796413 w 1101213"/>
              <a:gd name="connsiteY48" fmla="*/ 934065 h 1425678"/>
              <a:gd name="connsiteX49" fmla="*/ 776748 w 1101213"/>
              <a:gd name="connsiteY49" fmla="*/ 904568 h 1425678"/>
              <a:gd name="connsiteX50" fmla="*/ 766916 w 1101213"/>
              <a:gd name="connsiteY50" fmla="*/ 855407 h 1425678"/>
              <a:gd name="connsiteX51" fmla="*/ 747252 w 1101213"/>
              <a:gd name="connsiteY51" fmla="*/ 825910 h 1425678"/>
              <a:gd name="connsiteX52" fmla="*/ 737419 w 1101213"/>
              <a:gd name="connsiteY52" fmla="*/ 796413 h 1425678"/>
              <a:gd name="connsiteX53" fmla="*/ 717755 w 1101213"/>
              <a:gd name="connsiteY53" fmla="*/ 727587 h 1425678"/>
              <a:gd name="connsiteX54" fmla="*/ 707922 w 1101213"/>
              <a:gd name="connsiteY54" fmla="*/ 698091 h 1425678"/>
              <a:gd name="connsiteX55" fmla="*/ 678426 w 1101213"/>
              <a:gd name="connsiteY55" fmla="*/ 678426 h 1425678"/>
              <a:gd name="connsiteX56" fmla="*/ 668593 w 1101213"/>
              <a:gd name="connsiteY56" fmla="*/ 648929 h 1425678"/>
              <a:gd name="connsiteX57" fmla="*/ 678426 w 1101213"/>
              <a:gd name="connsiteY57" fmla="*/ 619433 h 1425678"/>
              <a:gd name="connsiteX58" fmla="*/ 707922 w 1101213"/>
              <a:gd name="connsiteY58" fmla="*/ 609600 h 1425678"/>
              <a:gd name="connsiteX59" fmla="*/ 825910 w 1101213"/>
              <a:gd name="connsiteY59" fmla="*/ 599768 h 1425678"/>
              <a:gd name="connsiteX60" fmla="*/ 875071 w 1101213"/>
              <a:gd name="connsiteY60" fmla="*/ 511278 h 1425678"/>
              <a:gd name="connsiteX61" fmla="*/ 934064 w 1101213"/>
              <a:gd name="connsiteY61" fmla="*/ 471949 h 1425678"/>
              <a:gd name="connsiteX62" fmla="*/ 963561 w 1101213"/>
              <a:gd name="connsiteY62" fmla="*/ 442452 h 1425678"/>
              <a:gd name="connsiteX63" fmla="*/ 983226 w 1101213"/>
              <a:gd name="connsiteY63" fmla="*/ 412955 h 1425678"/>
              <a:gd name="connsiteX64" fmla="*/ 1071716 w 1101213"/>
              <a:gd name="connsiteY64" fmla="*/ 353962 h 1425678"/>
              <a:gd name="connsiteX65" fmla="*/ 1101213 w 1101213"/>
              <a:gd name="connsiteY65" fmla="*/ 334297 h 1425678"/>
              <a:gd name="connsiteX66" fmla="*/ 1071716 w 1101213"/>
              <a:gd name="connsiteY66" fmla="*/ 324465 h 1425678"/>
              <a:gd name="connsiteX67" fmla="*/ 875071 w 1101213"/>
              <a:gd name="connsiteY67" fmla="*/ 314633 h 1425678"/>
              <a:gd name="connsiteX68" fmla="*/ 884903 w 1101213"/>
              <a:gd name="connsiteY68" fmla="*/ 285136 h 1425678"/>
              <a:gd name="connsiteX69" fmla="*/ 904568 w 1101213"/>
              <a:gd name="connsiteY69" fmla="*/ 255639 h 1425678"/>
              <a:gd name="connsiteX70" fmla="*/ 963561 w 1101213"/>
              <a:gd name="connsiteY70" fmla="*/ 235975 h 1425678"/>
              <a:gd name="connsiteX71" fmla="*/ 983226 w 1101213"/>
              <a:gd name="connsiteY71" fmla="*/ 157316 h 1425678"/>
              <a:gd name="connsiteX72" fmla="*/ 924232 w 1101213"/>
              <a:gd name="connsiteY72" fmla="*/ 137652 h 1425678"/>
              <a:gd name="connsiteX73" fmla="*/ 914400 w 1101213"/>
              <a:gd name="connsiteY73" fmla="*/ 108155 h 1425678"/>
              <a:gd name="connsiteX74" fmla="*/ 904568 w 1101213"/>
              <a:gd name="connsiteY74" fmla="*/ 49162 h 1425678"/>
              <a:gd name="connsiteX75" fmla="*/ 875071 w 1101213"/>
              <a:gd name="connsiteY75" fmla="*/ 39329 h 1425678"/>
              <a:gd name="connsiteX76" fmla="*/ 816077 w 1101213"/>
              <a:gd name="connsiteY76" fmla="*/ 29497 h 1425678"/>
              <a:gd name="connsiteX77" fmla="*/ 668593 w 1101213"/>
              <a:gd name="connsiteY77" fmla="*/ 0 h 142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101213" h="1425678">
                <a:moveTo>
                  <a:pt x="668593" y="0"/>
                </a:moveTo>
                <a:lnTo>
                  <a:pt x="668593" y="0"/>
                </a:lnTo>
                <a:cubicBezTo>
                  <a:pt x="655483" y="26219"/>
                  <a:pt x="648030" y="56138"/>
                  <a:pt x="629264" y="78658"/>
                </a:cubicBezTo>
                <a:cubicBezTo>
                  <a:pt x="614134" y="96814"/>
                  <a:pt x="570271" y="117987"/>
                  <a:pt x="570271" y="117987"/>
                </a:cubicBezTo>
                <a:cubicBezTo>
                  <a:pt x="563716" y="127819"/>
                  <a:pt x="555891" y="136915"/>
                  <a:pt x="550606" y="147484"/>
                </a:cubicBezTo>
                <a:cubicBezTo>
                  <a:pt x="545971" y="156754"/>
                  <a:pt x="548103" y="169652"/>
                  <a:pt x="540774" y="176981"/>
                </a:cubicBezTo>
                <a:cubicBezTo>
                  <a:pt x="533445" y="184310"/>
                  <a:pt x="521109" y="183536"/>
                  <a:pt x="511277" y="186813"/>
                </a:cubicBezTo>
                <a:cubicBezTo>
                  <a:pt x="491613" y="199923"/>
                  <a:pt x="465394" y="206478"/>
                  <a:pt x="452284" y="226142"/>
                </a:cubicBezTo>
                <a:cubicBezTo>
                  <a:pt x="445729" y="235974"/>
                  <a:pt x="442879" y="249776"/>
                  <a:pt x="432619" y="255639"/>
                </a:cubicBezTo>
                <a:cubicBezTo>
                  <a:pt x="418109" y="263930"/>
                  <a:pt x="399772" y="261846"/>
                  <a:pt x="383458" y="265471"/>
                </a:cubicBezTo>
                <a:cubicBezTo>
                  <a:pt x="370267" y="268403"/>
                  <a:pt x="357239" y="272026"/>
                  <a:pt x="344129" y="275304"/>
                </a:cubicBezTo>
                <a:cubicBezTo>
                  <a:pt x="287772" y="359836"/>
                  <a:pt x="362813" y="260357"/>
                  <a:pt x="294968" y="314633"/>
                </a:cubicBezTo>
                <a:cubicBezTo>
                  <a:pt x="285741" y="322015"/>
                  <a:pt x="283659" y="335773"/>
                  <a:pt x="275303" y="344129"/>
                </a:cubicBezTo>
                <a:cubicBezTo>
                  <a:pt x="266947" y="352485"/>
                  <a:pt x="254884" y="356229"/>
                  <a:pt x="245806" y="363794"/>
                </a:cubicBezTo>
                <a:cubicBezTo>
                  <a:pt x="170109" y="426876"/>
                  <a:pt x="260042" y="364137"/>
                  <a:pt x="186813" y="412955"/>
                </a:cubicBezTo>
                <a:cubicBezTo>
                  <a:pt x="180258" y="432620"/>
                  <a:pt x="170556" y="451503"/>
                  <a:pt x="167148" y="471949"/>
                </a:cubicBezTo>
                <a:cubicBezTo>
                  <a:pt x="163372" y="494604"/>
                  <a:pt x="159586" y="536236"/>
                  <a:pt x="147484" y="560439"/>
                </a:cubicBezTo>
                <a:cubicBezTo>
                  <a:pt x="142199" y="571008"/>
                  <a:pt x="134374" y="580104"/>
                  <a:pt x="127819" y="589936"/>
                </a:cubicBezTo>
                <a:cubicBezTo>
                  <a:pt x="124542" y="606323"/>
                  <a:pt x="122384" y="622974"/>
                  <a:pt x="117987" y="639097"/>
                </a:cubicBezTo>
                <a:cubicBezTo>
                  <a:pt x="112533" y="659095"/>
                  <a:pt x="103349" y="677981"/>
                  <a:pt x="98322" y="698091"/>
                </a:cubicBezTo>
                <a:cubicBezTo>
                  <a:pt x="96008" y="707349"/>
                  <a:pt x="85070" y="755375"/>
                  <a:pt x="78658" y="766916"/>
                </a:cubicBezTo>
                <a:cubicBezTo>
                  <a:pt x="67180" y="787576"/>
                  <a:pt x="52439" y="806245"/>
                  <a:pt x="39329" y="825910"/>
                </a:cubicBezTo>
                <a:lnTo>
                  <a:pt x="19664" y="855407"/>
                </a:lnTo>
                <a:cubicBezTo>
                  <a:pt x="16387" y="868517"/>
                  <a:pt x="13544" y="881743"/>
                  <a:pt x="9832" y="894736"/>
                </a:cubicBezTo>
                <a:cubicBezTo>
                  <a:pt x="6985" y="904701"/>
                  <a:pt x="0" y="913869"/>
                  <a:pt x="0" y="924233"/>
                </a:cubicBezTo>
                <a:cubicBezTo>
                  <a:pt x="0" y="1035926"/>
                  <a:pt x="2835" y="990345"/>
                  <a:pt x="19664" y="1052052"/>
                </a:cubicBezTo>
                <a:cubicBezTo>
                  <a:pt x="52932" y="1174032"/>
                  <a:pt x="26530" y="1092313"/>
                  <a:pt x="49161" y="1160207"/>
                </a:cubicBezTo>
                <a:lnTo>
                  <a:pt x="29497" y="1219200"/>
                </a:lnTo>
                <a:lnTo>
                  <a:pt x="19664" y="1248697"/>
                </a:lnTo>
                <a:cubicBezTo>
                  <a:pt x="22942" y="1271639"/>
                  <a:pt x="9375" y="1306025"/>
                  <a:pt x="29497" y="1317523"/>
                </a:cubicBezTo>
                <a:cubicBezTo>
                  <a:pt x="66599" y="1338724"/>
                  <a:pt x="114914" y="1322055"/>
                  <a:pt x="157316" y="1327355"/>
                </a:cubicBezTo>
                <a:cubicBezTo>
                  <a:pt x="167600" y="1328640"/>
                  <a:pt x="176981" y="1333910"/>
                  <a:pt x="186813" y="1337187"/>
                </a:cubicBezTo>
                <a:cubicBezTo>
                  <a:pt x="193368" y="1347019"/>
                  <a:pt x="201678" y="1355886"/>
                  <a:pt x="206477" y="1366684"/>
                </a:cubicBezTo>
                <a:cubicBezTo>
                  <a:pt x="214896" y="1385626"/>
                  <a:pt x="226142" y="1425678"/>
                  <a:pt x="226142" y="1425678"/>
                </a:cubicBezTo>
                <a:cubicBezTo>
                  <a:pt x="281858" y="1422400"/>
                  <a:pt x="337755" y="1421399"/>
                  <a:pt x="393290" y="1415845"/>
                </a:cubicBezTo>
                <a:cubicBezTo>
                  <a:pt x="403603" y="1414814"/>
                  <a:pt x="412543" y="1407589"/>
                  <a:pt x="422787" y="1406013"/>
                </a:cubicBezTo>
                <a:cubicBezTo>
                  <a:pt x="455342" y="1401005"/>
                  <a:pt x="488336" y="1399458"/>
                  <a:pt x="521110" y="1396181"/>
                </a:cubicBezTo>
                <a:cubicBezTo>
                  <a:pt x="527958" y="1385908"/>
                  <a:pt x="553320" y="1353470"/>
                  <a:pt x="550606" y="1337187"/>
                </a:cubicBezTo>
                <a:cubicBezTo>
                  <a:pt x="548663" y="1325531"/>
                  <a:pt x="537497" y="1317523"/>
                  <a:pt x="530942" y="1307691"/>
                </a:cubicBezTo>
                <a:cubicBezTo>
                  <a:pt x="527665" y="1297859"/>
                  <a:pt x="514891" y="1286485"/>
                  <a:pt x="521110" y="1278194"/>
                </a:cubicBezTo>
                <a:cubicBezTo>
                  <a:pt x="529218" y="1267384"/>
                  <a:pt x="547144" y="1270779"/>
                  <a:pt x="560439" y="1268362"/>
                </a:cubicBezTo>
                <a:cubicBezTo>
                  <a:pt x="583240" y="1264216"/>
                  <a:pt x="606185" y="1260627"/>
                  <a:pt x="629264" y="1258529"/>
                </a:cubicBezTo>
                <a:cubicBezTo>
                  <a:pt x="678332" y="1254068"/>
                  <a:pt x="727587" y="1251974"/>
                  <a:pt x="776748" y="1248697"/>
                </a:cubicBezTo>
                <a:cubicBezTo>
                  <a:pt x="786580" y="1245420"/>
                  <a:pt x="798152" y="1245339"/>
                  <a:pt x="806245" y="1238865"/>
                </a:cubicBezTo>
                <a:cubicBezTo>
                  <a:pt x="823573" y="1225003"/>
                  <a:pt x="829265" y="1199303"/>
                  <a:pt x="835742" y="1179871"/>
                </a:cubicBezTo>
                <a:lnTo>
                  <a:pt x="816077" y="1120878"/>
                </a:lnTo>
                <a:lnTo>
                  <a:pt x="806245" y="1091381"/>
                </a:lnTo>
                <a:cubicBezTo>
                  <a:pt x="809522" y="1074994"/>
                  <a:pt x="816077" y="1058932"/>
                  <a:pt x="816077" y="1042220"/>
                </a:cubicBezTo>
                <a:cubicBezTo>
                  <a:pt x="816077" y="1021887"/>
                  <a:pt x="810240" y="961719"/>
                  <a:pt x="796413" y="934065"/>
                </a:cubicBezTo>
                <a:cubicBezTo>
                  <a:pt x="791128" y="923496"/>
                  <a:pt x="783303" y="914400"/>
                  <a:pt x="776748" y="904568"/>
                </a:cubicBezTo>
                <a:cubicBezTo>
                  <a:pt x="773471" y="888181"/>
                  <a:pt x="772784" y="871055"/>
                  <a:pt x="766916" y="855407"/>
                </a:cubicBezTo>
                <a:cubicBezTo>
                  <a:pt x="762767" y="844342"/>
                  <a:pt x="752537" y="836479"/>
                  <a:pt x="747252" y="825910"/>
                </a:cubicBezTo>
                <a:cubicBezTo>
                  <a:pt x="742617" y="816640"/>
                  <a:pt x="740397" y="806340"/>
                  <a:pt x="737419" y="796413"/>
                </a:cubicBezTo>
                <a:cubicBezTo>
                  <a:pt x="730563" y="773559"/>
                  <a:pt x="724611" y="750441"/>
                  <a:pt x="717755" y="727587"/>
                </a:cubicBezTo>
                <a:cubicBezTo>
                  <a:pt x="714777" y="717660"/>
                  <a:pt x="714396" y="706184"/>
                  <a:pt x="707922" y="698091"/>
                </a:cubicBezTo>
                <a:cubicBezTo>
                  <a:pt x="700540" y="688864"/>
                  <a:pt x="688258" y="684981"/>
                  <a:pt x="678426" y="678426"/>
                </a:cubicBezTo>
                <a:cubicBezTo>
                  <a:pt x="675148" y="668594"/>
                  <a:pt x="668593" y="659293"/>
                  <a:pt x="668593" y="648929"/>
                </a:cubicBezTo>
                <a:cubicBezTo>
                  <a:pt x="668593" y="638565"/>
                  <a:pt x="671098" y="626761"/>
                  <a:pt x="678426" y="619433"/>
                </a:cubicBezTo>
                <a:cubicBezTo>
                  <a:pt x="685754" y="612105"/>
                  <a:pt x="697649" y="610970"/>
                  <a:pt x="707922" y="609600"/>
                </a:cubicBezTo>
                <a:cubicBezTo>
                  <a:pt x="747041" y="604384"/>
                  <a:pt x="786581" y="603045"/>
                  <a:pt x="825910" y="599768"/>
                </a:cubicBezTo>
                <a:cubicBezTo>
                  <a:pt x="836156" y="569030"/>
                  <a:pt x="846091" y="530598"/>
                  <a:pt x="875071" y="511278"/>
                </a:cubicBezTo>
                <a:cubicBezTo>
                  <a:pt x="894735" y="498168"/>
                  <a:pt x="917352" y="488661"/>
                  <a:pt x="934064" y="471949"/>
                </a:cubicBezTo>
                <a:cubicBezTo>
                  <a:pt x="943896" y="462117"/>
                  <a:pt x="954659" y="453134"/>
                  <a:pt x="963561" y="442452"/>
                </a:cubicBezTo>
                <a:cubicBezTo>
                  <a:pt x="971126" y="433374"/>
                  <a:pt x="974333" y="420737"/>
                  <a:pt x="983226" y="412955"/>
                </a:cubicBezTo>
                <a:cubicBezTo>
                  <a:pt x="983238" y="412945"/>
                  <a:pt x="1056961" y="363798"/>
                  <a:pt x="1071716" y="353962"/>
                </a:cubicBezTo>
                <a:lnTo>
                  <a:pt x="1101213" y="334297"/>
                </a:lnTo>
                <a:cubicBezTo>
                  <a:pt x="1091381" y="331020"/>
                  <a:pt x="1082041" y="325363"/>
                  <a:pt x="1071716" y="324465"/>
                </a:cubicBezTo>
                <a:cubicBezTo>
                  <a:pt x="1006333" y="318780"/>
                  <a:pt x="939293" y="328153"/>
                  <a:pt x="875071" y="314633"/>
                </a:cubicBezTo>
                <a:cubicBezTo>
                  <a:pt x="864929" y="312498"/>
                  <a:pt x="880268" y="294406"/>
                  <a:pt x="884903" y="285136"/>
                </a:cubicBezTo>
                <a:cubicBezTo>
                  <a:pt x="890188" y="274567"/>
                  <a:pt x="894547" y="261902"/>
                  <a:pt x="904568" y="255639"/>
                </a:cubicBezTo>
                <a:cubicBezTo>
                  <a:pt x="922145" y="244653"/>
                  <a:pt x="963561" y="235975"/>
                  <a:pt x="963561" y="235975"/>
                </a:cubicBezTo>
                <a:cubicBezTo>
                  <a:pt x="990911" y="217742"/>
                  <a:pt x="1026608" y="206895"/>
                  <a:pt x="983226" y="157316"/>
                </a:cubicBezTo>
                <a:cubicBezTo>
                  <a:pt x="969576" y="141716"/>
                  <a:pt x="924232" y="137652"/>
                  <a:pt x="924232" y="137652"/>
                </a:cubicBezTo>
                <a:cubicBezTo>
                  <a:pt x="920955" y="127820"/>
                  <a:pt x="916648" y="118272"/>
                  <a:pt x="914400" y="108155"/>
                </a:cubicBezTo>
                <a:cubicBezTo>
                  <a:pt x="910075" y="88694"/>
                  <a:pt x="914459" y="66471"/>
                  <a:pt x="904568" y="49162"/>
                </a:cubicBezTo>
                <a:cubicBezTo>
                  <a:pt x="899426" y="40163"/>
                  <a:pt x="885188" y="41577"/>
                  <a:pt x="875071" y="39329"/>
                </a:cubicBezTo>
                <a:cubicBezTo>
                  <a:pt x="855610" y="35004"/>
                  <a:pt x="835742" y="32774"/>
                  <a:pt x="816077" y="29497"/>
                </a:cubicBezTo>
                <a:cubicBezTo>
                  <a:pt x="752379" y="8264"/>
                  <a:pt x="693174" y="4916"/>
                  <a:pt x="668593"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E N Central">
            <a:extLst>
              <a:ext uri="{FF2B5EF4-FFF2-40B4-BE49-F238E27FC236}">
                <a16:creationId xmlns:a16="http://schemas.microsoft.com/office/drawing/2014/main" id="{54A8120B-AF85-4D47-A7EC-300B44C63AEF}"/>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2815564" y="847604"/>
            <a:ext cx="6560872" cy="5724144"/>
          </a:xfrm>
          <a:prstGeom prst="rect">
            <a:avLst/>
          </a:prstGeom>
          <a:solidFill>
            <a:srgbClr val="FFFFFF"/>
          </a:solidFill>
        </p:spPr>
      </p:pic>
      <p:sp>
        <p:nvSpPr>
          <p:cNvPr id="38" name="ENC Hotspot">
            <a:extLst>
              <a:ext uri="{FF2B5EF4-FFF2-40B4-BE49-F238E27FC236}">
                <a16:creationId xmlns:a16="http://schemas.microsoft.com/office/drawing/2014/main" id="{BD77BA77-6946-489E-A094-DE713A929679}"/>
              </a:ext>
            </a:extLst>
          </p:cNvPr>
          <p:cNvSpPr/>
          <p:nvPr/>
        </p:nvSpPr>
        <p:spPr>
          <a:xfrm>
            <a:off x="6479459" y="1975904"/>
            <a:ext cx="1514168" cy="1536617"/>
          </a:xfrm>
          <a:custGeom>
            <a:avLst/>
            <a:gdLst>
              <a:gd name="connsiteX0" fmla="*/ 68826 w 1465007"/>
              <a:gd name="connsiteY0" fmla="*/ 138031 h 1536617"/>
              <a:gd name="connsiteX1" fmla="*/ 68826 w 1465007"/>
              <a:gd name="connsiteY1" fmla="*/ 138031 h 1536617"/>
              <a:gd name="connsiteX2" fmla="*/ 235975 w 1465007"/>
              <a:gd name="connsiteY2" fmla="*/ 69206 h 1536617"/>
              <a:gd name="connsiteX3" fmla="*/ 245807 w 1465007"/>
              <a:gd name="connsiteY3" fmla="*/ 98702 h 1536617"/>
              <a:gd name="connsiteX4" fmla="*/ 275304 w 1465007"/>
              <a:gd name="connsiteY4" fmla="*/ 108535 h 1536617"/>
              <a:gd name="connsiteX5" fmla="*/ 383458 w 1465007"/>
              <a:gd name="connsiteY5" fmla="*/ 98702 h 1536617"/>
              <a:gd name="connsiteX6" fmla="*/ 393291 w 1465007"/>
              <a:gd name="connsiteY6" fmla="*/ 380 h 1536617"/>
              <a:gd name="connsiteX7" fmla="*/ 481781 w 1465007"/>
              <a:gd name="connsiteY7" fmla="*/ 20044 h 1536617"/>
              <a:gd name="connsiteX8" fmla="*/ 589936 w 1465007"/>
              <a:gd name="connsiteY8" fmla="*/ 29877 h 1536617"/>
              <a:gd name="connsiteX9" fmla="*/ 530942 w 1465007"/>
              <a:gd name="connsiteY9" fmla="*/ 79038 h 1536617"/>
              <a:gd name="connsiteX10" fmla="*/ 540775 w 1465007"/>
              <a:gd name="connsiteY10" fmla="*/ 138031 h 1536617"/>
              <a:gd name="connsiteX11" fmla="*/ 648929 w 1465007"/>
              <a:gd name="connsiteY11" fmla="*/ 128199 h 1536617"/>
              <a:gd name="connsiteX12" fmla="*/ 678426 w 1465007"/>
              <a:gd name="connsiteY12" fmla="*/ 118367 h 1536617"/>
              <a:gd name="connsiteX13" fmla="*/ 698091 w 1465007"/>
              <a:gd name="connsiteY13" fmla="*/ 88870 h 1536617"/>
              <a:gd name="connsiteX14" fmla="*/ 727587 w 1465007"/>
              <a:gd name="connsiteY14" fmla="*/ 59373 h 1536617"/>
              <a:gd name="connsiteX15" fmla="*/ 835742 w 1465007"/>
              <a:gd name="connsiteY15" fmla="*/ 69206 h 1536617"/>
              <a:gd name="connsiteX16" fmla="*/ 865239 w 1465007"/>
              <a:gd name="connsiteY16" fmla="*/ 98702 h 1536617"/>
              <a:gd name="connsiteX17" fmla="*/ 894736 w 1465007"/>
              <a:gd name="connsiteY17" fmla="*/ 108535 h 1536617"/>
              <a:gd name="connsiteX18" fmla="*/ 924233 w 1465007"/>
              <a:gd name="connsiteY18" fmla="*/ 128199 h 1536617"/>
              <a:gd name="connsiteX19" fmla="*/ 1002891 w 1465007"/>
              <a:gd name="connsiteY19" fmla="*/ 147864 h 1536617"/>
              <a:gd name="connsiteX20" fmla="*/ 993058 w 1465007"/>
              <a:gd name="connsiteY20" fmla="*/ 197025 h 1536617"/>
              <a:gd name="connsiteX21" fmla="*/ 973394 w 1465007"/>
              <a:gd name="connsiteY21" fmla="*/ 246186 h 1536617"/>
              <a:gd name="connsiteX22" fmla="*/ 1032387 w 1465007"/>
              <a:gd name="connsiteY22" fmla="*/ 305180 h 1536617"/>
              <a:gd name="connsiteX23" fmla="*/ 1052052 w 1465007"/>
              <a:gd name="connsiteY23" fmla="*/ 334677 h 1536617"/>
              <a:gd name="connsiteX24" fmla="*/ 1061884 w 1465007"/>
              <a:gd name="connsiteY24" fmla="*/ 374006 h 1536617"/>
              <a:gd name="connsiteX25" fmla="*/ 1101213 w 1465007"/>
              <a:gd name="connsiteY25" fmla="*/ 383838 h 1536617"/>
              <a:gd name="connsiteX26" fmla="*/ 1130710 w 1465007"/>
              <a:gd name="connsiteY26" fmla="*/ 393670 h 1536617"/>
              <a:gd name="connsiteX27" fmla="*/ 1140542 w 1465007"/>
              <a:gd name="connsiteY27" fmla="*/ 423167 h 1536617"/>
              <a:gd name="connsiteX28" fmla="*/ 1179871 w 1465007"/>
              <a:gd name="connsiteY28" fmla="*/ 462496 h 1536617"/>
              <a:gd name="connsiteX29" fmla="*/ 1170039 w 1465007"/>
              <a:gd name="connsiteY29" fmla="*/ 639477 h 1536617"/>
              <a:gd name="connsiteX30" fmla="*/ 1150375 w 1465007"/>
              <a:gd name="connsiteY30" fmla="*/ 668973 h 1536617"/>
              <a:gd name="connsiteX31" fmla="*/ 1189704 w 1465007"/>
              <a:gd name="connsiteY31" fmla="*/ 767296 h 1536617"/>
              <a:gd name="connsiteX32" fmla="*/ 1278194 w 1465007"/>
              <a:gd name="connsiteY32" fmla="*/ 737799 h 1536617"/>
              <a:gd name="connsiteX33" fmla="*/ 1347020 w 1465007"/>
              <a:gd name="connsiteY33" fmla="*/ 668973 h 1536617"/>
              <a:gd name="connsiteX34" fmla="*/ 1406013 w 1465007"/>
              <a:gd name="connsiteY34" fmla="*/ 688638 h 1536617"/>
              <a:gd name="connsiteX35" fmla="*/ 1465007 w 1465007"/>
              <a:gd name="connsiteY35" fmla="*/ 718135 h 1536617"/>
              <a:gd name="connsiteX36" fmla="*/ 1455175 w 1465007"/>
              <a:gd name="connsiteY36" fmla="*/ 806625 h 1536617"/>
              <a:gd name="connsiteX37" fmla="*/ 1445342 w 1465007"/>
              <a:gd name="connsiteY37" fmla="*/ 1022935 h 1536617"/>
              <a:gd name="connsiteX38" fmla="*/ 1435510 w 1465007"/>
              <a:gd name="connsiteY38" fmla="*/ 1052431 h 1536617"/>
              <a:gd name="connsiteX39" fmla="*/ 1386349 w 1465007"/>
              <a:gd name="connsiteY39" fmla="*/ 1062264 h 1536617"/>
              <a:gd name="connsiteX40" fmla="*/ 1356852 w 1465007"/>
              <a:gd name="connsiteY40" fmla="*/ 1081928 h 1536617"/>
              <a:gd name="connsiteX41" fmla="*/ 1337187 w 1465007"/>
              <a:gd name="connsiteY41" fmla="*/ 1140922 h 1536617"/>
              <a:gd name="connsiteX42" fmla="*/ 1327355 w 1465007"/>
              <a:gd name="connsiteY42" fmla="*/ 1170419 h 1536617"/>
              <a:gd name="connsiteX43" fmla="*/ 1288026 w 1465007"/>
              <a:gd name="connsiteY43" fmla="*/ 1229412 h 1536617"/>
              <a:gd name="connsiteX44" fmla="*/ 1160207 w 1465007"/>
              <a:gd name="connsiteY44" fmla="*/ 1219580 h 1536617"/>
              <a:gd name="connsiteX45" fmla="*/ 1130710 w 1465007"/>
              <a:gd name="connsiteY45" fmla="*/ 1199915 h 1536617"/>
              <a:gd name="connsiteX46" fmla="*/ 1042220 w 1465007"/>
              <a:gd name="connsiteY46" fmla="*/ 1190083 h 1536617"/>
              <a:gd name="connsiteX47" fmla="*/ 993058 w 1465007"/>
              <a:gd name="connsiteY47" fmla="*/ 1199915 h 1536617"/>
              <a:gd name="connsiteX48" fmla="*/ 973394 w 1465007"/>
              <a:gd name="connsiteY48" fmla="*/ 1229412 h 1536617"/>
              <a:gd name="connsiteX49" fmla="*/ 943897 w 1465007"/>
              <a:gd name="connsiteY49" fmla="*/ 1249077 h 1536617"/>
              <a:gd name="connsiteX50" fmla="*/ 914400 w 1465007"/>
              <a:gd name="connsiteY50" fmla="*/ 1308070 h 1536617"/>
              <a:gd name="connsiteX51" fmla="*/ 884904 w 1465007"/>
              <a:gd name="connsiteY51" fmla="*/ 1337567 h 1536617"/>
              <a:gd name="connsiteX52" fmla="*/ 835742 w 1465007"/>
              <a:gd name="connsiteY52" fmla="*/ 1376896 h 1536617"/>
              <a:gd name="connsiteX53" fmla="*/ 747252 w 1465007"/>
              <a:gd name="connsiteY53" fmla="*/ 1435890 h 1536617"/>
              <a:gd name="connsiteX54" fmla="*/ 717755 w 1465007"/>
              <a:gd name="connsiteY54" fmla="*/ 1455554 h 1536617"/>
              <a:gd name="connsiteX55" fmla="*/ 698091 w 1465007"/>
              <a:gd name="connsiteY55" fmla="*/ 1485051 h 1536617"/>
              <a:gd name="connsiteX56" fmla="*/ 639097 w 1465007"/>
              <a:gd name="connsiteY56" fmla="*/ 1504715 h 1536617"/>
              <a:gd name="connsiteX57" fmla="*/ 609600 w 1465007"/>
              <a:gd name="connsiteY57" fmla="*/ 1534212 h 1536617"/>
              <a:gd name="connsiteX58" fmla="*/ 481781 w 1465007"/>
              <a:gd name="connsiteY58" fmla="*/ 1514548 h 1536617"/>
              <a:gd name="connsiteX59" fmla="*/ 462116 w 1465007"/>
              <a:gd name="connsiteY59" fmla="*/ 1485051 h 1536617"/>
              <a:gd name="connsiteX60" fmla="*/ 442452 w 1465007"/>
              <a:gd name="connsiteY60" fmla="*/ 1426057 h 1536617"/>
              <a:gd name="connsiteX61" fmla="*/ 393291 w 1465007"/>
              <a:gd name="connsiteY61" fmla="*/ 1367064 h 1536617"/>
              <a:gd name="connsiteX62" fmla="*/ 363794 w 1465007"/>
              <a:gd name="connsiteY62" fmla="*/ 1278573 h 1536617"/>
              <a:gd name="connsiteX63" fmla="*/ 353962 w 1465007"/>
              <a:gd name="connsiteY63" fmla="*/ 1249077 h 1536617"/>
              <a:gd name="connsiteX64" fmla="*/ 324465 w 1465007"/>
              <a:gd name="connsiteY64" fmla="*/ 1219580 h 1536617"/>
              <a:gd name="connsiteX65" fmla="*/ 275304 w 1465007"/>
              <a:gd name="connsiteY65" fmla="*/ 1131090 h 1536617"/>
              <a:gd name="connsiteX66" fmla="*/ 255639 w 1465007"/>
              <a:gd name="connsiteY66" fmla="*/ 1101593 h 1536617"/>
              <a:gd name="connsiteX67" fmla="*/ 265471 w 1465007"/>
              <a:gd name="connsiteY67" fmla="*/ 993438 h 1536617"/>
              <a:gd name="connsiteX68" fmla="*/ 304800 w 1465007"/>
              <a:gd name="connsiteY68" fmla="*/ 983606 h 1536617"/>
              <a:gd name="connsiteX69" fmla="*/ 363794 w 1465007"/>
              <a:gd name="connsiteY69" fmla="*/ 954109 h 1536617"/>
              <a:gd name="connsiteX70" fmla="*/ 344129 w 1465007"/>
              <a:gd name="connsiteY70" fmla="*/ 885283 h 1536617"/>
              <a:gd name="connsiteX71" fmla="*/ 324465 w 1465007"/>
              <a:gd name="connsiteY71" fmla="*/ 806625 h 1536617"/>
              <a:gd name="connsiteX72" fmla="*/ 304800 w 1465007"/>
              <a:gd name="connsiteY72" fmla="*/ 777128 h 1536617"/>
              <a:gd name="connsiteX73" fmla="*/ 294968 w 1465007"/>
              <a:gd name="connsiteY73" fmla="*/ 747631 h 1536617"/>
              <a:gd name="connsiteX74" fmla="*/ 235975 w 1465007"/>
              <a:gd name="connsiteY74" fmla="*/ 698470 h 1536617"/>
              <a:gd name="connsiteX75" fmla="*/ 216310 w 1465007"/>
              <a:gd name="connsiteY75" fmla="*/ 639477 h 1536617"/>
              <a:gd name="connsiteX76" fmla="*/ 196646 w 1465007"/>
              <a:gd name="connsiteY76" fmla="*/ 560819 h 1536617"/>
              <a:gd name="connsiteX77" fmla="*/ 137652 w 1465007"/>
              <a:gd name="connsiteY77" fmla="*/ 511657 h 1536617"/>
              <a:gd name="connsiteX78" fmla="*/ 68826 w 1465007"/>
              <a:gd name="connsiteY78" fmla="*/ 472328 h 1536617"/>
              <a:gd name="connsiteX79" fmla="*/ 49162 w 1465007"/>
              <a:gd name="connsiteY79" fmla="*/ 442831 h 1536617"/>
              <a:gd name="connsiteX80" fmla="*/ 39329 w 1465007"/>
              <a:gd name="connsiteY80" fmla="*/ 403502 h 1536617"/>
              <a:gd name="connsiteX81" fmla="*/ 19665 w 1465007"/>
              <a:gd name="connsiteY81" fmla="*/ 344509 h 1536617"/>
              <a:gd name="connsiteX82" fmla="*/ 0 w 1465007"/>
              <a:gd name="connsiteY82" fmla="*/ 275683 h 1536617"/>
              <a:gd name="connsiteX83" fmla="*/ 9833 w 1465007"/>
              <a:gd name="connsiteY83" fmla="*/ 246186 h 1536617"/>
              <a:gd name="connsiteX84" fmla="*/ 68826 w 1465007"/>
              <a:gd name="connsiteY84" fmla="*/ 197025 h 1536617"/>
              <a:gd name="connsiteX85" fmla="*/ 68826 w 1465007"/>
              <a:gd name="connsiteY85" fmla="*/ 138031 h 15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465007" h="1536617">
                <a:moveTo>
                  <a:pt x="68826" y="138031"/>
                </a:moveTo>
                <a:lnTo>
                  <a:pt x="68826" y="138031"/>
                </a:lnTo>
                <a:cubicBezTo>
                  <a:pt x="216418" y="43151"/>
                  <a:pt x="161092" y="19283"/>
                  <a:pt x="235975" y="69206"/>
                </a:cubicBezTo>
                <a:cubicBezTo>
                  <a:pt x="239252" y="79038"/>
                  <a:pt x="238479" y="91374"/>
                  <a:pt x="245807" y="98702"/>
                </a:cubicBezTo>
                <a:cubicBezTo>
                  <a:pt x="253136" y="106031"/>
                  <a:pt x="264940" y="108535"/>
                  <a:pt x="275304" y="108535"/>
                </a:cubicBezTo>
                <a:cubicBezTo>
                  <a:pt x="311504" y="108535"/>
                  <a:pt x="347407" y="101980"/>
                  <a:pt x="383458" y="98702"/>
                </a:cubicBezTo>
                <a:cubicBezTo>
                  <a:pt x="386736" y="65928"/>
                  <a:pt x="375020" y="27786"/>
                  <a:pt x="393291" y="380"/>
                </a:cubicBezTo>
                <a:cubicBezTo>
                  <a:pt x="395650" y="-3158"/>
                  <a:pt x="474799" y="19113"/>
                  <a:pt x="481781" y="20044"/>
                </a:cubicBezTo>
                <a:cubicBezTo>
                  <a:pt x="517664" y="24828"/>
                  <a:pt x="553884" y="26599"/>
                  <a:pt x="589936" y="29877"/>
                </a:cubicBezTo>
                <a:cubicBezTo>
                  <a:pt x="570457" y="39616"/>
                  <a:pt x="534212" y="49608"/>
                  <a:pt x="530942" y="79038"/>
                </a:cubicBezTo>
                <a:cubicBezTo>
                  <a:pt x="528741" y="98852"/>
                  <a:pt x="537497" y="118367"/>
                  <a:pt x="540775" y="138031"/>
                </a:cubicBezTo>
                <a:cubicBezTo>
                  <a:pt x="576826" y="134754"/>
                  <a:pt x="613093" y="133318"/>
                  <a:pt x="648929" y="128199"/>
                </a:cubicBezTo>
                <a:cubicBezTo>
                  <a:pt x="659189" y="126733"/>
                  <a:pt x="670333" y="124841"/>
                  <a:pt x="678426" y="118367"/>
                </a:cubicBezTo>
                <a:cubicBezTo>
                  <a:pt x="687654" y="110985"/>
                  <a:pt x="690526" y="97948"/>
                  <a:pt x="698091" y="88870"/>
                </a:cubicBezTo>
                <a:cubicBezTo>
                  <a:pt x="706993" y="78188"/>
                  <a:pt x="717755" y="69205"/>
                  <a:pt x="727587" y="59373"/>
                </a:cubicBezTo>
                <a:cubicBezTo>
                  <a:pt x="763639" y="62651"/>
                  <a:pt x="800934" y="59261"/>
                  <a:pt x="835742" y="69206"/>
                </a:cubicBezTo>
                <a:cubicBezTo>
                  <a:pt x="849112" y="73026"/>
                  <a:pt x="853669" y="90989"/>
                  <a:pt x="865239" y="98702"/>
                </a:cubicBezTo>
                <a:cubicBezTo>
                  <a:pt x="873863" y="104451"/>
                  <a:pt x="885466" y="103900"/>
                  <a:pt x="894736" y="108535"/>
                </a:cubicBezTo>
                <a:cubicBezTo>
                  <a:pt x="905305" y="113820"/>
                  <a:pt x="913128" y="124161"/>
                  <a:pt x="924233" y="128199"/>
                </a:cubicBezTo>
                <a:cubicBezTo>
                  <a:pt x="949632" y="137435"/>
                  <a:pt x="1002891" y="147864"/>
                  <a:pt x="1002891" y="147864"/>
                </a:cubicBezTo>
                <a:cubicBezTo>
                  <a:pt x="999613" y="164251"/>
                  <a:pt x="997860" y="181018"/>
                  <a:pt x="993058" y="197025"/>
                </a:cubicBezTo>
                <a:cubicBezTo>
                  <a:pt x="987986" y="213930"/>
                  <a:pt x="973394" y="228537"/>
                  <a:pt x="973394" y="246186"/>
                </a:cubicBezTo>
                <a:lnTo>
                  <a:pt x="1032387" y="305180"/>
                </a:lnTo>
                <a:cubicBezTo>
                  <a:pt x="1040743" y="313536"/>
                  <a:pt x="1045497" y="324845"/>
                  <a:pt x="1052052" y="334677"/>
                </a:cubicBezTo>
                <a:cubicBezTo>
                  <a:pt x="1055329" y="347787"/>
                  <a:pt x="1052329" y="364451"/>
                  <a:pt x="1061884" y="374006"/>
                </a:cubicBezTo>
                <a:cubicBezTo>
                  <a:pt x="1071439" y="383561"/>
                  <a:pt x="1088220" y="380126"/>
                  <a:pt x="1101213" y="383838"/>
                </a:cubicBezTo>
                <a:cubicBezTo>
                  <a:pt x="1111178" y="386685"/>
                  <a:pt x="1120878" y="390393"/>
                  <a:pt x="1130710" y="393670"/>
                </a:cubicBezTo>
                <a:cubicBezTo>
                  <a:pt x="1133987" y="403502"/>
                  <a:pt x="1133213" y="415838"/>
                  <a:pt x="1140542" y="423167"/>
                </a:cubicBezTo>
                <a:cubicBezTo>
                  <a:pt x="1192981" y="475606"/>
                  <a:pt x="1153652" y="383837"/>
                  <a:pt x="1179871" y="462496"/>
                </a:cubicBezTo>
                <a:cubicBezTo>
                  <a:pt x="1176594" y="521490"/>
                  <a:pt x="1178395" y="580986"/>
                  <a:pt x="1170039" y="639477"/>
                </a:cubicBezTo>
                <a:cubicBezTo>
                  <a:pt x="1168368" y="651175"/>
                  <a:pt x="1151445" y="657205"/>
                  <a:pt x="1150375" y="668973"/>
                </a:cubicBezTo>
                <a:cubicBezTo>
                  <a:pt x="1143274" y="747091"/>
                  <a:pt x="1146450" y="738460"/>
                  <a:pt x="1189704" y="767296"/>
                </a:cubicBezTo>
                <a:cubicBezTo>
                  <a:pt x="1222430" y="761842"/>
                  <a:pt x="1254589" y="764776"/>
                  <a:pt x="1278194" y="737799"/>
                </a:cubicBezTo>
                <a:cubicBezTo>
                  <a:pt x="1343160" y="663553"/>
                  <a:pt x="1286381" y="689187"/>
                  <a:pt x="1347020" y="668973"/>
                </a:cubicBezTo>
                <a:cubicBezTo>
                  <a:pt x="1366684" y="675528"/>
                  <a:pt x="1388766" y="677140"/>
                  <a:pt x="1406013" y="688638"/>
                </a:cubicBezTo>
                <a:cubicBezTo>
                  <a:pt x="1444134" y="714051"/>
                  <a:pt x="1424300" y="704565"/>
                  <a:pt x="1465007" y="718135"/>
                </a:cubicBezTo>
                <a:cubicBezTo>
                  <a:pt x="1461730" y="747632"/>
                  <a:pt x="1457086" y="777008"/>
                  <a:pt x="1455175" y="806625"/>
                </a:cubicBezTo>
                <a:cubicBezTo>
                  <a:pt x="1450528" y="878653"/>
                  <a:pt x="1451098" y="950987"/>
                  <a:pt x="1445342" y="1022935"/>
                </a:cubicBezTo>
                <a:cubicBezTo>
                  <a:pt x="1444516" y="1033266"/>
                  <a:pt x="1444133" y="1046682"/>
                  <a:pt x="1435510" y="1052431"/>
                </a:cubicBezTo>
                <a:cubicBezTo>
                  <a:pt x="1421605" y="1061701"/>
                  <a:pt x="1402736" y="1058986"/>
                  <a:pt x="1386349" y="1062264"/>
                </a:cubicBezTo>
                <a:cubicBezTo>
                  <a:pt x="1376517" y="1068819"/>
                  <a:pt x="1363115" y="1071907"/>
                  <a:pt x="1356852" y="1081928"/>
                </a:cubicBezTo>
                <a:cubicBezTo>
                  <a:pt x="1345866" y="1099506"/>
                  <a:pt x="1343742" y="1121257"/>
                  <a:pt x="1337187" y="1140922"/>
                </a:cubicBezTo>
                <a:cubicBezTo>
                  <a:pt x="1333910" y="1150754"/>
                  <a:pt x="1333104" y="1161796"/>
                  <a:pt x="1327355" y="1170419"/>
                </a:cubicBezTo>
                <a:lnTo>
                  <a:pt x="1288026" y="1229412"/>
                </a:lnTo>
                <a:cubicBezTo>
                  <a:pt x="1245420" y="1226135"/>
                  <a:pt x="1202207" y="1227455"/>
                  <a:pt x="1160207" y="1219580"/>
                </a:cubicBezTo>
                <a:cubicBezTo>
                  <a:pt x="1148592" y="1217402"/>
                  <a:pt x="1142174" y="1202781"/>
                  <a:pt x="1130710" y="1199915"/>
                </a:cubicBezTo>
                <a:cubicBezTo>
                  <a:pt x="1101918" y="1192717"/>
                  <a:pt x="1071717" y="1193360"/>
                  <a:pt x="1042220" y="1190083"/>
                </a:cubicBezTo>
                <a:cubicBezTo>
                  <a:pt x="1025833" y="1193360"/>
                  <a:pt x="1007568" y="1191624"/>
                  <a:pt x="993058" y="1199915"/>
                </a:cubicBezTo>
                <a:cubicBezTo>
                  <a:pt x="982798" y="1205778"/>
                  <a:pt x="981750" y="1221056"/>
                  <a:pt x="973394" y="1229412"/>
                </a:cubicBezTo>
                <a:cubicBezTo>
                  <a:pt x="965038" y="1237768"/>
                  <a:pt x="953729" y="1242522"/>
                  <a:pt x="943897" y="1249077"/>
                </a:cubicBezTo>
                <a:cubicBezTo>
                  <a:pt x="934042" y="1278641"/>
                  <a:pt x="935579" y="1282655"/>
                  <a:pt x="914400" y="1308070"/>
                </a:cubicBezTo>
                <a:cubicBezTo>
                  <a:pt x="905498" y="1318752"/>
                  <a:pt x="893806" y="1326885"/>
                  <a:pt x="884904" y="1337567"/>
                </a:cubicBezTo>
                <a:cubicBezTo>
                  <a:pt x="850694" y="1378619"/>
                  <a:pt x="884164" y="1360756"/>
                  <a:pt x="835742" y="1376896"/>
                </a:cubicBezTo>
                <a:lnTo>
                  <a:pt x="747252" y="1435890"/>
                </a:lnTo>
                <a:lnTo>
                  <a:pt x="717755" y="1455554"/>
                </a:lnTo>
                <a:cubicBezTo>
                  <a:pt x="711200" y="1465386"/>
                  <a:pt x="708112" y="1478788"/>
                  <a:pt x="698091" y="1485051"/>
                </a:cubicBezTo>
                <a:cubicBezTo>
                  <a:pt x="680513" y="1496037"/>
                  <a:pt x="639097" y="1504715"/>
                  <a:pt x="639097" y="1504715"/>
                </a:cubicBezTo>
                <a:cubicBezTo>
                  <a:pt x="629265" y="1514547"/>
                  <a:pt x="623343" y="1532098"/>
                  <a:pt x="609600" y="1534212"/>
                </a:cubicBezTo>
                <a:cubicBezTo>
                  <a:pt x="557571" y="1542217"/>
                  <a:pt x="524714" y="1528858"/>
                  <a:pt x="481781" y="1514548"/>
                </a:cubicBezTo>
                <a:cubicBezTo>
                  <a:pt x="475226" y="1504716"/>
                  <a:pt x="466915" y="1495850"/>
                  <a:pt x="462116" y="1485051"/>
                </a:cubicBezTo>
                <a:cubicBezTo>
                  <a:pt x="453697" y="1466109"/>
                  <a:pt x="457109" y="1440714"/>
                  <a:pt x="442452" y="1426057"/>
                </a:cubicBezTo>
                <a:cubicBezTo>
                  <a:pt x="423926" y="1407531"/>
                  <a:pt x="404243" y="1391706"/>
                  <a:pt x="393291" y="1367064"/>
                </a:cubicBezTo>
                <a:cubicBezTo>
                  <a:pt x="393286" y="1367052"/>
                  <a:pt x="368712" y="1293328"/>
                  <a:pt x="363794" y="1278573"/>
                </a:cubicBezTo>
                <a:cubicBezTo>
                  <a:pt x="360517" y="1268741"/>
                  <a:pt x="361290" y="1256405"/>
                  <a:pt x="353962" y="1249077"/>
                </a:cubicBezTo>
                <a:lnTo>
                  <a:pt x="324465" y="1219580"/>
                </a:lnTo>
                <a:cubicBezTo>
                  <a:pt x="307160" y="1167662"/>
                  <a:pt x="320382" y="1198706"/>
                  <a:pt x="275304" y="1131090"/>
                </a:cubicBezTo>
                <a:lnTo>
                  <a:pt x="255639" y="1101593"/>
                </a:lnTo>
                <a:cubicBezTo>
                  <a:pt x="258916" y="1065541"/>
                  <a:pt x="251548" y="1026854"/>
                  <a:pt x="265471" y="993438"/>
                </a:cubicBezTo>
                <a:cubicBezTo>
                  <a:pt x="270668" y="980964"/>
                  <a:pt x="292379" y="988929"/>
                  <a:pt x="304800" y="983606"/>
                </a:cubicBezTo>
                <a:cubicBezTo>
                  <a:pt x="438212" y="926429"/>
                  <a:pt x="239511" y="995535"/>
                  <a:pt x="363794" y="954109"/>
                </a:cubicBezTo>
                <a:cubicBezTo>
                  <a:pt x="352847" y="921267"/>
                  <a:pt x="352358" y="922313"/>
                  <a:pt x="344129" y="885283"/>
                </a:cubicBezTo>
                <a:cubicBezTo>
                  <a:pt x="339642" y="865090"/>
                  <a:pt x="335006" y="827708"/>
                  <a:pt x="324465" y="806625"/>
                </a:cubicBezTo>
                <a:cubicBezTo>
                  <a:pt x="319180" y="796056"/>
                  <a:pt x="311355" y="786960"/>
                  <a:pt x="304800" y="777128"/>
                </a:cubicBezTo>
                <a:cubicBezTo>
                  <a:pt x="301523" y="767296"/>
                  <a:pt x="300717" y="756254"/>
                  <a:pt x="294968" y="747631"/>
                </a:cubicBezTo>
                <a:cubicBezTo>
                  <a:pt x="279829" y="724923"/>
                  <a:pt x="257737" y="712979"/>
                  <a:pt x="235975" y="698470"/>
                </a:cubicBezTo>
                <a:cubicBezTo>
                  <a:pt x="229420" y="678806"/>
                  <a:pt x="220375" y="659803"/>
                  <a:pt x="216310" y="639477"/>
                </a:cubicBezTo>
                <a:cubicBezTo>
                  <a:pt x="214892" y="632386"/>
                  <a:pt x="205284" y="573777"/>
                  <a:pt x="196646" y="560819"/>
                </a:cubicBezTo>
                <a:cubicBezTo>
                  <a:pt x="181505" y="538108"/>
                  <a:pt x="159417" y="526167"/>
                  <a:pt x="137652" y="511657"/>
                </a:cubicBezTo>
                <a:cubicBezTo>
                  <a:pt x="116718" y="448855"/>
                  <a:pt x="147272" y="511552"/>
                  <a:pt x="68826" y="472328"/>
                </a:cubicBezTo>
                <a:cubicBezTo>
                  <a:pt x="58257" y="467043"/>
                  <a:pt x="55717" y="452663"/>
                  <a:pt x="49162" y="442831"/>
                </a:cubicBezTo>
                <a:cubicBezTo>
                  <a:pt x="45884" y="429721"/>
                  <a:pt x="43212" y="416445"/>
                  <a:pt x="39329" y="403502"/>
                </a:cubicBezTo>
                <a:cubicBezTo>
                  <a:pt x="33373" y="383648"/>
                  <a:pt x="24692" y="364618"/>
                  <a:pt x="19665" y="344509"/>
                </a:cubicBezTo>
                <a:cubicBezTo>
                  <a:pt x="7319" y="295125"/>
                  <a:pt x="14106" y="318000"/>
                  <a:pt x="0" y="275683"/>
                </a:cubicBezTo>
                <a:cubicBezTo>
                  <a:pt x="3278" y="265851"/>
                  <a:pt x="4084" y="254810"/>
                  <a:pt x="9833" y="246186"/>
                </a:cubicBezTo>
                <a:cubicBezTo>
                  <a:pt x="24974" y="223475"/>
                  <a:pt x="47061" y="211535"/>
                  <a:pt x="68826" y="197025"/>
                </a:cubicBezTo>
                <a:cubicBezTo>
                  <a:pt x="93633" y="159815"/>
                  <a:pt x="68826" y="147863"/>
                  <a:pt x="68826" y="138031"/>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S Atlantic">
            <a:extLst>
              <a:ext uri="{FF2B5EF4-FFF2-40B4-BE49-F238E27FC236}">
                <a16:creationId xmlns:a16="http://schemas.microsoft.com/office/drawing/2014/main" id="{041C2683-5DC5-4953-887C-3588D02CD7FC}"/>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2348204" y="847288"/>
            <a:ext cx="6560872" cy="5724144"/>
          </a:xfrm>
          <a:prstGeom prst="rect">
            <a:avLst/>
          </a:prstGeom>
          <a:solidFill>
            <a:srgbClr val="FFFFFF"/>
          </a:solidFill>
        </p:spPr>
      </p:pic>
      <p:sp>
        <p:nvSpPr>
          <p:cNvPr id="41" name="S Atlantic Hotspot">
            <a:extLst>
              <a:ext uri="{FF2B5EF4-FFF2-40B4-BE49-F238E27FC236}">
                <a16:creationId xmlns:a16="http://schemas.microsoft.com/office/drawing/2014/main" id="{7EF3803E-F541-4ED8-876C-F0B91C0227B8}"/>
              </a:ext>
            </a:extLst>
          </p:cNvPr>
          <p:cNvSpPr/>
          <p:nvPr/>
        </p:nvSpPr>
        <p:spPr>
          <a:xfrm>
            <a:off x="7390324" y="2836424"/>
            <a:ext cx="1360386" cy="2423834"/>
          </a:xfrm>
          <a:custGeom>
            <a:avLst/>
            <a:gdLst>
              <a:gd name="connsiteX0" fmla="*/ 613134 w 1360386"/>
              <a:gd name="connsiteY0" fmla="*/ 83757 h 2423834"/>
              <a:gd name="connsiteX1" fmla="*/ 613134 w 1360386"/>
              <a:gd name="connsiteY1" fmla="*/ 83757 h 2423834"/>
              <a:gd name="connsiteX2" fmla="*/ 701624 w 1360386"/>
              <a:gd name="connsiteY2" fmla="*/ 103421 h 2423834"/>
              <a:gd name="connsiteX3" fmla="*/ 760618 w 1360386"/>
              <a:gd name="connsiteY3" fmla="*/ 123086 h 2423834"/>
              <a:gd name="connsiteX4" fmla="*/ 770450 w 1360386"/>
              <a:gd name="connsiteY4" fmla="*/ 93589 h 2423834"/>
              <a:gd name="connsiteX5" fmla="*/ 917934 w 1360386"/>
              <a:gd name="connsiteY5" fmla="*/ 44428 h 2423834"/>
              <a:gd name="connsiteX6" fmla="*/ 976928 w 1360386"/>
              <a:gd name="connsiteY6" fmla="*/ 34595 h 2423834"/>
              <a:gd name="connsiteX7" fmla="*/ 1006424 w 1360386"/>
              <a:gd name="connsiteY7" fmla="*/ 14931 h 2423834"/>
              <a:gd name="connsiteX8" fmla="*/ 1242399 w 1360386"/>
              <a:gd name="connsiteY8" fmla="*/ 14931 h 2423834"/>
              <a:gd name="connsiteX9" fmla="*/ 1271895 w 1360386"/>
              <a:gd name="connsiteY9" fmla="*/ 83757 h 2423834"/>
              <a:gd name="connsiteX10" fmla="*/ 1291560 w 1360386"/>
              <a:gd name="connsiteY10" fmla="*/ 113253 h 2423834"/>
              <a:gd name="connsiteX11" fmla="*/ 1291560 w 1360386"/>
              <a:gd name="connsiteY11" fmla="*/ 221408 h 2423834"/>
              <a:gd name="connsiteX12" fmla="*/ 1271895 w 1360386"/>
              <a:gd name="connsiteY12" fmla="*/ 250905 h 2423834"/>
              <a:gd name="connsiteX13" fmla="*/ 1252231 w 1360386"/>
              <a:gd name="connsiteY13" fmla="*/ 309899 h 2423834"/>
              <a:gd name="connsiteX14" fmla="*/ 1281728 w 1360386"/>
              <a:gd name="connsiteY14" fmla="*/ 467215 h 2423834"/>
              <a:gd name="connsiteX15" fmla="*/ 1301392 w 1360386"/>
              <a:gd name="connsiteY15" fmla="*/ 555705 h 2423834"/>
              <a:gd name="connsiteX16" fmla="*/ 1330889 w 1360386"/>
              <a:gd name="connsiteY16" fmla="*/ 585202 h 2423834"/>
              <a:gd name="connsiteX17" fmla="*/ 1360386 w 1360386"/>
              <a:gd name="connsiteY17" fmla="*/ 644195 h 2423834"/>
              <a:gd name="connsiteX18" fmla="*/ 1340721 w 1360386"/>
              <a:gd name="connsiteY18" fmla="*/ 713021 h 2423834"/>
              <a:gd name="connsiteX19" fmla="*/ 1311224 w 1360386"/>
              <a:gd name="connsiteY19" fmla="*/ 742518 h 2423834"/>
              <a:gd name="connsiteX20" fmla="*/ 1252231 w 1360386"/>
              <a:gd name="connsiteY20" fmla="*/ 781847 h 2423834"/>
              <a:gd name="connsiteX21" fmla="*/ 1173573 w 1360386"/>
              <a:gd name="connsiteY21" fmla="*/ 899834 h 2423834"/>
              <a:gd name="connsiteX22" fmla="*/ 1153908 w 1360386"/>
              <a:gd name="connsiteY22" fmla="*/ 929331 h 2423834"/>
              <a:gd name="connsiteX23" fmla="*/ 1114579 w 1360386"/>
              <a:gd name="connsiteY23" fmla="*/ 939163 h 2423834"/>
              <a:gd name="connsiteX24" fmla="*/ 1065418 w 1360386"/>
              <a:gd name="connsiteY24" fmla="*/ 988324 h 2423834"/>
              <a:gd name="connsiteX25" fmla="*/ 1035921 w 1360386"/>
              <a:gd name="connsiteY25" fmla="*/ 1017821 h 2423834"/>
              <a:gd name="connsiteX26" fmla="*/ 1016257 w 1360386"/>
              <a:gd name="connsiteY26" fmla="*/ 1047318 h 2423834"/>
              <a:gd name="connsiteX27" fmla="*/ 986760 w 1360386"/>
              <a:gd name="connsiteY27" fmla="*/ 1057150 h 2423834"/>
              <a:gd name="connsiteX28" fmla="*/ 967095 w 1360386"/>
              <a:gd name="connsiteY28" fmla="*/ 1086647 h 2423834"/>
              <a:gd name="connsiteX29" fmla="*/ 937599 w 1360386"/>
              <a:gd name="connsiteY29" fmla="*/ 1116144 h 2423834"/>
              <a:gd name="connsiteX30" fmla="*/ 927766 w 1360386"/>
              <a:gd name="connsiteY30" fmla="*/ 1145641 h 2423834"/>
              <a:gd name="connsiteX31" fmla="*/ 888437 w 1360386"/>
              <a:gd name="connsiteY31" fmla="*/ 1204634 h 2423834"/>
              <a:gd name="connsiteX32" fmla="*/ 888437 w 1360386"/>
              <a:gd name="connsiteY32" fmla="*/ 1204634 h 2423834"/>
              <a:gd name="connsiteX33" fmla="*/ 839276 w 1360386"/>
              <a:gd name="connsiteY33" fmla="*/ 1263628 h 2423834"/>
              <a:gd name="connsiteX34" fmla="*/ 829444 w 1360386"/>
              <a:gd name="connsiteY34" fmla="*/ 1293124 h 2423834"/>
              <a:gd name="connsiteX35" fmla="*/ 809779 w 1360386"/>
              <a:gd name="connsiteY35" fmla="*/ 1371782 h 2423834"/>
              <a:gd name="connsiteX36" fmla="*/ 780282 w 1360386"/>
              <a:gd name="connsiteY36" fmla="*/ 1401279 h 2423834"/>
              <a:gd name="connsiteX37" fmla="*/ 790115 w 1360386"/>
              <a:gd name="connsiteY37" fmla="*/ 1479937 h 2423834"/>
              <a:gd name="connsiteX38" fmla="*/ 799947 w 1360386"/>
              <a:gd name="connsiteY38" fmla="*/ 1509434 h 2423834"/>
              <a:gd name="connsiteX39" fmla="*/ 819611 w 1360386"/>
              <a:gd name="connsiteY39" fmla="*/ 1588092 h 2423834"/>
              <a:gd name="connsiteX40" fmla="*/ 839276 w 1360386"/>
              <a:gd name="connsiteY40" fmla="*/ 1647086 h 2423834"/>
              <a:gd name="connsiteX41" fmla="*/ 849108 w 1360386"/>
              <a:gd name="connsiteY41" fmla="*/ 1676582 h 2423834"/>
              <a:gd name="connsiteX42" fmla="*/ 878605 w 1360386"/>
              <a:gd name="connsiteY42" fmla="*/ 1686415 h 2423834"/>
              <a:gd name="connsiteX43" fmla="*/ 947431 w 1360386"/>
              <a:gd name="connsiteY43" fmla="*/ 1765073 h 2423834"/>
              <a:gd name="connsiteX44" fmla="*/ 967095 w 1360386"/>
              <a:gd name="connsiteY44" fmla="*/ 1833899 h 2423834"/>
              <a:gd name="connsiteX45" fmla="*/ 986760 w 1360386"/>
              <a:gd name="connsiteY45" fmla="*/ 1863395 h 2423834"/>
              <a:gd name="connsiteX46" fmla="*/ 1016257 w 1360386"/>
              <a:gd name="connsiteY46" fmla="*/ 1951886 h 2423834"/>
              <a:gd name="connsiteX47" fmla="*/ 1026089 w 1360386"/>
              <a:gd name="connsiteY47" fmla="*/ 1981382 h 2423834"/>
              <a:gd name="connsiteX48" fmla="*/ 1055586 w 1360386"/>
              <a:gd name="connsiteY48" fmla="*/ 2001047 h 2423834"/>
              <a:gd name="connsiteX49" fmla="*/ 1085082 w 1360386"/>
              <a:gd name="connsiteY49" fmla="*/ 2060041 h 2423834"/>
              <a:gd name="connsiteX50" fmla="*/ 1104747 w 1360386"/>
              <a:gd name="connsiteY50" fmla="*/ 2089537 h 2423834"/>
              <a:gd name="connsiteX51" fmla="*/ 1114579 w 1360386"/>
              <a:gd name="connsiteY51" fmla="*/ 2138699 h 2423834"/>
              <a:gd name="connsiteX52" fmla="*/ 1094915 w 1360386"/>
              <a:gd name="connsiteY52" fmla="*/ 2276350 h 2423834"/>
              <a:gd name="connsiteX53" fmla="*/ 1065418 w 1360386"/>
              <a:gd name="connsiteY53" fmla="*/ 2374673 h 2423834"/>
              <a:gd name="connsiteX54" fmla="*/ 1045753 w 1360386"/>
              <a:gd name="connsiteY54" fmla="*/ 2404170 h 2423834"/>
              <a:gd name="connsiteX55" fmla="*/ 1016257 w 1360386"/>
              <a:gd name="connsiteY55" fmla="*/ 2423834 h 2423834"/>
              <a:gd name="connsiteX56" fmla="*/ 937599 w 1360386"/>
              <a:gd name="connsiteY56" fmla="*/ 2384505 h 2423834"/>
              <a:gd name="connsiteX57" fmla="*/ 878605 w 1360386"/>
              <a:gd name="connsiteY57" fmla="*/ 2364841 h 2423834"/>
              <a:gd name="connsiteX58" fmla="*/ 829444 w 1360386"/>
              <a:gd name="connsiteY58" fmla="*/ 2286182 h 2423834"/>
              <a:gd name="connsiteX59" fmla="*/ 770450 w 1360386"/>
              <a:gd name="connsiteY59" fmla="*/ 2237021 h 2423834"/>
              <a:gd name="connsiteX60" fmla="*/ 760618 w 1360386"/>
              <a:gd name="connsiteY60" fmla="*/ 2207524 h 2423834"/>
              <a:gd name="connsiteX61" fmla="*/ 750786 w 1360386"/>
              <a:gd name="connsiteY61" fmla="*/ 2148531 h 2423834"/>
              <a:gd name="connsiteX62" fmla="*/ 731121 w 1360386"/>
              <a:gd name="connsiteY62" fmla="*/ 2119034 h 2423834"/>
              <a:gd name="connsiteX63" fmla="*/ 721289 w 1360386"/>
              <a:gd name="connsiteY63" fmla="*/ 2089537 h 2423834"/>
              <a:gd name="connsiteX64" fmla="*/ 701624 w 1360386"/>
              <a:gd name="connsiteY64" fmla="*/ 1951886 h 2423834"/>
              <a:gd name="connsiteX65" fmla="*/ 691792 w 1360386"/>
              <a:gd name="connsiteY65" fmla="*/ 1922389 h 2423834"/>
              <a:gd name="connsiteX66" fmla="*/ 672128 w 1360386"/>
              <a:gd name="connsiteY66" fmla="*/ 1833899 h 2423834"/>
              <a:gd name="connsiteX67" fmla="*/ 652463 w 1360386"/>
              <a:gd name="connsiteY67" fmla="*/ 1804402 h 2423834"/>
              <a:gd name="connsiteX68" fmla="*/ 622966 w 1360386"/>
              <a:gd name="connsiteY68" fmla="*/ 1794570 h 2423834"/>
              <a:gd name="connsiteX69" fmla="*/ 593470 w 1360386"/>
              <a:gd name="connsiteY69" fmla="*/ 1725744 h 2423834"/>
              <a:gd name="connsiteX70" fmla="*/ 563973 w 1360386"/>
              <a:gd name="connsiteY70" fmla="*/ 1715911 h 2423834"/>
              <a:gd name="connsiteX71" fmla="*/ 534476 w 1360386"/>
              <a:gd name="connsiteY71" fmla="*/ 1696247 h 2423834"/>
              <a:gd name="connsiteX72" fmla="*/ 524644 w 1360386"/>
              <a:gd name="connsiteY72" fmla="*/ 1666750 h 2423834"/>
              <a:gd name="connsiteX73" fmla="*/ 465650 w 1360386"/>
              <a:gd name="connsiteY73" fmla="*/ 1627421 h 2423834"/>
              <a:gd name="connsiteX74" fmla="*/ 445986 w 1360386"/>
              <a:gd name="connsiteY74" fmla="*/ 1686415 h 2423834"/>
              <a:gd name="connsiteX75" fmla="*/ 416489 w 1360386"/>
              <a:gd name="connsiteY75" fmla="*/ 1696247 h 2423834"/>
              <a:gd name="connsiteX76" fmla="*/ 357495 w 1360386"/>
              <a:gd name="connsiteY76" fmla="*/ 1745408 h 2423834"/>
              <a:gd name="connsiteX77" fmla="*/ 327999 w 1360386"/>
              <a:gd name="connsiteY77" fmla="*/ 1735576 h 2423834"/>
              <a:gd name="connsiteX78" fmla="*/ 298502 w 1360386"/>
              <a:gd name="connsiteY78" fmla="*/ 1666750 h 2423834"/>
              <a:gd name="connsiteX79" fmla="*/ 52695 w 1360386"/>
              <a:gd name="connsiteY79" fmla="*/ 1666750 h 2423834"/>
              <a:gd name="connsiteX80" fmla="*/ 23199 w 1360386"/>
              <a:gd name="connsiteY80" fmla="*/ 1647086 h 2423834"/>
              <a:gd name="connsiteX81" fmla="*/ 13366 w 1360386"/>
              <a:gd name="connsiteY81" fmla="*/ 1578260 h 2423834"/>
              <a:gd name="connsiteX82" fmla="*/ 72360 w 1360386"/>
              <a:gd name="connsiteY82" fmla="*/ 1558595 h 2423834"/>
              <a:gd name="connsiteX83" fmla="*/ 160850 w 1360386"/>
              <a:gd name="connsiteY83" fmla="*/ 1529099 h 2423834"/>
              <a:gd name="connsiteX84" fmla="*/ 190347 w 1360386"/>
              <a:gd name="connsiteY84" fmla="*/ 1519266 h 2423834"/>
              <a:gd name="connsiteX85" fmla="*/ 219844 w 1360386"/>
              <a:gd name="connsiteY85" fmla="*/ 1509434 h 2423834"/>
              <a:gd name="connsiteX86" fmla="*/ 249341 w 1360386"/>
              <a:gd name="connsiteY86" fmla="*/ 1489770 h 2423834"/>
              <a:gd name="connsiteX87" fmla="*/ 308334 w 1360386"/>
              <a:gd name="connsiteY87" fmla="*/ 1371782 h 2423834"/>
              <a:gd name="connsiteX88" fmla="*/ 318166 w 1360386"/>
              <a:gd name="connsiteY88" fmla="*/ 1342286 h 2423834"/>
              <a:gd name="connsiteX89" fmla="*/ 298502 w 1360386"/>
              <a:gd name="connsiteY89" fmla="*/ 1293124 h 2423834"/>
              <a:gd name="connsiteX90" fmla="*/ 278837 w 1360386"/>
              <a:gd name="connsiteY90" fmla="*/ 1263628 h 2423834"/>
              <a:gd name="connsiteX91" fmla="*/ 259173 w 1360386"/>
              <a:gd name="connsiteY91" fmla="*/ 1204634 h 2423834"/>
              <a:gd name="connsiteX92" fmla="*/ 249341 w 1360386"/>
              <a:gd name="connsiteY92" fmla="*/ 1175137 h 2423834"/>
              <a:gd name="connsiteX93" fmla="*/ 229676 w 1360386"/>
              <a:gd name="connsiteY93" fmla="*/ 1145641 h 2423834"/>
              <a:gd name="connsiteX94" fmla="*/ 200179 w 1360386"/>
              <a:gd name="connsiteY94" fmla="*/ 1027653 h 2423834"/>
              <a:gd name="connsiteX95" fmla="*/ 210011 w 1360386"/>
              <a:gd name="connsiteY95" fmla="*/ 909666 h 2423834"/>
              <a:gd name="connsiteX96" fmla="*/ 239508 w 1360386"/>
              <a:gd name="connsiteY96" fmla="*/ 890002 h 2423834"/>
              <a:gd name="connsiteX97" fmla="*/ 298502 w 1360386"/>
              <a:gd name="connsiteY97" fmla="*/ 870337 h 2423834"/>
              <a:gd name="connsiteX98" fmla="*/ 308334 w 1360386"/>
              <a:gd name="connsiteY98" fmla="*/ 831008 h 2423834"/>
              <a:gd name="connsiteX99" fmla="*/ 386992 w 1360386"/>
              <a:gd name="connsiteY99" fmla="*/ 742518 h 2423834"/>
              <a:gd name="connsiteX100" fmla="*/ 475482 w 1360386"/>
              <a:gd name="connsiteY100" fmla="*/ 703189 h 2423834"/>
              <a:gd name="connsiteX101" fmla="*/ 504979 w 1360386"/>
              <a:gd name="connsiteY101" fmla="*/ 673692 h 2423834"/>
              <a:gd name="connsiteX102" fmla="*/ 563973 w 1360386"/>
              <a:gd name="connsiteY102" fmla="*/ 634363 h 2423834"/>
              <a:gd name="connsiteX103" fmla="*/ 485315 w 1360386"/>
              <a:gd name="connsiteY103" fmla="*/ 644195 h 2423834"/>
              <a:gd name="connsiteX104" fmla="*/ 318166 w 1360386"/>
              <a:gd name="connsiteY104" fmla="*/ 644195 h 2423834"/>
              <a:gd name="connsiteX105" fmla="*/ 347663 w 1360386"/>
              <a:gd name="connsiteY105" fmla="*/ 624531 h 2423834"/>
              <a:gd name="connsiteX106" fmla="*/ 406657 w 1360386"/>
              <a:gd name="connsiteY106" fmla="*/ 575370 h 2423834"/>
              <a:gd name="connsiteX107" fmla="*/ 445986 w 1360386"/>
              <a:gd name="connsiteY107" fmla="*/ 516376 h 2423834"/>
              <a:gd name="connsiteX108" fmla="*/ 455818 w 1360386"/>
              <a:gd name="connsiteY108" fmla="*/ 486879 h 2423834"/>
              <a:gd name="connsiteX109" fmla="*/ 475482 w 1360386"/>
              <a:gd name="connsiteY109" fmla="*/ 457382 h 2423834"/>
              <a:gd name="connsiteX110" fmla="*/ 465650 w 1360386"/>
              <a:gd name="connsiteY110" fmla="*/ 427886 h 2423834"/>
              <a:gd name="connsiteX111" fmla="*/ 436153 w 1360386"/>
              <a:gd name="connsiteY111" fmla="*/ 418053 h 2423834"/>
              <a:gd name="connsiteX112" fmla="*/ 455818 w 1360386"/>
              <a:gd name="connsiteY112" fmla="*/ 270570 h 2423834"/>
              <a:gd name="connsiteX113" fmla="*/ 475482 w 1360386"/>
              <a:gd name="connsiteY113" fmla="*/ 241073 h 2423834"/>
              <a:gd name="connsiteX114" fmla="*/ 485315 w 1360386"/>
              <a:gd name="connsiteY114" fmla="*/ 211576 h 2423834"/>
              <a:gd name="connsiteX115" fmla="*/ 514811 w 1360386"/>
              <a:gd name="connsiteY115" fmla="*/ 191911 h 2423834"/>
              <a:gd name="connsiteX116" fmla="*/ 534476 w 1360386"/>
              <a:gd name="connsiteY116" fmla="*/ 132918 h 2423834"/>
              <a:gd name="connsiteX117" fmla="*/ 563973 w 1360386"/>
              <a:gd name="connsiteY117" fmla="*/ 73924 h 2423834"/>
              <a:gd name="connsiteX118" fmla="*/ 613134 w 1360386"/>
              <a:gd name="connsiteY118" fmla="*/ 83757 h 2423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360386" h="2423834">
                <a:moveTo>
                  <a:pt x="613134" y="83757"/>
                </a:moveTo>
                <a:lnTo>
                  <a:pt x="613134" y="83757"/>
                </a:lnTo>
                <a:cubicBezTo>
                  <a:pt x="642631" y="90312"/>
                  <a:pt x="674116" y="90918"/>
                  <a:pt x="701624" y="103421"/>
                </a:cubicBezTo>
                <a:cubicBezTo>
                  <a:pt x="769088" y="134086"/>
                  <a:pt x="663737" y="147306"/>
                  <a:pt x="760618" y="123086"/>
                </a:cubicBezTo>
                <a:cubicBezTo>
                  <a:pt x="763895" y="113254"/>
                  <a:pt x="763121" y="100918"/>
                  <a:pt x="770450" y="93589"/>
                </a:cubicBezTo>
                <a:cubicBezTo>
                  <a:pt x="824237" y="39802"/>
                  <a:pt x="843503" y="54352"/>
                  <a:pt x="917934" y="44428"/>
                </a:cubicBezTo>
                <a:cubicBezTo>
                  <a:pt x="937695" y="41793"/>
                  <a:pt x="957263" y="37873"/>
                  <a:pt x="976928" y="34595"/>
                </a:cubicBezTo>
                <a:cubicBezTo>
                  <a:pt x="986760" y="28040"/>
                  <a:pt x="995855" y="20215"/>
                  <a:pt x="1006424" y="14931"/>
                </a:cubicBezTo>
                <a:cubicBezTo>
                  <a:pt x="1072416" y="-18065"/>
                  <a:pt x="1217525" y="13747"/>
                  <a:pt x="1242399" y="14931"/>
                </a:cubicBezTo>
                <a:cubicBezTo>
                  <a:pt x="1291771" y="88992"/>
                  <a:pt x="1233796" y="-5139"/>
                  <a:pt x="1271895" y="83757"/>
                </a:cubicBezTo>
                <a:cubicBezTo>
                  <a:pt x="1276550" y="94618"/>
                  <a:pt x="1285005" y="103421"/>
                  <a:pt x="1291560" y="113253"/>
                </a:cubicBezTo>
                <a:cubicBezTo>
                  <a:pt x="1306913" y="159314"/>
                  <a:pt x="1309904" y="154147"/>
                  <a:pt x="1291560" y="221408"/>
                </a:cubicBezTo>
                <a:cubicBezTo>
                  <a:pt x="1288451" y="232809"/>
                  <a:pt x="1278450" y="241073"/>
                  <a:pt x="1271895" y="250905"/>
                </a:cubicBezTo>
                <a:cubicBezTo>
                  <a:pt x="1265340" y="270570"/>
                  <a:pt x="1249660" y="289331"/>
                  <a:pt x="1252231" y="309899"/>
                </a:cubicBezTo>
                <a:cubicBezTo>
                  <a:pt x="1273914" y="483367"/>
                  <a:pt x="1246962" y="293379"/>
                  <a:pt x="1281728" y="467215"/>
                </a:cubicBezTo>
                <a:cubicBezTo>
                  <a:pt x="1282322" y="470185"/>
                  <a:pt x="1297120" y="548229"/>
                  <a:pt x="1301392" y="555705"/>
                </a:cubicBezTo>
                <a:cubicBezTo>
                  <a:pt x="1308291" y="567778"/>
                  <a:pt x="1321987" y="574520"/>
                  <a:pt x="1330889" y="585202"/>
                </a:cubicBezTo>
                <a:cubicBezTo>
                  <a:pt x="1352065" y="610614"/>
                  <a:pt x="1350532" y="614635"/>
                  <a:pt x="1360386" y="644195"/>
                </a:cubicBezTo>
                <a:cubicBezTo>
                  <a:pt x="1359076" y="649436"/>
                  <a:pt x="1346361" y="704560"/>
                  <a:pt x="1340721" y="713021"/>
                </a:cubicBezTo>
                <a:cubicBezTo>
                  <a:pt x="1333008" y="724591"/>
                  <a:pt x="1322200" y="733981"/>
                  <a:pt x="1311224" y="742518"/>
                </a:cubicBezTo>
                <a:cubicBezTo>
                  <a:pt x="1292569" y="757028"/>
                  <a:pt x="1252231" y="781847"/>
                  <a:pt x="1252231" y="781847"/>
                </a:cubicBezTo>
                <a:lnTo>
                  <a:pt x="1173573" y="899834"/>
                </a:lnTo>
                <a:cubicBezTo>
                  <a:pt x="1167018" y="909666"/>
                  <a:pt x="1165372" y="926465"/>
                  <a:pt x="1153908" y="929331"/>
                </a:cubicBezTo>
                <a:lnTo>
                  <a:pt x="1114579" y="939163"/>
                </a:lnTo>
                <a:cubicBezTo>
                  <a:pt x="1060501" y="975216"/>
                  <a:pt x="1106386" y="939163"/>
                  <a:pt x="1065418" y="988324"/>
                </a:cubicBezTo>
                <a:cubicBezTo>
                  <a:pt x="1056516" y="999006"/>
                  <a:pt x="1044823" y="1007139"/>
                  <a:pt x="1035921" y="1017821"/>
                </a:cubicBezTo>
                <a:cubicBezTo>
                  <a:pt x="1028356" y="1026899"/>
                  <a:pt x="1025484" y="1039936"/>
                  <a:pt x="1016257" y="1047318"/>
                </a:cubicBezTo>
                <a:cubicBezTo>
                  <a:pt x="1008164" y="1053792"/>
                  <a:pt x="996592" y="1053873"/>
                  <a:pt x="986760" y="1057150"/>
                </a:cubicBezTo>
                <a:cubicBezTo>
                  <a:pt x="980205" y="1066982"/>
                  <a:pt x="974660" y="1077569"/>
                  <a:pt x="967095" y="1086647"/>
                </a:cubicBezTo>
                <a:cubicBezTo>
                  <a:pt x="958193" y="1097329"/>
                  <a:pt x="945312" y="1104574"/>
                  <a:pt x="937599" y="1116144"/>
                </a:cubicBezTo>
                <a:cubicBezTo>
                  <a:pt x="931850" y="1124768"/>
                  <a:pt x="932799" y="1136581"/>
                  <a:pt x="927766" y="1145641"/>
                </a:cubicBezTo>
                <a:cubicBezTo>
                  <a:pt x="916288" y="1166300"/>
                  <a:pt x="901547" y="1184970"/>
                  <a:pt x="888437" y="1204634"/>
                </a:cubicBezTo>
                <a:lnTo>
                  <a:pt x="888437" y="1204634"/>
                </a:lnTo>
                <a:cubicBezTo>
                  <a:pt x="850585" y="1242487"/>
                  <a:pt x="866654" y="1222562"/>
                  <a:pt x="839276" y="1263628"/>
                </a:cubicBezTo>
                <a:cubicBezTo>
                  <a:pt x="835999" y="1273460"/>
                  <a:pt x="832171" y="1283125"/>
                  <a:pt x="829444" y="1293124"/>
                </a:cubicBezTo>
                <a:cubicBezTo>
                  <a:pt x="822333" y="1319198"/>
                  <a:pt x="828889" y="1352672"/>
                  <a:pt x="809779" y="1371782"/>
                </a:cubicBezTo>
                <a:lnTo>
                  <a:pt x="780282" y="1401279"/>
                </a:lnTo>
                <a:cubicBezTo>
                  <a:pt x="783560" y="1427498"/>
                  <a:pt x="785388" y="1453940"/>
                  <a:pt x="790115" y="1479937"/>
                </a:cubicBezTo>
                <a:cubicBezTo>
                  <a:pt x="791969" y="1490134"/>
                  <a:pt x="797220" y="1499435"/>
                  <a:pt x="799947" y="1509434"/>
                </a:cubicBezTo>
                <a:cubicBezTo>
                  <a:pt x="807058" y="1535508"/>
                  <a:pt x="811064" y="1562453"/>
                  <a:pt x="819611" y="1588092"/>
                </a:cubicBezTo>
                <a:lnTo>
                  <a:pt x="839276" y="1647086"/>
                </a:lnTo>
                <a:cubicBezTo>
                  <a:pt x="842553" y="1656918"/>
                  <a:pt x="839276" y="1673304"/>
                  <a:pt x="849108" y="1676582"/>
                </a:cubicBezTo>
                <a:lnTo>
                  <a:pt x="878605" y="1686415"/>
                </a:lnTo>
                <a:cubicBezTo>
                  <a:pt x="924489" y="1755240"/>
                  <a:pt x="898270" y="1732298"/>
                  <a:pt x="947431" y="1765073"/>
                </a:cubicBezTo>
                <a:cubicBezTo>
                  <a:pt x="950581" y="1777672"/>
                  <a:pt x="960043" y="1819795"/>
                  <a:pt x="967095" y="1833899"/>
                </a:cubicBezTo>
                <a:cubicBezTo>
                  <a:pt x="972380" y="1844468"/>
                  <a:pt x="980205" y="1853563"/>
                  <a:pt x="986760" y="1863395"/>
                </a:cubicBezTo>
                <a:lnTo>
                  <a:pt x="1016257" y="1951886"/>
                </a:lnTo>
                <a:cubicBezTo>
                  <a:pt x="1019534" y="1961718"/>
                  <a:pt x="1017466" y="1975633"/>
                  <a:pt x="1026089" y="1981382"/>
                </a:cubicBezTo>
                <a:lnTo>
                  <a:pt x="1055586" y="2001047"/>
                </a:lnTo>
                <a:cubicBezTo>
                  <a:pt x="1111950" y="2085595"/>
                  <a:pt x="1044368" y="1978614"/>
                  <a:pt x="1085082" y="2060041"/>
                </a:cubicBezTo>
                <a:cubicBezTo>
                  <a:pt x="1090367" y="2070610"/>
                  <a:pt x="1098192" y="2079705"/>
                  <a:pt x="1104747" y="2089537"/>
                </a:cubicBezTo>
                <a:cubicBezTo>
                  <a:pt x="1108024" y="2105924"/>
                  <a:pt x="1114579" y="2121987"/>
                  <a:pt x="1114579" y="2138699"/>
                </a:cubicBezTo>
                <a:cubicBezTo>
                  <a:pt x="1114579" y="2256628"/>
                  <a:pt x="1113111" y="2212667"/>
                  <a:pt x="1094915" y="2276350"/>
                </a:cubicBezTo>
                <a:cubicBezTo>
                  <a:pt x="1088046" y="2300392"/>
                  <a:pt x="1077097" y="2357155"/>
                  <a:pt x="1065418" y="2374673"/>
                </a:cubicBezTo>
                <a:cubicBezTo>
                  <a:pt x="1058863" y="2384505"/>
                  <a:pt x="1054109" y="2395814"/>
                  <a:pt x="1045753" y="2404170"/>
                </a:cubicBezTo>
                <a:cubicBezTo>
                  <a:pt x="1037397" y="2412526"/>
                  <a:pt x="1026089" y="2417279"/>
                  <a:pt x="1016257" y="2423834"/>
                </a:cubicBezTo>
                <a:cubicBezTo>
                  <a:pt x="919683" y="2399691"/>
                  <a:pt x="1037880" y="2434645"/>
                  <a:pt x="937599" y="2384505"/>
                </a:cubicBezTo>
                <a:cubicBezTo>
                  <a:pt x="919059" y="2375235"/>
                  <a:pt x="878605" y="2364841"/>
                  <a:pt x="878605" y="2364841"/>
                </a:cubicBezTo>
                <a:cubicBezTo>
                  <a:pt x="807285" y="2293521"/>
                  <a:pt x="891517" y="2385500"/>
                  <a:pt x="829444" y="2286182"/>
                </a:cubicBezTo>
                <a:cubicBezTo>
                  <a:pt x="815927" y="2264554"/>
                  <a:pt x="790834" y="2250611"/>
                  <a:pt x="770450" y="2237021"/>
                </a:cubicBezTo>
                <a:cubicBezTo>
                  <a:pt x="767173" y="2227189"/>
                  <a:pt x="762866" y="2217641"/>
                  <a:pt x="760618" y="2207524"/>
                </a:cubicBezTo>
                <a:cubicBezTo>
                  <a:pt x="756293" y="2188063"/>
                  <a:pt x="757090" y="2167444"/>
                  <a:pt x="750786" y="2148531"/>
                </a:cubicBezTo>
                <a:cubicBezTo>
                  <a:pt x="747049" y="2137320"/>
                  <a:pt x="737676" y="2128866"/>
                  <a:pt x="731121" y="2119034"/>
                </a:cubicBezTo>
                <a:cubicBezTo>
                  <a:pt x="727844" y="2109202"/>
                  <a:pt x="723090" y="2099743"/>
                  <a:pt x="721289" y="2089537"/>
                </a:cubicBezTo>
                <a:cubicBezTo>
                  <a:pt x="713234" y="2043893"/>
                  <a:pt x="716281" y="1995857"/>
                  <a:pt x="701624" y="1951886"/>
                </a:cubicBezTo>
                <a:cubicBezTo>
                  <a:pt x="698347" y="1942054"/>
                  <a:pt x="694040" y="1932506"/>
                  <a:pt x="691792" y="1922389"/>
                </a:cubicBezTo>
                <a:cubicBezTo>
                  <a:pt x="685750" y="1895201"/>
                  <a:pt x="685408" y="1860459"/>
                  <a:pt x="672128" y="1833899"/>
                </a:cubicBezTo>
                <a:cubicBezTo>
                  <a:pt x="666843" y="1823330"/>
                  <a:pt x="661691" y="1811784"/>
                  <a:pt x="652463" y="1804402"/>
                </a:cubicBezTo>
                <a:cubicBezTo>
                  <a:pt x="644370" y="1797928"/>
                  <a:pt x="632798" y="1797847"/>
                  <a:pt x="622966" y="1794570"/>
                </a:cubicBezTo>
                <a:cubicBezTo>
                  <a:pt x="617090" y="1776942"/>
                  <a:pt x="605620" y="1737894"/>
                  <a:pt x="593470" y="1725744"/>
                </a:cubicBezTo>
                <a:cubicBezTo>
                  <a:pt x="586141" y="1718415"/>
                  <a:pt x="573243" y="1720546"/>
                  <a:pt x="563973" y="1715911"/>
                </a:cubicBezTo>
                <a:cubicBezTo>
                  <a:pt x="553404" y="1710626"/>
                  <a:pt x="544308" y="1702802"/>
                  <a:pt x="534476" y="1696247"/>
                </a:cubicBezTo>
                <a:cubicBezTo>
                  <a:pt x="531199" y="1686415"/>
                  <a:pt x="530393" y="1675374"/>
                  <a:pt x="524644" y="1666750"/>
                </a:cubicBezTo>
                <a:cubicBezTo>
                  <a:pt x="503601" y="1635185"/>
                  <a:pt x="496575" y="1637729"/>
                  <a:pt x="465650" y="1627421"/>
                </a:cubicBezTo>
                <a:cubicBezTo>
                  <a:pt x="459095" y="1647086"/>
                  <a:pt x="465651" y="1679860"/>
                  <a:pt x="445986" y="1686415"/>
                </a:cubicBezTo>
                <a:cubicBezTo>
                  <a:pt x="436154" y="1689692"/>
                  <a:pt x="425759" y="1691612"/>
                  <a:pt x="416489" y="1696247"/>
                </a:cubicBezTo>
                <a:cubicBezTo>
                  <a:pt x="389110" y="1709936"/>
                  <a:pt x="379241" y="1723662"/>
                  <a:pt x="357495" y="1745408"/>
                </a:cubicBezTo>
                <a:cubicBezTo>
                  <a:pt x="347663" y="1742131"/>
                  <a:pt x="336092" y="1742050"/>
                  <a:pt x="327999" y="1735576"/>
                </a:cubicBezTo>
                <a:cubicBezTo>
                  <a:pt x="306779" y="1718600"/>
                  <a:pt x="304406" y="1690368"/>
                  <a:pt x="298502" y="1666750"/>
                </a:cubicBezTo>
                <a:cubicBezTo>
                  <a:pt x="222280" y="1671514"/>
                  <a:pt x="130867" y="1686293"/>
                  <a:pt x="52695" y="1666750"/>
                </a:cubicBezTo>
                <a:cubicBezTo>
                  <a:pt x="41231" y="1663884"/>
                  <a:pt x="33031" y="1653641"/>
                  <a:pt x="23199" y="1647086"/>
                </a:cubicBezTo>
                <a:cubicBezTo>
                  <a:pt x="10844" y="1628554"/>
                  <a:pt x="-16263" y="1603657"/>
                  <a:pt x="13366" y="1578260"/>
                </a:cubicBezTo>
                <a:cubicBezTo>
                  <a:pt x="29104" y="1564770"/>
                  <a:pt x="52695" y="1565150"/>
                  <a:pt x="72360" y="1558595"/>
                </a:cubicBezTo>
                <a:lnTo>
                  <a:pt x="160850" y="1529099"/>
                </a:lnTo>
                <a:lnTo>
                  <a:pt x="190347" y="1519266"/>
                </a:lnTo>
                <a:cubicBezTo>
                  <a:pt x="200179" y="1515989"/>
                  <a:pt x="211220" y="1515183"/>
                  <a:pt x="219844" y="1509434"/>
                </a:cubicBezTo>
                <a:lnTo>
                  <a:pt x="249341" y="1489770"/>
                </a:lnTo>
                <a:cubicBezTo>
                  <a:pt x="300169" y="1413528"/>
                  <a:pt x="281196" y="1453198"/>
                  <a:pt x="308334" y="1371782"/>
                </a:cubicBezTo>
                <a:lnTo>
                  <a:pt x="318166" y="1342286"/>
                </a:lnTo>
                <a:cubicBezTo>
                  <a:pt x="311611" y="1325899"/>
                  <a:pt x="306395" y="1308910"/>
                  <a:pt x="298502" y="1293124"/>
                </a:cubicBezTo>
                <a:cubicBezTo>
                  <a:pt x="293217" y="1282555"/>
                  <a:pt x="283636" y="1274426"/>
                  <a:pt x="278837" y="1263628"/>
                </a:cubicBezTo>
                <a:cubicBezTo>
                  <a:pt x="270418" y="1244686"/>
                  <a:pt x="265728" y="1224299"/>
                  <a:pt x="259173" y="1204634"/>
                </a:cubicBezTo>
                <a:cubicBezTo>
                  <a:pt x="255896" y="1194802"/>
                  <a:pt x="255090" y="1183760"/>
                  <a:pt x="249341" y="1175137"/>
                </a:cubicBezTo>
                <a:lnTo>
                  <a:pt x="229676" y="1145641"/>
                </a:lnTo>
                <a:cubicBezTo>
                  <a:pt x="203707" y="1067734"/>
                  <a:pt x="213419" y="1107093"/>
                  <a:pt x="200179" y="1027653"/>
                </a:cubicBezTo>
                <a:cubicBezTo>
                  <a:pt x="203456" y="988324"/>
                  <a:pt x="199169" y="947613"/>
                  <a:pt x="210011" y="909666"/>
                </a:cubicBezTo>
                <a:cubicBezTo>
                  <a:pt x="213257" y="898304"/>
                  <a:pt x="228710" y="894801"/>
                  <a:pt x="239508" y="890002"/>
                </a:cubicBezTo>
                <a:cubicBezTo>
                  <a:pt x="258450" y="881583"/>
                  <a:pt x="298502" y="870337"/>
                  <a:pt x="298502" y="870337"/>
                </a:cubicBezTo>
                <a:cubicBezTo>
                  <a:pt x="301779" y="857227"/>
                  <a:pt x="302291" y="843094"/>
                  <a:pt x="308334" y="831008"/>
                </a:cubicBezTo>
                <a:cubicBezTo>
                  <a:pt x="326615" y="794447"/>
                  <a:pt x="349653" y="761187"/>
                  <a:pt x="386992" y="742518"/>
                </a:cubicBezTo>
                <a:cubicBezTo>
                  <a:pt x="451300" y="710364"/>
                  <a:pt x="432100" y="739340"/>
                  <a:pt x="475482" y="703189"/>
                </a:cubicBezTo>
                <a:cubicBezTo>
                  <a:pt x="486164" y="694287"/>
                  <a:pt x="494003" y="682229"/>
                  <a:pt x="504979" y="673692"/>
                </a:cubicBezTo>
                <a:cubicBezTo>
                  <a:pt x="523635" y="659182"/>
                  <a:pt x="587424" y="631432"/>
                  <a:pt x="563973" y="634363"/>
                </a:cubicBezTo>
                <a:lnTo>
                  <a:pt x="485315" y="644195"/>
                </a:lnTo>
                <a:cubicBezTo>
                  <a:pt x="423252" y="664884"/>
                  <a:pt x="417005" y="671151"/>
                  <a:pt x="318166" y="644195"/>
                </a:cubicBezTo>
                <a:cubicBezTo>
                  <a:pt x="306766" y="641086"/>
                  <a:pt x="338585" y="632096"/>
                  <a:pt x="347663" y="624531"/>
                </a:cubicBezTo>
                <a:cubicBezTo>
                  <a:pt x="423369" y="561444"/>
                  <a:pt x="333422" y="624192"/>
                  <a:pt x="406657" y="575370"/>
                </a:cubicBezTo>
                <a:cubicBezTo>
                  <a:pt x="429237" y="485047"/>
                  <a:pt x="396604" y="578105"/>
                  <a:pt x="445986" y="516376"/>
                </a:cubicBezTo>
                <a:cubicBezTo>
                  <a:pt x="452460" y="508283"/>
                  <a:pt x="451183" y="496149"/>
                  <a:pt x="455818" y="486879"/>
                </a:cubicBezTo>
                <a:cubicBezTo>
                  <a:pt x="461103" y="476310"/>
                  <a:pt x="468927" y="467214"/>
                  <a:pt x="475482" y="457382"/>
                </a:cubicBezTo>
                <a:cubicBezTo>
                  <a:pt x="472205" y="447550"/>
                  <a:pt x="472978" y="435214"/>
                  <a:pt x="465650" y="427886"/>
                </a:cubicBezTo>
                <a:cubicBezTo>
                  <a:pt x="458321" y="420557"/>
                  <a:pt x="437729" y="428297"/>
                  <a:pt x="436153" y="418053"/>
                </a:cubicBezTo>
                <a:cubicBezTo>
                  <a:pt x="433569" y="401255"/>
                  <a:pt x="436993" y="308221"/>
                  <a:pt x="455818" y="270570"/>
                </a:cubicBezTo>
                <a:cubicBezTo>
                  <a:pt x="461103" y="260001"/>
                  <a:pt x="470197" y="251642"/>
                  <a:pt x="475482" y="241073"/>
                </a:cubicBezTo>
                <a:cubicBezTo>
                  <a:pt x="480117" y="231803"/>
                  <a:pt x="478841" y="219669"/>
                  <a:pt x="485315" y="211576"/>
                </a:cubicBezTo>
                <a:cubicBezTo>
                  <a:pt x="492697" y="202349"/>
                  <a:pt x="504979" y="198466"/>
                  <a:pt x="514811" y="191911"/>
                </a:cubicBezTo>
                <a:lnTo>
                  <a:pt x="534476" y="132918"/>
                </a:lnTo>
                <a:cubicBezTo>
                  <a:pt x="542474" y="108926"/>
                  <a:pt x="544911" y="92986"/>
                  <a:pt x="563973" y="73924"/>
                </a:cubicBezTo>
                <a:cubicBezTo>
                  <a:pt x="569155" y="68742"/>
                  <a:pt x="604941" y="82118"/>
                  <a:pt x="613134" y="83757"/>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Mid Atlantic">
            <a:extLst>
              <a:ext uri="{FF2B5EF4-FFF2-40B4-BE49-F238E27FC236}">
                <a16:creationId xmlns:a16="http://schemas.microsoft.com/office/drawing/2014/main" id="{82B80BBF-647C-4917-8451-870AA71D96A1}"/>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2815565" y="921679"/>
            <a:ext cx="6560869" cy="5724144"/>
          </a:xfrm>
          <a:prstGeom prst="rect">
            <a:avLst/>
          </a:prstGeom>
          <a:solidFill>
            <a:srgbClr val="FFFFFF"/>
          </a:solidFill>
        </p:spPr>
      </p:pic>
      <p:sp>
        <p:nvSpPr>
          <p:cNvPr id="44" name="Mid Atlantic Hotspot">
            <a:extLst>
              <a:ext uri="{FF2B5EF4-FFF2-40B4-BE49-F238E27FC236}">
                <a16:creationId xmlns:a16="http://schemas.microsoft.com/office/drawing/2014/main" id="{6D8352AA-5377-4A42-A4E5-65ECB74BD9F7}"/>
              </a:ext>
            </a:extLst>
          </p:cNvPr>
          <p:cNvSpPr/>
          <p:nvPr/>
        </p:nvSpPr>
        <p:spPr>
          <a:xfrm>
            <a:off x="7944465" y="1966452"/>
            <a:ext cx="823549" cy="1032617"/>
          </a:xfrm>
          <a:custGeom>
            <a:avLst/>
            <a:gdLst>
              <a:gd name="connsiteX0" fmla="*/ 571315 w 814761"/>
              <a:gd name="connsiteY0" fmla="*/ 0 h 1032617"/>
              <a:gd name="connsiteX1" fmla="*/ 571315 w 814761"/>
              <a:gd name="connsiteY1" fmla="*/ 0 h 1032617"/>
              <a:gd name="connsiteX2" fmla="*/ 492657 w 814761"/>
              <a:gd name="connsiteY2" fmla="*/ 29496 h 1032617"/>
              <a:gd name="connsiteX3" fmla="*/ 463160 w 814761"/>
              <a:gd name="connsiteY3" fmla="*/ 39329 h 1032617"/>
              <a:gd name="connsiteX4" fmla="*/ 404166 w 814761"/>
              <a:gd name="connsiteY4" fmla="*/ 78658 h 1032617"/>
              <a:gd name="connsiteX5" fmla="*/ 374670 w 814761"/>
              <a:gd name="connsiteY5" fmla="*/ 98322 h 1032617"/>
              <a:gd name="connsiteX6" fmla="*/ 364837 w 814761"/>
              <a:gd name="connsiteY6" fmla="*/ 127819 h 1032617"/>
              <a:gd name="connsiteX7" fmla="*/ 345173 w 814761"/>
              <a:gd name="connsiteY7" fmla="*/ 216309 h 1032617"/>
              <a:gd name="connsiteX8" fmla="*/ 276347 w 814761"/>
              <a:gd name="connsiteY8" fmla="*/ 294967 h 1032617"/>
              <a:gd name="connsiteX9" fmla="*/ 246850 w 814761"/>
              <a:gd name="connsiteY9" fmla="*/ 324464 h 1032617"/>
              <a:gd name="connsiteX10" fmla="*/ 187857 w 814761"/>
              <a:gd name="connsiteY10" fmla="*/ 344129 h 1032617"/>
              <a:gd name="connsiteX11" fmla="*/ 158360 w 814761"/>
              <a:gd name="connsiteY11" fmla="*/ 363793 h 1032617"/>
              <a:gd name="connsiteX12" fmla="*/ 138695 w 814761"/>
              <a:gd name="connsiteY12" fmla="*/ 393290 h 1032617"/>
              <a:gd name="connsiteX13" fmla="*/ 109199 w 814761"/>
              <a:gd name="connsiteY13" fmla="*/ 412954 h 1032617"/>
              <a:gd name="connsiteX14" fmla="*/ 89534 w 814761"/>
              <a:gd name="connsiteY14" fmla="*/ 471948 h 1032617"/>
              <a:gd name="connsiteX15" fmla="*/ 60037 w 814761"/>
              <a:gd name="connsiteY15" fmla="*/ 580103 h 1032617"/>
              <a:gd name="connsiteX16" fmla="*/ 30541 w 814761"/>
              <a:gd name="connsiteY16" fmla="*/ 599767 h 1032617"/>
              <a:gd name="connsiteX17" fmla="*/ 20708 w 814761"/>
              <a:gd name="connsiteY17" fmla="*/ 639096 h 1032617"/>
              <a:gd name="connsiteX18" fmla="*/ 1044 w 814761"/>
              <a:gd name="connsiteY18" fmla="*/ 668593 h 1032617"/>
              <a:gd name="connsiteX19" fmla="*/ 30541 w 814761"/>
              <a:gd name="connsiteY19" fmla="*/ 757083 h 1032617"/>
              <a:gd name="connsiteX20" fmla="*/ 50205 w 814761"/>
              <a:gd name="connsiteY20" fmla="*/ 816077 h 1032617"/>
              <a:gd name="connsiteX21" fmla="*/ 60037 w 814761"/>
              <a:gd name="connsiteY21" fmla="*/ 845574 h 1032617"/>
              <a:gd name="connsiteX22" fmla="*/ 69870 w 814761"/>
              <a:gd name="connsiteY22" fmla="*/ 1012722 h 1032617"/>
              <a:gd name="connsiteX23" fmla="*/ 276347 w 814761"/>
              <a:gd name="connsiteY23" fmla="*/ 983225 h 1032617"/>
              <a:gd name="connsiteX24" fmla="*/ 305844 w 814761"/>
              <a:gd name="connsiteY24" fmla="*/ 953729 h 1032617"/>
              <a:gd name="connsiteX25" fmla="*/ 394334 w 814761"/>
              <a:gd name="connsiteY25" fmla="*/ 924232 h 1032617"/>
              <a:gd name="connsiteX26" fmla="*/ 423831 w 814761"/>
              <a:gd name="connsiteY26" fmla="*/ 914400 h 1032617"/>
              <a:gd name="connsiteX27" fmla="*/ 482824 w 814761"/>
              <a:gd name="connsiteY27" fmla="*/ 875071 h 1032617"/>
              <a:gd name="connsiteX28" fmla="*/ 502489 w 814761"/>
              <a:gd name="connsiteY28" fmla="*/ 845574 h 1032617"/>
              <a:gd name="connsiteX29" fmla="*/ 531986 w 814761"/>
              <a:gd name="connsiteY29" fmla="*/ 835742 h 1032617"/>
              <a:gd name="connsiteX30" fmla="*/ 610644 w 814761"/>
              <a:gd name="connsiteY30" fmla="*/ 825909 h 1032617"/>
              <a:gd name="connsiteX31" fmla="*/ 659805 w 814761"/>
              <a:gd name="connsiteY31" fmla="*/ 835742 h 1032617"/>
              <a:gd name="connsiteX32" fmla="*/ 669637 w 814761"/>
              <a:gd name="connsiteY32" fmla="*/ 865238 h 1032617"/>
              <a:gd name="connsiteX33" fmla="*/ 699134 w 814761"/>
              <a:gd name="connsiteY33" fmla="*/ 884903 h 1032617"/>
              <a:gd name="connsiteX34" fmla="*/ 807289 w 814761"/>
              <a:gd name="connsiteY34" fmla="*/ 875071 h 1032617"/>
              <a:gd name="connsiteX35" fmla="*/ 797457 w 814761"/>
              <a:gd name="connsiteY35" fmla="*/ 796413 h 1032617"/>
              <a:gd name="connsiteX36" fmla="*/ 787624 w 814761"/>
              <a:gd name="connsiteY36" fmla="*/ 766916 h 1032617"/>
              <a:gd name="connsiteX37" fmla="*/ 777792 w 814761"/>
              <a:gd name="connsiteY37" fmla="*/ 717754 h 1032617"/>
              <a:gd name="connsiteX38" fmla="*/ 767960 w 814761"/>
              <a:gd name="connsiteY38" fmla="*/ 658761 h 1032617"/>
              <a:gd name="connsiteX39" fmla="*/ 748295 w 814761"/>
              <a:gd name="connsiteY39" fmla="*/ 599767 h 1032617"/>
              <a:gd name="connsiteX40" fmla="*/ 758128 w 814761"/>
              <a:gd name="connsiteY40" fmla="*/ 570271 h 1032617"/>
              <a:gd name="connsiteX41" fmla="*/ 738463 w 814761"/>
              <a:gd name="connsiteY41" fmla="*/ 481780 h 1032617"/>
              <a:gd name="connsiteX42" fmla="*/ 718799 w 814761"/>
              <a:gd name="connsiteY42" fmla="*/ 452283 h 1032617"/>
              <a:gd name="connsiteX43" fmla="*/ 728631 w 814761"/>
              <a:gd name="connsiteY43" fmla="*/ 412954 h 1032617"/>
              <a:gd name="connsiteX44" fmla="*/ 738463 w 814761"/>
              <a:gd name="connsiteY44" fmla="*/ 383458 h 1032617"/>
              <a:gd name="connsiteX45" fmla="*/ 699134 w 814761"/>
              <a:gd name="connsiteY45" fmla="*/ 294967 h 1032617"/>
              <a:gd name="connsiteX46" fmla="*/ 669637 w 814761"/>
              <a:gd name="connsiteY46" fmla="*/ 285135 h 1032617"/>
              <a:gd name="connsiteX47" fmla="*/ 640141 w 814761"/>
              <a:gd name="connsiteY47" fmla="*/ 186813 h 1032617"/>
              <a:gd name="connsiteX48" fmla="*/ 630308 w 814761"/>
              <a:gd name="connsiteY48" fmla="*/ 157316 h 1032617"/>
              <a:gd name="connsiteX49" fmla="*/ 620476 w 814761"/>
              <a:gd name="connsiteY49" fmla="*/ 117987 h 1032617"/>
              <a:gd name="connsiteX50" fmla="*/ 571315 w 814761"/>
              <a:gd name="connsiteY50" fmla="*/ 0 h 1032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814761" h="1032617">
                <a:moveTo>
                  <a:pt x="571315" y="0"/>
                </a:moveTo>
                <a:lnTo>
                  <a:pt x="571315" y="0"/>
                </a:lnTo>
                <a:lnTo>
                  <a:pt x="492657" y="29496"/>
                </a:lnTo>
                <a:cubicBezTo>
                  <a:pt x="482917" y="33038"/>
                  <a:pt x="472220" y="34296"/>
                  <a:pt x="463160" y="39329"/>
                </a:cubicBezTo>
                <a:cubicBezTo>
                  <a:pt x="442500" y="50807"/>
                  <a:pt x="423831" y="65548"/>
                  <a:pt x="404166" y="78658"/>
                </a:cubicBezTo>
                <a:lnTo>
                  <a:pt x="374670" y="98322"/>
                </a:lnTo>
                <a:cubicBezTo>
                  <a:pt x="371392" y="108154"/>
                  <a:pt x="367085" y="117702"/>
                  <a:pt x="364837" y="127819"/>
                </a:cubicBezTo>
                <a:cubicBezTo>
                  <a:pt x="360687" y="146494"/>
                  <a:pt x="357470" y="194175"/>
                  <a:pt x="345173" y="216309"/>
                </a:cubicBezTo>
                <a:cubicBezTo>
                  <a:pt x="296575" y="303786"/>
                  <a:pt x="326866" y="252868"/>
                  <a:pt x="276347" y="294967"/>
                </a:cubicBezTo>
                <a:cubicBezTo>
                  <a:pt x="265665" y="303869"/>
                  <a:pt x="259005" y="317711"/>
                  <a:pt x="246850" y="324464"/>
                </a:cubicBezTo>
                <a:cubicBezTo>
                  <a:pt x="228730" y="334531"/>
                  <a:pt x="205104" y="332631"/>
                  <a:pt x="187857" y="344129"/>
                </a:cubicBezTo>
                <a:lnTo>
                  <a:pt x="158360" y="363793"/>
                </a:lnTo>
                <a:cubicBezTo>
                  <a:pt x="151805" y="373625"/>
                  <a:pt x="147051" y="384934"/>
                  <a:pt x="138695" y="393290"/>
                </a:cubicBezTo>
                <a:cubicBezTo>
                  <a:pt x="130339" y="401646"/>
                  <a:pt x="115462" y="402934"/>
                  <a:pt x="109199" y="412954"/>
                </a:cubicBezTo>
                <a:cubicBezTo>
                  <a:pt x="98213" y="430532"/>
                  <a:pt x="89534" y="471948"/>
                  <a:pt x="89534" y="471948"/>
                </a:cubicBezTo>
                <a:cubicBezTo>
                  <a:pt x="83718" y="518479"/>
                  <a:pt x="91908" y="548232"/>
                  <a:pt x="60037" y="580103"/>
                </a:cubicBezTo>
                <a:cubicBezTo>
                  <a:pt x="51681" y="588459"/>
                  <a:pt x="40373" y="593212"/>
                  <a:pt x="30541" y="599767"/>
                </a:cubicBezTo>
                <a:cubicBezTo>
                  <a:pt x="27263" y="612877"/>
                  <a:pt x="26031" y="626675"/>
                  <a:pt x="20708" y="639096"/>
                </a:cubicBezTo>
                <a:cubicBezTo>
                  <a:pt x="16053" y="649957"/>
                  <a:pt x="2349" y="656848"/>
                  <a:pt x="1044" y="668593"/>
                </a:cubicBezTo>
                <a:cubicBezTo>
                  <a:pt x="-4002" y="714013"/>
                  <a:pt x="9788" y="725955"/>
                  <a:pt x="30541" y="757083"/>
                </a:cubicBezTo>
                <a:lnTo>
                  <a:pt x="50205" y="816077"/>
                </a:lnTo>
                <a:lnTo>
                  <a:pt x="60037" y="845574"/>
                </a:lnTo>
                <a:cubicBezTo>
                  <a:pt x="63315" y="901290"/>
                  <a:pt x="27179" y="976771"/>
                  <a:pt x="69870" y="1012722"/>
                </a:cubicBezTo>
                <a:cubicBezTo>
                  <a:pt x="118388" y="1053579"/>
                  <a:pt x="225742" y="1025395"/>
                  <a:pt x="276347" y="983225"/>
                </a:cubicBezTo>
                <a:cubicBezTo>
                  <a:pt x="287029" y="974323"/>
                  <a:pt x="293689" y="960482"/>
                  <a:pt x="305844" y="953729"/>
                </a:cubicBezTo>
                <a:cubicBezTo>
                  <a:pt x="305851" y="953725"/>
                  <a:pt x="379582" y="929149"/>
                  <a:pt x="394334" y="924232"/>
                </a:cubicBezTo>
                <a:lnTo>
                  <a:pt x="423831" y="914400"/>
                </a:lnTo>
                <a:cubicBezTo>
                  <a:pt x="443495" y="901290"/>
                  <a:pt x="469714" y="894735"/>
                  <a:pt x="482824" y="875071"/>
                </a:cubicBezTo>
                <a:cubicBezTo>
                  <a:pt x="489379" y="865239"/>
                  <a:pt x="493261" y="852956"/>
                  <a:pt x="502489" y="845574"/>
                </a:cubicBezTo>
                <a:cubicBezTo>
                  <a:pt x="510582" y="839100"/>
                  <a:pt x="521789" y="837596"/>
                  <a:pt x="531986" y="835742"/>
                </a:cubicBezTo>
                <a:cubicBezTo>
                  <a:pt x="557983" y="831015"/>
                  <a:pt x="584425" y="829187"/>
                  <a:pt x="610644" y="825909"/>
                </a:cubicBezTo>
                <a:cubicBezTo>
                  <a:pt x="627031" y="829187"/>
                  <a:pt x="645900" y="826472"/>
                  <a:pt x="659805" y="835742"/>
                </a:cubicBezTo>
                <a:cubicBezTo>
                  <a:pt x="668428" y="841491"/>
                  <a:pt x="663163" y="857145"/>
                  <a:pt x="669637" y="865238"/>
                </a:cubicBezTo>
                <a:cubicBezTo>
                  <a:pt x="677019" y="874466"/>
                  <a:pt x="689302" y="878348"/>
                  <a:pt x="699134" y="884903"/>
                </a:cubicBezTo>
                <a:cubicBezTo>
                  <a:pt x="735186" y="881626"/>
                  <a:pt x="780381" y="899288"/>
                  <a:pt x="807289" y="875071"/>
                </a:cubicBezTo>
                <a:cubicBezTo>
                  <a:pt x="826929" y="857395"/>
                  <a:pt x="802184" y="822410"/>
                  <a:pt x="797457" y="796413"/>
                </a:cubicBezTo>
                <a:cubicBezTo>
                  <a:pt x="795603" y="786216"/>
                  <a:pt x="790138" y="776971"/>
                  <a:pt x="787624" y="766916"/>
                </a:cubicBezTo>
                <a:cubicBezTo>
                  <a:pt x="783571" y="750703"/>
                  <a:pt x="780781" y="734196"/>
                  <a:pt x="777792" y="717754"/>
                </a:cubicBezTo>
                <a:cubicBezTo>
                  <a:pt x="774226" y="698140"/>
                  <a:pt x="772795" y="678101"/>
                  <a:pt x="767960" y="658761"/>
                </a:cubicBezTo>
                <a:cubicBezTo>
                  <a:pt x="762933" y="638651"/>
                  <a:pt x="748295" y="599767"/>
                  <a:pt x="748295" y="599767"/>
                </a:cubicBezTo>
                <a:cubicBezTo>
                  <a:pt x="751573" y="589935"/>
                  <a:pt x="758128" y="580635"/>
                  <a:pt x="758128" y="570271"/>
                </a:cubicBezTo>
                <a:cubicBezTo>
                  <a:pt x="758128" y="555168"/>
                  <a:pt x="748601" y="502057"/>
                  <a:pt x="738463" y="481780"/>
                </a:cubicBezTo>
                <a:cubicBezTo>
                  <a:pt x="733178" y="471211"/>
                  <a:pt x="725354" y="462115"/>
                  <a:pt x="718799" y="452283"/>
                </a:cubicBezTo>
                <a:cubicBezTo>
                  <a:pt x="722076" y="439173"/>
                  <a:pt x="724919" y="425947"/>
                  <a:pt x="728631" y="412954"/>
                </a:cubicBezTo>
                <a:cubicBezTo>
                  <a:pt x="731478" y="402989"/>
                  <a:pt x="738463" y="393822"/>
                  <a:pt x="738463" y="383458"/>
                </a:cubicBezTo>
                <a:cubicBezTo>
                  <a:pt x="738463" y="339661"/>
                  <a:pt x="734276" y="318395"/>
                  <a:pt x="699134" y="294967"/>
                </a:cubicBezTo>
                <a:cubicBezTo>
                  <a:pt x="690510" y="289218"/>
                  <a:pt x="679469" y="288412"/>
                  <a:pt x="669637" y="285135"/>
                </a:cubicBezTo>
                <a:cubicBezTo>
                  <a:pt x="622893" y="144901"/>
                  <a:pt x="669868" y="290857"/>
                  <a:pt x="640141" y="186813"/>
                </a:cubicBezTo>
                <a:cubicBezTo>
                  <a:pt x="637294" y="176848"/>
                  <a:pt x="633155" y="167281"/>
                  <a:pt x="630308" y="157316"/>
                </a:cubicBezTo>
                <a:cubicBezTo>
                  <a:pt x="626596" y="144323"/>
                  <a:pt x="624359" y="130930"/>
                  <a:pt x="620476" y="117987"/>
                </a:cubicBezTo>
                <a:cubicBezTo>
                  <a:pt x="595630" y="35165"/>
                  <a:pt x="600812" y="86269"/>
                  <a:pt x="571315"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New England">
            <a:extLst>
              <a:ext uri="{FF2B5EF4-FFF2-40B4-BE49-F238E27FC236}">
                <a16:creationId xmlns:a16="http://schemas.microsoft.com/office/drawing/2014/main" id="{F5AE0592-E6A0-40F3-8F4C-FB7CC2AE9FAB}"/>
              </a:ext>
            </a:extLst>
          </p:cNvPr>
          <p:cNvPicPr>
            <a:picLocks noChangeAspect="1"/>
          </p:cNvPicPr>
          <p:nvPr/>
        </p:nvPicPr>
        <p:blipFill>
          <a:blip r:embed="rId12">
            <a:clrChange>
              <a:clrFrom>
                <a:srgbClr val="FFFFFF"/>
              </a:clrFrom>
              <a:clrTo>
                <a:srgbClr val="FFFFFF">
                  <a:alpha val="0"/>
                </a:srgbClr>
              </a:clrTo>
            </a:clrChange>
          </a:blip>
          <a:stretch>
            <a:fillRect/>
          </a:stretch>
        </p:blipFill>
        <p:spPr>
          <a:xfrm>
            <a:off x="2815564" y="932830"/>
            <a:ext cx="6560872" cy="5724144"/>
          </a:xfrm>
          <a:prstGeom prst="rect">
            <a:avLst/>
          </a:prstGeom>
          <a:solidFill>
            <a:srgbClr val="FFFFFF"/>
          </a:solidFill>
        </p:spPr>
      </p:pic>
      <p:sp>
        <p:nvSpPr>
          <p:cNvPr id="47" name="New England Hotspot">
            <a:extLst>
              <a:ext uri="{FF2B5EF4-FFF2-40B4-BE49-F238E27FC236}">
                <a16:creationId xmlns:a16="http://schemas.microsoft.com/office/drawing/2014/main" id="{ACF0575F-11ED-42A3-A41A-EBFF96AA20FC}"/>
              </a:ext>
            </a:extLst>
          </p:cNvPr>
          <p:cNvSpPr/>
          <p:nvPr/>
        </p:nvSpPr>
        <p:spPr>
          <a:xfrm>
            <a:off x="8534921" y="1386348"/>
            <a:ext cx="599247" cy="1160207"/>
          </a:xfrm>
          <a:custGeom>
            <a:avLst/>
            <a:gdLst>
              <a:gd name="connsiteX0" fmla="*/ 363273 w 658240"/>
              <a:gd name="connsiteY0" fmla="*/ 0 h 1160207"/>
              <a:gd name="connsiteX1" fmla="*/ 363273 w 658240"/>
              <a:gd name="connsiteY1" fmla="*/ 0 h 1160207"/>
              <a:gd name="connsiteX2" fmla="*/ 255118 w 658240"/>
              <a:gd name="connsiteY2" fmla="*/ 49162 h 1160207"/>
              <a:gd name="connsiteX3" fmla="*/ 245285 w 658240"/>
              <a:gd name="connsiteY3" fmla="*/ 98323 h 1160207"/>
              <a:gd name="connsiteX4" fmla="*/ 235453 w 658240"/>
              <a:gd name="connsiteY4" fmla="*/ 285136 h 1160207"/>
              <a:gd name="connsiteX5" fmla="*/ 225621 w 658240"/>
              <a:gd name="connsiteY5" fmla="*/ 314633 h 1160207"/>
              <a:gd name="connsiteX6" fmla="*/ 205956 w 658240"/>
              <a:gd name="connsiteY6" fmla="*/ 344129 h 1160207"/>
              <a:gd name="connsiteX7" fmla="*/ 176460 w 658240"/>
              <a:gd name="connsiteY7" fmla="*/ 353962 h 1160207"/>
              <a:gd name="connsiteX8" fmla="*/ 146963 w 658240"/>
              <a:gd name="connsiteY8" fmla="*/ 373626 h 1160207"/>
              <a:gd name="connsiteX9" fmla="*/ 107634 w 658240"/>
              <a:gd name="connsiteY9" fmla="*/ 432620 h 1160207"/>
              <a:gd name="connsiteX10" fmla="*/ 87969 w 658240"/>
              <a:gd name="connsiteY10" fmla="*/ 462117 h 1160207"/>
              <a:gd name="connsiteX11" fmla="*/ 58473 w 658240"/>
              <a:gd name="connsiteY11" fmla="*/ 471949 h 1160207"/>
              <a:gd name="connsiteX12" fmla="*/ 38808 w 658240"/>
              <a:gd name="connsiteY12" fmla="*/ 501446 h 1160207"/>
              <a:gd name="connsiteX13" fmla="*/ 9311 w 658240"/>
              <a:gd name="connsiteY13" fmla="*/ 521110 h 1160207"/>
              <a:gd name="connsiteX14" fmla="*/ 38808 w 658240"/>
              <a:gd name="connsiteY14" fmla="*/ 678426 h 1160207"/>
              <a:gd name="connsiteX15" fmla="*/ 68305 w 658240"/>
              <a:gd name="connsiteY15" fmla="*/ 737420 h 1160207"/>
              <a:gd name="connsiteX16" fmla="*/ 78137 w 658240"/>
              <a:gd name="connsiteY16" fmla="*/ 766917 h 1160207"/>
              <a:gd name="connsiteX17" fmla="*/ 87969 w 658240"/>
              <a:gd name="connsiteY17" fmla="*/ 855407 h 1160207"/>
              <a:gd name="connsiteX18" fmla="*/ 117466 w 658240"/>
              <a:gd name="connsiteY18" fmla="*/ 865239 h 1160207"/>
              <a:gd name="connsiteX19" fmla="*/ 127298 w 658240"/>
              <a:gd name="connsiteY19" fmla="*/ 894736 h 1160207"/>
              <a:gd name="connsiteX20" fmla="*/ 156795 w 658240"/>
              <a:gd name="connsiteY20" fmla="*/ 953729 h 1160207"/>
              <a:gd name="connsiteX21" fmla="*/ 146963 w 658240"/>
              <a:gd name="connsiteY21" fmla="*/ 1042220 h 1160207"/>
              <a:gd name="connsiteX22" fmla="*/ 166627 w 658240"/>
              <a:gd name="connsiteY22" fmla="*/ 1160207 h 1160207"/>
              <a:gd name="connsiteX23" fmla="*/ 225621 w 658240"/>
              <a:gd name="connsiteY23" fmla="*/ 1150375 h 1160207"/>
              <a:gd name="connsiteX24" fmla="*/ 235453 w 658240"/>
              <a:gd name="connsiteY24" fmla="*/ 1120878 h 1160207"/>
              <a:gd name="connsiteX25" fmla="*/ 274782 w 658240"/>
              <a:gd name="connsiteY25" fmla="*/ 1101213 h 1160207"/>
              <a:gd name="connsiteX26" fmla="*/ 333776 w 658240"/>
              <a:gd name="connsiteY26" fmla="*/ 1081549 h 1160207"/>
              <a:gd name="connsiteX27" fmla="*/ 363273 w 658240"/>
              <a:gd name="connsiteY27" fmla="*/ 1052052 h 1160207"/>
              <a:gd name="connsiteX28" fmla="*/ 451763 w 658240"/>
              <a:gd name="connsiteY28" fmla="*/ 1032387 h 1160207"/>
              <a:gd name="connsiteX29" fmla="*/ 471427 w 658240"/>
              <a:gd name="connsiteY29" fmla="*/ 1002891 h 1160207"/>
              <a:gd name="connsiteX30" fmla="*/ 569750 w 658240"/>
              <a:gd name="connsiteY30" fmla="*/ 953729 h 1160207"/>
              <a:gd name="connsiteX31" fmla="*/ 520589 w 658240"/>
              <a:gd name="connsiteY31" fmla="*/ 894736 h 1160207"/>
              <a:gd name="connsiteX32" fmla="*/ 500924 w 658240"/>
              <a:gd name="connsiteY32" fmla="*/ 855407 h 1160207"/>
              <a:gd name="connsiteX33" fmla="*/ 441931 w 658240"/>
              <a:gd name="connsiteY33" fmla="*/ 825910 h 1160207"/>
              <a:gd name="connsiteX34" fmla="*/ 441931 w 658240"/>
              <a:gd name="connsiteY34" fmla="*/ 707923 h 1160207"/>
              <a:gd name="connsiteX35" fmla="*/ 471427 w 658240"/>
              <a:gd name="connsiteY35" fmla="*/ 698091 h 1160207"/>
              <a:gd name="connsiteX36" fmla="*/ 510756 w 658240"/>
              <a:gd name="connsiteY36" fmla="*/ 678426 h 1160207"/>
              <a:gd name="connsiteX37" fmla="*/ 589414 w 658240"/>
              <a:gd name="connsiteY37" fmla="*/ 629265 h 1160207"/>
              <a:gd name="connsiteX38" fmla="*/ 609079 w 658240"/>
              <a:gd name="connsiteY38" fmla="*/ 589936 h 1160207"/>
              <a:gd name="connsiteX39" fmla="*/ 628744 w 658240"/>
              <a:gd name="connsiteY39" fmla="*/ 521110 h 1160207"/>
              <a:gd name="connsiteX40" fmla="*/ 658240 w 658240"/>
              <a:gd name="connsiteY40" fmla="*/ 462117 h 1160207"/>
              <a:gd name="connsiteX41" fmla="*/ 648408 w 658240"/>
              <a:gd name="connsiteY41" fmla="*/ 235975 h 1160207"/>
              <a:gd name="connsiteX42" fmla="*/ 550085 w 658240"/>
              <a:gd name="connsiteY42" fmla="*/ 137652 h 1160207"/>
              <a:gd name="connsiteX43" fmla="*/ 491092 w 658240"/>
              <a:gd name="connsiteY43" fmla="*/ 98323 h 1160207"/>
              <a:gd name="connsiteX44" fmla="*/ 461595 w 658240"/>
              <a:gd name="connsiteY44" fmla="*/ 68826 h 1160207"/>
              <a:gd name="connsiteX45" fmla="*/ 451763 w 658240"/>
              <a:gd name="connsiteY45" fmla="*/ 39329 h 1160207"/>
              <a:gd name="connsiteX46" fmla="*/ 363273 w 658240"/>
              <a:gd name="connsiteY46" fmla="*/ 0 h 116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58240" h="1160207">
                <a:moveTo>
                  <a:pt x="363273" y="0"/>
                </a:moveTo>
                <a:lnTo>
                  <a:pt x="363273" y="0"/>
                </a:lnTo>
                <a:cubicBezTo>
                  <a:pt x="307698" y="12350"/>
                  <a:pt x="274159" y="-1614"/>
                  <a:pt x="255118" y="49162"/>
                </a:cubicBezTo>
                <a:cubicBezTo>
                  <a:pt x="249250" y="64810"/>
                  <a:pt x="248563" y="81936"/>
                  <a:pt x="245285" y="98323"/>
                </a:cubicBezTo>
                <a:cubicBezTo>
                  <a:pt x="242008" y="160594"/>
                  <a:pt x="241098" y="223035"/>
                  <a:pt x="235453" y="285136"/>
                </a:cubicBezTo>
                <a:cubicBezTo>
                  <a:pt x="234515" y="295458"/>
                  <a:pt x="230256" y="305363"/>
                  <a:pt x="225621" y="314633"/>
                </a:cubicBezTo>
                <a:cubicBezTo>
                  <a:pt x="220336" y="325202"/>
                  <a:pt x="215183" y="336747"/>
                  <a:pt x="205956" y="344129"/>
                </a:cubicBezTo>
                <a:cubicBezTo>
                  <a:pt x="197863" y="350603"/>
                  <a:pt x="185730" y="349327"/>
                  <a:pt x="176460" y="353962"/>
                </a:cubicBezTo>
                <a:cubicBezTo>
                  <a:pt x="165891" y="359247"/>
                  <a:pt x="156795" y="367071"/>
                  <a:pt x="146963" y="373626"/>
                </a:cubicBezTo>
                <a:cubicBezTo>
                  <a:pt x="129685" y="425463"/>
                  <a:pt x="148551" y="383520"/>
                  <a:pt x="107634" y="432620"/>
                </a:cubicBezTo>
                <a:cubicBezTo>
                  <a:pt x="100069" y="441698"/>
                  <a:pt x="97197" y="454735"/>
                  <a:pt x="87969" y="462117"/>
                </a:cubicBezTo>
                <a:cubicBezTo>
                  <a:pt x="79876" y="468591"/>
                  <a:pt x="68305" y="468672"/>
                  <a:pt x="58473" y="471949"/>
                </a:cubicBezTo>
                <a:cubicBezTo>
                  <a:pt x="51918" y="481781"/>
                  <a:pt x="47164" y="493090"/>
                  <a:pt x="38808" y="501446"/>
                </a:cubicBezTo>
                <a:cubicBezTo>
                  <a:pt x="30452" y="509802"/>
                  <a:pt x="10873" y="509397"/>
                  <a:pt x="9311" y="521110"/>
                </a:cubicBezTo>
                <a:cubicBezTo>
                  <a:pt x="-11377" y="676270"/>
                  <a:pt x="4132" y="609071"/>
                  <a:pt x="38808" y="678426"/>
                </a:cubicBezTo>
                <a:cubicBezTo>
                  <a:pt x="79510" y="759833"/>
                  <a:pt x="11954" y="652895"/>
                  <a:pt x="68305" y="737420"/>
                </a:cubicBezTo>
                <a:cubicBezTo>
                  <a:pt x="71582" y="747252"/>
                  <a:pt x="76433" y="756694"/>
                  <a:pt x="78137" y="766917"/>
                </a:cubicBezTo>
                <a:cubicBezTo>
                  <a:pt x="83016" y="796191"/>
                  <a:pt x="76947" y="827852"/>
                  <a:pt x="87969" y="855407"/>
                </a:cubicBezTo>
                <a:cubicBezTo>
                  <a:pt x="91818" y="865030"/>
                  <a:pt x="107634" y="861962"/>
                  <a:pt x="117466" y="865239"/>
                </a:cubicBezTo>
                <a:cubicBezTo>
                  <a:pt x="120743" y="875071"/>
                  <a:pt x="122663" y="885466"/>
                  <a:pt x="127298" y="894736"/>
                </a:cubicBezTo>
                <a:cubicBezTo>
                  <a:pt x="165419" y="970979"/>
                  <a:pt x="132081" y="879588"/>
                  <a:pt x="156795" y="953729"/>
                </a:cubicBezTo>
                <a:cubicBezTo>
                  <a:pt x="153518" y="983226"/>
                  <a:pt x="146963" y="1012541"/>
                  <a:pt x="146963" y="1042220"/>
                </a:cubicBezTo>
                <a:cubicBezTo>
                  <a:pt x="146963" y="1108080"/>
                  <a:pt x="151243" y="1114055"/>
                  <a:pt x="166627" y="1160207"/>
                </a:cubicBezTo>
                <a:cubicBezTo>
                  <a:pt x="186292" y="1156930"/>
                  <a:pt x="208312" y="1160266"/>
                  <a:pt x="225621" y="1150375"/>
                </a:cubicBezTo>
                <a:cubicBezTo>
                  <a:pt x="234620" y="1145233"/>
                  <a:pt x="228125" y="1128207"/>
                  <a:pt x="235453" y="1120878"/>
                </a:cubicBezTo>
                <a:cubicBezTo>
                  <a:pt x="245817" y="1110514"/>
                  <a:pt x="261173" y="1106656"/>
                  <a:pt x="274782" y="1101213"/>
                </a:cubicBezTo>
                <a:cubicBezTo>
                  <a:pt x="294028" y="1093515"/>
                  <a:pt x="333776" y="1081549"/>
                  <a:pt x="333776" y="1081549"/>
                </a:cubicBezTo>
                <a:cubicBezTo>
                  <a:pt x="343608" y="1071717"/>
                  <a:pt x="351703" y="1059765"/>
                  <a:pt x="363273" y="1052052"/>
                </a:cubicBezTo>
                <a:cubicBezTo>
                  <a:pt x="379408" y="1041295"/>
                  <a:pt x="444628" y="1033576"/>
                  <a:pt x="451763" y="1032387"/>
                </a:cubicBezTo>
                <a:cubicBezTo>
                  <a:pt x="458318" y="1022555"/>
                  <a:pt x="462534" y="1010672"/>
                  <a:pt x="471427" y="1002891"/>
                </a:cubicBezTo>
                <a:cubicBezTo>
                  <a:pt x="518251" y="961920"/>
                  <a:pt x="520880" y="965947"/>
                  <a:pt x="569750" y="953729"/>
                </a:cubicBezTo>
                <a:cubicBezTo>
                  <a:pt x="542633" y="926612"/>
                  <a:pt x="538842" y="926679"/>
                  <a:pt x="520589" y="894736"/>
                </a:cubicBezTo>
                <a:cubicBezTo>
                  <a:pt x="513317" y="882010"/>
                  <a:pt x="510307" y="866667"/>
                  <a:pt x="500924" y="855407"/>
                </a:cubicBezTo>
                <a:cubicBezTo>
                  <a:pt x="486262" y="837812"/>
                  <a:pt x="462064" y="832621"/>
                  <a:pt x="441931" y="825910"/>
                </a:cubicBezTo>
                <a:cubicBezTo>
                  <a:pt x="427243" y="781848"/>
                  <a:pt x="417981" y="767798"/>
                  <a:pt x="441931" y="707923"/>
                </a:cubicBezTo>
                <a:cubicBezTo>
                  <a:pt x="445780" y="698300"/>
                  <a:pt x="461901" y="702174"/>
                  <a:pt x="471427" y="698091"/>
                </a:cubicBezTo>
                <a:cubicBezTo>
                  <a:pt x="484899" y="692317"/>
                  <a:pt x="497943" y="685544"/>
                  <a:pt x="510756" y="678426"/>
                </a:cubicBezTo>
                <a:cubicBezTo>
                  <a:pt x="546336" y="658659"/>
                  <a:pt x="558680" y="649754"/>
                  <a:pt x="589414" y="629265"/>
                </a:cubicBezTo>
                <a:cubicBezTo>
                  <a:pt x="595969" y="616155"/>
                  <a:pt x="603933" y="603660"/>
                  <a:pt x="609079" y="589936"/>
                </a:cubicBezTo>
                <a:cubicBezTo>
                  <a:pt x="618535" y="564719"/>
                  <a:pt x="616854" y="544891"/>
                  <a:pt x="628744" y="521110"/>
                </a:cubicBezTo>
                <a:cubicBezTo>
                  <a:pt x="666862" y="444875"/>
                  <a:pt x="633528" y="536252"/>
                  <a:pt x="658240" y="462117"/>
                </a:cubicBezTo>
                <a:cubicBezTo>
                  <a:pt x="654963" y="386736"/>
                  <a:pt x="661228" y="310330"/>
                  <a:pt x="648408" y="235975"/>
                </a:cubicBezTo>
                <a:cubicBezTo>
                  <a:pt x="637483" y="172609"/>
                  <a:pt x="587230" y="174798"/>
                  <a:pt x="550085" y="137652"/>
                </a:cubicBezTo>
                <a:cubicBezTo>
                  <a:pt x="513261" y="100826"/>
                  <a:pt x="533780" y="112552"/>
                  <a:pt x="491092" y="98323"/>
                </a:cubicBezTo>
                <a:cubicBezTo>
                  <a:pt x="481260" y="88491"/>
                  <a:pt x="469308" y="80396"/>
                  <a:pt x="461595" y="68826"/>
                </a:cubicBezTo>
                <a:cubicBezTo>
                  <a:pt x="455846" y="60202"/>
                  <a:pt x="459092" y="46658"/>
                  <a:pt x="451763" y="39329"/>
                </a:cubicBezTo>
                <a:cubicBezTo>
                  <a:pt x="435713" y="23279"/>
                  <a:pt x="378021" y="6555"/>
                  <a:pt x="363273"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4825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childTnLst>
              </p:cTn>
              <p:nextCondLst>
                <p:cond evt="onClick" delay="0">
                  <p:tgtEl>
                    <p:spTgt spid="20"/>
                  </p:tgtEl>
                </p:cond>
              </p:nextCondLst>
            </p:seq>
            <p:seq concurrent="1" nextAc="seek">
              <p:cTn id="10" restart="whenNotActive" fill="hold" evtFilter="cancelBubble" nodeType="interactiveSeq">
                <p:stCondLst>
                  <p:cond evt="onClick" delay="0">
                    <p:tgtEl>
                      <p:spTgt spid="21"/>
                    </p:tgtEl>
                  </p:cond>
                </p:stCondLst>
                <p:endSync evt="end" delay="0">
                  <p:rtn val="all"/>
                </p:endSync>
                <p:childTnLst>
                  <p:par>
                    <p:cTn id="11" fill="hold">
                      <p:stCondLst>
                        <p:cond delay="0"/>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childTnLst>
              </p:cTn>
              <p:nextCondLst>
                <p:cond evt="onClick" delay="0">
                  <p:tgtEl>
                    <p:spTgt spid="21"/>
                  </p:tgtEl>
                </p:cond>
              </p:nextCondLst>
            </p:seq>
            <p:seq concurrent="1" nextAc="seek">
              <p:cTn id="18" restart="whenNotActive" fill="hold" evtFilter="cancelBubble" nodeType="interactiveSeq">
                <p:stCondLst>
                  <p:cond evt="onClick" delay="0">
                    <p:tgtEl>
                      <p:spTgt spid="26"/>
                    </p:tgtEl>
                  </p:cond>
                </p:stCondLst>
                <p:endSync evt="end" delay="0">
                  <p:rtn val="all"/>
                </p:endSync>
                <p:childTnLst>
                  <p:par>
                    <p:cTn id="19" fill="hold">
                      <p:stCondLst>
                        <p:cond delay="0"/>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500" fill="hold"/>
                                        <p:tgtEl>
                                          <p:spTgt spid="25"/>
                                        </p:tgtEl>
                                        <p:attrNameLst>
                                          <p:attrName>ppt_w</p:attrName>
                                        </p:attrNameLst>
                                      </p:cBhvr>
                                      <p:tavLst>
                                        <p:tav tm="0">
                                          <p:val>
                                            <p:fltVal val="0"/>
                                          </p:val>
                                        </p:tav>
                                        <p:tav tm="100000">
                                          <p:val>
                                            <p:strVal val="#ppt_w"/>
                                          </p:val>
                                        </p:tav>
                                      </p:tavLst>
                                    </p:anim>
                                    <p:anim calcmode="lin" valueType="num">
                                      <p:cBhvr>
                                        <p:cTn id="24" dur="500" fill="hold"/>
                                        <p:tgtEl>
                                          <p:spTgt spid="25"/>
                                        </p:tgtEl>
                                        <p:attrNameLst>
                                          <p:attrName>ppt_h</p:attrName>
                                        </p:attrNameLst>
                                      </p:cBhvr>
                                      <p:tavLst>
                                        <p:tav tm="0">
                                          <p:val>
                                            <p:fltVal val="0"/>
                                          </p:val>
                                        </p:tav>
                                        <p:tav tm="100000">
                                          <p:val>
                                            <p:strVal val="#ppt_h"/>
                                          </p:val>
                                        </p:tav>
                                      </p:tavLst>
                                    </p:anim>
                                    <p:animEffect transition="in" filter="fade">
                                      <p:cBhvr>
                                        <p:cTn id="25"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nextCondLst>
                <p:cond evt="onClick" delay="0">
                  <p:tgtEl>
                    <p:spTgt spid="26"/>
                  </p:tgtEl>
                </p:cond>
              </p:nextCondLst>
            </p:seq>
            <p:seq concurrent="1" nextAc="seek">
              <p:cTn id="26" restart="whenNotActive" fill="hold" evtFilter="cancelBubble" nodeType="interactiveSeq">
                <p:stCondLst>
                  <p:cond evt="onClick" delay="0">
                    <p:tgtEl>
                      <p:spTgt spid="30"/>
                    </p:tgtEl>
                  </p:cond>
                </p:stCondLst>
                <p:endSync evt="end" delay="0">
                  <p:rtn val="all"/>
                </p:endSync>
                <p:childTnLst>
                  <p:par>
                    <p:cTn id="27" fill="hold">
                      <p:stCondLst>
                        <p:cond delay="0"/>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p:cTn id="31" dur="500" fill="hold"/>
                                        <p:tgtEl>
                                          <p:spTgt spid="28"/>
                                        </p:tgtEl>
                                        <p:attrNameLst>
                                          <p:attrName>ppt_w</p:attrName>
                                        </p:attrNameLst>
                                      </p:cBhvr>
                                      <p:tavLst>
                                        <p:tav tm="0">
                                          <p:val>
                                            <p:fltVal val="0"/>
                                          </p:val>
                                        </p:tav>
                                        <p:tav tm="100000">
                                          <p:val>
                                            <p:strVal val="#ppt_w"/>
                                          </p:val>
                                        </p:tav>
                                      </p:tavLst>
                                    </p:anim>
                                    <p:anim calcmode="lin" valueType="num">
                                      <p:cBhvr>
                                        <p:cTn id="32" dur="500" fill="hold"/>
                                        <p:tgtEl>
                                          <p:spTgt spid="28"/>
                                        </p:tgtEl>
                                        <p:attrNameLst>
                                          <p:attrName>ppt_h</p:attrName>
                                        </p:attrNameLst>
                                      </p:cBhvr>
                                      <p:tavLst>
                                        <p:tav tm="0">
                                          <p:val>
                                            <p:fltVal val="0"/>
                                          </p:val>
                                        </p:tav>
                                        <p:tav tm="100000">
                                          <p:val>
                                            <p:strVal val="#ppt_h"/>
                                          </p:val>
                                        </p:tav>
                                      </p:tavLst>
                                    </p:anim>
                                    <p:animEffect transition="in" filter="fade">
                                      <p:cBhvr>
                                        <p:cTn id="33"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childTnLst>
              </p:cTn>
              <p:nextCondLst>
                <p:cond evt="onClick" delay="0">
                  <p:tgtEl>
                    <p:spTgt spid="30"/>
                  </p:tgtEl>
                </p:cond>
              </p:nextCondLst>
            </p:seq>
            <p:seq concurrent="1" nextAc="seek">
              <p:cTn id="34" restart="whenNotActive" fill="hold" evtFilter="cancelBubble" nodeType="interactiveSeq">
                <p:stCondLst>
                  <p:cond evt="onClick" delay="0">
                    <p:tgtEl>
                      <p:spTgt spid="33"/>
                    </p:tgtEl>
                  </p:cond>
                </p:stCondLst>
                <p:endSync evt="end" delay="0">
                  <p:rtn val="all"/>
                </p:endSync>
                <p:childTnLst>
                  <p:par>
                    <p:cTn id="35" fill="hold">
                      <p:stCondLst>
                        <p:cond delay="0"/>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childTnLst>
              </p:cTn>
              <p:nextCondLst>
                <p:cond evt="onClick" delay="0">
                  <p:tgtEl>
                    <p:spTgt spid="33"/>
                  </p:tgtEl>
                </p:cond>
              </p:nextCondLst>
            </p:seq>
            <p:seq concurrent="1" nextAc="seek">
              <p:cTn id="42" restart="whenNotActive" fill="hold" evtFilter="cancelBubble" nodeType="interactiveSeq">
                <p:stCondLst>
                  <p:cond evt="onClick" delay="0">
                    <p:tgtEl>
                      <p:spTgt spid="38"/>
                    </p:tgtEl>
                  </p:cond>
                </p:stCondLst>
                <p:endSync evt="end" delay="0">
                  <p:rtn val="all"/>
                </p:endSync>
                <p:childTnLst>
                  <p:par>
                    <p:cTn id="43" fill="hold">
                      <p:stCondLst>
                        <p:cond delay="0"/>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p:cTn id="47" dur="500" fill="hold"/>
                                        <p:tgtEl>
                                          <p:spTgt spid="35"/>
                                        </p:tgtEl>
                                        <p:attrNameLst>
                                          <p:attrName>ppt_w</p:attrName>
                                        </p:attrNameLst>
                                      </p:cBhvr>
                                      <p:tavLst>
                                        <p:tav tm="0">
                                          <p:val>
                                            <p:fltVal val="0"/>
                                          </p:val>
                                        </p:tav>
                                        <p:tav tm="100000">
                                          <p:val>
                                            <p:strVal val="#ppt_w"/>
                                          </p:val>
                                        </p:tav>
                                      </p:tavLst>
                                    </p:anim>
                                    <p:anim calcmode="lin" valueType="num">
                                      <p:cBhvr>
                                        <p:cTn id="48" dur="500" fill="hold"/>
                                        <p:tgtEl>
                                          <p:spTgt spid="35"/>
                                        </p:tgtEl>
                                        <p:attrNameLst>
                                          <p:attrName>ppt_h</p:attrName>
                                        </p:attrNameLst>
                                      </p:cBhvr>
                                      <p:tavLst>
                                        <p:tav tm="0">
                                          <p:val>
                                            <p:fltVal val="0"/>
                                          </p:val>
                                        </p:tav>
                                        <p:tav tm="100000">
                                          <p:val>
                                            <p:strVal val="#ppt_h"/>
                                          </p:val>
                                        </p:tav>
                                      </p:tavLst>
                                    </p:anim>
                                    <p:animEffect transition="in" filter="fade">
                                      <p:cBhvr>
                                        <p:cTn id="49" dur="500"/>
                                        <p:tgtEl>
                                          <p:spTgt spid="35"/>
                                        </p:tgtEl>
                                      </p:cBhvr>
                                    </p:animEffec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childTnLst>
              </p:cTn>
              <p:nextCondLst>
                <p:cond evt="onClick" delay="0">
                  <p:tgtEl>
                    <p:spTgt spid="38"/>
                  </p:tgtEl>
                </p:cond>
              </p:nextCondLst>
            </p:seq>
            <p:seq concurrent="1" nextAc="seek">
              <p:cTn id="50" restart="whenNotActive" fill="hold" evtFilter="cancelBubble" nodeType="interactiveSeq">
                <p:stCondLst>
                  <p:cond evt="onClick" delay="0">
                    <p:tgtEl>
                      <p:spTgt spid="41"/>
                    </p:tgtEl>
                  </p:cond>
                </p:stCondLst>
                <p:endSync evt="end" delay="0">
                  <p:rtn val="all"/>
                </p:endSync>
                <p:childTnLst>
                  <p:par>
                    <p:cTn id="51" fill="hold">
                      <p:stCondLst>
                        <p:cond delay="0"/>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p:cTn id="55" dur="500" fill="hold"/>
                                        <p:tgtEl>
                                          <p:spTgt spid="40"/>
                                        </p:tgtEl>
                                        <p:attrNameLst>
                                          <p:attrName>ppt_w</p:attrName>
                                        </p:attrNameLst>
                                      </p:cBhvr>
                                      <p:tavLst>
                                        <p:tav tm="0">
                                          <p:val>
                                            <p:fltVal val="0"/>
                                          </p:val>
                                        </p:tav>
                                        <p:tav tm="100000">
                                          <p:val>
                                            <p:strVal val="#ppt_w"/>
                                          </p:val>
                                        </p:tav>
                                      </p:tavLst>
                                    </p:anim>
                                    <p:anim calcmode="lin" valueType="num">
                                      <p:cBhvr>
                                        <p:cTn id="56" dur="500" fill="hold"/>
                                        <p:tgtEl>
                                          <p:spTgt spid="40"/>
                                        </p:tgtEl>
                                        <p:attrNameLst>
                                          <p:attrName>ppt_h</p:attrName>
                                        </p:attrNameLst>
                                      </p:cBhvr>
                                      <p:tavLst>
                                        <p:tav tm="0">
                                          <p:val>
                                            <p:fltVal val="0"/>
                                          </p:val>
                                        </p:tav>
                                        <p:tav tm="100000">
                                          <p:val>
                                            <p:strVal val="#ppt_h"/>
                                          </p:val>
                                        </p:tav>
                                      </p:tavLst>
                                    </p:anim>
                                    <p:animEffect transition="in" filter="fade">
                                      <p:cBhvr>
                                        <p:cTn id="57"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childTnLst>
              </p:cTn>
              <p:nextCondLst>
                <p:cond evt="onClick" delay="0">
                  <p:tgtEl>
                    <p:spTgt spid="41"/>
                  </p:tgtEl>
                </p:cond>
              </p:nextCondLst>
            </p:seq>
            <p:seq concurrent="1" nextAc="seek">
              <p:cTn id="58" restart="whenNotActive" fill="hold" evtFilter="cancelBubble" nodeType="interactiveSeq">
                <p:stCondLst>
                  <p:cond evt="onClick" delay="0">
                    <p:tgtEl>
                      <p:spTgt spid="44"/>
                    </p:tgtEl>
                  </p:cond>
                </p:stCondLst>
                <p:endSync evt="end" delay="0">
                  <p:rtn val="all"/>
                </p:endSync>
                <p:childTnLst>
                  <p:par>
                    <p:cTn id="59" fill="hold">
                      <p:stCondLst>
                        <p:cond delay="0"/>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childTnLst>
                                  <p:subTnLst>
                                    <p:set>
                                      <p:cBhvr override="childStyle">
                                        <p:cTn dur="1" fill="hold" display="0" masterRel="nextClick" afterEffect="1"/>
                                        <p:tgtEl>
                                          <p:spTgt spid="43"/>
                                        </p:tgtEl>
                                        <p:attrNameLst>
                                          <p:attrName>style.visibility</p:attrName>
                                        </p:attrNameLst>
                                      </p:cBhvr>
                                      <p:to>
                                        <p:strVal val="hidden"/>
                                      </p:to>
                                    </p:set>
                                  </p:subTnLst>
                                </p:cTn>
                              </p:par>
                            </p:childTnLst>
                          </p:cTn>
                        </p:par>
                      </p:childTnLst>
                    </p:cTn>
                  </p:par>
                </p:childTnLst>
              </p:cTn>
              <p:nextCondLst>
                <p:cond evt="onClick" delay="0">
                  <p:tgtEl>
                    <p:spTgt spid="44"/>
                  </p:tgtEl>
                </p:cond>
              </p:nextCondLst>
            </p:seq>
            <p:seq concurrent="1" nextAc="seek">
              <p:cTn id="66" restart="whenNotActive" fill="hold" evtFilter="cancelBubble" nodeType="interactiveSeq">
                <p:stCondLst>
                  <p:cond evt="onClick" delay="0">
                    <p:tgtEl>
                      <p:spTgt spid="47"/>
                    </p:tgtEl>
                  </p:cond>
                </p:stCondLst>
                <p:endSync evt="end" delay="0">
                  <p:rtn val="all"/>
                </p:endSync>
                <p:childTnLst>
                  <p:par>
                    <p:cTn id="67" fill="hold">
                      <p:stCondLst>
                        <p:cond delay="0"/>
                      </p:stCondLst>
                      <p:childTnLst>
                        <p:par>
                          <p:cTn id="68" fill="hold">
                            <p:stCondLst>
                              <p:cond delay="0"/>
                            </p:stCondLst>
                            <p:childTnLst>
                              <p:par>
                                <p:cTn id="69" presetID="53" presetClass="entr" presetSubtype="16" fill="hold" nodeType="clickEffect">
                                  <p:stCondLst>
                                    <p:cond delay="0"/>
                                  </p:stCondLst>
                                  <p:childTnLst>
                                    <p:set>
                                      <p:cBhvr>
                                        <p:cTn id="70" dur="1" fill="hold">
                                          <p:stCondLst>
                                            <p:cond delay="0"/>
                                          </p:stCondLst>
                                        </p:cTn>
                                        <p:tgtEl>
                                          <p:spTgt spid="46"/>
                                        </p:tgtEl>
                                        <p:attrNameLst>
                                          <p:attrName>style.visibility</p:attrName>
                                        </p:attrNameLst>
                                      </p:cBhvr>
                                      <p:to>
                                        <p:strVal val="visible"/>
                                      </p:to>
                                    </p:set>
                                    <p:anim calcmode="lin" valueType="num">
                                      <p:cBhvr>
                                        <p:cTn id="71" dur="500" fill="hold"/>
                                        <p:tgtEl>
                                          <p:spTgt spid="46"/>
                                        </p:tgtEl>
                                        <p:attrNameLst>
                                          <p:attrName>ppt_w</p:attrName>
                                        </p:attrNameLst>
                                      </p:cBhvr>
                                      <p:tavLst>
                                        <p:tav tm="0">
                                          <p:val>
                                            <p:fltVal val="0"/>
                                          </p:val>
                                        </p:tav>
                                        <p:tav tm="100000">
                                          <p:val>
                                            <p:strVal val="#ppt_w"/>
                                          </p:val>
                                        </p:tav>
                                      </p:tavLst>
                                    </p:anim>
                                    <p:anim calcmode="lin" valueType="num">
                                      <p:cBhvr>
                                        <p:cTn id="72" dur="500" fill="hold"/>
                                        <p:tgtEl>
                                          <p:spTgt spid="46"/>
                                        </p:tgtEl>
                                        <p:attrNameLst>
                                          <p:attrName>ppt_h</p:attrName>
                                        </p:attrNameLst>
                                      </p:cBhvr>
                                      <p:tavLst>
                                        <p:tav tm="0">
                                          <p:val>
                                            <p:fltVal val="0"/>
                                          </p:val>
                                        </p:tav>
                                        <p:tav tm="100000">
                                          <p:val>
                                            <p:strVal val="#ppt_h"/>
                                          </p:val>
                                        </p:tav>
                                      </p:tavLst>
                                    </p:anim>
                                    <p:animEffect transition="in" filter="fade">
                                      <p:cBhvr>
                                        <p:cTn id="73"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childTnLst>
              </p:cTn>
              <p:nextCondLst>
                <p:cond evt="onClick" delay="0">
                  <p:tgtEl>
                    <p:spTgt spid="47"/>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4F50-FFDF-4383-A854-726B542EFBAD}"/>
              </a:ext>
            </a:extLst>
          </p:cNvPr>
          <p:cNvSpPr>
            <a:spLocks noGrp="1"/>
          </p:cNvSpPr>
          <p:nvPr>
            <p:ph type="title"/>
          </p:nvPr>
        </p:nvSpPr>
        <p:spPr/>
        <p:txBody>
          <a:bodyPr/>
          <a:lstStyle/>
          <a:p>
            <a:r>
              <a:rPr lang="en-US" dirty="0"/>
              <a:t>Breweries by State</a:t>
            </a:r>
          </a:p>
        </p:txBody>
      </p:sp>
      <p:sp>
        <p:nvSpPr>
          <p:cNvPr id="3" name="Content Placeholder 2">
            <a:extLst>
              <a:ext uri="{FF2B5EF4-FFF2-40B4-BE49-F238E27FC236}">
                <a16:creationId xmlns:a16="http://schemas.microsoft.com/office/drawing/2014/main" id="{4A5829AA-927E-41F1-A312-099A81600F24}"/>
              </a:ext>
            </a:extLst>
          </p:cNvPr>
          <p:cNvSpPr>
            <a:spLocks noGrp="1"/>
          </p:cNvSpPr>
          <p:nvPr>
            <p:ph idx="1"/>
          </p:nvPr>
        </p:nvSpPr>
        <p:spPr>
          <a:xfrm>
            <a:off x="169460" y="969693"/>
            <a:ext cx="2983173" cy="4407525"/>
          </a:xfrm>
        </p:spPr>
        <p:txBody>
          <a:bodyPr>
            <a:normAutofit/>
          </a:bodyPr>
          <a:lstStyle/>
          <a:p>
            <a:pPr marL="0" indent="0">
              <a:buNone/>
            </a:pPr>
            <a:r>
              <a:rPr lang="en-US" sz="1800" dirty="0"/>
              <a:t>Top 10 States by Brewery</a:t>
            </a:r>
          </a:p>
          <a:p>
            <a:pPr marL="342900" indent="-342900">
              <a:buFont typeface="+mj-lt"/>
              <a:buAutoNum type="arabicPeriod"/>
            </a:pPr>
            <a:r>
              <a:rPr lang="en-US" sz="1800" dirty="0"/>
              <a:t>Colorado -- 47</a:t>
            </a:r>
          </a:p>
          <a:p>
            <a:pPr marL="342900" indent="-342900">
              <a:buFont typeface="+mj-lt"/>
              <a:buAutoNum type="arabicPeriod"/>
            </a:pPr>
            <a:r>
              <a:rPr lang="en-US" sz="1800" dirty="0"/>
              <a:t>California – 39</a:t>
            </a:r>
          </a:p>
          <a:p>
            <a:pPr marL="342900" indent="-342900">
              <a:buFont typeface="+mj-lt"/>
              <a:buAutoNum type="arabicPeriod"/>
            </a:pPr>
            <a:r>
              <a:rPr lang="en-US" sz="1800" dirty="0"/>
              <a:t>Michigan -- 32</a:t>
            </a:r>
          </a:p>
          <a:p>
            <a:pPr marL="342900" indent="-342900">
              <a:buFont typeface="+mj-lt"/>
              <a:buAutoNum type="arabicPeriod"/>
            </a:pPr>
            <a:r>
              <a:rPr lang="en-US" sz="1800" dirty="0"/>
              <a:t>Oregon -- 29</a:t>
            </a:r>
          </a:p>
          <a:p>
            <a:pPr marL="342900" indent="-342900">
              <a:buFont typeface="+mj-lt"/>
              <a:buAutoNum type="arabicPeriod"/>
            </a:pPr>
            <a:r>
              <a:rPr lang="en-US" sz="1800" dirty="0"/>
              <a:t>Texas -- 28</a:t>
            </a:r>
          </a:p>
          <a:p>
            <a:pPr marL="342900" indent="-342900">
              <a:buFont typeface="+mj-lt"/>
              <a:buAutoNum type="arabicPeriod"/>
            </a:pPr>
            <a:r>
              <a:rPr lang="en-US" sz="1800" dirty="0"/>
              <a:t>Pennsylvania -- 25</a:t>
            </a:r>
          </a:p>
          <a:p>
            <a:pPr marL="342900" indent="-342900">
              <a:buFont typeface="+mj-lt"/>
              <a:buAutoNum type="arabicPeriod"/>
            </a:pPr>
            <a:r>
              <a:rPr lang="en-US" sz="1800" dirty="0"/>
              <a:t>Washington -- 23</a:t>
            </a:r>
          </a:p>
          <a:p>
            <a:pPr marL="342900" indent="-342900">
              <a:buFont typeface="+mj-lt"/>
              <a:buAutoNum type="arabicPeriod"/>
            </a:pPr>
            <a:r>
              <a:rPr lang="en-US" sz="1800" dirty="0"/>
              <a:t>Massachusetts -- 23</a:t>
            </a:r>
          </a:p>
          <a:p>
            <a:pPr marL="342900" indent="-342900">
              <a:buFont typeface="+mj-lt"/>
              <a:buAutoNum type="arabicPeriod"/>
            </a:pPr>
            <a:r>
              <a:rPr lang="en-US" sz="1800" dirty="0"/>
              <a:t>Indiana -- 22</a:t>
            </a:r>
          </a:p>
          <a:p>
            <a:pPr marL="342900" indent="-342900">
              <a:buFont typeface="+mj-lt"/>
              <a:buAutoNum type="arabicPeriod"/>
            </a:pPr>
            <a:r>
              <a:rPr lang="en-US" sz="1800" dirty="0"/>
              <a:t>Wisconsin -- 20</a:t>
            </a:r>
          </a:p>
          <a:p>
            <a:pPr marL="342900" indent="-342900">
              <a:buFont typeface="+mj-lt"/>
              <a:buAutoNum type="arabicPeriod"/>
            </a:pPr>
            <a:endParaRPr lang="en-US" sz="1800" dirty="0"/>
          </a:p>
        </p:txBody>
      </p:sp>
      <p:sp>
        <p:nvSpPr>
          <p:cNvPr id="4" name="Footer Placeholder 3">
            <a:extLst>
              <a:ext uri="{FF2B5EF4-FFF2-40B4-BE49-F238E27FC236}">
                <a16:creationId xmlns:a16="http://schemas.microsoft.com/office/drawing/2014/main" id="{15BB749A-3AAE-4BFA-B1FC-55F24CCC8F47}"/>
              </a:ext>
            </a:extLst>
          </p:cNvPr>
          <p:cNvSpPr>
            <a:spLocks noGrp="1"/>
          </p:cNvSpPr>
          <p:nvPr>
            <p:ph type="ftr" sz="quarter" idx="11"/>
          </p:nvPr>
        </p:nvSpPr>
        <p:spPr/>
        <p:txBody>
          <a:bodyPr/>
          <a:lstStyle/>
          <a:p>
            <a:r>
              <a:rPr lang="en-US" dirty="0"/>
              <a:t>Ben Goodwin &amp; Justin Ehly, MS6306, Tuesday 630p</a:t>
            </a:r>
          </a:p>
        </p:txBody>
      </p:sp>
      <p:pic>
        <p:nvPicPr>
          <p:cNvPr id="6" name="Picture 5">
            <a:extLst>
              <a:ext uri="{FF2B5EF4-FFF2-40B4-BE49-F238E27FC236}">
                <a16:creationId xmlns:a16="http://schemas.microsoft.com/office/drawing/2014/main" id="{5E2FEB2E-9F13-4064-9906-A620785F8212}"/>
              </a:ext>
            </a:extLst>
          </p:cNvPr>
          <p:cNvPicPr>
            <a:picLocks noChangeAspect="1"/>
          </p:cNvPicPr>
          <p:nvPr/>
        </p:nvPicPr>
        <p:blipFill>
          <a:blip r:embed="rId3"/>
          <a:stretch>
            <a:fillRect/>
          </a:stretch>
        </p:blipFill>
        <p:spPr>
          <a:xfrm>
            <a:off x="4248615" y="969694"/>
            <a:ext cx="7385891" cy="5086915"/>
          </a:xfrm>
          <a:prstGeom prst="rect">
            <a:avLst/>
          </a:prstGeom>
        </p:spPr>
      </p:pic>
    </p:spTree>
    <p:extLst>
      <p:ext uri="{BB962C8B-B14F-4D97-AF65-F5344CB8AC3E}">
        <p14:creationId xmlns:p14="http://schemas.microsoft.com/office/powerpoint/2010/main" val="428588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37BF-F170-45F2-9FFF-F9358EEA265A}"/>
              </a:ext>
            </a:extLst>
          </p:cNvPr>
          <p:cNvSpPr>
            <a:spLocks noGrp="1"/>
          </p:cNvSpPr>
          <p:nvPr>
            <p:ph type="title"/>
          </p:nvPr>
        </p:nvSpPr>
        <p:spPr/>
        <p:txBody>
          <a:bodyPr/>
          <a:lstStyle/>
          <a:p>
            <a:r>
              <a:rPr lang="en-US" dirty="0"/>
              <a:t>Missing Values</a:t>
            </a:r>
          </a:p>
        </p:txBody>
      </p:sp>
      <p:sp>
        <p:nvSpPr>
          <p:cNvPr id="16" name="Content Placeholder 15">
            <a:extLst>
              <a:ext uri="{FF2B5EF4-FFF2-40B4-BE49-F238E27FC236}">
                <a16:creationId xmlns:a16="http://schemas.microsoft.com/office/drawing/2014/main" id="{DFA78EEB-ACF9-47A6-A29F-CB66A328C9CB}"/>
              </a:ext>
            </a:extLst>
          </p:cNvPr>
          <p:cNvSpPr>
            <a:spLocks noGrp="1"/>
          </p:cNvSpPr>
          <p:nvPr>
            <p:ph idx="1"/>
          </p:nvPr>
        </p:nvSpPr>
        <p:spPr>
          <a:xfrm>
            <a:off x="838199" y="1258349"/>
            <a:ext cx="5629507" cy="4918614"/>
          </a:xfrm>
        </p:spPr>
        <p:txBody>
          <a:bodyPr>
            <a:normAutofit/>
          </a:bodyPr>
          <a:lstStyle/>
          <a:p>
            <a:pPr marL="0" indent="0" algn="ctr">
              <a:buNone/>
            </a:pPr>
            <a:r>
              <a:rPr lang="en-US" u="sng" dirty="0"/>
              <a:t>Our approach to handling missing data</a:t>
            </a:r>
          </a:p>
          <a:p>
            <a:r>
              <a:rPr lang="en-US" dirty="0"/>
              <a:t>Large amounts of dataset missing key IBU and ABV data</a:t>
            </a:r>
          </a:p>
          <a:p>
            <a:pPr lvl="1"/>
            <a:r>
              <a:rPr lang="en-US" dirty="0"/>
              <a:t>Not including these data would reduce power of such a large dataset</a:t>
            </a:r>
          </a:p>
          <a:p>
            <a:r>
              <a:rPr lang="en-US" dirty="0"/>
              <a:t>100 different styles of beer are present in the data</a:t>
            </a:r>
          </a:p>
          <a:p>
            <a:pPr lvl="1"/>
            <a:r>
              <a:rPr lang="en-US" dirty="0"/>
              <a:t>This provides opportunity to estimate style parameters for missing beers</a:t>
            </a:r>
          </a:p>
          <a:p>
            <a:pPr marL="0" indent="0" algn="ctr">
              <a:buNone/>
            </a:pPr>
            <a:r>
              <a:rPr lang="en-US" u="sng" dirty="0"/>
              <a:t>Strategy</a:t>
            </a:r>
          </a:p>
          <a:p>
            <a:r>
              <a:rPr lang="en-US" dirty="0"/>
              <a:t>Find mean ABV and IBU for each beer style</a:t>
            </a:r>
          </a:p>
          <a:p>
            <a:r>
              <a:rPr lang="en-US" dirty="0"/>
              <a:t>Insert this new value in for each NA according to beer style</a:t>
            </a:r>
          </a:p>
          <a:p>
            <a:r>
              <a:rPr lang="en-US" dirty="0"/>
              <a:t>Due to large sample sizes of each style, statistical inference takes role here in closely estimating parameter values</a:t>
            </a:r>
          </a:p>
          <a:p>
            <a:r>
              <a:rPr lang="en-US" dirty="0"/>
              <a:t>A/B testing employed to determine validity of data</a:t>
            </a:r>
          </a:p>
          <a:p>
            <a:r>
              <a:rPr lang="en-US" dirty="0"/>
              <a:t>Estimated IBU and ABV for style has high accuracy when checking against true parameters for missing beers</a:t>
            </a:r>
          </a:p>
        </p:txBody>
      </p:sp>
      <p:sp>
        <p:nvSpPr>
          <p:cNvPr id="4" name="Footer Placeholder 3">
            <a:extLst>
              <a:ext uri="{FF2B5EF4-FFF2-40B4-BE49-F238E27FC236}">
                <a16:creationId xmlns:a16="http://schemas.microsoft.com/office/drawing/2014/main" id="{EF2371DE-2C71-4AD5-A2E0-F0F10E75362F}"/>
              </a:ext>
            </a:extLst>
          </p:cNvPr>
          <p:cNvSpPr>
            <a:spLocks noGrp="1"/>
          </p:cNvSpPr>
          <p:nvPr>
            <p:ph type="ftr" sz="quarter" idx="11"/>
          </p:nvPr>
        </p:nvSpPr>
        <p:spPr/>
        <p:txBody>
          <a:bodyPr/>
          <a:lstStyle/>
          <a:p>
            <a:r>
              <a:rPr lang="en-US" dirty="0"/>
              <a:t>Ben Goodwin &amp; Justin Ehly, MS6306, Tuesday 630p</a:t>
            </a:r>
          </a:p>
        </p:txBody>
      </p:sp>
      <p:pic>
        <p:nvPicPr>
          <p:cNvPr id="17" name="Picture 16">
            <a:extLst>
              <a:ext uri="{FF2B5EF4-FFF2-40B4-BE49-F238E27FC236}">
                <a16:creationId xmlns:a16="http://schemas.microsoft.com/office/drawing/2014/main" id="{97E32FCE-A0E1-4DEE-82A4-247B9D2B3701}"/>
              </a:ext>
            </a:extLst>
          </p:cNvPr>
          <p:cNvPicPr>
            <a:picLocks noChangeAspect="1"/>
          </p:cNvPicPr>
          <p:nvPr/>
        </p:nvPicPr>
        <p:blipFill>
          <a:blip r:embed="rId3"/>
          <a:stretch>
            <a:fillRect/>
          </a:stretch>
        </p:blipFill>
        <p:spPr>
          <a:xfrm>
            <a:off x="6553199" y="1683635"/>
            <a:ext cx="5166733" cy="2188550"/>
          </a:xfrm>
          <a:prstGeom prst="rect">
            <a:avLst/>
          </a:prstGeom>
        </p:spPr>
      </p:pic>
      <p:sp>
        <p:nvSpPr>
          <p:cNvPr id="18" name="TextBox 17">
            <a:extLst>
              <a:ext uri="{FF2B5EF4-FFF2-40B4-BE49-F238E27FC236}">
                <a16:creationId xmlns:a16="http://schemas.microsoft.com/office/drawing/2014/main" id="{D1A72840-4D7C-4F57-AEA9-0A1CF4CD6F74}"/>
              </a:ext>
            </a:extLst>
          </p:cNvPr>
          <p:cNvSpPr txBox="1"/>
          <p:nvPr/>
        </p:nvSpPr>
        <p:spPr>
          <a:xfrm>
            <a:off x="7458306" y="3924614"/>
            <a:ext cx="3356517" cy="253916"/>
          </a:xfrm>
          <a:prstGeom prst="rect">
            <a:avLst/>
          </a:prstGeom>
          <a:noFill/>
        </p:spPr>
        <p:txBody>
          <a:bodyPr wrap="square" rtlCol="0">
            <a:spAutoFit/>
          </a:bodyPr>
          <a:lstStyle/>
          <a:p>
            <a:r>
              <a:rPr lang="en-US" sz="1050" i="1" dirty="0"/>
              <a:t>Photo Credit: https://www.thebrewenthusiast.com/ibus</a:t>
            </a:r>
          </a:p>
        </p:txBody>
      </p:sp>
    </p:spTree>
    <p:extLst>
      <p:ext uri="{BB962C8B-B14F-4D97-AF65-F5344CB8AC3E}">
        <p14:creationId xmlns:p14="http://schemas.microsoft.com/office/powerpoint/2010/main" val="2950439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CF5CBAB-91F6-465B-B462-76E8B120F4C3}"/>
              </a:ext>
            </a:extLst>
          </p:cNvPr>
          <p:cNvPicPr>
            <a:picLocks noChangeAspect="1"/>
          </p:cNvPicPr>
          <p:nvPr/>
        </p:nvPicPr>
        <p:blipFill>
          <a:blip r:embed="rId3"/>
          <a:stretch>
            <a:fillRect/>
          </a:stretch>
        </p:blipFill>
        <p:spPr>
          <a:xfrm>
            <a:off x="381714" y="1048047"/>
            <a:ext cx="11428571" cy="4761905"/>
          </a:xfrm>
          <a:prstGeom prst="rect">
            <a:avLst/>
          </a:prstGeom>
        </p:spPr>
      </p:pic>
      <p:sp>
        <p:nvSpPr>
          <p:cNvPr id="2" name="Title 1">
            <a:extLst>
              <a:ext uri="{FF2B5EF4-FFF2-40B4-BE49-F238E27FC236}">
                <a16:creationId xmlns:a16="http://schemas.microsoft.com/office/drawing/2014/main" id="{205DECAE-EB3F-4FEF-BAF3-70F354700583}"/>
              </a:ext>
            </a:extLst>
          </p:cNvPr>
          <p:cNvSpPr>
            <a:spLocks noGrp="1"/>
          </p:cNvSpPr>
          <p:nvPr>
            <p:ph type="title"/>
          </p:nvPr>
        </p:nvSpPr>
        <p:spPr/>
        <p:txBody>
          <a:bodyPr/>
          <a:lstStyle/>
          <a:p>
            <a:r>
              <a:rPr lang="en-US" dirty="0"/>
              <a:t>Median ABV by State</a:t>
            </a:r>
          </a:p>
        </p:txBody>
      </p:sp>
      <p:sp>
        <p:nvSpPr>
          <p:cNvPr id="4" name="Footer Placeholder 3">
            <a:extLst>
              <a:ext uri="{FF2B5EF4-FFF2-40B4-BE49-F238E27FC236}">
                <a16:creationId xmlns:a16="http://schemas.microsoft.com/office/drawing/2014/main" id="{91550E21-C18F-4D75-A09B-CBA7DF643304}"/>
              </a:ext>
            </a:extLst>
          </p:cNvPr>
          <p:cNvSpPr>
            <a:spLocks noGrp="1"/>
          </p:cNvSpPr>
          <p:nvPr>
            <p:ph type="ftr" sz="quarter" idx="11"/>
          </p:nvPr>
        </p:nvSpPr>
        <p:spPr/>
        <p:txBody>
          <a:bodyPr/>
          <a:lstStyle/>
          <a:p>
            <a:r>
              <a:rPr lang="en-US" dirty="0"/>
              <a:t>Ben Goodwin &amp; Justin Ehly, MS6306, Tuesday 630p</a:t>
            </a:r>
          </a:p>
        </p:txBody>
      </p:sp>
      <p:sp>
        <p:nvSpPr>
          <p:cNvPr id="6" name="Rectangle 5">
            <a:extLst>
              <a:ext uri="{FF2B5EF4-FFF2-40B4-BE49-F238E27FC236}">
                <a16:creationId xmlns:a16="http://schemas.microsoft.com/office/drawing/2014/main" id="{FE9DE2F6-6433-214F-A3A8-17CAA3315B90}"/>
              </a:ext>
            </a:extLst>
          </p:cNvPr>
          <p:cNvSpPr/>
          <p:nvPr/>
        </p:nvSpPr>
        <p:spPr>
          <a:xfrm>
            <a:off x="8666329" y="910788"/>
            <a:ext cx="3525672" cy="646331"/>
          </a:xfrm>
          <a:prstGeom prst="rect">
            <a:avLst/>
          </a:prstGeom>
        </p:spPr>
        <p:txBody>
          <a:bodyPr wrap="square">
            <a:spAutoFit/>
          </a:bodyPr>
          <a:lstStyle/>
          <a:p>
            <a:pPr algn="ctr"/>
            <a:r>
              <a:rPr lang="en-US" u="sng" dirty="0"/>
              <a:t>Median ABV for All States</a:t>
            </a:r>
          </a:p>
          <a:p>
            <a:pPr algn="ctr"/>
            <a:r>
              <a:rPr lang="en-US" dirty="0"/>
              <a:t>5.6%</a:t>
            </a:r>
          </a:p>
        </p:txBody>
      </p:sp>
    </p:spTree>
    <p:extLst>
      <p:ext uri="{BB962C8B-B14F-4D97-AF65-F5344CB8AC3E}">
        <p14:creationId xmlns:p14="http://schemas.microsoft.com/office/powerpoint/2010/main" val="417040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8B8A731-B382-4C0B-8DE6-AD0934877D04}"/>
              </a:ext>
            </a:extLst>
          </p:cNvPr>
          <p:cNvPicPr>
            <a:picLocks noChangeAspect="1"/>
          </p:cNvPicPr>
          <p:nvPr/>
        </p:nvPicPr>
        <p:blipFill>
          <a:blip r:embed="rId3"/>
          <a:stretch>
            <a:fillRect/>
          </a:stretch>
        </p:blipFill>
        <p:spPr>
          <a:xfrm>
            <a:off x="381714" y="1048047"/>
            <a:ext cx="11428571" cy="4761905"/>
          </a:xfrm>
          <a:prstGeom prst="rect">
            <a:avLst/>
          </a:prstGeom>
        </p:spPr>
      </p:pic>
      <p:sp>
        <p:nvSpPr>
          <p:cNvPr id="2" name="Title 1">
            <a:extLst>
              <a:ext uri="{FF2B5EF4-FFF2-40B4-BE49-F238E27FC236}">
                <a16:creationId xmlns:a16="http://schemas.microsoft.com/office/drawing/2014/main" id="{99BEA732-F5FB-46A6-8E83-E44F6820676F}"/>
              </a:ext>
            </a:extLst>
          </p:cNvPr>
          <p:cNvSpPr>
            <a:spLocks noGrp="1"/>
          </p:cNvSpPr>
          <p:nvPr>
            <p:ph type="title"/>
          </p:nvPr>
        </p:nvSpPr>
        <p:spPr/>
        <p:txBody>
          <a:bodyPr/>
          <a:lstStyle/>
          <a:p>
            <a:r>
              <a:rPr lang="en-US" dirty="0"/>
              <a:t>Median IBU by State</a:t>
            </a:r>
          </a:p>
        </p:txBody>
      </p:sp>
      <p:sp>
        <p:nvSpPr>
          <p:cNvPr id="4" name="Footer Placeholder 3">
            <a:extLst>
              <a:ext uri="{FF2B5EF4-FFF2-40B4-BE49-F238E27FC236}">
                <a16:creationId xmlns:a16="http://schemas.microsoft.com/office/drawing/2014/main" id="{421DAFED-60C3-4566-BDF3-E05DC841EAD6}"/>
              </a:ext>
            </a:extLst>
          </p:cNvPr>
          <p:cNvSpPr>
            <a:spLocks noGrp="1"/>
          </p:cNvSpPr>
          <p:nvPr>
            <p:ph type="ftr" sz="quarter" idx="11"/>
          </p:nvPr>
        </p:nvSpPr>
        <p:spPr/>
        <p:txBody>
          <a:bodyPr/>
          <a:lstStyle/>
          <a:p>
            <a:r>
              <a:rPr lang="en-US" dirty="0"/>
              <a:t>Ben Goodwin &amp; Justin Ehly, MS6306, Tuesday 630p</a:t>
            </a:r>
          </a:p>
        </p:txBody>
      </p:sp>
      <p:sp>
        <p:nvSpPr>
          <p:cNvPr id="7" name="Rectangle 6">
            <a:extLst>
              <a:ext uri="{FF2B5EF4-FFF2-40B4-BE49-F238E27FC236}">
                <a16:creationId xmlns:a16="http://schemas.microsoft.com/office/drawing/2014/main" id="{CDF4D6DB-B573-B541-9136-171F0FAB47C8}"/>
              </a:ext>
            </a:extLst>
          </p:cNvPr>
          <p:cNvSpPr/>
          <p:nvPr/>
        </p:nvSpPr>
        <p:spPr>
          <a:xfrm>
            <a:off x="7592704" y="847288"/>
            <a:ext cx="6096000" cy="646331"/>
          </a:xfrm>
          <a:prstGeom prst="rect">
            <a:avLst/>
          </a:prstGeom>
        </p:spPr>
        <p:txBody>
          <a:bodyPr>
            <a:spAutoFit/>
          </a:bodyPr>
          <a:lstStyle/>
          <a:p>
            <a:pPr algn="ctr"/>
            <a:r>
              <a:rPr lang="en-US" u="sng" dirty="0"/>
              <a:t>Median IBU for All States</a:t>
            </a:r>
          </a:p>
          <a:p>
            <a:pPr algn="ctr"/>
            <a:r>
              <a:rPr lang="en-US" dirty="0"/>
              <a:t>33.9</a:t>
            </a:r>
          </a:p>
        </p:txBody>
      </p:sp>
    </p:spTree>
    <p:extLst>
      <p:ext uri="{BB962C8B-B14F-4D97-AF65-F5344CB8AC3E}">
        <p14:creationId xmlns:p14="http://schemas.microsoft.com/office/powerpoint/2010/main" val="1180609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scatter chart&#10;&#10;Description automatically generated">
            <a:extLst>
              <a:ext uri="{FF2B5EF4-FFF2-40B4-BE49-F238E27FC236}">
                <a16:creationId xmlns:a16="http://schemas.microsoft.com/office/drawing/2014/main" id="{37970F39-81F4-554F-9696-AB9D21E414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0464" y="969693"/>
            <a:ext cx="6773838" cy="4077456"/>
          </a:xfrm>
          <a:prstGeom prst="rect">
            <a:avLst/>
          </a:prstGeom>
        </p:spPr>
      </p:pic>
      <p:sp>
        <p:nvSpPr>
          <p:cNvPr id="2" name="Title 1">
            <a:extLst>
              <a:ext uri="{FF2B5EF4-FFF2-40B4-BE49-F238E27FC236}">
                <a16:creationId xmlns:a16="http://schemas.microsoft.com/office/drawing/2014/main" id="{58723070-8C48-47AF-97B6-C52E438EE5BC}"/>
              </a:ext>
            </a:extLst>
          </p:cNvPr>
          <p:cNvSpPr>
            <a:spLocks noGrp="1"/>
          </p:cNvSpPr>
          <p:nvPr>
            <p:ph type="title"/>
          </p:nvPr>
        </p:nvSpPr>
        <p:spPr/>
        <p:txBody>
          <a:bodyPr/>
          <a:lstStyle/>
          <a:p>
            <a:r>
              <a:rPr lang="en-US" dirty="0"/>
              <a:t>Median ABV vs Median IBU – Does a relationship exist</a:t>
            </a:r>
          </a:p>
        </p:txBody>
      </p:sp>
      <p:sp>
        <p:nvSpPr>
          <p:cNvPr id="3" name="Content Placeholder 2">
            <a:extLst>
              <a:ext uri="{FF2B5EF4-FFF2-40B4-BE49-F238E27FC236}">
                <a16:creationId xmlns:a16="http://schemas.microsoft.com/office/drawing/2014/main" id="{1574EA1F-099A-42F0-9215-C1E9E28C9A89}"/>
              </a:ext>
            </a:extLst>
          </p:cNvPr>
          <p:cNvSpPr>
            <a:spLocks noGrp="1"/>
          </p:cNvSpPr>
          <p:nvPr>
            <p:ph idx="1"/>
          </p:nvPr>
        </p:nvSpPr>
        <p:spPr>
          <a:xfrm>
            <a:off x="237698" y="969692"/>
            <a:ext cx="5385180" cy="4776015"/>
          </a:xfrm>
        </p:spPr>
        <p:txBody>
          <a:bodyPr>
            <a:normAutofit/>
          </a:bodyPr>
          <a:lstStyle/>
          <a:p>
            <a:r>
              <a:rPr lang="en-US" sz="1900" dirty="0"/>
              <a:t>Visually positive relationship between IBU vs  AVB across all beers</a:t>
            </a:r>
          </a:p>
          <a:p>
            <a:r>
              <a:rPr lang="en-US" sz="1900" dirty="0"/>
              <a:t>Overall median IBU = 33.9 </a:t>
            </a:r>
          </a:p>
          <a:p>
            <a:r>
              <a:rPr lang="en-US" sz="1900" dirty="0"/>
              <a:t>Overall median ABV =  5.6% </a:t>
            </a:r>
          </a:p>
          <a:p>
            <a:endParaRPr lang="en-US" sz="1900" dirty="0"/>
          </a:p>
          <a:p>
            <a:pPr marL="0" indent="0">
              <a:buNone/>
            </a:pPr>
            <a:r>
              <a:rPr lang="en-US" sz="1900" dirty="0"/>
              <a:t>What does this relationship tell us?</a:t>
            </a:r>
          </a:p>
          <a:p>
            <a:r>
              <a:rPr lang="en-US" sz="1900" dirty="0"/>
              <a:t>IBU can be used to interpolate and estimate ABV of a given beer solely based on IBU.</a:t>
            </a:r>
          </a:p>
          <a:p>
            <a:r>
              <a:rPr lang="en-US" sz="1900" dirty="0"/>
              <a:t>We can develop a model and make predictions based on historical IBU and ABV data</a:t>
            </a:r>
          </a:p>
          <a:p>
            <a:pPr lvl="1"/>
            <a:r>
              <a:rPr lang="en-US" sz="1900" dirty="0"/>
              <a:t>Example, predicted ABV of a beer with 32 IBU</a:t>
            </a:r>
          </a:p>
          <a:p>
            <a:pPr lvl="2"/>
            <a:r>
              <a:rPr lang="en-US" sz="1900" dirty="0"/>
              <a:t>Predicted ABV of 5.72% (97.5% CI: 3.24,8.21)</a:t>
            </a:r>
          </a:p>
          <a:p>
            <a:endParaRPr lang="en-US" sz="1900" dirty="0"/>
          </a:p>
          <a:p>
            <a:endParaRPr lang="en-US" sz="1900" dirty="0"/>
          </a:p>
          <a:p>
            <a:endParaRPr lang="en-US" sz="1900" dirty="0"/>
          </a:p>
          <a:p>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ECB89936-3C43-4A02-881C-2C31CD089B84}"/>
              </a:ext>
            </a:extLst>
          </p:cNvPr>
          <p:cNvSpPr>
            <a:spLocks noGrp="1"/>
          </p:cNvSpPr>
          <p:nvPr>
            <p:ph type="ftr" sz="quarter" idx="11"/>
          </p:nvPr>
        </p:nvSpPr>
        <p:spPr/>
        <p:txBody>
          <a:bodyPr/>
          <a:lstStyle/>
          <a:p>
            <a:r>
              <a:rPr lang="en-US" dirty="0"/>
              <a:t>Ben Goodwin &amp; Justin Ehly, MS6306, Tuesday 630p</a:t>
            </a:r>
          </a:p>
        </p:txBody>
      </p:sp>
      <p:sp>
        <p:nvSpPr>
          <p:cNvPr id="11" name="TextBox 10">
            <a:extLst>
              <a:ext uri="{FF2B5EF4-FFF2-40B4-BE49-F238E27FC236}">
                <a16:creationId xmlns:a16="http://schemas.microsoft.com/office/drawing/2014/main" id="{253ECD22-2C96-B841-B8A8-89BACBBCB0B2}"/>
              </a:ext>
            </a:extLst>
          </p:cNvPr>
          <p:cNvSpPr txBox="1"/>
          <p:nvPr/>
        </p:nvSpPr>
        <p:spPr>
          <a:xfrm>
            <a:off x="382137" y="5650173"/>
            <a:ext cx="9444251" cy="584775"/>
          </a:xfrm>
          <a:prstGeom prst="rect">
            <a:avLst/>
          </a:prstGeom>
          <a:noFill/>
        </p:spPr>
        <p:txBody>
          <a:bodyPr wrap="square" rtlCol="0">
            <a:spAutoFit/>
          </a:bodyPr>
          <a:lstStyle/>
          <a:p>
            <a:r>
              <a:rPr lang="en-US" sz="800" i="1" dirty="0">
                <a:solidFill>
                  <a:srgbClr val="FF0000"/>
                </a:solidFill>
              </a:rPr>
              <a:t>Note: </a:t>
            </a:r>
          </a:p>
          <a:p>
            <a:r>
              <a:rPr lang="en-US" sz="800" dirty="0">
                <a:solidFill>
                  <a:srgbClr val="FF0000"/>
                </a:solidFill>
              </a:rPr>
              <a:t>West Virginia: ABV is 0.05% - 12.0% ABV for all malt based beverages </a:t>
            </a:r>
            <a:r>
              <a:rPr lang="en-US" sz="800" i="1" dirty="0">
                <a:solidFill>
                  <a:srgbClr val="FF0000"/>
                </a:solidFill>
              </a:rPr>
              <a:t>(</a:t>
            </a:r>
            <a:r>
              <a:rPr lang="en-US" sz="800" i="1" dirty="0" err="1">
                <a:solidFill>
                  <a:srgbClr val="FF0000"/>
                </a:solidFill>
              </a:rPr>
              <a:t>SOURCE:https</a:t>
            </a:r>
            <a:r>
              <a:rPr lang="en-US" sz="800" i="1" dirty="0">
                <a:solidFill>
                  <a:srgbClr val="FF0000"/>
                </a:solidFill>
              </a:rPr>
              <a:t>://en.wikipedia.org/wiki/</a:t>
            </a:r>
            <a:r>
              <a:rPr lang="en-US" sz="800" i="1" dirty="0" err="1">
                <a:solidFill>
                  <a:srgbClr val="FF0000"/>
                </a:solidFill>
              </a:rPr>
              <a:t>Alcohol_laws_of_West_VirginiaRaising_the_ABV%_Cap</a:t>
            </a:r>
            <a:r>
              <a:rPr lang="en-US" sz="800" i="1" dirty="0">
                <a:solidFill>
                  <a:srgbClr val="FF0000"/>
                </a:solidFill>
              </a:rPr>
              <a:t>)</a:t>
            </a:r>
          </a:p>
          <a:p>
            <a:r>
              <a:rPr lang="en-US" sz="800" dirty="0">
                <a:solidFill>
                  <a:srgbClr val="FF0000"/>
                </a:solidFill>
              </a:rPr>
              <a:t>Utah: Max ABV is 4%, or 3.2 percent by weight for beer. </a:t>
            </a:r>
            <a:r>
              <a:rPr lang="en-US" sz="800" i="1" dirty="0">
                <a:solidFill>
                  <a:srgbClr val="FF0000"/>
                </a:solidFill>
              </a:rPr>
              <a:t>(SOURCE: https://utah.com/state-liquor-laws:~:text=The%20maximum%20alcohol%20content%20is,state%20liquor%20stores%20throughout%20Utah.)</a:t>
            </a:r>
          </a:p>
          <a:p>
            <a:endParaRPr lang="en-US" sz="800" dirty="0">
              <a:solidFill>
                <a:srgbClr val="FF0000"/>
              </a:solidFill>
            </a:endParaRPr>
          </a:p>
        </p:txBody>
      </p:sp>
    </p:spTree>
    <p:extLst>
      <p:ext uri="{BB962C8B-B14F-4D97-AF65-F5344CB8AC3E}">
        <p14:creationId xmlns:p14="http://schemas.microsoft.com/office/powerpoint/2010/main" val="4205170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32E3FA-3DF6-4EF4-A9F6-53B1CF568E24}"/>
              </a:ext>
            </a:extLst>
          </p:cNvPr>
          <p:cNvSpPr>
            <a:spLocks noGrp="1"/>
          </p:cNvSpPr>
          <p:nvPr>
            <p:ph idx="1"/>
          </p:nvPr>
        </p:nvSpPr>
        <p:spPr>
          <a:xfrm>
            <a:off x="1005839" y="1463039"/>
            <a:ext cx="7147561" cy="1477328"/>
          </a:xfrm>
        </p:spPr>
        <p:txBody>
          <a:bodyPr>
            <a:noAutofit/>
          </a:bodyPr>
          <a:lstStyle/>
          <a:p>
            <a:pPr marL="0" indent="0">
              <a:buNone/>
            </a:pPr>
            <a:r>
              <a:rPr lang="en-US" sz="2000" u="sng" dirty="0"/>
              <a:t>State with Highest IBU</a:t>
            </a:r>
          </a:p>
          <a:p>
            <a:pPr marL="0" indent="0">
              <a:buNone/>
            </a:pPr>
            <a:r>
              <a:rPr lang="en-US" sz="2000" dirty="0"/>
              <a:t>The Max observed IBU was 138 in Oregon for Bitter Bitch Imperial IPA that is an American Double/ Imperial IPA from the Astoria Brewing Company in </a:t>
            </a:r>
            <a:r>
              <a:rPr lang="en-US" sz="2000" dirty="0" err="1"/>
              <a:t>Austoria</a:t>
            </a:r>
            <a:r>
              <a:rPr lang="en-US" sz="2000" dirty="0"/>
              <a:t>, OR.</a:t>
            </a:r>
          </a:p>
          <a:p>
            <a:endParaRPr lang="en-US" sz="2000" dirty="0"/>
          </a:p>
        </p:txBody>
      </p:sp>
      <p:sp>
        <p:nvSpPr>
          <p:cNvPr id="4" name="Footer Placeholder 3">
            <a:extLst>
              <a:ext uri="{FF2B5EF4-FFF2-40B4-BE49-F238E27FC236}">
                <a16:creationId xmlns:a16="http://schemas.microsoft.com/office/drawing/2014/main" id="{3F38C305-0558-4511-85F3-36D48E727AD9}"/>
              </a:ext>
            </a:extLst>
          </p:cNvPr>
          <p:cNvSpPr>
            <a:spLocks noGrp="1"/>
          </p:cNvSpPr>
          <p:nvPr>
            <p:ph type="ftr" sz="quarter" idx="11"/>
          </p:nvPr>
        </p:nvSpPr>
        <p:spPr/>
        <p:txBody>
          <a:bodyPr/>
          <a:lstStyle/>
          <a:p>
            <a:r>
              <a:rPr lang="en-US"/>
              <a:t>Ben Goodwin &amp; Justin Ehly, MS6306, Tuesday 630p</a:t>
            </a:r>
            <a:endParaRPr lang="en-US" dirty="0"/>
          </a:p>
        </p:txBody>
      </p:sp>
      <p:sp>
        <p:nvSpPr>
          <p:cNvPr id="7" name="Rectangle 6">
            <a:extLst>
              <a:ext uri="{FF2B5EF4-FFF2-40B4-BE49-F238E27FC236}">
                <a16:creationId xmlns:a16="http://schemas.microsoft.com/office/drawing/2014/main" id="{663874DC-8D6D-5844-BB8E-D2411EA51201}"/>
              </a:ext>
            </a:extLst>
          </p:cNvPr>
          <p:cNvSpPr/>
          <p:nvPr/>
        </p:nvSpPr>
        <p:spPr>
          <a:xfrm>
            <a:off x="3133493" y="3339857"/>
            <a:ext cx="5019908" cy="2246769"/>
          </a:xfrm>
          <a:prstGeom prst="rect">
            <a:avLst/>
          </a:prstGeom>
        </p:spPr>
        <p:txBody>
          <a:bodyPr wrap="square">
            <a:spAutoFit/>
          </a:bodyPr>
          <a:lstStyle/>
          <a:p>
            <a:r>
              <a:rPr lang="en-US" sz="2000" u="sng" dirty="0">
                <a:solidFill>
                  <a:srgbClr val="C8102E"/>
                </a:solidFill>
              </a:rPr>
              <a:t>State with the Highest ABV</a:t>
            </a:r>
          </a:p>
          <a:p>
            <a:endParaRPr lang="en-US" sz="2000" dirty="0">
              <a:solidFill>
                <a:srgbClr val="C8102E"/>
              </a:solidFill>
            </a:endParaRPr>
          </a:p>
          <a:p>
            <a:r>
              <a:rPr lang="en-US" sz="2000" dirty="0">
                <a:solidFill>
                  <a:srgbClr val="C8102E"/>
                </a:solidFill>
              </a:rPr>
              <a:t>The Max observed ABV was 12.8 % in Colorado for Lee Hill Series Vol. 5 – Belgian Style </a:t>
            </a:r>
            <a:r>
              <a:rPr lang="en-US" sz="2000" dirty="0" err="1">
                <a:solidFill>
                  <a:srgbClr val="C8102E"/>
                </a:solidFill>
              </a:rPr>
              <a:t>Quadrupel</a:t>
            </a:r>
            <a:r>
              <a:rPr lang="en-US" sz="2000" dirty="0">
                <a:solidFill>
                  <a:srgbClr val="C8102E"/>
                </a:solidFill>
              </a:rPr>
              <a:t> Ale from Upslope Brewing Company in Boulder, CO.</a:t>
            </a:r>
          </a:p>
          <a:p>
            <a:pPr marL="285750" indent="-285750">
              <a:buFont typeface="Arial" panose="020B0604020202020204" pitchFamily="34" charset="0"/>
              <a:buChar char="•"/>
            </a:pPr>
            <a:endParaRPr lang="en-US" sz="2000" dirty="0">
              <a:solidFill>
                <a:srgbClr val="C8102E"/>
              </a:solidFill>
            </a:endParaRPr>
          </a:p>
        </p:txBody>
      </p:sp>
      <p:sp>
        <p:nvSpPr>
          <p:cNvPr id="9" name="Title 1">
            <a:extLst>
              <a:ext uri="{FF2B5EF4-FFF2-40B4-BE49-F238E27FC236}">
                <a16:creationId xmlns:a16="http://schemas.microsoft.com/office/drawing/2014/main" id="{8C8DEAB2-0D85-4F50-AE0C-1C9783DDEEF2}"/>
              </a:ext>
            </a:extLst>
          </p:cNvPr>
          <p:cNvSpPr txBox="1">
            <a:spLocks/>
          </p:cNvSpPr>
          <p:nvPr/>
        </p:nvSpPr>
        <p:spPr>
          <a:xfrm>
            <a:off x="838200" y="365125"/>
            <a:ext cx="10515600" cy="482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600" kern="1200">
                <a:solidFill>
                  <a:srgbClr val="C8102E"/>
                </a:solidFill>
                <a:latin typeface="+mj-lt"/>
                <a:ea typeface="+mj-ea"/>
                <a:cs typeface="+mj-cs"/>
              </a:defRPr>
            </a:lvl1pPr>
          </a:lstStyle>
          <a:p>
            <a:r>
              <a:rPr lang="en-US" dirty="0"/>
              <a:t>States With Highest ABV and IBU</a:t>
            </a:r>
          </a:p>
        </p:txBody>
      </p:sp>
      <p:pic>
        <p:nvPicPr>
          <p:cNvPr id="5" name="Picture 4">
            <a:extLst>
              <a:ext uri="{FF2B5EF4-FFF2-40B4-BE49-F238E27FC236}">
                <a16:creationId xmlns:a16="http://schemas.microsoft.com/office/drawing/2014/main" id="{187A665F-B902-4E9A-9C57-E8661097AE03}"/>
              </a:ext>
            </a:extLst>
          </p:cNvPr>
          <p:cNvPicPr>
            <a:picLocks noChangeAspect="1"/>
          </p:cNvPicPr>
          <p:nvPr/>
        </p:nvPicPr>
        <p:blipFill>
          <a:blip r:embed="rId3"/>
          <a:stretch>
            <a:fillRect/>
          </a:stretch>
        </p:blipFill>
        <p:spPr>
          <a:xfrm>
            <a:off x="8520294" y="1025707"/>
            <a:ext cx="2665867" cy="27235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F6916842-A37A-4C72-90BA-242533D926BE}"/>
              </a:ext>
            </a:extLst>
          </p:cNvPr>
          <p:cNvPicPr>
            <a:picLocks noChangeAspect="1"/>
          </p:cNvPicPr>
          <p:nvPr/>
        </p:nvPicPr>
        <p:blipFill>
          <a:blip r:embed="rId4"/>
          <a:stretch>
            <a:fillRect/>
          </a:stretch>
        </p:blipFill>
        <p:spPr>
          <a:xfrm>
            <a:off x="300826" y="3185694"/>
            <a:ext cx="2649220" cy="27249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01634428"/>
      </p:ext>
    </p:extLst>
  </p:cSld>
  <p:clrMapOvr>
    <a:masterClrMapping/>
  </p:clrMapOvr>
</p:sld>
</file>

<file path=ppt/theme/theme1.xml><?xml version="1.0" encoding="utf-8"?>
<a:theme xmlns:a="http://schemas.openxmlformats.org/drawingml/2006/main" name="DS637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S6306.potx" id="{F22A471F-81E3-4714-A951-6BEB003A7285}" vid="{C1BD5EE3-421E-442B-9E0D-1CFD71CB92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DS6306</Template>
  <TotalTime>3257</TotalTime>
  <Words>1433</Words>
  <Application>Microsoft Macintosh PowerPoint</Application>
  <PresentationFormat>Widescreen</PresentationFormat>
  <Paragraphs>215</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DS6371</vt:lpstr>
      <vt:lpstr>A Case Study in Beer</vt:lpstr>
      <vt:lpstr>Analysis Questions</vt:lpstr>
      <vt:lpstr>Breweries by State</vt:lpstr>
      <vt:lpstr>Breweries by State</vt:lpstr>
      <vt:lpstr>Missing Values</vt:lpstr>
      <vt:lpstr>Median ABV by State</vt:lpstr>
      <vt:lpstr>Median IBU by State</vt:lpstr>
      <vt:lpstr>Median ABV vs Median IBU – Does a relationship exist</vt:lpstr>
      <vt:lpstr>PowerPoint Presentation</vt:lpstr>
      <vt:lpstr>Summary Statics of ABV</vt:lpstr>
      <vt:lpstr>Relationship between IBU and ABV</vt:lpstr>
      <vt:lpstr>Investigate the Difference between IPA and Ale’s using a kNN classifier</vt:lpstr>
      <vt:lpstr>Investigate the Difference between IPA and Ale’s using a Naïve Bayes classifier</vt:lpstr>
      <vt:lpstr>Investigate the Difference between IPA and Ale’s using a kNN classifier</vt:lpstr>
      <vt:lpstr>Investigating Relationship Between Style and IBU</vt:lpstr>
      <vt:lpstr>Investigating Relationship Between Style and IBU</vt:lpstr>
      <vt:lpstr>Investigating Relationship Between Style and IBU</vt:lpstr>
      <vt:lpstr>Key Takeaways</vt:lpstr>
      <vt:lpstr>YouTube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Budweiser Case Study</dc:title>
  <dc:creator>Ehly, Justin</dc:creator>
  <cp:lastModifiedBy>Goodwin, Ben</cp:lastModifiedBy>
  <cp:revision>85</cp:revision>
  <dcterms:created xsi:type="dcterms:W3CDTF">2020-10-10T20:40:25Z</dcterms:created>
  <dcterms:modified xsi:type="dcterms:W3CDTF">2020-10-24T13:58:36Z</dcterms:modified>
</cp:coreProperties>
</file>