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Georgia" panose="02040502050405020303" pitchFamily="18" charset="0"/>
      <p:regular r:id="rId34"/>
      <p:bold r:id="rId35"/>
      <p:italic r:id="rId36"/>
      <p:boldItalic r:id="rId37"/>
    </p:embeddedFont>
    <p:embeddedFont>
      <p:font typeface="Lato" panose="020B0604020202020204" charset="0"/>
      <p:regular r:id="rId38"/>
      <p:bold r:id="rId39"/>
      <p:italic r:id="rId40"/>
      <p:boldItalic r:id="rId41"/>
    </p:embeddedFont>
    <p:embeddedFont>
      <p:font typeface="Montserrat" panose="020B0604020202020204" charset="0"/>
      <p:regular r:id="rId42"/>
      <p:bold r:id="rId43"/>
      <p:italic r:id="rId44"/>
      <p:boldItalic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563A7D-6A1E-4926-A556-B5D10DD632D1}">
  <a:tblStyle styleId="{48563A7D-6A1E-4926-A556-B5D10DD632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12878803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1287880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12878803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1287880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1b67f1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1b67f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12878803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1287880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12878803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a1287880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12878803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12878803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cs" sz="1200" b="1">
                <a:solidFill>
                  <a:srgbClr val="222222"/>
                </a:solidFill>
              </a:rPr>
              <a:t>freeze </a:t>
            </a:r>
            <a:r>
              <a:rPr lang="cs" sz="1200">
                <a:solidFill>
                  <a:srgbClr val="222222"/>
                </a:solidFill>
                <a:highlight>
                  <a:srgbClr val="FFFFFF"/>
                </a:highlight>
              </a:rPr>
              <a:t>function allows you to grab any section of your active </a:t>
            </a:r>
            <a:r>
              <a:rPr lang="cs" sz="1200" b="1">
                <a:solidFill>
                  <a:srgbClr val="222222"/>
                </a:solidFill>
              </a:rPr>
              <a:t>reverb</a:t>
            </a:r>
            <a:r>
              <a:rPr lang="cs" sz="1200">
                <a:solidFill>
                  <a:srgbClr val="222222"/>
                </a:solidFill>
                <a:highlight>
                  <a:srgbClr val="FFFFFF"/>
                </a:highlight>
              </a:rPr>
              <a:t> tail in real time and add continuous sustain</a:t>
            </a:r>
            <a:endParaRPr sz="1200">
              <a:solidFill>
                <a:srgbClr val="333333"/>
              </a:solidFill>
              <a:latin typeface="Georgia"/>
              <a:ea typeface="Georgia"/>
              <a:cs typeface="Georgia"/>
              <a:sym typeface="Georgia"/>
            </a:endParaRPr>
          </a:p>
          <a:p>
            <a:pPr marL="0" lvl="0" indent="0" algn="l" rtl="0">
              <a:spcBef>
                <a:spcPts val="18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1287880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1287880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1c8ec9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1c8ec9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a1c8ec90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a1c8ec9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1c8ec90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a1c8ec9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1287880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1287880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1c8ec90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a1c8ec90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a1e35d0b6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a1e35d0b6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28a5ee5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28a5ee5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a134061f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a134061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1e35d0b6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1e35d0b6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a12878803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a1287880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1287880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1287880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12878803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1287880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134061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134061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3541cf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3541cf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1287880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1287880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Explain in detail how electric guitar works</a:t>
            </a:r>
            <a:endParaRPr/>
          </a:p>
          <a:p>
            <a:pPr marL="0" lvl="0" indent="0" algn="l" rtl="0">
              <a:spcBef>
                <a:spcPts val="0"/>
              </a:spcBef>
              <a:spcAft>
                <a:spcPts val="0"/>
              </a:spcAft>
              <a:buNone/>
            </a:pPr>
            <a:endParaRPr/>
          </a:p>
          <a:p>
            <a:pPr marL="0" lvl="0" indent="0" algn="l" rtl="0">
              <a:spcBef>
                <a:spcPts val="0"/>
              </a:spcBef>
              <a:spcAft>
                <a:spcPts val="0"/>
              </a:spcAft>
              <a:buNone/>
            </a:pPr>
            <a:r>
              <a:rPr lang="cs" sz="1200">
                <a:latin typeface="Times New Roman"/>
                <a:ea typeface="Times New Roman"/>
                <a:cs typeface="Times New Roman"/>
                <a:sym typeface="Times New Roman"/>
              </a:rPr>
              <a:t>-Mention Effects pedals require presence of mind on the part of the performer to trigger them at the correct time, and to adjust the settings between songs or even between sections of songs </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cs" sz="1200">
                <a:latin typeface="Times New Roman"/>
                <a:ea typeface="Times New Roman"/>
                <a:cs typeface="Times New Roman"/>
                <a:sym typeface="Times New Roman"/>
              </a:rPr>
              <a:t>-Explain that these constraints limit the performer’s mobility and stage presence and split their focus away from playing their instrument</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r>
              <a:rPr lang="cs"/>
              <a:t>-Explain that digital effect software is a more cost effective option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134061f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a134061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a134061f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a134061f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1287880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1287880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12878803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1287880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12878803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1287880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12878803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1287880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12878803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1287880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12878803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12878803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c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xvDbJUrsZiOqP90orbz2YzFZ8HaGTQm_/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drive.google.com/file/d/0B4uP8YoZDfV5dkRJdXR6V2tZbkJqalpDc04zWWlYcWhITFRn/view"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drive.google.com/file/d/0B4uP8YoZDfV5RGhKempFM0FaX01xWkxhRkdGck5TLURHR3Bn/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Triggered Guitar Effects Platform</a:t>
            </a:r>
            <a:endParaRPr/>
          </a:p>
        </p:txBody>
      </p:sp>
      <p:sp>
        <p:nvSpPr>
          <p:cNvPr id="135" name="Google Shape;135;p13"/>
          <p:cNvSpPr txBox="1">
            <a:spLocks noGrp="1"/>
          </p:cNvSpPr>
          <p:nvPr>
            <p:ph type="subTitle" idx="1"/>
          </p:nvPr>
        </p:nvSpPr>
        <p:spPr>
          <a:xfrm>
            <a:off x="4114650" y="3768200"/>
            <a:ext cx="44400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1800">
                <a:solidFill>
                  <a:srgbClr val="FFFFFF"/>
                </a:solidFill>
              </a:rPr>
              <a:t>Ralph Carlo Quinto (CE), Bryan Guner (EE), Haley Scott (EE)</a:t>
            </a:r>
            <a:endParaRPr sz="18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cs" sz="1600">
                <a:solidFill>
                  <a:srgbClr val="FFFFFF"/>
                </a:solidFill>
              </a:rPr>
              <a:t>Advisor: Dr. Ambrose Adegbege</a:t>
            </a:r>
            <a:endParaRPr sz="1600">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Block Diagram of Simplified PD Patch</a:t>
            </a:r>
            <a:endParaRPr/>
          </a:p>
        </p:txBody>
      </p:sp>
      <p:pic>
        <p:nvPicPr>
          <p:cNvPr id="189" name="Google Shape;189;p22"/>
          <p:cNvPicPr preferRelativeResize="0"/>
          <p:nvPr/>
        </p:nvPicPr>
        <p:blipFill>
          <a:blip r:embed="rId3">
            <a:alphaModFix/>
          </a:blip>
          <a:stretch>
            <a:fillRect/>
          </a:stretch>
        </p:blipFill>
        <p:spPr>
          <a:xfrm>
            <a:off x="631538" y="1706924"/>
            <a:ext cx="7880935" cy="3010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Video Demonstration</a:t>
            </a:r>
            <a:endParaRPr/>
          </a:p>
        </p:txBody>
      </p:sp>
      <p:pic>
        <p:nvPicPr>
          <p:cNvPr id="195" name="Google Shape;195;p23" title="20171203_140528.mp4">
            <a:hlinkClick r:id="rId3"/>
          </p:cNvPr>
          <p:cNvPicPr preferRelativeResize="0"/>
          <p:nvPr/>
        </p:nvPicPr>
        <p:blipFill>
          <a:blip r:embed="rId4">
            <a:alphaModFix/>
          </a:blip>
          <a:stretch>
            <a:fillRect/>
          </a:stretch>
        </p:blipFill>
        <p:spPr>
          <a:xfrm>
            <a:off x="2530950" y="1496500"/>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Issues With Approach</a:t>
            </a: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cs" sz="1800"/>
              <a:t>Sensitive to performance speed and articulation</a:t>
            </a:r>
            <a:endParaRPr sz="1800">
              <a:solidFill>
                <a:schemeClr val="dk1"/>
              </a:solidFill>
              <a:highlight>
                <a:srgbClr val="FFFF00"/>
              </a:highlight>
            </a:endParaRPr>
          </a:p>
          <a:p>
            <a:pPr marL="457200" lvl="0" indent="-342900" algn="l" rtl="0">
              <a:lnSpc>
                <a:spcPct val="200000"/>
              </a:lnSpc>
              <a:spcBef>
                <a:spcPts val="0"/>
              </a:spcBef>
              <a:spcAft>
                <a:spcPts val="0"/>
              </a:spcAft>
              <a:buSzPts val="1800"/>
              <a:buChar char="●"/>
            </a:pPr>
            <a:r>
              <a:rPr lang="cs" sz="1800"/>
              <a:t>Similar songs may trigger an effect configured for a specific song</a:t>
            </a:r>
            <a:endParaRPr sz="1800"/>
          </a:p>
          <a:p>
            <a:pPr marL="457200" lvl="0" indent="-342900" algn="l" rtl="0">
              <a:lnSpc>
                <a:spcPct val="200000"/>
              </a:lnSpc>
              <a:spcBef>
                <a:spcPts val="0"/>
              </a:spcBef>
              <a:spcAft>
                <a:spcPts val="0"/>
              </a:spcAft>
              <a:buSzPts val="1800"/>
              <a:buChar char="●"/>
            </a:pPr>
            <a:r>
              <a:rPr lang="cs" sz="1800"/>
              <a:t>Minor inconsistencies in count accuracy </a:t>
            </a:r>
            <a:endParaRPr sz="1800"/>
          </a:p>
          <a:p>
            <a:pPr marL="457200" lvl="0" indent="-342900" algn="l" rtl="0">
              <a:lnSpc>
                <a:spcPct val="200000"/>
              </a:lnSpc>
              <a:spcBef>
                <a:spcPts val="0"/>
              </a:spcBef>
              <a:spcAft>
                <a:spcPts val="0"/>
              </a:spcAft>
              <a:buSzPts val="1800"/>
              <a:buChar char="●"/>
            </a:pPr>
            <a:r>
              <a:rPr lang="cs" sz="1800"/>
              <a:t>Geared towards handling 1 note at a time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Delay Effect</a:t>
            </a:r>
            <a:endParaRPr/>
          </a:p>
        </p:txBody>
      </p:sp>
      <p:sp>
        <p:nvSpPr>
          <p:cNvPr id="207" name="Google Shape;207;p25"/>
          <p:cNvSpPr txBox="1">
            <a:spLocks noGrp="1"/>
          </p:cNvSpPr>
          <p:nvPr>
            <p:ph type="body" idx="1"/>
          </p:nvPr>
        </p:nvSpPr>
        <p:spPr>
          <a:xfrm>
            <a:off x="413425" y="1538725"/>
            <a:ext cx="41436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Proxima Nova"/>
              <a:buChar char="●"/>
            </a:pPr>
            <a:r>
              <a:rPr lang="cs" sz="1800">
                <a:latin typeface="Proxima Nova"/>
                <a:ea typeface="Proxima Nova"/>
                <a:cs typeface="Proxima Nova"/>
                <a:sym typeface="Proxima Nova"/>
              </a:rPr>
              <a:t>Creates the sound of a repeating, decaying echo</a:t>
            </a:r>
            <a:endParaRPr sz="1800">
              <a:latin typeface="Proxima Nova"/>
              <a:ea typeface="Proxima Nova"/>
              <a:cs typeface="Proxima Nova"/>
              <a:sym typeface="Proxima Nova"/>
            </a:endParaRPr>
          </a:p>
          <a:p>
            <a:pPr marL="457200" lvl="0" indent="-342900" algn="l" rtl="0">
              <a:lnSpc>
                <a:spcPct val="150000"/>
              </a:lnSpc>
              <a:spcBef>
                <a:spcPts val="1000"/>
              </a:spcBef>
              <a:spcAft>
                <a:spcPts val="0"/>
              </a:spcAft>
              <a:buSzPts val="1800"/>
              <a:buFont typeface="Proxima Nova"/>
              <a:buChar char="●"/>
            </a:pPr>
            <a:r>
              <a:rPr lang="cs" sz="1800">
                <a:latin typeface="Proxima Nova"/>
                <a:ea typeface="Proxima Nova"/>
                <a:cs typeface="Proxima Nova"/>
                <a:sym typeface="Proxima Nova"/>
              </a:rPr>
              <a:t>Delwrite block allocates memory for a delay line</a:t>
            </a:r>
            <a:endParaRPr sz="1800">
              <a:latin typeface="Proxima Nova"/>
              <a:ea typeface="Proxima Nova"/>
              <a:cs typeface="Proxima Nova"/>
              <a:sym typeface="Proxima Nova"/>
            </a:endParaRPr>
          </a:p>
          <a:p>
            <a:pPr marL="457200" lvl="0" indent="-342900" algn="l" rtl="0">
              <a:lnSpc>
                <a:spcPct val="150000"/>
              </a:lnSpc>
              <a:spcBef>
                <a:spcPts val="1000"/>
              </a:spcBef>
              <a:spcAft>
                <a:spcPts val="1000"/>
              </a:spcAft>
              <a:buSzPts val="1800"/>
              <a:buFont typeface="Proxima Nova"/>
              <a:buChar char="●"/>
            </a:pPr>
            <a:r>
              <a:rPr lang="cs" sz="1800">
                <a:latin typeface="Proxima Nova"/>
                <a:ea typeface="Proxima Nova"/>
                <a:cs typeface="Proxima Nova"/>
                <a:sym typeface="Proxima Nova"/>
              </a:rPr>
              <a:t>Delread block reads the signal from a delay line</a:t>
            </a:r>
            <a:endParaRPr sz="1800">
              <a:latin typeface="Proxima Nova"/>
              <a:ea typeface="Proxima Nova"/>
              <a:cs typeface="Proxima Nova"/>
              <a:sym typeface="Proxima Nova"/>
            </a:endParaRPr>
          </a:p>
        </p:txBody>
      </p:sp>
      <p:pic>
        <p:nvPicPr>
          <p:cNvPr id="208" name="Google Shape;208;p25"/>
          <p:cNvPicPr preferRelativeResize="0"/>
          <p:nvPr/>
        </p:nvPicPr>
        <p:blipFill>
          <a:blip r:embed="rId3">
            <a:alphaModFix/>
          </a:blip>
          <a:stretch>
            <a:fillRect/>
          </a:stretch>
        </p:blipFill>
        <p:spPr>
          <a:xfrm>
            <a:off x="4557025" y="1412175"/>
            <a:ext cx="4457050" cy="283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Fuzz Effect</a:t>
            </a:r>
            <a:endParaRPr/>
          </a:p>
        </p:txBody>
      </p:sp>
      <p:sp>
        <p:nvSpPr>
          <p:cNvPr id="214" name="Google Shape;214;p26"/>
          <p:cNvSpPr txBox="1">
            <a:spLocks noGrp="1"/>
          </p:cNvSpPr>
          <p:nvPr>
            <p:ph type="body" idx="1"/>
          </p:nvPr>
        </p:nvSpPr>
        <p:spPr>
          <a:xfrm>
            <a:off x="799200" y="1461500"/>
            <a:ext cx="37194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Proxima Nova"/>
              <a:buChar char="●"/>
            </a:pPr>
            <a:r>
              <a:rPr lang="cs" sz="1800">
                <a:latin typeface="Proxima Nova"/>
                <a:ea typeface="Proxima Nova"/>
                <a:cs typeface="Proxima Nova"/>
                <a:sym typeface="Proxima Nova"/>
              </a:rPr>
              <a:t>Creates the sound of a distorted, heavier guitar</a:t>
            </a:r>
            <a:endParaRPr sz="1800">
              <a:latin typeface="Proxima Nova"/>
              <a:ea typeface="Proxima Nova"/>
              <a:cs typeface="Proxima Nova"/>
              <a:sym typeface="Proxima Nova"/>
            </a:endParaRPr>
          </a:p>
          <a:p>
            <a:pPr marL="457200" lvl="0" indent="-342900" algn="l" rtl="0">
              <a:lnSpc>
                <a:spcPct val="150000"/>
              </a:lnSpc>
              <a:spcBef>
                <a:spcPts val="1000"/>
              </a:spcBef>
              <a:spcAft>
                <a:spcPts val="1000"/>
              </a:spcAft>
              <a:buSzPts val="1800"/>
              <a:buFont typeface="Proxima Nova"/>
              <a:buChar char="●"/>
            </a:pPr>
            <a:r>
              <a:rPr lang="cs" sz="1800">
                <a:latin typeface="Proxima Nova"/>
                <a:ea typeface="Proxima Nova"/>
                <a:cs typeface="Proxima Nova"/>
                <a:sym typeface="Proxima Nova"/>
              </a:rPr>
              <a:t>Clip block restricts a signal to lie between two limits</a:t>
            </a:r>
            <a:endParaRPr sz="1800">
              <a:latin typeface="Proxima Nova"/>
              <a:ea typeface="Proxima Nova"/>
              <a:cs typeface="Proxima Nova"/>
              <a:sym typeface="Proxima Nova"/>
            </a:endParaRPr>
          </a:p>
        </p:txBody>
      </p:sp>
      <p:pic>
        <p:nvPicPr>
          <p:cNvPr id="215" name="Google Shape;215;p26"/>
          <p:cNvPicPr preferRelativeResize="0"/>
          <p:nvPr/>
        </p:nvPicPr>
        <p:blipFill>
          <a:blip r:embed="rId3">
            <a:alphaModFix/>
          </a:blip>
          <a:stretch>
            <a:fillRect/>
          </a:stretch>
        </p:blipFill>
        <p:spPr>
          <a:xfrm>
            <a:off x="4672400" y="1105950"/>
            <a:ext cx="4152326" cy="2220500"/>
          </a:xfrm>
          <a:prstGeom prst="rect">
            <a:avLst/>
          </a:prstGeom>
          <a:noFill/>
          <a:ln>
            <a:noFill/>
          </a:ln>
        </p:spPr>
      </p:pic>
      <p:pic>
        <p:nvPicPr>
          <p:cNvPr id="216" name="Google Shape;216;p26"/>
          <p:cNvPicPr preferRelativeResize="0"/>
          <p:nvPr/>
        </p:nvPicPr>
        <p:blipFill>
          <a:blip r:embed="rId4">
            <a:alphaModFix/>
          </a:blip>
          <a:stretch>
            <a:fillRect/>
          </a:stretch>
        </p:blipFill>
        <p:spPr>
          <a:xfrm>
            <a:off x="4909337" y="3527700"/>
            <a:ext cx="3678451" cy="1350325"/>
          </a:xfrm>
          <a:prstGeom prst="rect">
            <a:avLst/>
          </a:prstGeom>
          <a:noFill/>
          <a:ln>
            <a:noFill/>
          </a:ln>
        </p:spPr>
      </p:pic>
      <p:pic>
        <p:nvPicPr>
          <p:cNvPr id="217" name="Google Shape;217;p26" title="Fuzz.MOV">
            <a:hlinkClick r:id="rId5"/>
          </p:cNvPr>
          <p:cNvPicPr preferRelativeResize="0"/>
          <p:nvPr/>
        </p:nvPicPr>
        <p:blipFill>
          <a:blip r:embed="rId6">
            <a:alphaModFix/>
          </a:blip>
          <a:stretch>
            <a:fillRect/>
          </a:stretch>
        </p:blipFill>
        <p:spPr>
          <a:xfrm>
            <a:off x="281000" y="4304400"/>
            <a:ext cx="764825" cy="57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Reverb Effect</a:t>
            </a:r>
            <a:endParaRPr/>
          </a:p>
        </p:txBody>
      </p:sp>
      <p:sp>
        <p:nvSpPr>
          <p:cNvPr id="223" name="Google Shape;223;p27"/>
          <p:cNvSpPr txBox="1">
            <a:spLocks noGrp="1"/>
          </p:cNvSpPr>
          <p:nvPr>
            <p:ph type="body" idx="1"/>
          </p:nvPr>
        </p:nvSpPr>
        <p:spPr>
          <a:xfrm>
            <a:off x="644150" y="1461800"/>
            <a:ext cx="30726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Proxima Nova"/>
              <a:buChar char="●"/>
            </a:pPr>
            <a:r>
              <a:rPr lang="cs" sz="1800">
                <a:latin typeface="Proxima Nova"/>
                <a:ea typeface="Proxima Nova"/>
                <a:cs typeface="Proxima Nova"/>
                <a:sym typeface="Proxima Nova"/>
              </a:rPr>
              <a:t>Creates the sound of a performance in a concert hall </a:t>
            </a:r>
            <a:endParaRPr sz="1800">
              <a:latin typeface="Proxima Nova"/>
              <a:ea typeface="Proxima Nova"/>
              <a:cs typeface="Proxima Nova"/>
              <a:sym typeface="Proxima Nova"/>
            </a:endParaRPr>
          </a:p>
          <a:p>
            <a:pPr marL="457200" lvl="0" indent="-342900" algn="l" rtl="0">
              <a:lnSpc>
                <a:spcPct val="150000"/>
              </a:lnSpc>
              <a:spcBef>
                <a:spcPts val="1000"/>
              </a:spcBef>
              <a:spcAft>
                <a:spcPts val="0"/>
              </a:spcAft>
              <a:buSzPts val="1800"/>
              <a:buFont typeface="Proxima Nova"/>
              <a:buChar char="●"/>
            </a:pPr>
            <a:r>
              <a:rPr lang="cs" sz="1800">
                <a:latin typeface="Proxima Nova"/>
                <a:ea typeface="Proxima Nova"/>
                <a:cs typeface="Proxima Nova"/>
                <a:sym typeface="Proxima Nova"/>
              </a:rPr>
              <a:t>Mirrors a large number of reflections to build up and then decay</a:t>
            </a:r>
            <a:endParaRPr sz="1800">
              <a:latin typeface="Proxima Nova"/>
              <a:ea typeface="Proxima Nova"/>
              <a:cs typeface="Proxima Nova"/>
              <a:sym typeface="Proxima Nova"/>
            </a:endParaRPr>
          </a:p>
          <a:p>
            <a:pPr marL="0" lvl="0" indent="0" algn="l" rtl="0">
              <a:lnSpc>
                <a:spcPct val="150000"/>
              </a:lnSpc>
              <a:spcBef>
                <a:spcPts val="1000"/>
              </a:spcBef>
              <a:spcAft>
                <a:spcPts val="1000"/>
              </a:spcAft>
              <a:buNone/>
            </a:pPr>
            <a:endParaRPr sz="1800">
              <a:latin typeface="Proxima Nova"/>
              <a:ea typeface="Proxima Nova"/>
              <a:cs typeface="Proxima Nova"/>
              <a:sym typeface="Proxima Nova"/>
            </a:endParaRPr>
          </a:p>
        </p:txBody>
      </p:sp>
      <p:pic>
        <p:nvPicPr>
          <p:cNvPr id="224" name="Google Shape;224;p27"/>
          <p:cNvPicPr preferRelativeResize="0"/>
          <p:nvPr/>
        </p:nvPicPr>
        <p:blipFill>
          <a:blip r:embed="rId3">
            <a:alphaModFix/>
          </a:blip>
          <a:stretch>
            <a:fillRect/>
          </a:stretch>
        </p:blipFill>
        <p:spPr>
          <a:xfrm>
            <a:off x="3955600" y="1248125"/>
            <a:ext cx="4995049" cy="3725900"/>
          </a:xfrm>
          <a:prstGeom prst="rect">
            <a:avLst/>
          </a:prstGeom>
          <a:noFill/>
          <a:ln>
            <a:noFill/>
          </a:ln>
        </p:spPr>
      </p:pic>
      <p:pic>
        <p:nvPicPr>
          <p:cNvPr id="225" name="Google Shape;225;p27" title="Reverb.MOV">
            <a:hlinkClick r:id="rId4"/>
          </p:cNvPr>
          <p:cNvPicPr preferRelativeResize="0"/>
          <p:nvPr/>
        </p:nvPicPr>
        <p:blipFill>
          <a:blip r:embed="rId5">
            <a:alphaModFix/>
          </a:blip>
          <a:stretch>
            <a:fillRect/>
          </a:stretch>
        </p:blipFill>
        <p:spPr>
          <a:xfrm>
            <a:off x="242975" y="4373000"/>
            <a:ext cx="758474" cy="56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8"/>
          <p:cNvPicPr preferRelativeResize="0"/>
          <p:nvPr/>
        </p:nvPicPr>
        <p:blipFill>
          <a:blip r:embed="rId3">
            <a:alphaModFix/>
          </a:blip>
          <a:stretch>
            <a:fillRect/>
          </a:stretch>
        </p:blipFill>
        <p:spPr>
          <a:xfrm>
            <a:off x="5702825" y="1000650"/>
            <a:ext cx="3181475" cy="3392825"/>
          </a:xfrm>
          <a:prstGeom prst="rect">
            <a:avLst/>
          </a:prstGeom>
          <a:noFill/>
          <a:ln>
            <a:noFill/>
          </a:ln>
        </p:spPr>
      </p:pic>
      <p:sp>
        <p:nvSpPr>
          <p:cNvPr id="231" name="Google Shape;23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Dynamic Time Warping</a:t>
            </a:r>
            <a:endParaRPr/>
          </a:p>
        </p:txBody>
      </p:sp>
      <p:sp>
        <p:nvSpPr>
          <p:cNvPr id="232" name="Google Shape;232;p28"/>
          <p:cNvSpPr txBox="1">
            <a:spLocks noGrp="1"/>
          </p:cNvSpPr>
          <p:nvPr>
            <p:ph type="body" idx="1"/>
          </p:nvPr>
        </p:nvSpPr>
        <p:spPr>
          <a:xfrm>
            <a:off x="945425" y="1000650"/>
            <a:ext cx="4757400" cy="3739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Montserrat"/>
              <a:buChar char="●"/>
            </a:pPr>
            <a:r>
              <a:rPr lang="cs" sz="1800">
                <a:latin typeface="Montserrat"/>
                <a:ea typeface="Montserrat"/>
                <a:cs typeface="Montserrat"/>
                <a:sym typeface="Montserrat"/>
              </a:rPr>
              <a:t>Algorithm for the measurement of similarity between two temporal sequences</a:t>
            </a:r>
            <a:endParaRPr sz="1800">
              <a:latin typeface="Montserrat"/>
              <a:ea typeface="Montserrat"/>
              <a:cs typeface="Montserrat"/>
              <a:sym typeface="Montserrat"/>
            </a:endParaRPr>
          </a:p>
          <a:p>
            <a:pPr marL="457200" lvl="0" indent="-342900" algn="l" rtl="0">
              <a:lnSpc>
                <a:spcPct val="150000"/>
              </a:lnSpc>
              <a:spcBef>
                <a:spcPts val="0"/>
              </a:spcBef>
              <a:spcAft>
                <a:spcPts val="0"/>
              </a:spcAft>
              <a:buSzPts val="1800"/>
              <a:buFont typeface="Montserrat"/>
              <a:buChar char="●"/>
            </a:pPr>
            <a:r>
              <a:rPr lang="cs" sz="1800">
                <a:latin typeface="Montserrat"/>
                <a:ea typeface="Montserrat"/>
                <a:cs typeface="Montserrat"/>
                <a:sym typeface="Montserrat"/>
              </a:rPr>
              <a:t>Calculates an optimal match in the form of a distance that is the sum of localized cost functions</a:t>
            </a:r>
            <a:endParaRPr sz="1800">
              <a:latin typeface="Montserrat"/>
              <a:ea typeface="Montserrat"/>
              <a:cs typeface="Montserrat"/>
              <a:sym typeface="Montserrat"/>
            </a:endParaRPr>
          </a:p>
          <a:p>
            <a:pPr marL="0" lvl="0" indent="0" algn="l" rtl="0">
              <a:lnSpc>
                <a:spcPct val="150000"/>
              </a:lnSpc>
              <a:spcBef>
                <a:spcPts val="1000"/>
              </a:spcBef>
              <a:spcAft>
                <a:spcPts val="1000"/>
              </a:spcAft>
              <a:buNone/>
            </a:pP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DTW Path</a:t>
            </a:r>
            <a:endParaRPr/>
          </a:p>
        </p:txBody>
      </p:sp>
      <p:sp>
        <p:nvSpPr>
          <p:cNvPr id="238" name="Google Shape;238;p29"/>
          <p:cNvSpPr txBox="1">
            <a:spLocks noGrp="1"/>
          </p:cNvSpPr>
          <p:nvPr>
            <p:ph type="body" idx="1"/>
          </p:nvPr>
        </p:nvSpPr>
        <p:spPr>
          <a:xfrm>
            <a:off x="1297500" y="1202200"/>
            <a:ext cx="7038900" cy="2911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Font typeface="Montserrat"/>
              <a:buChar char="●"/>
            </a:pPr>
            <a:r>
              <a:rPr lang="cs" sz="1800">
                <a:latin typeface="Montserrat"/>
                <a:ea typeface="Montserrat"/>
                <a:cs typeface="Montserrat"/>
                <a:sym typeface="Montserrat"/>
              </a:rPr>
              <a:t>The process can be thought of conceptually as arranging the two sequences on the sides of a grid</a:t>
            </a:r>
            <a:endParaRPr sz="1800">
              <a:latin typeface="Montserrat"/>
              <a:ea typeface="Montserrat"/>
              <a:cs typeface="Montserrat"/>
              <a:sym typeface="Montserrat"/>
            </a:endParaRPr>
          </a:p>
          <a:p>
            <a:pPr marL="457200" lvl="0" indent="-342900" algn="l" rtl="0">
              <a:lnSpc>
                <a:spcPct val="200000"/>
              </a:lnSpc>
              <a:spcBef>
                <a:spcPts val="0"/>
              </a:spcBef>
              <a:spcAft>
                <a:spcPts val="0"/>
              </a:spcAft>
              <a:buSzPts val="1800"/>
              <a:buFont typeface="Montserrat"/>
              <a:buChar char="●"/>
            </a:pPr>
            <a:r>
              <a:rPr lang="cs" sz="1800">
                <a:latin typeface="Montserrat"/>
                <a:ea typeface="Montserrat"/>
                <a:cs typeface="Montserrat"/>
                <a:sym typeface="Montserrat"/>
              </a:rPr>
              <a:t>Each cell within the grid will be filled in with a distance measure comparing the corresponding elements of the two sequences</a:t>
            </a:r>
            <a:endParaRPr sz="18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DTW Path</a:t>
            </a:r>
            <a:endParaRPr/>
          </a:p>
        </p:txBody>
      </p:sp>
      <p:pic>
        <p:nvPicPr>
          <p:cNvPr id="244" name="Google Shape;244;p30"/>
          <p:cNvPicPr preferRelativeResize="0"/>
          <p:nvPr/>
        </p:nvPicPr>
        <p:blipFill>
          <a:blip r:embed="rId3">
            <a:alphaModFix/>
          </a:blip>
          <a:stretch>
            <a:fillRect/>
          </a:stretch>
        </p:blipFill>
        <p:spPr>
          <a:xfrm>
            <a:off x="1560750" y="1307850"/>
            <a:ext cx="6022500" cy="338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How DTW Works</a:t>
            </a:r>
            <a:endParaRPr/>
          </a:p>
        </p:txBody>
      </p:sp>
      <p:sp>
        <p:nvSpPr>
          <p:cNvPr id="250" name="Google Shape;250;p31"/>
          <p:cNvSpPr txBox="1">
            <a:spLocks noGrp="1"/>
          </p:cNvSpPr>
          <p:nvPr>
            <p:ph type="body" idx="1"/>
          </p:nvPr>
        </p:nvSpPr>
        <p:spPr>
          <a:xfrm>
            <a:off x="1297500" y="1176325"/>
            <a:ext cx="70389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Montserrat"/>
              <a:buChar char="●"/>
            </a:pPr>
            <a:r>
              <a:rPr lang="cs" sz="1800">
                <a:latin typeface="Montserrat"/>
                <a:ea typeface="Montserrat"/>
                <a:cs typeface="Montserrat"/>
                <a:sym typeface="Montserrat"/>
              </a:rPr>
              <a:t>To find the best path through the grid, we search for a path that minimizes the total distance between them</a:t>
            </a:r>
            <a:endParaRPr sz="1800">
              <a:latin typeface="Montserrat"/>
              <a:ea typeface="Montserrat"/>
              <a:cs typeface="Montserrat"/>
              <a:sym typeface="Montserrat"/>
            </a:endParaRPr>
          </a:p>
          <a:p>
            <a:pPr marL="457200" lvl="0" indent="-342900" algn="l" rtl="0">
              <a:lnSpc>
                <a:spcPct val="150000"/>
              </a:lnSpc>
              <a:spcBef>
                <a:spcPts val="0"/>
              </a:spcBef>
              <a:spcAft>
                <a:spcPts val="0"/>
              </a:spcAft>
              <a:buSzPts val="1800"/>
              <a:buFont typeface="Montserrat"/>
              <a:buChar char="●"/>
            </a:pPr>
            <a:r>
              <a:rPr lang="cs" sz="1800">
                <a:latin typeface="Montserrat"/>
                <a:ea typeface="Montserrat"/>
                <a:cs typeface="Montserrat"/>
                <a:sym typeface="Montserrat"/>
              </a:rPr>
              <a:t>Without optimizations, all possible paths through the grid are calculated and a minimum is selected</a:t>
            </a:r>
            <a:endParaRPr sz="1800">
              <a:latin typeface="Montserrat"/>
              <a:ea typeface="Montserrat"/>
              <a:cs typeface="Montserrat"/>
              <a:sym typeface="Montserrat"/>
            </a:endParaRPr>
          </a:p>
        </p:txBody>
      </p:sp>
      <p:pic>
        <p:nvPicPr>
          <p:cNvPr id="251" name="Google Shape;251;p31"/>
          <p:cNvPicPr preferRelativeResize="0"/>
          <p:nvPr/>
        </p:nvPicPr>
        <p:blipFill>
          <a:blip r:embed="rId3">
            <a:alphaModFix/>
          </a:blip>
          <a:stretch>
            <a:fillRect/>
          </a:stretch>
        </p:blipFill>
        <p:spPr>
          <a:xfrm>
            <a:off x="2667207" y="3048000"/>
            <a:ext cx="4167768" cy="171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Overview</a:t>
            </a:r>
            <a:endParaRPr/>
          </a:p>
        </p:txBody>
      </p:sp>
      <p:sp>
        <p:nvSpPr>
          <p:cNvPr id="141" name="Google Shape;141;p1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FFFFFF"/>
              </a:buClr>
              <a:buSzPts val="1700"/>
              <a:buChar char="●"/>
            </a:pPr>
            <a:r>
              <a:rPr lang="cs" sz="1700">
                <a:solidFill>
                  <a:srgbClr val="FFFFFF"/>
                </a:solidFill>
              </a:rPr>
              <a:t>Problem Identification</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Project Goals</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Project Status</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Pure Data</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Video Demonstration</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t>Digital Effects</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Dynamic Time Warping</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Project Management</a:t>
            </a:r>
            <a:endParaRPr sz="1700">
              <a:solidFill>
                <a:srgbClr val="FFFFFF"/>
              </a:solidFill>
            </a:endParaRPr>
          </a:p>
          <a:p>
            <a:pPr marL="457200" lvl="0" indent="-336550" algn="l" rtl="0">
              <a:lnSpc>
                <a:spcPct val="150000"/>
              </a:lnSpc>
              <a:spcBef>
                <a:spcPts val="0"/>
              </a:spcBef>
              <a:spcAft>
                <a:spcPts val="0"/>
              </a:spcAft>
              <a:buClr>
                <a:srgbClr val="FFFFFF"/>
              </a:buClr>
              <a:buSzPts val="1700"/>
              <a:buChar char="●"/>
            </a:pPr>
            <a:r>
              <a:rPr lang="cs" sz="1700">
                <a:solidFill>
                  <a:srgbClr val="FFFFFF"/>
                </a:solidFill>
              </a:rPr>
              <a:t>Summary</a:t>
            </a:r>
            <a:endParaRPr sz="17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Why DTW?</a:t>
            </a:r>
            <a:endParaRPr/>
          </a:p>
        </p:txBody>
      </p:sp>
      <p:sp>
        <p:nvSpPr>
          <p:cNvPr id="257" name="Google Shape;257;p32"/>
          <p:cNvSpPr txBox="1">
            <a:spLocks noGrp="1"/>
          </p:cNvSpPr>
          <p:nvPr>
            <p:ph type="body" idx="1"/>
          </p:nvPr>
        </p:nvSpPr>
        <p:spPr>
          <a:xfrm>
            <a:off x="1297500" y="1507400"/>
            <a:ext cx="7038900" cy="2911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Montserrat"/>
              <a:buChar char="●"/>
            </a:pPr>
            <a:r>
              <a:rPr lang="cs" sz="1600">
                <a:latin typeface="Montserrat"/>
                <a:ea typeface="Montserrat"/>
                <a:cs typeface="Montserrat"/>
                <a:sym typeface="Montserrat"/>
              </a:rPr>
              <a:t>DTW is relatively insensitive to time-scale contraction or dilation in either the database or query signals</a:t>
            </a:r>
            <a:endParaRPr sz="1600">
              <a:latin typeface="Montserrat"/>
              <a:ea typeface="Montserrat"/>
              <a:cs typeface="Montserrat"/>
              <a:sym typeface="Montserrat"/>
            </a:endParaRPr>
          </a:p>
          <a:p>
            <a:pPr marL="457200" lvl="0" indent="-330200" algn="l" rtl="0">
              <a:lnSpc>
                <a:spcPct val="150000"/>
              </a:lnSpc>
              <a:spcBef>
                <a:spcPts val="0"/>
              </a:spcBef>
              <a:spcAft>
                <a:spcPts val="0"/>
              </a:spcAft>
              <a:buSzPts val="1600"/>
              <a:buFont typeface="Montserrat"/>
              <a:buChar char="●"/>
            </a:pPr>
            <a:r>
              <a:rPr lang="cs" sz="1600">
                <a:latin typeface="Montserrat"/>
                <a:ea typeface="Montserrat"/>
                <a:cs typeface="Montserrat"/>
                <a:sym typeface="Montserrat"/>
              </a:rPr>
              <a:t> A slightly erroneous performance will register a match as long as the section is the closest match to the database sequence relative to what’s been processed so far</a:t>
            </a:r>
            <a:endParaRPr sz="1600">
              <a:latin typeface="Montserrat"/>
              <a:ea typeface="Montserrat"/>
              <a:cs typeface="Montserrat"/>
              <a:sym typeface="Montserrat"/>
            </a:endParaRPr>
          </a:p>
          <a:p>
            <a:pPr marL="457200" lvl="0" indent="-330200" algn="l" rtl="0">
              <a:lnSpc>
                <a:spcPct val="150000"/>
              </a:lnSpc>
              <a:spcBef>
                <a:spcPts val="0"/>
              </a:spcBef>
              <a:spcAft>
                <a:spcPts val="0"/>
              </a:spcAft>
              <a:buSzPts val="1600"/>
              <a:buFont typeface="Montserrat"/>
              <a:buChar char="●"/>
            </a:pPr>
            <a:r>
              <a:rPr lang="cs" sz="1600">
                <a:latin typeface="Montserrat"/>
                <a:ea typeface="Montserrat"/>
                <a:cs typeface="Montserrat"/>
                <a:sym typeface="Montserrat"/>
              </a:rPr>
              <a:t>The algorithm is commonplace in most speech dictation software and has a wide scope of applications such as  gesture recognition  </a:t>
            </a:r>
            <a:endParaRPr sz="16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DTW Data Mining</a:t>
            </a:r>
            <a:endParaRPr/>
          </a:p>
        </p:txBody>
      </p:sp>
      <p:sp>
        <p:nvSpPr>
          <p:cNvPr id="263" name="Google Shape;263;p33"/>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cs" sz="1800"/>
              <a:t>Find subsequence within a larger database sequence that minimizes DTW-distance to a query sequence over all possible subsequences of the database</a:t>
            </a:r>
            <a:endParaRPr sz="1800"/>
          </a:p>
          <a:p>
            <a:pPr marL="457200" lvl="0" indent="-342900" algn="l" rtl="0">
              <a:lnSpc>
                <a:spcPct val="150000"/>
              </a:lnSpc>
              <a:spcBef>
                <a:spcPts val="0"/>
              </a:spcBef>
              <a:spcAft>
                <a:spcPts val="0"/>
              </a:spcAft>
              <a:buSzPts val="1800"/>
              <a:buChar char="●"/>
            </a:pPr>
            <a:r>
              <a:rPr lang="cs" sz="1800"/>
              <a:t>Penalizes matches near the beginning or end of the database sequence</a:t>
            </a:r>
            <a:endParaRPr sz="1800"/>
          </a:p>
          <a:p>
            <a:pPr marL="457200" lvl="0" indent="-342900" algn="l" rtl="0">
              <a:lnSpc>
                <a:spcPct val="150000"/>
              </a:lnSpc>
              <a:spcBef>
                <a:spcPts val="0"/>
              </a:spcBef>
              <a:spcAft>
                <a:spcPts val="0"/>
              </a:spcAft>
              <a:buSzPts val="1800"/>
              <a:buChar char="●"/>
            </a:pPr>
            <a:r>
              <a:rPr lang="cs" sz="1800"/>
              <a:t>Assigns the min DTW-distance that is possible between the query and the subsequence of the database to the ending index of subsequence</a:t>
            </a: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Data Mining Continued</a:t>
            </a:r>
            <a:endParaRPr/>
          </a:p>
        </p:txBody>
      </p:sp>
      <p:sp>
        <p:nvSpPr>
          <p:cNvPr id="269" name="Google Shape;269;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cs" sz="1800"/>
              <a:t>Each subsequence that produces a match will contain a start and end index </a:t>
            </a:r>
            <a:endParaRPr sz="1800"/>
          </a:p>
          <a:p>
            <a:pPr marL="457200" lvl="0" indent="-342900" algn="l" rtl="0">
              <a:lnSpc>
                <a:spcPct val="150000"/>
              </a:lnSpc>
              <a:spcBef>
                <a:spcPts val="0"/>
              </a:spcBef>
              <a:spcAft>
                <a:spcPts val="0"/>
              </a:spcAft>
              <a:buSzPts val="1800"/>
              <a:buChar char="●"/>
            </a:pPr>
            <a:r>
              <a:rPr lang="cs" sz="1800"/>
              <a:t>Removes all the indices within the nearest local maximums of the subsequences start and end indexes from consideration </a:t>
            </a:r>
            <a:endParaRPr sz="1800"/>
          </a:p>
          <a:p>
            <a:pPr marL="457200" lvl="0" indent="-342900" algn="l" rtl="0">
              <a:lnSpc>
                <a:spcPct val="150000"/>
              </a:lnSpc>
              <a:spcBef>
                <a:spcPts val="0"/>
              </a:spcBef>
              <a:spcAft>
                <a:spcPts val="0"/>
              </a:spcAft>
              <a:buSzPts val="1800"/>
              <a:buChar char="●"/>
            </a:pPr>
            <a:r>
              <a:rPr lang="cs" sz="1800"/>
              <a:t>Ignores subsequences that are only a slight shift of indices from the best match located nearby</a:t>
            </a:r>
            <a:endParaRPr sz="1800"/>
          </a:p>
          <a:p>
            <a:pPr marL="457200" lvl="0" indent="-342900" algn="l" rtl="0">
              <a:lnSpc>
                <a:spcPct val="150000"/>
              </a:lnSpc>
              <a:spcBef>
                <a:spcPts val="0"/>
              </a:spcBef>
              <a:spcAft>
                <a:spcPts val="0"/>
              </a:spcAft>
              <a:buSzPts val="1800"/>
              <a:buChar char="●"/>
            </a:pPr>
            <a:r>
              <a:rPr lang="cs" sz="1800"/>
              <a:t>Computational complexity is O(NM)</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solidFill>
                  <a:srgbClr val="FFFFFF"/>
                </a:solidFill>
              </a:rPr>
              <a:t>Basic Dynamic Time Warping</a:t>
            </a:r>
            <a:endParaRPr>
              <a:solidFill>
                <a:srgbClr val="FFFFFF"/>
              </a:solidFill>
            </a:endParaRPr>
          </a:p>
        </p:txBody>
      </p:sp>
      <p:pic>
        <p:nvPicPr>
          <p:cNvPr id="275" name="Google Shape;275;p35"/>
          <p:cNvPicPr preferRelativeResize="0"/>
          <p:nvPr/>
        </p:nvPicPr>
        <p:blipFill>
          <a:blip r:embed="rId3">
            <a:alphaModFix/>
          </a:blip>
          <a:stretch>
            <a:fillRect/>
          </a:stretch>
        </p:blipFill>
        <p:spPr>
          <a:xfrm>
            <a:off x="2297100" y="1103713"/>
            <a:ext cx="2777650" cy="2625174"/>
          </a:xfrm>
          <a:prstGeom prst="rect">
            <a:avLst/>
          </a:prstGeom>
          <a:noFill/>
          <a:ln>
            <a:noFill/>
          </a:ln>
        </p:spPr>
      </p:pic>
      <p:pic>
        <p:nvPicPr>
          <p:cNvPr id="276" name="Google Shape;276;p35"/>
          <p:cNvPicPr preferRelativeResize="0"/>
          <p:nvPr/>
        </p:nvPicPr>
        <p:blipFill>
          <a:blip r:embed="rId4">
            <a:alphaModFix/>
          </a:blip>
          <a:stretch>
            <a:fillRect/>
          </a:stretch>
        </p:blipFill>
        <p:spPr>
          <a:xfrm>
            <a:off x="2297099" y="3844081"/>
            <a:ext cx="4549799" cy="1060050"/>
          </a:xfrm>
          <a:prstGeom prst="rect">
            <a:avLst/>
          </a:prstGeom>
          <a:noFill/>
          <a:ln>
            <a:noFill/>
          </a:ln>
        </p:spPr>
      </p:pic>
      <p:pic>
        <p:nvPicPr>
          <p:cNvPr id="277" name="Google Shape;277;p35"/>
          <p:cNvPicPr preferRelativeResize="0"/>
          <p:nvPr/>
        </p:nvPicPr>
        <p:blipFill>
          <a:blip r:embed="rId5">
            <a:alphaModFix/>
          </a:blip>
          <a:stretch>
            <a:fillRect/>
          </a:stretch>
        </p:blipFill>
        <p:spPr>
          <a:xfrm>
            <a:off x="5477525" y="1103725"/>
            <a:ext cx="1338200" cy="262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Java Implementation</a:t>
            </a:r>
            <a:endParaRPr/>
          </a:p>
        </p:txBody>
      </p:sp>
      <p:pic>
        <p:nvPicPr>
          <p:cNvPr id="283" name="Google Shape;283;p36"/>
          <p:cNvPicPr preferRelativeResize="0"/>
          <p:nvPr/>
        </p:nvPicPr>
        <p:blipFill>
          <a:blip r:embed="rId3">
            <a:alphaModFix/>
          </a:blip>
          <a:stretch>
            <a:fillRect/>
          </a:stretch>
        </p:blipFill>
        <p:spPr>
          <a:xfrm>
            <a:off x="152400" y="1460250"/>
            <a:ext cx="3852551" cy="3530850"/>
          </a:xfrm>
          <a:prstGeom prst="rect">
            <a:avLst/>
          </a:prstGeom>
          <a:noFill/>
          <a:ln>
            <a:noFill/>
          </a:ln>
        </p:spPr>
      </p:pic>
      <p:pic>
        <p:nvPicPr>
          <p:cNvPr id="284" name="Google Shape;284;p36"/>
          <p:cNvPicPr preferRelativeResize="0"/>
          <p:nvPr/>
        </p:nvPicPr>
        <p:blipFill>
          <a:blip r:embed="rId4">
            <a:alphaModFix/>
          </a:blip>
          <a:stretch>
            <a:fillRect/>
          </a:stretch>
        </p:blipFill>
        <p:spPr>
          <a:xfrm>
            <a:off x="4454370" y="1460245"/>
            <a:ext cx="4523049" cy="824975"/>
          </a:xfrm>
          <a:prstGeom prst="rect">
            <a:avLst/>
          </a:prstGeom>
          <a:noFill/>
          <a:ln>
            <a:noFill/>
          </a:ln>
        </p:spPr>
      </p:pic>
      <p:pic>
        <p:nvPicPr>
          <p:cNvPr id="285" name="Google Shape;285;p36"/>
          <p:cNvPicPr preferRelativeResize="0"/>
          <p:nvPr/>
        </p:nvPicPr>
        <p:blipFill>
          <a:blip r:embed="rId5">
            <a:alphaModFix/>
          </a:blip>
          <a:stretch>
            <a:fillRect/>
          </a:stretch>
        </p:blipFill>
        <p:spPr>
          <a:xfrm>
            <a:off x="4835113" y="2437620"/>
            <a:ext cx="3761579" cy="25534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Block Diagram with DTW</a:t>
            </a:r>
            <a:endParaRPr/>
          </a:p>
        </p:txBody>
      </p:sp>
      <p:pic>
        <p:nvPicPr>
          <p:cNvPr id="291" name="Google Shape;291;p37"/>
          <p:cNvPicPr preferRelativeResize="0"/>
          <p:nvPr/>
        </p:nvPicPr>
        <p:blipFill>
          <a:blip r:embed="rId3">
            <a:alphaModFix/>
          </a:blip>
          <a:stretch>
            <a:fillRect/>
          </a:stretch>
        </p:blipFill>
        <p:spPr>
          <a:xfrm>
            <a:off x="1949550" y="1043000"/>
            <a:ext cx="5037051" cy="3899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Project Schedule</a:t>
            </a:r>
            <a:endParaRPr/>
          </a:p>
        </p:txBody>
      </p:sp>
      <p:sp>
        <p:nvSpPr>
          <p:cNvPr id="297" name="Google Shape;297;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cs"/>
              <a:t> </a:t>
            </a:r>
            <a:endParaRPr/>
          </a:p>
        </p:txBody>
      </p:sp>
      <p:pic>
        <p:nvPicPr>
          <p:cNvPr id="298" name="Google Shape;298;p38"/>
          <p:cNvPicPr preferRelativeResize="0"/>
          <p:nvPr/>
        </p:nvPicPr>
        <p:blipFill>
          <a:blip r:embed="rId3">
            <a:alphaModFix/>
          </a:blip>
          <a:stretch>
            <a:fillRect/>
          </a:stretch>
        </p:blipFill>
        <p:spPr>
          <a:xfrm>
            <a:off x="1452050" y="1045950"/>
            <a:ext cx="6729801" cy="3954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Time Budget</a:t>
            </a:r>
            <a:endParaRPr/>
          </a:p>
        </p:txBody>
      </p:sp>
      <p:pic>
        <p:nvPicPr>
          <p:cNvPr id="304" name="Google Shape;304;p39"/>
          <p:cNvPicPr preferRelativeResize="0"/>
          <p:nvPr/>
        </p:nvPicPr>
        <p:blipFill>
          <a:blip r:embed="rId3">
            <a:alphaModFix/>
          </a:blip>
          <a:stretch>
            <a:fillRect/>
          </a:stretch>
        </p:blipFill>
        <p:spPr>
          <a:xfrm>
            <a:off x="1580150" y="1307850"/>
            <a:ext cx="5983700" cy="358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Spending Budget</a:t>
            </a:r>
            <a:endParaRPr/>
          </a:p>
        </p:txBody>
      </p:sp>
      <p:pic>
        <p:nvPicPr>
          <p:cNvPr id="310" name="Google Shape;310;p40"/>
          <p:cNvPicPr preferRelativeResize="0"/>
          <p:nvPr/>
        </p:nvPicPr>
        <p:blipFill>
          <a:blip r:embed="rId3">
            <a:alphaModFix/>
          </a:blip>
          <a:stretch>
            <a:fillRect/>
          </a:stretch>
        </p:blipFill>
        <p:spPr>
          <a:xfrm>
            <a:off x="1956488" y="1307850"/>
            <a:ext cx="5893587" cy="3541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Open Action Items</a:t>
            </a:r>
            <a:endParaRPr/>
          </a:p>
        </p:txBody>
      </p:sp>
      <p:sp>
        <p:nvSpPr>
          <p:cNvPr id="316" name="Google Shape;316;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cs" sz="1800"/>
              <a:t>Create a Dynamic Time Warping Pure Data Object</a:t>
            </a:r>
            <a:endParaRPr sz="1800"/>
          </a:p>
          <a:p>
            <a:pPr marL="457200" lvl="0" indent="-342900" algn="l" rtl="0">
              <a:lnSpc>
                <a:spcPct val="200000"/>
              </a:lnSpc>
              <a:spcBef>
                <a:spcPts val="0"/>
              </a:spcBef>
              <a:spcAft>
                <a:spcPts val="0"/>
              </a:spcAft>
              <a:buSzPts val="1800"/>
              <a:buChar char="●"/>
            </a:pPr>
            <a:r>
              <a:rPr lang="cs" sz="1800"/>
              <a:t>Design a GUI</a:t>
            </a:r>
            <a:endParaRPr sz="1800"/>
          </a:p>
          <a:p>
            <a:pPr marL="457200" lvl="0" indent="-342900" algn="l" rtl="0">
              <a:lnSpc>
                <a:spcPct val="200000"/>
              </a:lnSpc>
              <a:spcBef>
                <a:spcPts val="0"/>
              </a:spcBef>
              <a:spcAft>
                <a:spcPts val="0"/>
              </a:spcAft>
              <a:buSzPts val="1800"/>
              <a:buChar char="●"/>
            </a:pPr>
            <a:r>
              <a:rPr lang="cs" sz="1800"/>
              <a:t>Implement ability to apply concurrent effects</a:t>
            </a:r>
            <a:endParaRPr sz="1800"/>
          </a:p>
          <a:p>
            <a:pPr marL="457200" lvl="0" indent="-342900" algn="l" rtl="0">
              <a:lnSpc>
                <a:spcPct val="200000"/>
              </a:lnSpc>
              <a:spcBef>
                <a:spcPts val="0"/>
              </a:spcBef>
              <a:spcAft>
                <a:spcPts val="0"/>
              </a:spcAft>
              <a:buSzPts val="1800"/>
              <a:buChar char="●"/>
            </a:pPr>
            <a:r>
              <a:rPr lang="cs" sz="1800"/>
              <a:t>Reduce  counting inconsistencies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Problem Identification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cs" sz="1800"/>
              <a:t>Guitar effect pedals physically restrain the guitar player</a:t>
            </a:r>
            <a:endParaRPr sz="1800"/>
          </a:p>
          <a:p>
            <a:pPr marL="457200" lvl="0" indent="-342900" algn="l" rtl="0">
              <a:lnSpc>
                <a:spcPct val="200000"/>
              </a:lnSpc>
              <a:spcBef>
                <a:spcPts val="0"/>
              </a:spcBef>
              <a:spcAft>
                <a:spcPts val="0"/>
              </a:spcAft>
              <a:buSzPts val="1800"/>
              <a:buChar char="●"/>
            </a:pPr>
            <a:r>
              <a:rPr lang="cs" sz="1800"/>
              <a:t>Effect pedals require presence of mind on the part of the performer</a:t>
            </a:r>
            <a:endParaRPr sz="1800"/>
          </a:p>
          <a:p>
            <a:pPr marL="457200" lvl="0" indent="-342900" algn="l" rtl="0">
              <a:lnSpc>
                <a:spcPct val="200000"/>
              </a:lnSpc>
              <a:spcBef>
                <a:spcPts val="0"/>
              </a:spcBef>
              <a:spcAft>
                <a:spcPts val="0"/>
              </a:spcAft>
              <a:buSzPts val="1800"/>
              <a:buChar char="●"/>
            </a:pPr>
            <a:r>
              <a:rPr lang="cs" sz="1800"/>
              <a:t>Analog and digital effects pedals are costly</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Summary</a:t>
            </a:r>
            <a:endParaRPr/>
          </a:p>
        </p:txBody>
      </p:sp>
      <p:sp>
        <p:nvSpPr>
          <p:cNvPr id="322" name="Google Shape;322;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cs" sz="1800"/>
              <a:t>Created a simplified automatic guitar effects trigger system</a:t>
            </a:r>
            <a:endParaRPr sz="1800"/>
          </a:p>
          <a:p>
            <a:pPr marL="914400" lvl="1" indent="-342900" algn="l" rtl="0">
              <a:lnSpc>
                <a:spcPct val="150000"/>
              </a:lnSpc>
              <a:spcBef>
                <a:spcPts val="0"/>
              </a:spcBef>
              <a:spcAft>
                <a:spcPts val="0"/>
              </a:spcAft>
              <a:buSzPts val="1800"/>
              <a:buChar char="○"/>
            </a:pPr>
            <a:r>
              <a:rPr lang="cs" sz="1800"/>
              <a:t>Capable of triggering Delay Effect</a:t>
            </a:r>
            <a:endParaRPr sz="1800"/>
          </a:p>
          <a:p>
            <a:pPr marL="457200" lvl="0" indent="-342900" algn="l" rtl="0">
              <a:lnSpc>
                <a:spcPct val="150000"/>
              </a:lnSpc>
              <a:spcBef>
                <a:spcPts val="0"/>
              </a:spcBef>
              <a:spcAft>
                <a:spcPts val="0"/>
              </a:spcAft>
              <a:buSzPts val="1800"/>
              <a:buChar char="●"/>
            </a:pPr>
            <a:r>
              <a:rPr lang="cs" sz="1800"/>
              <a:t>Plan on implementing Dynamic Time Warping Patch</a:t>
            </a:r>
            <a:endParaRPr sz="1800"/>
          </a:p>
          <a:p>
            <a:pPr marL="457200" lvl="0" indent="-342900" algn="l" rtl="0">
              <a:lnSpc>
                <a:spcPct val="150000"/>
              </a:lnSpc>
              <a:spcBef>
                <a:spcPts val="0"/>
              </a:spcBef>
              <a:spcAft>
                <a:spcPts val="0"/>
              </a:spcAft>
              <a:buSzPts val="1800"/>
              <a:buChar char="●"/>
            </a:pPr>
            <a:r>
              <a:rPr lang="cs" sz="1800"/>
              <a:t>Meeting Design Criteria</a:t>
            </a:r>
            <a:endParaRPr sz="1800"/>
          </a:p>
          <a:p>
            <a:pPr marL="914400" lvl="1" indent="-342900" algn="l" rtl="0">
              <a:lnSpc>
                <a:spcPct val="150000"/>
              </a:lnSpc>
              <a:spcBef>
                <a:spcPts val="0"/>
              </a:spcBef>
              <a:spcAft>
                <a:spcPts val="0"/>
              </a:spcAft>
              <a:buSzPts val="1800"/>
              <a:buChar char="○"/>
            </a:pPr>
            <a:r>
              <a:rPr lang="cs" sz="1800"/>
              <a:t>Trigger Latency of &lt;= 1 second</a:t>
            </a:r>
            <a:endParaRPr sz="1800"/>
          </a:p>
          <a:p>
            <a:pPr marL="914400" lvl="1" indent="-342900" algn="l" rtl="0">
              <a:lnSpc>
                <a:spcPct val="150000"/>
              </a:lnSpc>
              <a:spcBef>
                <a:spcPts val="0"/>
              </a:spcBef>
              <a:spcAft>
                <a:spcPts val="0"/>
              </a:spcAft>
              <a:buSzPts val="1800"/>
              <a:buChar char="○"/>
            </a:pPr>
            <a:r>
              <a:rPr lang="cs" sz="1800"/>
              <a:t>Minimum Note Onset separation of 10 notes per second</a:t>
            </a:r>
            <a:endParaRPr sz="1800"/>
          </a:p>
          <a:p>
            <a:pPr marL="914400" lvl="1" indent="-342900" algn="l" rtl="0">
              <a:lnSpc>
                <a:spcPct val="150000"/>
              </a:lnSpc>
              <a:spcBef>
                <a:spcPts val="0"/>
              </a:spcBef>
              <a:spcAft>
                <a:spcPts val="0"/>
              </a:spcAft>
              <a:buSzPts val="1800"/>
              <a:buChar char="○"/>
            </a:pPr>
            <a:r>
              <a:rPr lang="cs" sz="1800"/>
              <a:t>Concurrent/Multiple Effects Triggering Events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cs" sz="3600"/>
              <a:t>Questions?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4167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highlight>
                  <a:schemeClr val="dk1"/>
                </a:highlight>
              </a:rPr>
              <a:t>Project Goals</a:t>
            </a:r>
            <a:endParaRPr>
              <a:highlight>
                <a:schemeClr val="dk1"/>
              </a:highlight>
            </a:endParaRPr>
          </a:p>
        </p:txBody>
      </p:sp>
      <p:sp>
        <p:nvSpPr>
          <p:cNvPr id="153" name="Google Shape;153;p16"/>
          <p:cNvSpPr txBox="1">
            <a:spLocks noGrp="1"/>
          </p:cNvSpPr>
          <p:nvPr>
            <p:ph type="body" idx="1"/>
          </p:nvPr>
        </p:nvSpPr>
        <p:spPr>
          <a:xfrm>
            <a:off x="1297500" y="13308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cs" sz="1800">
                <a:latin typeface="Montserrat"/>
                <a:ea typeface="Montserrat"/>
                <a:cs typeface="Montserrat"/>
                <a:sym typeface="Montserrat"/>
              </a:rPr>
              <a:t>Develop a software platform to analyze a time sequence of notes and trigger guitar effects as instructed</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cs" sz="1800">
                <a:latin typeface="Montserrat"/>
                <a:ea typeface="Montserrat"/>
                <a:cs typeface="Montserrat"/>
                <a:sym typeface="Montserrat"/>
              </a:rPr>
              <a:t>Consistently tolerate error in performance and recognize trigger points</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cs" sz="1800">
                <a:latin typeface="Montserrat"/>
                <a:ea typeface="Montserrat"/>
                <a:cs typeface="Montserrat"/>
                <a:sym typeface="Montserrat"/>
              </a:rPr>
              <a:t>Mitigate the latency between a detected match and the triggering event</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cs" sz="1800">
                <a:latin typeface="Montserrat"/>
                <a:ea typeface="Montserrat"/>
                <a:cs typeface="Montserrat"/>
                <a:sym typeface="Montserrat"/>
              </a:rPr>
              <a:t>Process sequences up to 10 note onsets per second</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Team Breakdown</a:t>
            </a:r>
            <a:endParaRPr/>
          </a:p>
        </p:txBody>
      </p:sp>
      <p:graphicFrame>
        <p:nvGraphicFramePr>
          <p:cNvPr id="159" name="Google Shape;159;p17"/>
          <p:cNvGraphicFramePr/>
          <p:nvPr/>
        </p:nvGraphicFramePr>
        <p:xfrm>
          <a:off x="1297500" y="1111650"/>
          <a:ext cx="3000000" cy="3000000"/>
        </p:xfrm>
        <a:graphic>
          <a:graphicData uri="http://schemas.openxmlformats.org/drawingml/2006/table">
            <a:tbl>
              <a:tblPr>
                <a:noFill/>
                <a:tableStyleId>{48563A7D-6A1E-4926-A556-B5D10DD632D1}</a:tableStyleId>
              </a:tblPr>
              <a:tblGrid>
                <a:gridCol w="1939975">
                  <a:extLst>
                    <a:ext uri="{9D8B030D-6E8A-4147-A177-3AD203B41FA5}">
                      <a16:colId xmlns:a16="http://schemas.microsoft.com/office/drawing/2014/main" val="20000"/>
                    </a:ext>
                  </a:extLst>
                </a:gridCol>
                <a:gridCol w="5299025">
                  <a:extLst>
                    <a:ext uri="{9D8B030D-6E8A-4147-A177-3AD203B41FA5}">
                      <a16:colId xmlns:a16="http://schemas.microsoft.com/office/drawing/2014/main" val="20001"/>
                    </a:ext>
                  </a:extLst>
                </a:gridCol>
              </a:tblGrid>
              <a:tr h="1449600">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Bryan Guner</a:t>
                      </a:r>
                      <a:endParaRPr sz="16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Team Lead - Develop a protocol for digital signal processing of the guitar signal in order to create a time-sequential record of the frequency content of the guitar signal and a comparison between pre recorded songs and live performances.</a:t>
                      </a:r>
                      <a:endParaRPr sz="16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812625">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Ralph Quinto</a:t>
                      </a:r>
                      <a:endParaRPr sz="16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Software Engineer - Research for possible programming platforms. Responsible for reading electric guitar signals, creating the signal analysis patches in pure data, and triggering digital guitar effects.</a:t>
                      </a:r>
                      <a:endParaRPr sz="16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812625">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Haley Scott</a:t>
                      </a:r>
                      <a:endParaRPr sz="16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cs" sz="1600">
                          <a:solidFill>
                            <a:srgbClr val="FFFFFF"/>
                          </a:solidFill>
                          <a:latin typeface="Lato"/>
                          <a:ea typeface="Lato"/>
                          <a:cs typeface="Lato"/>
                          <a:sym typeface="Lato"/>
                        </a:rPr>
                        <a:t>Architectural Manager - Responsible for ensuring successful integration of project components, researching  system  methods, designing digital effects, Project and Organizational Management</a:t>
                      </a:r>
                      <a:endParaRPr sz="16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Project Status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cs" sz="1800"/>
              <a:t>Purchased components</a:t>
            </a:r>
            <a:endParaRPr sz="1800"/>
          </a:p>
          <a:p>
            <a:pPr marL="457200" lvl="0" indent="-342900" algn="l" rtl="0">
              <a:lnSpc>
                <a:spcPct val="200000"/>
              </a:lnSpc>
              <a:spcBef>
                <a:spcPts val="0"/>
              </a:spcBef>
              <a:spcAft>
                <a:spcPts val="0"/>
              </a:spcAft>
              <a:buSzPts val="1800"/>
              <a:buChar char="●"/>
            </a:pPr>
            <a:r>
              <a:rPr lang="cs" sz="1800"/>
              <a:t>Created simplified guitar effect trigger patch</a:t>
            </a:r>
            <a:endParaRPr sz="1800"/>
          </a:p>
          <a:p>
            <a:pPr marL="457200" lvl="0" indent="-342900" algn="l" rtl="0">
              <a:lnSpc>
                <a:spcPct val="200000"/>
              </a:lnSpc>
              <a:spcBef>
                <a:spcPts val="0"/>
              </a:spcBef>
              <a:spcAft>
                <a:spcPts val="0"/>
              </a:spcAft>
              <a:buSzPts val="1800"/>
              <a:buChar char="●"/>
            </a:pPr>
            <a:r>
              <a:rPr lang="cs" sz="1800"/>
              <a:t>Generated digital guitar effects</a:t>
            </a:r>
            <a:endParaRPr sz="1800"/>
          </a:p>
          <a:p>
            <a:pPr marL="457200" lvl="0" indent="-342900" algn="l" rtl="0">
              <a:lnSpc>
                <a:spcPct val="200000"/>
              </a:lnSpc>
              <a:spcBef>
                <a:spcPts val="0"/>
              </a:spcBef>
              <a:spcAft>
                <a:spcPts val="0"/>
              </a:spcAft>
              <a:buSzPts val="1800"/>
              <a:buChar char="●"/>
            </a:pPr>
            <a:r>
              <a:rPr lang="cs" sz="1800"/>
              <a:t>Began the implementation phase of Dynamic Time Warping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Background (Pure Data)</a:t>
            </a:r>
            <a:endParaRPr/>
          </a:p>
        </p:txBody>
      </p:sp>
      <p:sp>
        <p:nvSpPr>
          <p:cNvPr id="171" name="Google Shape;171;p19"/>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cs" sz="1500"/>
              <a:t>Visual programming language (LabView)</a:t>
            </a:r>
            <a:endParaRPr sz="1500"/>
          </a:p>
          <a:p>
            <a:pPr marL="914400" lvl="1" indent="-323850" algn="l" rtl="0">
              <a:lnSpc>
                <a:spcPct val="150000"/>
              </a:lnSpc>
              <a:spcBef>
                <a:spcPts val="0"/>
              </a:spcBef>
              <a:spcAft>
                <a:spcPts val="0"/>
              </a:spcAft>
              <a:buSzPts val="1500"/>
              <a:buChar char="○"/>
            </a:pPr>
            <a:r>
              <a:rPr lang="cs" sz="1500"/>
              <a:t>Objects are linked together to model the flow of control and audio</a:t>
            </a:r>
            <a:endParaRPr sz="1500"/>
          </a:p>
          <a:p>
            <a:pPr marL="914400" lvl="1" indent="-323850" algn="l" rtl="0">
              <a:lnSpc>
                <a:spcPct val="150000"/>
              </a:lnSpc>
              <a:spcBef>
                <a:spcPts val="0"/>
              </a:spcBef>
              <a:spcAft>
                <a:spcPts val="0"/>
              </a:spcAft>
              <a:buSzPts val="1500"/>
              <a:buChar char="○"/>
            </a:pPr>
            <a:r>
              <a:rPr lang="cs" sz="1500"/>
              <a:t>Designed for creating interactive computer music and multimedia works.</a:t>
            </a:r>
            <a:endParaRPr sz="1500"/>
          </a:p>
          <a:p>
            <a:pPr marL="1371600" lvl="2" indent="-323850" algn="l" rtl="0">
              <a:lnSpc>
                <a:spcPct val="150000"/>
              </a:lnSpc>
              <a:spcBef>
                <a:spcPts val="0"/>
              </a:spcBef>
              <a:spcAft>
                <a:spcPts val="0"/>
              </a:spcAft>
              <a:buSzPts val="1500"/>
              <a:buChar char="■"/>
            </a:pPr>
            <a:r>
              <a:rPr lang="cs" sz="1500"/>
              <a:t>Generate Waveforms</a:t>
            </a:r>
            <a:endParaRPr sz="1500"/>
          </a:p>
          <a:p>
            <a:pPr marL="1371600" lvl="2" indent="-323850" algn="l" rtl="0">
              <a:lnSpc>
                <a:spcPct val="150000"/>
              </a:lnSpc>
              <a:spcBef>
                <a:spcPts val="0"/>
              </a:spcBef>
              <a:spcAft>
                <a:spcPts val="0"/>
              </a:spcAft>
              <a:buSzPts val="1500"/>
              <a:buChar char="■"/>
            </a:pPr>
            <a:r>
              <a:rPr lang="cs" sz="1500"/>
              <a:t>Perform Signal Analysis</a:t>
            </a:r>
            <a:endParaRPr sz="1500"/>
          </a:p>
          <a:p>
            <a:pPr marL="457200" lvl="0" indent="-323850" algn="l" rtl="0">
              <a:lnSpc>
                <a:spcPct val="150000"/>
              </a:lnSpc>
              <a:spcBef>
                <a:spcPts val="0"/>
              </a:spcBef>
              <a:spcAft>
                <a:spcPts val="0"/>
              </a:spcAft>
              <a:buSzPts val="1500"/>
              <a:buChar char="●"/>
            </a:pPr>
            <a:r>
              <a:rPr lang="cs" sz="1500"/>
              <a:t>Modular code base</a:t>
            </a:r>
            <a:endParaRPr sz="1500"/>
          </a:p>
          <a:p>
            <a:pPr marL="914400" lvl="1" indent="-323850" algn="l" rtl="0">
              <a:lnSpc>
                <a:spcPct val="150000"/>
              </a:lnSpc>
              <a:spcBef>
                <a:spcPts val="0"/>
              </a:spcBef>
              <a:spcAft>
                <a:spcPts val="0"/>
              </a:spcAft>
              <a:buSzPts val="1500"/>
              <a:buChar char="○"/>
            </a:pPr>
            <a:r>
              <a:rPr lang="cs" sz="1500"/>
              <a:t>Externals could be generated using C, C++, Python, Java, and many more</a:t>
            </a:r>
            <a:endParaRPr sz="1500"/>
          </a:p>
          <a:p>
            <a:pPr marL="457200" lvl="0" indent="-323850" algn="l" rtl="0">
              <a:lnSpc>
                <a:spcPct val="150000"/>
              </a:lnSpc>
              <a:spcBef>
                <a:spcPts val="0"/>
              </a:spcBef>
              <a:spcAft>
                <a:spcPts val="0"/>
              </a:spcAft>
              <a:buSzPts val="1500"/>
              <a:buChar char="●"/>
            </a:pPr>
            <a:r>
              <a:rPr lang="cs" sz="1500"/>
              <a:t>Open source project listed under a modified BSD License	</a:t>
            </a:r>
            <a:endParaRPr sz="1500"/>
          </a:p>
          <a:p>
            <a:pPr marL="914400" lvl="1" indent="-323850" algn="l" rtl="0">
              <a:lnSpc>
                <a:spcPct val="150000"/>
              </a:lnSpc>
              <a:spcBef>
                <a:spcPts val="0"/>
              </a:spcBef>
              <a:spcAft>
                <a:spcPts val="0"/>
              </a:spcAft>
              <a:buSzPts val="1500"/>
              <a:buChar char="○"/>
            </a:pPr>
            <a:r>
              <a:rPr lang="cs" sz="1500"/>
              <a:t>all distributed copies of the source code must contain the BSD license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Project Specs (PD &amp; Physical Components)</a:t>
            </a:r>
            <a:endParaRPr/>
          </a:p>
        </p:txBody>
      </p:sp>
      <p:sp>
        <p:nvSpPr>
          <p:cNvPr id="177" name="Google Shape;177;p20"/>
          <p:cNvSpPr txBox="1">
            <a:spLocks noGrp="1"/>
          </p:cNvSpPr>
          <p:nvPr>
            <p:ph type="body" idx="1"/>
          </p:nvPr>
        </p:nvSpPr>
        <p:spPr>
          <a:xfrm>
            <a:off x="1297500" y="1496100"/>
            <a:ext cx="7038900" cy="2911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cs" sz="1800"/>
              <a:t>Pure Data Specs</a:t>
            </a:r>
            <a:endParaRPr sz="1800"/>
          </a:p>
          <a:p>
            <a:pPr marL="914400" lvl="1" indent="-342900" algn="l" rtl="0">
              <a:lnSpc>
                <a:spcPct val="150000"/>
              </a:lnSpc>
              <a:spcBef>
                <a:spcPts val="0"/>
              </a:spcBef>
              <a:spcAft>
                <a:spcPts val="0"/>
              </a:spcAft>
              <a:buSzPts val="1800"/>
              <a:buChar char="○"/>
            </a:pPr>
            <a:r>
              <a:rPr lang="cs" sz="1800"/>
              <a:t>Sampling rate of 44,100 Hz </a:t>
            </a:r>
            <a:endParaRPr sz="1800"/>
          </a:p>
          <a:p>
            <a:pPr marL="914400" lvl="1" indent="-342900" algn="l" rtl="0">
              <a:lnSpc>
                <a:spcPct val="150000"/>
              </a:lnSpc>
              <a:spcBef>
                <a:spcPts val="0"/>
              </a:spcBef>
              <a:spcAft>
                <a:spcPts val="0"/>
              </a:spcAft>
              <a:buSzPts val="1800"/>
              <a:buChar char="○"/>
            </a:pPr>
            <a:r>
              <a:rPr lang="cs" sz="1800"/>
              <a:t>Block size of 1024</a:t>
            </a:r>
            <a:endParaRPr sz="1800"/>
          </a:p>
          <a:p>
            <a:pPr marL="457200" lvl="0" indent="-342900" algn="l" rtl="0">
              <a:lnSpc>
                <a:spcPct val="150000"/>
              </a:lnSpc>
              <a:spcBef>
                <a:spcPts val="0"/>
              </a:spcBef>
              <a:spcAft>
                <a:spcPts val="0"/>
              </a:spcAft>
              <a:buSzPts val="1800"/>
              <a:buChar char="●"/>
            </a:pPr>
            <a:r>
              <a:rPr lang="cs" sz="1800"/>
              <a:t>Electric Guitar: Ibanez RG5EX1</a:t>
            </a:r>
            <a:endParaRPr sz="1800"/>
          </a:p>
          <a:p>
            <a:pPr marL="914400" lvl="1" indent="-342900" algn="l" rtl="0">
              <a:lnSpc>
                <a:spcPct val="150000"/>
              </a:lnSpc>
              <a:spcBef>
                <a:spcPts val="0"/>
              </a:spcBef>
              <a:spcAft>
                <a:spcPts val="0"/>
              </a:spcAft>
              <a:buSzPts val="1800"/>
              <a:buChar char="○"/>
            </a:pPr>
            <a:r>
              <a:rPr lang="cs" sz="1800"/>
              <a:t>Bridge Pickup: Infinity 4 </a:t>
            </a:r>
            <a:endParaRPr sz="1800"/>
          </a:p>
          <a:p>
            <a:pPr marL="1371600" lvl="2" indent="-342900" algn="l" rtl="0">
              <a:lnSpc>
                <a:spcPct val="150000"/>
              </a:lnSpc>
              <a:spcBef>
                <a:spcPts val="0"/>
              </a:spcBef>
              <a:spcAft>
                <a:spcPts val="0"/>
              </a:spcAft>
              <a:buSzPts val="1800"/>
              <a:buChar char="■"/>
            </a:pPr>
            <a:r>
              <a:rPr lang="cs" sz="1800"/>
              <a:t>Magnet: Ceramic</a:t>
            </a:r>
            <a:endParaRPr sz="1800"/>
          </a:p>
          <a:p>
            <a:pPr marL="1371600" lvl="2" indent="-342900" algn="l" rtl="0">
              <a:lnSpc>
                <a:spcPct val="150000"/>
              </a:lnSpc>
              <a:spcBef>
                <a:spcPts val="0"/>
              </a:spcBef>
              <a:spcAft>
                <a:spcPts val="0"/>
              </a:spcAft>
              <a:buSzPts val="1800"/>
              <a:buChar char="■"/>
            </a:pPr>
            <a:r>
              <a:rPr lang="cs" sz="1800"/>
              <a:t>DC Resistance: 15.6 KΩ</a:t>
            </a:r>
            <a:endParaRPr sz="1800"/>
          </a:p>
          <a:p>
            <a:pPr marL="914400" lvl="1" indent="-342900" algn="l" rtl="0">
              <a:lnSpc>
                <a:spcPct val="150000"/>
              </a:lnSpc>
              <a:spcBef>
                <a:spcPts val="0"/>
              </a:spcBef>
              <a:spcAft>
                <a:spcPts val="0"/>
              </a:spcAft>
              <a:buSzPts val="1800"/>
              <a:buChar char="○"/>
            </a:pPr>
            <a:r>
              <a:rPr lang="cs" sz="1800"/>
              <a:t>Gauges: .009/.011/.016/.024/.032/.042</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Current PD Implementation</a:t>
            </a:r>
            <a:endParaRPr/>
          </a:p>
        </p:txBody>
      </p:sp>
      <p:pic>
        <p:nvPicPr>
          <p:cNvPr id="183" name="Google Shape;183;p21"/>
          <p:cNvPicPr preferRelativeResize="0"/>
          <p:nvPr/>
        </p:nvPicPr>
        <p:blipFill>
          <a:blip r:embed="rId3">
            <a:alphaModFix/>
          </a:blip>
          <a:stretch>
            <a:fillRect/>
          </a:stretch>
        </p:blipFill>
        <p:spPr>
          <a:xfrm>
            <a:off x="1806851" y="966450"/>
            <a:ext cx="5644023" cy="40260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On-screen Show (16:9)</PresentationFormat>
  <Paragraphs>124</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Montserrat</vt:lpstr>
      <vt:lpstr>Lato</vt:lpstr>
      <vt:lpstr>Arial</vt:lpstr>
      <vt:lpstr>Proxima Nova</vt:lpstr>
      <vt:lpstr>Times New Roman</vt:lpstr>
      <vt:lpstr>Georgia</vt:lpstr>
      <vt:lpstr>Focus</vt:lpstr>
      <vt:lpstr>Triggered Guitar Effects Platform</vt:lpstr>
      <vt:lpstr>Overview</vt:lpstr>
      <vt:lpstr>Problem Identification</vt:lpstr>
      <vt:lpstr>Project Goals</vt:lpstr>
      <vt:lpstr>Team Breakdown</vt:lpstr>
      <vt:lpstr>Project Status</vt:lpstr>
      <vt:lpstr>Background (Pure Data)</vt:lpstr>
      <vt:lpstr>Project Specs (PD &amp; Physical Components)</vt:lpstr>
      <vt:lpstr>Current PD Implementation</vt:lpstr>
      <vt:lpstr>Block Diagram of Simplified PD Patch</vt:lpstr>
      <vt:lpstr>Video Demonstration</vt:lpstr>
      <vt:lpstr>Issues With Approach</vt:lpstr>
      <vt:lpstr>Delay Effect</vt:lpstr>
      <vt:lpstr>Fuzz Effect</vt:lpstr>
      <vt:lpstr>Reverb Effect</vt:lpstr>
      <vt:lpstr>Dynamic Time Warping</vt:lpstr>
      <vt:lpstr>DTW Path</vt:lpstr>
      <vt:lpstr>DTW Path</vt:lpstr>
      <vt:lpstr>How DTW Works</vt:lpstr>
      <vt:lpstr>Why DTW?</vt:lpstr>
      <vt:lpstr>DTW Data Mining</vt:lpstr>
      <vt:lpstr>Data Mining Continued</vt:lpstr>
      <vt:lpstr>Basic Dynamic Time Warping</vt:lpstr>
      <vt:lpstr>Java Implementation</vt:lpstr>
      <vt:lpstr>Block Diagram with DTW</vt:lpstr>
      <vt:lpstr>Project Schedule</vt:lpstr>
      <vt:lpstr>Time Budget</vt:lpstr>
      <vt:lpstr>Spending Budget</vt:lpstr>
      <vt:lpstr>Open Action Items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Triggered Guitar Effects Platform</dc:title>
  <dc:creator>bryan</dc:creator>
  <cp:lastModifiedBy>Bryan Guner</cp:lastModifiedBy>
  <cp:revision>1</cp:revision>
  <dcterms:modified xsi:type="dcterms:W3CDTF">2021-03-15T20:46:52Z</dcterms:modified>
</cp:coreProperties>
</file>