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334" r:id="rId2"/>
    <p:sldId id="264" r:id="rId3"/>
    <p:sldId id="256" r:id="rId4"/>
    <p:sldId id="257" r:id="rId5"/>
    <p:sldId id="258" r:id="rId6"/>
    <p:sldId id="259" r:id="rId7"/>
    <p:sldId id="260" r:id="rId8"/>
    <p:sldId id="261" r:id="rId9"/>
    <p:sldId id="263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265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76" r:id="rId34"/>
    <p:sldId id="377" r:id="rId35"/>
    <p:sldId id="378" r:id="rId36"/>
    <p:sldId id="379" r:id="rId37"/>
    <p:sldId id="380" r:id="rId38"/>
    <p:sldId id="381" r:id="rId39"/>
    <p:sldId id="382" r:id="rId40"/>
    <p:sldId id="383" r:id="rId41"/>
    <p:sldId id="384" r:id="rId42"/>
    <p:sldId id="385" r:id="rId43"/>
    <p:sldId id="386" r:id="rId44"/>
    <p:sldId id="387" r:id="rId45"/>
    <p:sldId id="388" r:id="rId46"/>
    <p:sldId id="389" r:id="rId47"/>
    <p:sldId id="390" r:id="rId48"/>
    <p:sldId id="391" r:id="rId49"/>
    <p:sldId id="392" r:id="rId50"/>
    <p:sldId id="393" r:id="rId51"/>
    <p:sldId id="394" r:id="rId52"/>
    <p:sldId id="395" r:id="rId53"/>
    <p:sldId id="396" r:id="rId54"/>
    <p:sldId id="397" r:id="rId55"/>
    <p:sldId id="398" r:id="rId56"/>
    <p:sldId id="399" r:id="rId57"/>
    <p:sldId id="400" r:id="rId58"/>
    <p:sldId id="401" r:id="rId59"/>
    <p:sldId id="402" r:id="rId60"/>
    <p:sldId id="403" r:id="rId61"/>
    <p:sldId id="404" r:id="rId62"/>
    <p:sldId id="405" r:id="rId63"/>
    <p:sldId id="406" r:id="rId64"/>
    <p:sldId id="407" r:id="rId65"/>
    <p:sldId id="408" r:id="rId66"/>
    <p:sldId id="266" r:id="rId67"/>
    <p:sldId id="267" r:id="rId68"/>
    <p:sldId id="268" r:id="rId69"/>
    <p:sldId id="269" r:id="rId70"/>
    <p:sldId id="270" r:id="rId71"/>
    <p:sldId id="271" r:id="rId72"/>
    <p:sldId id="272" r:id="rId73"/>
    <p:sldId id="273" r:id="rId74"/>
    <p:sldId id="349" r:id="rId75"/>
    <p:sldId id="350" r:id="rId76"/>
    <p:sldId id="351" r:id="rId77"/>
    <p:sldId id="352" r:id="rId78"/>
    <p:sldId id="353" r:id="rId79"/>
    <p:sldId id="354" r:id="rId80"/>
    <p:sldId id="355" r:id="rId81"/>
    <p:sldId id="356" r:id="rId82"/>
    <p:sldId id="357" r:id="rId83"/>
    <p:sldId id="358" r:id="rId84"/>
    <p:sldId id="359" r:id="rId85"/>
    <p:sldId id="360" r:id="rId86"/>
    <p:sldId id="361" r:id="rId87"/>
    <p:sldId id="362" r:id="rId88"/>
    <p:sldId id="363" r:id="rId89"/>
    <p:sldId id="364" r:id="rId90"/>
    <p:sldId id="365" r:id="rId91"/>
    <p:sldId id="366" r:id="rId92"/>
    <p:sldId id="367" r:id="rId93"/>
    <p:sldId id="274" r:id="rId94"/>
    <p:sldId id="275" r:id="rId95"/>
    <p:sldId id="276" r:id="rId96"/>
    <p:sldId id="277" r:id="rId97"/>
    <p:sldId id="278" r:id="rId98"/>
    <p:sldId id="279" r:id="rId99"/>
    <p:sldId id="280" r:id="rId100"/>
    <p:sldId id="281" r:id="rId101"/>
    <p:sldId id="282" r:id="rId102"/>
    <p:sldId id="283" r:id="rId103"/>
    <p:sldId id="284" r:id="rId104"/>
    <p:sldId id="285" r:id="rId105"/>
    <p:sldId id="286" r:id="rId106"/>
    <p:sldId id="287" r:id="rId107"/>
    <p:sldId id="288" r:id="rId108"/>
    <p:sldId id="289" r:id="rId109"/>
    <p:sldId id="290" r:id="rId110"/>
    <p:sldId id="291" r:id="rId111"/>
    <p:sldId id="292" r:id="rId112"/>
    <p:sldId id="293" r:id="rId113"/>
    <p:sldId id="294" r:id="rId114"/>
    <p:sldId id="295" r:id="rId115"/>
    <p:sldId id="296" r:id="rId116"/>
    <p:sldId id="297" r:id="rId117"/>
    <p:sldId id="298" r:id="rId118"/>
    <p:sldId id="299" r:id="rId119"/>
    <p:sldId id="300" r:id="rId120"/>
    <p:sldId id="301" r:id="rId121"/>
    <p:sldId id="302" r:id="rId122"/>
    <p:sldId id="303" r:id="rId123"/>
    <p:sldId id="304" r:id="rId124"/>
    <p:sldId id="305" r:id="rId125"/>
    <p:sldId id="306" r:id="rId126"/>
    <p:sldId id="307" r:id="rId127"/>
    <p:sldId id="308" r:id="rId128"/>
    <p:sldId id="309" r:id="rId129"/>
    <p:sldId id="310" r:id="rId130"/>
    <p:sldId id="311" r:id="rId131"/>
    <p:sldId id="312" r:id="rId132"/>
    <p:sldId id="313" r:id="rId133"/>
    <p:sldId id="314" r:id="rId134"/>
    <p:sldId id="315" r:id="rId135"/>
    <p:sldId id="316" r:id="rId136"/>
    <p:sldId id="317" r:id="rId137"/>
    <p:sldId id="318" r:id="rId138"/>
    <p:sldId id="319" r:id="rId139"/>
    <p:sldId id="320" r:id="rId140"/>
    <p:sldId id="321" r:id="rId141"/>
    <p:sldId id="322" r:id="rId142"/>
    <p:sldId id="323" r:id="rId143"/>
    <p:sldId id="324" r:id="rId144"/>
    <p:sldId id="325" r:id="rId145"/>
    <p:sldId id="326" r:id="rId146"/>
    <p:sldId id="327" r:id="rId147"/>
    <p:sldId id="328" r:id="rId148"/>
    <p:sldId id="329" r:id="rId149"/>
    <p:sldId id="330" r:id="rId150"/>
    <p:sldId id="331" r:id="rId151"/>
    <p:sldId id="332" r:id="rId152"/>
    <p:sldId id="333" r:id="rId1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yan Guner" initials="BG" lastIdx="1" clrIdx="0">
    <p:extLst>
      <p:ext uri="{19B8F6BF-5375-455C-9EA6-DF929625EA0E}">
        <p15:presenceInfo xmlns:p15="http://schemas.microsoft.com/office/powerpoint/2012/main" userId="d21009fdd967a2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commentAuthors" Target="commentAuthor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2T03:20:51.821" idx="1">
    <p:pos x="5548" y="2727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1BA9A1A-21BA-42EE-9421-3C2D7B54DBC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D79B08D-BABF-4EF6-B6C1-E726B371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4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9A1A-21BA-42EE-9421-3C2D7B54DBC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B08D-BABF-4EF6-B6C1-E726B371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9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1BA9A1A-21BA-42EE-9421-3C2D7B54DBC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79B08D-BABF-4EF6-B6C1-E726B371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64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1BA9A1A-21BA-42EE-9421-3C2D7B54DBC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79B08D-BABF-4EF6-B6C1-E726B37136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3186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1BA9A1A-21BA-42EE-9421-3C2D7B54DBC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79B08D-BABF-4EF6-B6C1-E726B371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03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9A1A-21BA-42EE-9421-3C2D7B54DBC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B08D-BABF-4EF6-B6C1-E726B371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53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9A1A-21BA-42EE-9421-3C2D7B54DBC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B08D-BABF-4EF6-B6C1-E726B371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05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9A1A-21BA-42EE-9421-3C2D7B54DBC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B08D-BABF-4EF6-B6C1-E726B371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5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1BA9A1A-21BA-42EE-9421-3C2D7B54DBC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79B08D-BABF-4EF6-B6C1-E726B371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0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9A1A-21BA-42EE-9421-3C2D7B54DBC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B08D-BABF-4EF6-B6C1-E726B371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3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1BA9A1A-21BA-42EE-9421-3C2D7B54DBC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79B08D-BABF-4EF6-B6C1-E726B371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5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9A1A-21BA-42EE-9421-3C2D7B54DBC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B08D-BABF-4EF6-B6C1-E726B371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5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9A1A-21BA-42EE-9421-3C2D7B54DBC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B08D-BABF-4EF6-B6C1-E726B371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1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9A1A-21BA-42EE-9421-3C2D7B54DBC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B08D-BABF-4EF6-B6C1-E726B371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9A1A-21BA-42EE-9421-3C2D7B54DBC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B08D-BABF-4EF6-B6C1-E726B371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2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9A1A-21BA-42EE-9421-3C2D7B54DBC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B08D-BABF-4EF6-B6C1-E726B371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01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9A1A-21BA-42EE-9421-3C2D7B54DBC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B08D-BABF-4EF6-B6C1-E726B371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0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A9A1A-21BA-42EE-9421-3C2D7B54DBC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9B08D-BABF-4EF6-B6C1-E726B371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91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" TargetMode="External"/><Relationship Id="rId2" Type="http://schemas.openxmlformats.org/officeDocument/2006/relationships/hyperlink" Target="https://www.postgresql.org/docs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3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87A3FC-D92C-4F12-A7A1-C5E64F3453BE}"/>
              </a:ext>
            </a:extLst>
          </p:cNvPr>
          <p:cNvSpPr txBox="1"/>
          <p:nvPr/>
        </p:nvSpPr>
        <p:spPr>
          <a:xfrm>
            <a:off x="1" y="0"/>
            <a:ext cx="12191999" cy="71404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 prstMaterial="metal">
              <a:bevelT w="38100" h="38100"/>
            </a:sp3d>
          </a:bodyPr>
          <a:lstStyle/>
          <a:p>
            <a:pPr algn="l"/>
            <a:r>
              <a:rPr lang="en-US" sz="2000" i="0" dirty="0">
                <a:effectLst>
                  <a:glow rad="25400">
                    <a:schemeClr val="tx1">
                      <a:alpha val="40000"/>
                    </a:schemeClr>
                  </a:glow>
                  <a:reflection stA="45000" endPos="25000" dist="50800" dir="5400000" sy="-100000" algn="bl" rotWithShape="0"/>
                </a:effectLst>
                <a:latin typeface="Helvetica Neue"/>
              </a:rPr>
              <a:t>Assessment Structure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effectLst>
                  <a:glow rad="25400">
                    <a:schemeClr val="tx1">
                      <a:alpha val="40000"/>
                    </a:schemeClr>
                  </a:glow>
                  <a:reflection stA="45000" endPos="25000" dist="50800" dir="5400000" sy="-100000" algn="bl" rotWithShape="0"/>
                </a:effectLst>
                <a:latin typeface="Helvetica Neue"/>
              </a:rPr>
              <a:t>1 hour, 55 minutes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effectLst>
                  <a:glow rad="25400">
                    <a:schemeClr val="tx1">
                      <a:alpha val="40000"/>
                    </a:schemeClr>
                  </a:glow>
                  <a:reflection stA="45000" endPos="25000" dist="50800" dir="5400000" sy="-100000" algn="bl" rotWithShape="0"/>
                </a:effectLst>
                <a:latin typeface="Helvetica Neue"/>
              </a:rPr>
              <a:t>Mixture of multiple choice (5-10), free response (1-3) and VSCode problems (40ish specs).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C00000"/>
                </a:solidFill>
                <a:effectLst>
                  <a:glow rad="25400">
                    <a:schemeClr val="tx1">
                      <a:alpha val="40000"/>
                    </a:schemeClr>
                  </a:glow>
                  <a:reflection stA="45000" endPos="25000" dist="50800" dir="5400000" sy="-100000" algn="bl" rotWithShape="0"/>
                </a:effectLst>
                <a:latin typeface="Helvetica Neue"/>
              </a:rPr>
              <a:t>Free response just requires enough detail to answer the question, 1-3 sentences. As long as you are able to explain the concept and answer all aspects that it asks, you are good.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C00000"/>
                </a:solidFill>
                <a:effectLst>
                  <a:glow rad="25400">
                    <a:schemeClr val="tx1">
                      <a:alpha val="40000"/>
                    </a:schemeClr>
                  </a:glow>
                  <a:reflection stA="45000" endPos="25000" dist="50800" dir="5400000" sy="-100000" algn="bl" rotWithShape="0"/>
                </a:effectLst>
                <a:latin typeface="Helvetica Neue"/>
              </a:rPr>
              <a:t>Coding problems come in two varieties: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C00000"/>
                </a:solidFill>
                <a:effectLst>
                  <a:glow rad="25400">
                    <a:schemeClr val="tx1">
                      <a:alpha val="40000"/>
                    </a:schemeClr>
                  </a:glow>
                  <a:reflection stA="45000" endPos="25000" dist="50800" dir="5400000" sy="-100000" algn="bl" rotWithShape="0"/>
                </a:effectLst>
                <a:latin typeface="Helvetica Neue"/>
              </a:rPr>
              <a:t>Writing raw SQL like the projects from Tuesday to create tables, insert values, query for records, join tables for queries, etc.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C00000"/>
                </a:solidFill>
                <a:effectLst>
                  <a:glow rad="25400">
                    <a:schemeClr val="tx1">
                      <a:alpha val="40000"/>
                    </a:schemeClr>
                  </a:glow>
                  <a:reflection stA="45000" endPos="25000" dist="50800" dir="5400000" sy="-100000" algn="bl" rotWithShape="0"/>
                </a:effectLst>
                <a:latin typeface="Helvetica Neue"/>
              </a:rPr>
              <a:t>Using sequelize to perform actions such as creating migrations, models, seeders, and then interacting with those models to query for, create, modify, delete, etc.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C00000"/>
                </a:solidFill>
                <a:effectLst>
                  <a:glow rad="25400">
                    <a:schemeClr val="tx1">
                      <a:alpha val="40000"/>
                    </a:schemeClr>
                  </a:glow>
                  <a:reflection stA="45000" endPos="25000" dist="50800" dir="5400000" sy="-100000" algn="bl" rotWithShape="0"/>
                </a:effectLst>
                <a:latin typeface="Helvetica Neue"/>
              </a:rPr>
              <a:t>Both of these sections have their own practice assessment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C00000"/>
                </a:solidFill>
                <a:effectLst>
                  <a:glow rad="25400">
                    <a:schemeClr val="tx1">
                      <a:alpha val="40000"/>
                    </a:schemeClr>
                  </a:glow>
                  <a:reflection stA="45000" endPos="25000" dist="50800" dir="5400000" sy="-100000" algn="bl" rotWithShape="0"/>
                </a:effectLst>
                <a:latin typeface="Helvetica Neue"/>
              </a:rPr>
              <a:t>Standard assessment procedures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C00000"/>
                </a:solidFill>
                <a:effectLst>
                  <a:glow rad="25400">
                    <a:schemeClr val="tx1">
                      <a:alpha val="40000"/>
                    </a:schemeClr>
                  </a:glow>
                  <a:reflection stA="45000" endPos="25000" dist="50800" dir="5400000" sy="-100000" algn="bl" rotWithShape="0"/>
                </a:effectLst>
                <a:latin typeface="Helvetica Neue"/>
              </a:rPr>
              <a:t>You will be in an individual breakout room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C00000"/>
                </a:solidFill>
                <a:effectLst>
                  <a:glow rad="25400">
                    <a:schemeClr val="tx1">
                      <a:alpha val="40000"/>
                    </a:schemeClr>
                  </a:glow>
                  <a:reflection stA="45000" endPos="25000" dist="50800" dir="5400000" sy="-100000" algn="bl" rotWithShape="0"/>
                </a:effectLst>
                <a:latin typeface="Helvetica Neue"/>
              </a:rPr>
              <a:t>Use a single monitor and share your screen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C00000"/>
                </a:solidFill>
                <a:effectLst>
                  <a:glow rad="25400">
                    <a:schemeClr val="tx1">
                      <a:alpha val="40000"/>
                    </a:schemeClr>
                  </a:glow>
                  <a:reflection stA="45000" endPos="25000" dist="50800" dir="5400000" sy="-100000" algn="bl" rotWithShape="0"/>
                </a:effectLst>
                <a:latin typeface="Helvetica Neue"/>
              </a:rPr>
              <a:t>Only have open those resources needed to complete the assessment: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C00000"/>
                </a:solidFill>
                <a:effectLst>
                  <a:glow rad="25400">
                    <a:schemeClr val="tx1">
                      <a:alpha val="40000"/>
                    </a:schemeClr>
                  </a:glow>
                  <a:reflection stA="45000" endPos="25000" dist="50800" dir="5400000" sy="-100000" algn="bl" rotWithShape="0"/>
                </a:effectLst>
                <a:latin typeface="Helvetica Neue"/>
              </a:rPr>
              <a:t>Zoom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C00000"/>
                </a:solidFill>
                <a:effectLst>
                  <a:glow rad="25400">
                    <a:schemeClr val="tx1">
                      <a:alpha val="40000"/>
                    </a:schemeClr>
                  </a:glow>
                  <a:reflection stA="45000" endPos="25000" dist="50800" dir="5400000" sy="-100000" algn="bl" rotWithShape="0"/>
                </a:effectLst>
                <a:latin typeface="Helvetica Neue"/>
              </a:rPr>
              <a:t>VSCode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C00000"/>
                </a:solidFill>
                <a:effectLst>
                  <a:glow rad="25400">
                    <a:schemeClr val="tx1">
                      <a:alpha val="40000"/>
                    </a:schemeClr>
                  </a:glow>
                  <a:reflection stA="45000" endPos="25000" dist="50800" dir="5400000" sy="-100000" algn="bl" rotWithShape="0"/>
                </a:effectLst>
                <a:latin typeface="Helvetica Neue"/>
              </a:rPr>
              <a:t>Browser with AAO and Progress Tracker (to ask questions)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C00000"/>
                </a:solidFill>
                <a:effectLst>
                  <a:glow rad="25400">
                    <a:schemeClr val="tx1">
                      <a:alpha val="40000"/>
                    </a:schemeClr>
                  </a:glow>
                  <a:reflection stA="45000" endPos="25000" dist="50800" dir="5400000" sy="-100000" algn="bl" rotWithShape="0"/>
                </a:effectLst>
                <a:latin typeface="Helvetica Neue"/>
              </a:rPr>
              <a:t>Approved Resources for this assessment:</a:t>
            </a:r>
          </a:p>
          <a:p>
            <a:pPr marL="1600200" lvl="3" indent="-2286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C00000"/>
                </a:solidFill>
                <a:effectLst>
                  <a:glow rad="25400">
                    <a:schemeClr val="tx1">
                      <a:alpha val="40000"/>
                    </a:schemeClr>
                  </a:glow>
                  <a:reflection stA="45000" endPos="25000" dist="50800" dir="5400000" sy="-100000" algn="bl" rotWithShape="0"/>
                </a:effectLst>
                <a:latin typeface="Helvetica Neue"/>
              </a:rPr>
              <a:t>Postgres Docs: </a:t>
            </a:r>
            <a:r>
              <a:rPr lang="en-US" sz="2000" i="0" u="none" strike="noStrike" dirty="0">
                <a:solidFill>
                  <a:srgbClr val="C00000"/>
                </a:solidFill>
                <a:effectLst>
                  <a:glow rad="25400">
                    <a:schemeClr val="tx1">
                      <a:alpha val="40000"/>
                    </a:schemeClr>
                  </a:glow>
                  <a:reflection stA="45000" endPos="25000" dist="50800" dir="5400000" sy="-100000" algn="bl" rotWithShape="0"/>
                </a:effectLst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https://www.postgresql.org/docs/</a:t>
            </a:r>
            <a:endParaRPr lang="en-US" sz="2000" i="0" dirty="0">
              <a:solidFill>
                <a:srgbClr val="C00000"/>
              </a:solidFill>
              <a:effectLst>
                <a:glow rad="25400">
                  <a:schemeClr val="tx1">
                    <a:alpha val="40000"/>
                  </a:schemeClr>
                </a:glow>
                <a:reflection stA="45000" endPos="25000" dist="50800" dir="5400000" sy="-100000" algn="bl" rotWithShape="0"/>
              </a:effectLst>
              <a:latin typeface="Helvetica Neue"/>
            </a:endParaRPr>
          </a:p>
          <a:p>
            <a:pPr marL="1600200" lvl="3" indent="-2286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C00000"/>
                </a:solidFill>
                <a:effectLst>
                  <a:glow rad="25400">
                    <a:schemeClr val="tx1">
                      <a:alpha val="40000"/>
                    </a:schemeClr>
                  </a:glow>
                  <a:reflection stA="45000" endPos="25000" dist="50800" dir="5400000" sy="-100000" algn="bl" rotWithShape="0"/>
                </a:effectLst>
                <a:latin typeface="Helvetica Neue"/>
              </a:rPr>
              <a:t>Sequelize Docs: </a:t>
            </a:r>
            <a:r>
              <a:rPr lang="en-US" sz="2000" i="0" u="none" strike="noStrike" dirty="0">
                <a:solidFill>
                  <a:srgbClr val="C00000"/>
                </a:solidFill>
                <a:effectLst>
                  <a:glow rad="25400">
                    <a:schemeClr val="tx1">
                      <a:alpha val="40000"/>
                    </a:schemeClr>
                  </a:glow>
                  <a:reflection stA="45000" endPos="25000" dist="50800" dir="5400000" sy="-100000" algn="bl" rotWithShape="0"/>
                </a:effectLst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https://sequelize.org/</a:t>
            </a:r>
            <a:endParaRPr lang="en-US" sz="2000" i="0" dirty="0">
              <a:solidFill>
                <a:srgbClr val="C00000"/>
              </a:solidFill>
              <a:effectLst>
                <a:glow rad="25400">
                  <a:schemeClr val="tx1">
                    <a:alpha val="40000"/>
                  </a:schemeClr>
                </a:glow>
                <a:reflection stA="45000" endPos="25000" dist="50800" dir="5400000" sy="-100000" algn="bl" rotWithShape="0"/>
              </a:effectLst>
              <a:latin typeface="Helvetica Neue"/>
            </a:endParaRPr>
          </a:p>
          <a:p>
            <a:pPr marL="1600200" lvl="3" indent="-2286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C00000"/>
                </a:solidFill>
                <a:effectLst>
                  <a:glow rad="25400">
                    <a:schemeClr val="tx1">
                      <a:alpha val="40000"/>
                    </a:schemeClr>
                  </a:glow>
                  <a:reflection stA="45000" endPos="25000" dist="50800" dir="5400000" sy="-100000" algn="bl" rotWithShape="0"/>
                </a:effectLst>
                <a:latin typeface="Helvetica Neue"/>
              </a:rPr>
              <a:t>Sequelize "Cheatsheet"</a:t>
            </a:r>
          </a:p>
          <a:p>
            <a:endParaRPr lang="en-US" dirty="0">
              <a:solidFill>
                <a:srgbClr val="FAF4EA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reflection stA="45000" endPos="25000" dist="508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7510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F4DA8A-B257-4133-B0A9-EBB108AC8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375"/>
            <a:ext cx="81153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077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548760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03269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87859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59109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123633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40430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24835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50255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8231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0599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CA5223-73C7-4124-AF9D-4967B9844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3881"/>
            <a:ext cx="6441427" cy="2796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7C9BA4-8271-41C3-8FD1-C869F10D7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83756"/>
            <a:ext cx="7531768" cy="247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9363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24282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741080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091484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38966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75762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5545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19641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63663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18131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889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9473DB-3BDA-4630-A44E-210C457E5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7525"/>
            <a:ext cx="83248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49530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585402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340210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76828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408250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02996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989803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26854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258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16994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4495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EDA597-9A62-467E-B5EC-371FBA804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3100"/>
            <a:ext cx="55435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3635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674435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174552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76569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02883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90708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92365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867628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207953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504258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4554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73B7B8-D74E-4385-A840-B8FD4E207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5474"/>
            <a:ext cx="7011390" cy="47725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8AFF9D-13EC-4C74-99CB-1B2E0AF1F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390" y="5099442"/>
            <a:ext cx="4494798" cy="175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1807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07076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214457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309825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82194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38676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096084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94135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408312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94889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2002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8DC59D-E188-405A-ABCC-EBA934862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6939"/>
            <a:ext cx="5799221" cy="458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03772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557279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163976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5800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CF7CFA-1D1F-4BF2-A881-AF1878D14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6175"/>
            <a:ext cx="84391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22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9E90C4-08D3-44A9-B80F-4B5613D24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00989"/>
            <a:ext cx="7464774" cy="495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59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C73AE7-C593-4D42-A594-3A85CBA4D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156814"/>
            <a:ext cx="5470358" cy="47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26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73CD02-8EAE-4448-AE75-8BF86E098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8731"/>
            <a:ext cx="7037277" cy="54592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417455-15E7-446B-916F-7A2E6F1A27A0}"/>
              </a:ext>
            </a:extLst>
          </p:cNvPr>
          <p:cNvSpPr txBox="1"/>
          <p:nvPr/>
        </p:nvSpPr>
        <p:spPr>
          <a:xfrm>
            <a:off x="2054393" y="813956"/>
            <a:ext cx="85023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Foreign Keys And The JOIN Operation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FDFA6E-B3F5-4540-A3B1-D5CAC0730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950" y="1700463"/>
            <a:ext cx="5615061" cy="515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3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6C6EC7-E593-48C7-B446-E92559746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7225"/>
            <a:ext cx="58293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47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C20303-E2C2-4D57-8EB2-42E7B04A7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4250"/>
            <a:ext cx="8496300" cy="33337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7B8D1AC-AF2A-4634-8DE3-B73B2C678616}"/>
              </a:ext>
            </a:extLst>
          </p:cNvPr>
          <p:cNvSpPr/>
          <p:nvPr/>
        </p:nvSpPr>
        <p:spPr>
          <a:xfrm>
            <a:off x="2558716" y="5189621"/>
            <a:ext cx="5614737" cy="8502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F8DF28-42D3-4C16-8D11-E6F684DBC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66895"/>
            <a:ext cx="5767137" cy="305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555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7DCA06-2F87-45ED-8349-B85D4CD7EECB}"/>
              </a:ext>
            </a:extLst>
          </p:cNvPr>
          <p:cNvSpPr txBox="1"/>
          <p:nvPr/>
        </p:nvSpPr>
        <p:spPr>
          <a:xfrm>
            <a:off x="0" y="871699"/>
            <a:ext cx="79889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Creating a seed file</a:t>
            </a:r>
          </a:p>
          <a:p>
            <a:r>
              <a:rPr lang="en-US" dirty="0"/>
              <a:t>You can create a seed file by opening up VSCode or any text editor and saving a file with the .</a:t>
            </a:r>
            <a:r>
              <a:rPr lang="en-US" dirty="0" err="1"/>
              <a:t>sql</a:t>
            </a:r>
            <a:r>
              <a:rPr lang="en-US" dirty="0"/>
              <a:t> extension.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4766F-07E5-45B0-BD1F-5C39E2679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8716"/>
            <a:ext cx="4580785" cy="429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94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4A9E3D-08F1-49F3-A0D5-E8A299C47B7D}"/>
              </a:ext>
            </a:extLst>
          </p:cNvPr>
          <p:cNvSpPr txBox="1"/>
          <p:nvPr/>
        </p:nvSpPr>
        <p:spPr>
          <a:xfrm>
            <a:off x="1844842" y="605407"/>
            <a:ext cx="85023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Populating a database via &lt; (“left caret”)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968CC-5D1A-4DF2-9D1C-DF62BC5652A3}"/>
              </a:ext>
            </a:extLst>
          </p:cNvPr>
          <p:cNvSpPr txBox="1"/>
          <p:nvPr/>
        </p:nvSpPr>
        <p:spPr>
          <a:xfrm>
            <a:off x="-104275" y="936262"/>
            <a:ext cx="81493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 syntax is </a:t>
            </a:r>
            <a:r>
              <a:rPr lang="en-US" sz="2400" b="1" dirty="0" err="1">
                <a:solidFill>
                  <a:srgbClr val="FF0000"/>
                </a:solidFill>
              </a:rPr>
              <a:t>psql</a:t>
            </a:r>
            <a:r>
              <a:rPr lang="en-US" sz="2400" b="1" dirty="0">
                <a:solidFill>
                  <a:srgbClr val="FF0000"/>
                </a:solidFill>
              </a:rPr>
              <a:t> -d [database] &lt; [</a:t>
            </a:r>
            <a:r>
              <a:rPr lang="en-US" sz="2400" b="1" dirty="0" err="1">
                <a:solidFill>
                  <a:srgbClr val="FF0000"/>
                </a:solidFill>
              </a:rPr>
              <a:t>path_to_file</a:t>
            </a:r>
            <a:r>
              <a:rPr lang="en-US" sz="2400" b="1" dirty="0">
                <a:solidFill>
                  <a:srgbClr val="FF0000"/>
                </a:solidFill>
              </a:rPr>
              <a:t>/</a:t>
            </a:r>
            <a:r>
              <a:rPr lang="en-US" sz="2400" b="1" dirty="0" err="1">
                <a:solidFill>
                  <a:srgbClr val="FF0000"/>
                </a:solidFill>
              </a:rPr>
              <a:t>file.sql</a:t>
            </a:r>
            <a:r>
              <a:rPr lang="en-US" sz="2400" b="1" dirty="0">
                <a:solidFill>
                  <a:srgbClr val="FF0000"/>
                </a:solidFill>
              </a:rPr>
              <a:t>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9E374C-B8C7-491C-8642-20FC4E060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7229"/>
            <a:ext cx="5751095" cy="51907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3578E7-06F0-4614-94BA-2DE01550A22A}"/>
              </a:ext>
            </a:extLst>
          </p:cNvPr>
          <p:cNvSpPr txBox="1"/>
          <p:nvPr/>
        </p:nvSpPr>
        <p:spPr>
          <a:xfrm>
            <a:off x="-104275" y="1267117"/>
            <a:ext cx="77423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cat [</a:t>
            </a:r>
            <a:r>
              <a:rPr lang="en-US" sz="2400" b="1" dirty="0" err="1">
                <a:solidFill>
                  <a:srgbClr val="FF0000"/>
                </a:solidFill>
              </a:rPr>
              <a:t>path_to_file</a:t>
            </a:r>
            <a:r>
              <a:rPr lang="en-US" sz="2400" b="1" dirty="0">
                <a:solidFill>
                  <a:srgbClr val="FF0000"/>
                </a:solidFill>
              </a:rPr>
              <a:t>/</a:t>
            </a:r>
            <a:r>
              <a:rPr lang="en-US" sz="2400" b="1" dirty="0" err="1">
                <a:solidFill>
                  <a:srgbClr val="FF0000"/>
                </a:solidFill>
              </a:rPr>
              <a:t>file.sql</a:t>
            </a:r>
            <a:r>
              <a:rPr lang="en-US" sz="2400" b="1" dirty="0">
                <a:solidFill>
                  <a:srgbClr val="FF0000"/>
                </a:solidFill>
              </a:rPr>
              <a:t>] | </a:t>
            </a:r>
            <a:r>
              <a:rPr lang="en-US" sz="2400" b="1" dirty="0" err="1">
                <a:solidFill>
                  <a:srgbClr val="FF0000"/>
                </a:solidFill>
              </a:rPr>
              <a:t>psql</a:t>
            </a:r>
            <a:r>
              <a:rPr lang="en-US" sz="2400" b="1" dirty="0">
                <a:solidFill>
                  <a:srgbClr val="FF0000"/>
                </a:solidFill>
              </a:rPr>
              <a:t> -d [database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9810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574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211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740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85AC59-4B0D-40EC-A508-EC03AF192BAE}"/>
              </a:ext>
            </a:extLst>
          </p:cNvPr>
          <p:cNvSpPr txBox="1"/>
          <p:nvPr/>
        </p:nvSpPr>
        <p:spPr>
          <a:xfrm>
            <a:off x="3846095" y="2875002"/>
            <a:ext cx="44998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SEQUALIZE</a:t>
            </a:r>
          </a:p>
        </p:txBody>
      </p:sp>
    </p:spTree>
    <p:extLst>
      <p:ext uri="{BB962C8B-B14F-4D97-AF65-F5344CB8AC3E}">
        <p14:creationId xmlns:p14="http://schemas.microsoft.com/office/powerpoint/2010/main" val="3738897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F1DBB5-663C-44D5-B668-8E4E02867E5D}"/>
              </a:ext>
            </a:extLst>
          </p:cNvPr>
          <p:cNvSpPr txBox="1"/>
          <p:nvPr/>
        </p:nvSpPr>
        <p:spPr>
          <a:xfrm>
            <a:off x="0" y="1363579"/>
            <a:ext cx="597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Sequelize is an example of an Object Relational Mapping (commonly abbreviated ORM).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B65D77-A8C1-4690-AE56-5D9C802CE7F0}"/>
              </a:ext>
            </a:extLst>
          </p:cNvPr>
          <p:cNvSpPr txBox="1"/>
          <p:nvPr/>
        </p:nvSpPr>
        <p:spPr>
          <a:xfrm>
            <a:off x="88232" y="2390274"/>
            <a:ext cx="7010400" cy="433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ABAA8-F5FD-4F56-8E43-078459944F41}"/>
              </a:ext>
            </a:extLst>
          </p:cNvPr>
          <p:cNvSpPr txBox="1"/>
          <p:nvPr/>
        </p:nvSpPr>
        <p:spPr>
          <a:xfrm>
            <a:off x="288759" y="2823411"/>
            <a:ext cx="7010400" cy="433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F3F679-2F3E-47A2-A062-01E651860DA6}"/>
              </a:ext>
            </a:extLst>
          </p:cNvPr>
          <p:cNvSpPr txBox="1"/>
          <p:nvPr/>
        </p:nvSpPr>
        <p:spPr>
          <a:xfrm>
            <a:off x="88232" y="2097506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 Object Relational Mapping is a library that allows you to access data stored in a SQL database through object-oriented, non-SQL code (such as JavaScript).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B05628-7CED-41FD-B257-0D6C2A31C2B7}"/>
              </a:ext>
            </a:extLst>
          </p:cNvPr>
          <p:cNvSpPr txBox="1"/>
          <p:nvPr/>
        </p:nvSpPr>
        <p:spPr>
          <a:xfrm>
            <a:off x="441159" y="2975811"/>
            <a:ext cx="7010400" cy="433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C0B080-ACCC-4A21-B3D9-7D4C1E5951D4}"/>
              </a:ext>
            </a:extLst>
          </p:cNvPr>
          <p:cNvSpPr txBox="1"/>
          <p:nvPr/>
        </p:nvSpPr>
        <p:spPr>
          <a:xfrm>
            <a:off x="593559" y="3128211"/>
            <a:ext cx="7010400" cy="433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F80863-5339-4713-8BA1-E02BC63BCC45}"/>
              </a:ext>
            </a:extLst>
          </p:cNvPr>
          <p:cNvSpPr txBox="1"/>
          <p:nvPr/>
        </p:nvSpPr>
        <p:spPr>
          <a:xfrm>
            <a:off x="745959" y="3280611"/>
            <a:ext cx="7010400" cy="433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2CFC41-05FE-4078-B6F7-26A58E0457F4}"/>
              </a:ext>
            </a:extLst>
          </p:cNvPr>
          <p:cNvSpPr txBox="1"/>
          <p:nvPr/>
        </p:nvSpPr>
        <p:spPr>
          <a:xfrm>
            <a:off x="898359" y="3433011"/>
            <a:ext cx="7010400" cy="433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A03B93-68FC-4EB9-8D22-10C2E1BBAE6B}"/>
              </a:ext>
            </a:extLst>
          </p:cNvPr>
          <p:cNvSpPr txBox="1"/>
          <p:nvPr/>
        </p:nvSpPr>
        <p:spPr>
          <a:xfrm>
            <a:off x="1050759" y="3585411"/>
            <a:ext cx="7010400" cy="433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78B628-B19A-4B31-8CD3-DCF8CF559A19}"/>
              </a:ext>
            </a:extLst>
          </p:cNvPr>
          <p:cNvSpPr txBox="1"/>
          <p:nvPr/>
        </p:nvSpPr>
        <p:spPr>
          <a:xfrm>
            <a:off x="1203159" y="3737811"/>
            <a:ext cx="7010400" cy="433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D4FA2E-BFAB-4D7A-A306-5D51D4BA8A96}"/>
              </a:ext>
            </a:extLst>
          </p:cNvPr>
          <p:cNvSpPr txBox="1"/>
          <p:nvPr/>
        </p:nvSpPr>
        <p:spPr>
          <a:xfrm>
            <a:off x="1355559" y="3890211"/>
            <a:ext cx="7010400" cy="433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95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978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450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433282-3151-4896-8D5C-BD08E93A6D4C}"/>
              </a:ext>
            </a:extLst>
          </p:cNvPr>
          <p:cNvSpPr txBox="1"/>
          <p:nvPr/>
        </p:nvSpPr>
        <p:spPr>
          <a:xfrm>
            <a:off x="0" y="0"/>
            <a:ext cx="1933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POSTGRES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1C1F1E-3984-4AC7-8B9B-F14B1FA5C69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8000"/>
          </a:blip>
          <a:stretch>
            <a:fillRect/>
          </a:stretch>
        </p:blipFill>
        <p:spPr>
          <a:xfrm>
            <a:off x="0" y="2708487"/>
            <a:ext cx="5067300" cy="41495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5D49DA-79D8-4357-ADC5-C29C50C39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3569"/>
            <a:ext cx="5067300" cy="18249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0DF677-48C0-4532-9AB4-D3C809D0D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537" y="0"/>
            <a:ext cx="4748463" cy="197896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BDBB613-DA11-435F-A3E9-873CCEE42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3025" y="2199159"/>
            <a:ext cx="2974019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ff-meta-serif-web-pro"/>
              </a:rPr>
              <a:t>Quit your current session by typing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inconsolata"/>
              </a:rPr>
              <a:t>\q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552EE1-8325-4EF3-ADDF-8F92D9996328}"/>
              </a:ext>
            </a:extLst>
          </p:cNvPr>
          <p:cNvSpPr txBox="1"/>
          <p:nvPr/>
        </p:nvSpPr>
        <p:spPr>
          <a:xfrm>
            <a:off x="5048088" y="2630222"/>
            <a:ext cx="4069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psql -W -U test_superuser postgres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DDCB6D-AE9A-4FA6-A696-01789403BC3F}"/>
              </a:ext>
            </a:extLst>
          </p:cNvPr>
          <p:cNvSpPr txBox="1"/>
          <p:nvPr/>
        </p:nvSpPr>
        <p:spPr>
          <a:xfrm>
            <a:off x="4981074" y="3068835"/>
            <a:ext cx="55265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prove to you that you're now the "</a:t>
            </a:r>
            <a:r>
              <a:rPr lang="en-US" dirty="0" err="1"/>
              <a:t>test_superuser</a:t>
            </a:r>
            <a:r>
              <a:rPr lang="en-US" dirty="0"/>
              <a:t>", type the following command.</a:t>
            </a:r>
          </a:p>
          <a:p>
            <a:endParaRPr lang="en-US" dirty="0"/>
          </a:p>
          <a:p>
            <a:r>
              <a:rPr lang="en-US" dirty="0"/>
              <a:t>SELECT CURRENT_USER;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D7853A-C058-46F9-B15F-6C2D91445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7300" y="4377099"/>
            <a:ext cx="47720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80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048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2143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1218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05464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28593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888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627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55666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3993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98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9A82D3-1350-4B23-B622-8A9E6129B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2068"/>
            <a:ext cx="3091284" cy="51459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3F648F-C89E-4B7A-84EB-9E4BFC77C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325" y="4924232"/>
            <a:ext cx="2766271" cy="19337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A472D9-C6DD-4A71-A40C-5E7A8C9F8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596" y="2286000"/>
            <a:ext cx="463656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261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0986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0027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010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32492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918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44216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2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1048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75591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527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30C46E-9C62-4977-B5A0-33148807A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35804"/>
            <a:ext cx="4346362" cy="49221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5D872B-CC69-478F-A552-90108241E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363" y="3057525"/>
            <a:ext cx="32766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706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14834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5950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0492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49512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22487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38941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75074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8236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5825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67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1D4D5F-6650-4BB6-92BB-838842989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5056"/>
            <a:ext cx="5564221" cy="438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465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35789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25668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65473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10020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69393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4129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F1CB9C-A625-4B56-9B76-D068B5CA539F}"/>
              </a:ext>
            </a:extLst>
          </p:cNvPr>
          <p:cNvSpPr txBox="1"/>
          <p:nvPr/>
        </p:nvSpPr>
        <p:spPr>
          <a:xfrm>
            <a:off x="4700337" y="3075057"/>
            <a:ext cx="2791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16297010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68693E-A0A7-4087-908F-724378533120}"/>
              </a:ext>
            </a:extLst>
          </p:cNvPr>
          <p:cNvSpPr txBox="1"/>
          <p:nvPr/>
        </p:nvSpPr>
        <p:spPr>
          <a:xfrm>
            <a:off x="136357" y="187478"/>
            <a:ext cx="6392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SQL-Menagerie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0C5E8F-DDC7-4CDB-85D4-BFE27C74AB6B}"/>
              </a:ext>
            </a:extLst>
          </p:cNvPr>
          <p:cNvSpPr txBox="1"/>
          <p:nvPr/>
        </p:nvSpPr>
        <p:spPr>
          <a:xfrm>
            <a:off x="0" y="1351366"/>
            <a:ext cx="3092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DB4B95-E703-4A3E-AB7F-68764F7B9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1676"/>
            <a:ext cx="4540668" cy="48163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CF0EEE-4E24-4706-8E0C-E5FA6ADD4AFE}"/>
              </a:ext>
            </a:extLst>
          </p:cNvPr>
          <p:cNvSpPr txBox="1"/>
          <p:nvPr/>
        </p:nvSpPr>
        <p:spPr>
          <a:xfrm>
            <a:off x="24065" y="1672344"/>
            <a:ext cx="45166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psql</a:t>
            </a:r>
            <a:r>
              <a:rPr lang="en-US" dirty="0"/>
              <a:t> -d travel &lt;./</a:t>
            </a:r>
            <a:r>
              <a:rPr lang="en-US" dirty="0" err="1"/>
              <a:t>cities_and_airports.sql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76CA80-DCEB-4137-A728-D20F0D12025D}"/>
              </a:ext>
            </a:extLst>
          </p:cNvPr>
          <p:cNvSpPr txBox="1"/>
          <p:nvPr/>
        </p:nvSpPr>
        <p:spPr>
          <a:xfrm>
            <a:off x="848978" y="2934194"/>
            <a:ext cx="7383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Check that there's data in both the "cities" and "airports" tables.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3849BE-71E5-4641-B1BB-96482211A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78" y="3429000"/>
            <a:ext cx="4781550" cy="22002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88212C-3B79-43AF-9F50-C78DCD981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119" y="4329112"/>
            <a:ext cx="4953000" cy="19145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8DDD26D-AAD7-45CD-8E1A-004B7E39C2EB}"/>
              </a:ext>
            </a:extLst>
          </p:cNvPr>
          <p:cNvSpPr txBox="1"/>
          <p:nvPr/>
        </p:nvSpPr>
        <p:spPr>
          <a:xfrm>
            <a:off x="6745705" y="5029200"/>
            <a:ext cx="89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tables</a:t>
            </a:r>
          </a:p>
        </p:txBody>
      </p:sp>
    </p:spTree>
    <p:extLst>
      <p:ext uri="{BB962C8B-B14F-4D97-AF65-F5344CB8AC3E}">
        <p14:creationId xmlns:p14="http://schemas.microsoft.com/office/powerpoint/2010/main" val="3096943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126C60-0359-4B46-B243-EA8F0C1B2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62162"/>
            <a:ext cx="7772400" cy="27336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08FB27-3E71-42A6-B2FA-6441069C4488}"/>
              </a:ext>
            </a:extLst>
          </p:cNvPr>
          <p:cNvSpPr txBox="1"/>
          <p:nvPr/>
        </p:nvSpPr>
        <p:spPr>
          <a:xfrm>
            <a:off x="3320716" y="745958"/>
            <a:ext cx="497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list of </a:t>
            </a:r>
            <a:r>
              <a:rPr lang="en-US" dirty="0" err="1"/>
              <a:t>coluns</a:t>
            </a:r>
            <a:r>
              <a:rPr lang="en-US" dirty="0"/>
              <a:t> in airports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46A51D-3F61-426E-BD00-618AE677C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62" y="2066925"/>
            <a:ext cx="86010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84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29661B-1D71-497F-B97B-0B1B5386E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6100"/>
            <a:ext cx="106299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1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F3BF0E-CB0C-4E86-937E-9939DF2EA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8996"/>
            <a:ext cx="5418543" cy="467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541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5E9A6A-895C-41A5-B255-69F878505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147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D35EA0-749B-455A-8549-BF0CDC2C0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3484"/>
            <a:ext cx="4764505" cy="4854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E8D1C2-D7CE-43B1-9591-F02C4D357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0651"/>
            <a:ext cx="6290511" cy="207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667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12AA39-5B6E-4A31-8A6B-EF6D552EC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38575"/>
            <a:ext cx="4848225" cy="3019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78E3E6-3F10-45AA-8125-98AF8008F064}"/>
              </a:ext>
            </a:extLst>
          </p:cNvPr>
          <p:cNvSpPr txBox="1"/>
          <p:nvPr/>
        </p:nvSpPr>
        <p:spPr>
          <a:xfrm>
            <a:off x="2558715" y="1307431"/>
            <a:ext cx="574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Ctrl + l to clear terminal</a:t>
            </a:r>
          </a:p>
        </p:txBody>
      </p:sp>
    </p:spTree>
    <p:extLst>
      <p:ext uri="{BB962C8B-B14F-4D97-AF65-F5344CB8AC3E}">
        <p14:creationId xmlns:p14="http://schemas.microsoft.com/office/powerpoint/2010/main" val="29446688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6307B2-627F-47C0-9220-90F4FB58D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91100"/>
            <a:ext cx="56769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578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550826-7F50-46AC-97D2-4697AA4C3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8175"/>
            <a:ext cx="32289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023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8E8405-02AA-4AAF-9EFC-47BCDBDA3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1245"/>
            <a:ext cx="5819775" cy="2105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1475A1-1D17-42E1-9786-855F53278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11731"/>
            <a:ext cx="5286375" cy="3228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238B41-B7DD-4B86-B261-747E05C0F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75" y="2463716"/>
            <a:ext cx="50482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639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FE7A55-3CB2-4F44-96DB-CFAAB1CDE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62" y="2409825"/>
            <a:ext cx="5324475" cy="2038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E72D06-0EDC-4C00-9BCE-ACF185323DA8}"/>
              </a:ext>
            </a:extLst>
          </p:cNvPr>
          <p:cNvSpPr txBox="1"/>
          <p:nvPr/>
        </p:nvSpPr>
        <p:spPr>
          <a:xfrm>
            <a:off x="1171074" y="1524000"/>
            <a:ext cx="351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 makes it case insensitive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FB01E6-EAC9-46CC-9DF9-777B1EDA819A}"/>
              </a:ext>
            </a:extLst>
          </p:cNvPr>
          <p:cNvCxnSpPr/>
          <p:nvPr/>
        </p:nvCxnSpPr>
        <p:spPr>
          <a:xfrm>
            <a:off x="3280611" y="2085474"/>
            <a:ext cx="1179094" cy="69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3510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4714D7-A45E-478C-8BCE-08ECB7EC1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71950"/>
            <a:ext cx="90773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1536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77C929-C150-4134-841F-8EDA64738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7625"/>
            <a:ext cx="63817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765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804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5579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98323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29755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3082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60257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58406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15751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66387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02449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33897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383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2E0604-8775-4AA3-B93C-223B42192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9168"/>
            <a:ext cx="5931569" cy="2829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68CE28-7C2C-4688-8DF5-5DC32932C9B9}"/>
              </a:ext>
            </a:extLst>
          </p:cNvPr>
          <p:cNvSpPr txBox="1"/>
          <p:nvPr/>
        </p:nvSpPr>
        <p:spPr>
          <a:xfrm>
            <a:off x="5931569" y="256582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 the command </a:t>
            </a:r>
            <a:r>
              <a:rPr lang="en-US" dirty="0" err="1"/>
              <a:t>psql</a:t>
            </a:r>
            <a:r>
              <a:rPr lang="en-US" dirty="0"/>
              <a:t> -U </a:t>
            </a:r>
            <a:r>
              <a:rPr lang="en-US" dirty="0" err="1"/>
              <a:t>postgres</a:t>
            </a:r>
            <a:r>
              <a:rPr lang="en-US" dirty="0"/>
              <a:t> in the terminal, and type in your '</a:t>
            </a:r>
            <a:r>
              <a:rPr lang="en-US" dirty="0" err="1"/>
              <a:t>postgres</a:t>
            </a:r>
            <a:r>
              <a:rPr lang="en-US" dirty="0"/>
              <a:t>' user password to connect to the PostgreSQL server.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59D108-2C4A-41A0-87A0-5D1440366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8842"/>
            <a:ext cx="5931569" cy="348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8620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77467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790548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048924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653897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77849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99286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28112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32589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866832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8931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839</TotalTime>
  <Words>461</Words>
  <Application>Microsoft Office PowerPoint</Application>
  <PresentationFormat>Widescreen</PresentationFormat>
  <Paragraphs>44</Paragraphs>
  <Slides>152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152</vt:i4>
      </vt:variant>
    </vt:vector>
  </HeadingPairs>
  <TitlesOfParts>
    <vt:vector size="159" baseType="lpstr">
      <vt:lpstr>Arial</vt:lpstr>
      <vt:lpstr>Century Gothic</vt:lpstr>
      <vt:lpstr>Consolas</vt:lpstr>
      <vt:lpstr>ff-meta-serif-web-pro</vt:lpstr>
      <vt:lpstr>Helvetica Neue</vt:lpstr>
      <vt:lpstr>inconsolata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Guner</dc:creator>
  <cp:lastModifiedBy>Bryan Guner</cp:lastModifiedBy>
  <cp:revision>4</cp:revision>
  <dcterms:created xsi:type="dcterms:W3CDTF">2020-11-11T11:40:49Z</dcterms:created>
  <dcterms:modified xsi:type="dcterms:W3CDTF">2020-11-12T17:01:34Z</dcterms:modified>
</cp:coreProperties>
</file>