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83" r:id="rId10"/>
    <p:sldId id="264" r:id="rId11"/>
    <p:sldId id="286" r:id="rId12"/>
    <p:sldId id="287" r:id="rId13"/>
    <p:sldId id="288"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59BAF-3CB0-4CD7-9E9F-EBE3006FB778}" v="5" dt="2022-03-31T20:18:54.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130" d="100"/>
          <a:sy n="130" d="100"/>
        </p:scale>
        <p:origin x="96"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dillo, Bradley" userId="c1f9032e-3314-451b-9cfb-c97f05b2741a" providerId="ADAL" clId="{1FB59BAF-3CB0-4CD7-9E9F-EBE3006FB778}"/>
    <pc:docChg chg="modSld">
      <pc:chgData name="Gordillo, Bradley" userId="c1f9032e-3314-451b-9cfb-c97f05b2741a" providerId="ADAL" clId="{1FB59BAF-3CB0-4CD7-9E9F-EBE3006FB778}" dt="2022-03-31T20:18:54.128" v="4" actId="1076"/>
      <pc:docMkLst>
        <pc:docMk/>
      </pc:docMkLst>
      <pc:sldChg chg="addSp delSp modSp">
        <pc:chgData name="Gordillo, Bradley" userId="c1f9032e-3314-451b-9cfb-c97f05b2741a" providerId="ADAL" clId="{1FB59BAF-3CB0-4CD7-9E9F-EBE3006FB778}" dt="2022-03-31T20:18:54.128" v="4" actId="1076"/>
        <pc:sldMkLst>
          <pc:docMk/>
          <pc:sldMk cId="451187730" sldId="283"/>
        </pc:sldMkLst>
        <pc:picChg chg="add mod">
          <ac:chgData name="Gordillo, Bradley" userId="c1f9032e-3314-451b-9cfb-c97f05b2741a" providerId="ADAL" clId="{1FB59BAF-3CB0-4CD7-9E9F-EBE3006FB778}" dt="2022-03-31T20:18:54.128" v="4" actId="1076"/>
          <ac:picMkLst>
            <pc:docMk/>
            <pc:sldMk cId="451187730" sldId="283"/>
            <ac:picMk id="1026" creationId="{A6F34AA1-C313-4B31-923E-FE8B32E28005}"/>
          </ac:picMkLst>
        </pc:picChg>
        <pc:picChg chg="del">
          <ac:chgData name="Gordillo, Bradley" userId="c1f9032e-3314-451b-9cfb-c97f05b2741a" providerId="ADAL" clId="{1FB59BAF-3CB0-4CD7-9E9F-EBE3006FB778}" dt="2022-03-31T20:18:38.096" v="0" actId="478"/>
          <ac:picMkLst>
            <pc:docMk/>
            <pc:sldMk cId="451187730" sldId="283"/>
            <ac:picMk id="1027" creationId="{DD9F5F43-4541-4B6B-A6F4-85FA8ED8134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09/CSITSS54238.2021.9683497" TargetMode="External"/><Relationship Id="rId2" Type="http://schemas.openxmlformats.org/officeDocument/2006/relationships/hyperlink" Target="https://doi.org/10.1155/2021/709742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ABC School Registration Platform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857067" cy="1606748"/>
          </a:xfrm>
        </p:spPr>
        <p:txBody>
          <a:bodyPr>
            <a:normAutofit/>
          </a:bodyPr>
          <a:lstStyle/>
          <a:p>
            <a:pPr marL="0" indent="0">
              <a:buNone/>
            </a:pPr>
            <a:r>
              <a:rPr lang="en-US" dirty="0"/>
              <a:t>Brad Gordillo</a:t>
            </a:r>
          </a:p>
          <a:p>
            <a:pPr marL="0" indent="0">
              <a:buNone/>
            </a:pPr>
            <a:r>
              <a:rPr lang="en-US" dirty="0"/>
              <a:t>CST 499: Capstone for Computer Software Technology</a:t>
            </a:r>
          </a:p>
          <a:p>
            <a:pPr marL="0" indent="0">
              <a:buNone/>
            </a:pPr>
            <a:r>
              <a:rPr lang="en-US" dirty="0"/>
              <a:t>Amr </a:t>
            </a:r>
            <a:r>
              <a:rPr lang="en-US" dirty="0" err="1"/>
              <a:t>Elchouemi</a:t>
            </a:r>
            <a:endParaRPr lang="en-US" dirty="0"/>
          </a:p>
          <a:p>
            <a:pPr marL="0" indent="0">
              <a:buNone/>
            </a:pPr>
            <a:r>
              <a:rPr lang="en-US" dirty="0"/>
              <a:t>April 4</a:t>
            </a:r>
            <a:r>
              <a:rPr lang="en-US" baseline="30000" dirty="0"/>
              <a:t>th</a:t>
            </a:r>
            <a:r>
              <a:rPr lang="en-US" dirty="0"/>
              <a:t>, 2022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Php code Overview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444499" y="1813000"/>
            <a:ext cx="11578167" cy="426040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7 Total .php files for the initial launch.</a:t>
            </a:r>
          </a:p>
          <a:p>
            <a:pPr marL="0" indent="0" algn="ctr">
              <a:buNone/>
            </a:pPr>
            <a:r>
              <a:rPr lang="en-US" dirty="0">
                <a:solidFill>
                  <a:schemeClr val="bg1"/>
                </a:solidFill>
              </a:rPr>
              <a:t> </a:t>
            </a:r>
          </a:p>
          <a:p>
            <a:pPr lvl="1"/>
            <a:r>
              <a:rPr lang="en-US" dirty="0">
                <a:solidFill>
                  <a:schemeClr val="bg1"/>
                </a:solidFill>
              </a:rPr>
              <a:t>(1) covering when errors occur </a:t>
            </a:r>
          </a:p>
          <a:p>
            <a:pPr lvl="1"/>
            <a:r>
              <a:rPr lang="en-US" dirty="0">
                <a:solidFill>
                  <a:schemeClr val="bg1"/>
                </a:solidFill>
              </a:rPr>
              <a:t>(1) index file that will be the landing page</a:t>
            </a:r>
          </a:p>
          <a:p>
            <a:pPr lvl="1"/>
            <a:r>
              <a:rPr lang="en-US" dirty="0">
                <a:solidFill>
                  <a:schemeClr val="bg1"/>
                </a:solidFill>
              </a:rPr>
              <a:t>(1) handling the login</a:t>
            </a:r>
          </a:p>
          <a:p>
            <a:pPr lvl="1"/>
            <a:r>
              <a:rPr lang="en-US" dirty="0">
                <a:solidFill>
                  <a:schemeClr val="bg1"/>
                </a:solidFill>
              </a:rPr>
              <a:t>(1) handling the registration and connecting to the server</a:t>
            </a:r>
          </a:p>
          <a:p>
            <a:pPr lvl="1"/>
            <a:r>
              <a:rPr lang="en-US" dirty="0">
                <a:solidFill>
                  <a:schemeClr val="bg1"/>
                </a:solidFill>
              </a:rPr>
              <a:t>(1) set for the removing of classes</a:t>
            </a:r>
          </a:p>
          <a:p>
            <a:pPr lvl="1"/>
            <a:r>
              <a:rPr lang="en-US" dirty="0">
                <a:solidFill>
                  <a:schemeClr val="bg1"/>
                </a:solidFill>
              </a:rPr>
              <a:t>(1) set up for connection to the server</a:t>
            </a:r>
          </a:p>
          <a:p>
            <a:pPr lvl="1"/>
            <a:r>
              <a:rPr lang="en-US" dirty="0">
                <a:solidFill>
                  <a:schemeClr val="bg1"/>
                </a:solidFill>
              </a:rPr>
              <a:t>(1) </a:t>
            </a:r>
            <a:r>
              <a:rPr lang="en-US" dirty="0" err="1">
                <a:solidFill>
                  <a:schemeClr val="bg1"/>
                </a:solidFill>
              </a:rPr>
              <a:t>css</a:t>
            </a:r>
            <a:r>
              <a:rPr lang="en-US" dirty="0">
                <a:solidFill>
                  <a:schemeClr val="bg1"/>
                </a:solidFill>
              </a:rPr>
              <a:t> file that provides the style for the site</a:t>
            </a:r>
          </a:p>
        </p:txBody>
      </p:sp>
      <p:sp>
        <p:nvSpPr>
          <p:cNvPr id="3" name="Rectangle 2">
            <a:extLst>
              <a:ext uri="{FF2B5EF4-FFF2-40B4-BE49-F238E27FC236}">
                <a16:creationId xmlns:a16="http://schemas.microsoft.com/office/drawing/2014/main" id="{4B12F732-5668-47FA-8758-D153372335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950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Resources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1409700" y="2336592"/>
            <a:ext cx="9372600" cy="3358860"/>
          </a:xfrm>
        </p:spPr>
        <p:txBody>
          <a:bodyPr>
            <a:normAutofit/>
          </a:bodyPr>
          <a:lstStyle/>
          <a:p>
            <a:pPr>
              <a:lnSpc>
                <a:spcPct val="200000"/>
              </a:lnSpc>
            </a:pPr>
            <a:r>
              <a:rPr lang="en-US" sz="1200" b="0" i="0" dirty="0">
                <a:effectLst/>
                <a:latin typeface="Times New Roman" panose="02020603050405020304" pitchFamily="18" charset="0"/>
                <a:cs typeface="Times New Roman" panose="02020603050405020304" pitchFamily="18" charset="0"/>
              </a:rPr>
              <a:t>Wang, Y., Jiao, L., &amp; Liu, C. (2021). Analysis of College Student Registration Management and Change Prediction Based on Mutated Fuzzy Neural Network Algorithm. </a:t>
            </a:r>
            <a:r>
              <a:rPr lang="en-US" sz="1200" b="0" i="1" dirty="0">
                <a:effectLst/>
                <a:latin typeface="Times New Roman" panose="02020603050405020304" pitchFamily="18" charset="0"/>
                <a:cs typeface="Times New Roman" panose="02020603050405020304" pitchFamily="18" charset="0"/>
              </a:rPr>
              <a:t>Computational Intelligence &amp; Neuroscience</a:t>
            </a:r>
            <a:r>
              <a:rPr lang="en-US" sz="1200" b="0" i="0" dirty="0">
                <a:effectLst/>
                <a:latin typeface="Times New Roman" panose="02020603050405020304" pitchFamily="18" charset="0"/>
                <a:cs typeface="Times New Roman" panose="02020603050405020304" pitchFamily="18" charset="0"/>
              </a:rPr>
              <a:t>, 1–9. </a:t>
            </a:r>
            <a:r>
              <a:rPr lang="en-US" sz="1200" b="0" i="0" dirty="0">
                <a:effectLst/>
                <a:latin typeface="Times New Roman" panose="02020603050405020304" pitchFamily="18" charset="0"/>
                <a:cs typeface="Times New Roman" panose="02020603050405020304" pitchFamily="18" charset="0"/>
                <a:hlinkClick r:id="rId2"/>
              </a:rPr>
              <a:t>https://doi.org/10.1155/2021/7097425</a:t>
            </a:r>
            <a:endParaRPr lang="en-US" sz="1200" b="0" i="0" dirty="0">
              <a:effectLst/>
              <a:latin typeface="Times New Roman" panose="02020603050405020304" pitchFamily="18" charset="0"/>
              <a:cs typeface="Times New Roman" panose="02020603050405020304" pitchFamily="18" charset="0"/>
            </a:endParaRPr>
          </a:p>
          <a:p>
            <a:pPr>
              <a:lnSpc>
                <a:spcPct val="200000"/>
              </a:lnSpc>
            </a:pPr>
            <a:endParaRPr lang="en-US" sz="1200" b="0" i="0" dirty="0">
              <a:effectLst/>
              <a:latin typeface="Times New Roman" panose="02020603050405020304" pitchFamily="18" charset="0"/>
              <a:cs typeface="Times New Roman" panose="02020603050405020304" pitchFamily="18" charset="0"/>
            </a:endParaRPr>
          </a:p>
          <a:p>
            <a:pPr>
              <a:lnSpc>
                <a:spcPct val="200000"/>
              </a:lnSpc>
            </a:pPr>
            <a:r>
              <a:rPr lang="en-US" sz="1200" dirty="0" err="1">
                <a:latin typeface="Times New Roman" panose="02020603050405020304" pitchFamily="18" charset="0"/>
                <a:cs typeface="Times New Roman" panose="02020603050405020304" pitchFamily="18" charset="0"/>
              </a:rPr>
              <a:t>Raikar</a:t>
            </a:r>
            <a:r>
              <a:rPr lang="en-US" sz="1200" dirty="0">
                <a:latin typeface="Times New Roman" panose="02020603050405020304" pitchFamily="18" charset="0"/>
                <a:cs typeface="Times New Roman" panose="02020603050405020304" pitchFamily="18" charset="0"/>
              </a:rPr>
              <a:t>, S., &amp; </a:t>
            </a:r>
            <a:r>
              <a:rPr lang="en-US" sz="1200" dirty="0" err="1">
                <a:latin typeface="Times New Roman" panose="02020603050405020304" pitchFamily="18" charset="0"/>
                <a:cs typeface="Times New Roman" panose="02020603050405020304" pitchFamily="18" charset="0"/>
              </a:rPr>
              <a:t>Cholli</a:t>
            </a:r>
            <a:r>
              <a:rPr lang="en-US" sz="1200" dirty="0">
                <a:latin typeface="Times New Roman" panose="02020603050405020304" pitchFamily="18" charset="0"/>
                <a:cs typeface="Times New Roman" panose="02020603050405020304" pitchFamily="18" charset="0"/>
              </a:rPr>
              <a:t>, N. G. (2021). An Analysis of Ambiguity Detection Techniques for Software Requirement Specification. 2021 IEEE International Conference on Computation System and Information Technology for Sustainable Solutions (CSITSS), Computation System and Information Technology for Sustainable Solutions (CSITSS), 2021 IEEE International Conference On, 1–4. </a:t>
            </a:r>
            <a:r>
              <a:rPr lang="en-US" sz="1200" dirty="0">
                <a:latin typeface="Times New Roman" panose="02020603050405020304" pitchFamily="18" charset="0"/>
                <a:cs typeface="Times New Roman" panose="02020603050405020304" pitchFamily="18" charset="0"/>
                <a:hlinkClick r:id="rId3"/>
              </a:rPr>
              <a:t>https://doi.org/10.1109/CSITSS54238.2021.9683497</a:t>
            </a:r>
            <a:endParaRPr lang="en-US" sz="1200" dirty="0">
              <a:latin typeface="Times New Roman" panose="02020603050405020304" pitchFamily="18" charset="0"/>
              <a:cs typeface="Times New Roman" panose="02020603050405020304" pitchFamily="18" charset="0"/>
            </a:endParaRPr>
          </a:p>
          <a:p>
            <a:pPr>
              <a:lnSpc>
                <a:spcPct val="20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244065"/>
            <a:ext cx="7781544" cy="859055"/>
          </a:xfrm>
        </p:spPr>
        <p:txBody>
          <a:bodyPr/>
          <a:lstStyle/>
          <a:p>
            <a:r>
              <a:rPr lang="en-US" dirty="0"/>
              <a:t>Overview</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93902"/>
            <a:ext cx="8786283" cy="3666631"/>
          </a:xfrm>
        </p:spPr>
        <p:txBody>
          <a:bodyPr>
            <a:normAutofit/>
          </a:bodyPr>
          <a:lstStyle/>
          <a:p>
            <a:pPr marL="285750" indent="-285750">
              <a:lnSpc>
                <a:spcPct val="200000"/>
              </a:lnSpc>
              <a:buFont typeface="Arial" panose="020B0604020202020204" pitchFamily="34" charset="0"/>
              <a:buChar char="•"/>
            </a:pPr>
            <a:r>
              <a:rPr lang="en-US" dirty="0"/>
              <a:t>Project Overview</a:t>
            </a:r>
          </a:p>
          <a:p>
            <a:pPr marL="285750" indent="-285750">
              <a:lnSpc>
                <a:spcPct val="200000"/>
              </a:lnSpc>
              <a:buFont typeface="Arial" panose="020B0604020202020204" pitchFamily="34" charset="0"/>
              <a:buChar char="•"/>
            </a:pPr>
            <a:r>
              <a:rPr lang="en-US" dirty="0"/>
              <a:t>SRS Document</a:t>
            </a:r>
          </a:p>
          <a:p>
            <a:pPr marL="285750" indent="-285750">
              <a:lnSpc>
                <a:spcPct val="200000"/>
              </a:lnSpc>
              <a:buFont typeface="Arial" panose="020B0604020202020204" pitchFamily="34" charset="0"/>
              <a:buChar char="•"/>
            </a:pPr>
            <a:r>
              <a:rPr lang="en-US" dirty="0"/>
              <a:t>UML Design</a:t>
            </a:r>
          </a:p>
          <a:p>
            <a:pPr marL="285750" indent="-285750">
              <a:lnSpc>
                <a:spcPct val="200000"/>
              </a:lnSpc>
              <a:buFont typeface="Arial" panose="020B0604020202020204" pitchFamily="34" charset="0"/>
              <a:buChar char="•"/>
            </a:pPr>
            <a:r>
              <a:rPr lang="en-US" dirty="0"/>
              <a:t>Landing Page, Login, Enrollment page review</a:t>
            </a:r>
          </a:p>
          <a:p>
            <a:pPr marL="285750" indent="-285750">
              <a:lnSpc>
                <a:spcPct val="200000"/>
              </a:lnSpc>
              <a:buFont typeface="Arial" panose="020B0604020202020204" pitchFamily="34" charset="0"/>
              <a:buChar char="•"/>
            </a:pPr>
            <a:r>
              <a:rPr lang="en-US" dirty="0"/>
              <a:t>Database review</a:t>
            </a:r>
          </a:p>
          <a:p>
            <a:pPr marL="285750" indent="-285750">
              <a:lnSpc>
                <a:spcPct val="200000"/>
              </a:lnSpc>
              <a:buFont typeface="Arial" panose="020B0604020202020204" pitchFamily="34" charset="0"/>
              <a:buChar char="•"/>
            </a:pPr>
            <a:r>
              <a:rPr lang="en-US" dirty="0"/>
              <a:t>php code overview</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499533"/>
            <a:ext cx="7781544" cy="859055"/>
          </a:xfrm>
        </p:spPr>
        <p:txBody>
          <a:bodyPr/>
          <a:lstStyle/>
          <a:p>
            <a:r>
              <a:rPr lang="en-US" dirty="0"/>
              <a:t>Project Overview</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8" y="1943946"/>
            <a:ext cx="8537930" cy="3903698"/>
          </a:xfrm>
        </p:spPr>
        <p:txBody>
          <a:bodyPr>
            <a:normAutofit/>
          </a:bodyPr>
          <a:lstStyle/>
          <a:p>
            <a:pPr>
              <a:lnSpc>
                <a:spcPct val="200000"/>
              </a:lnSpc>
            </a:pPr>
            <a:r>
              <a:rPr lang="en-US" b="1" dirty="0"/>
              <a:t>Goal: To create a website where students to register for courses on their own time. </a:t>
            </a:r>
          </a:p>
          <a:p>
            <a:endParaRPr lang="en-US" dirty="0"/>
          </a:p>
          <a:p>
            <a:endParaRPr lang="en-US" dirty="0"/>
          </a:p>
          <a:p>
            <a:endParaRPr lang="en-US" dirty="0"/>
          </a:p>
          <a:p>
            <a:r>
              <a:rPr lang="en-US" i="1" dirty="0"/>
              <a:t>The popularization of education has increased and the proportion of enrolment in colleges is increasing year over year </a:t>
            </a:r>
            <a:r>
              <a:rPr lang="en-US" dirty="0"/>
              <a:t>(</a:t>
            </a:r>
            <a:r>
              <a:rPr lang="en-US" sz="1600" b="0" i="0" dirty="0">
                <a:effectLst/>
                <a:latin typeface="Times New Roman" panose="02020603050405020304" pitchFamily="18" charset="0"/>
                <a:cs typeface="Times New Roman" panose="02020603050405020304" pitchFamily="18" charset="0"/>
              </a:rPr>
              <a:t>Wang, Y., Jiao, L., &amp; Liu, C. (2021).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SRS Overview (Software Requirements Specification)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485011" cy="4093243"/>
          </a:xfrm>
        </p:spPr>
        <p:txBody>
          <a:bodyPr/>
          <a:lstStyle/>
          <a:p>
            <a:pPr marL="0" indent="0">
              <a:lnSpc>
                <a:spcPct val="200000"/>
              </a:lnSpc>
              <a:buNone/>
            </a:pPr>
            <a:r>
              <a:rPr lang="en-US" sz="1400" i="1" dirty="0"/>
              <a:t>The Software Requirements Specification documents is one of the most important documents in the improvement process </a:t>
            </a:r>
            <a:r>
              <a:rPr lang="en-US" sz="1400" dirty="0"/>
              <a:t>(</a:t>
            </a:r>
            <a:r>
              <a:rPr lang="en-US" sz="1400" dirty="0" err="1"/>
              <a:t>Raiker</a:t>
            </a:r>
            <a:r>
              <a:rPr lang="en-US" sz="1400" dirty="0"/>
              <a:t>, S., </a:t>
            </a:r>
            <a:r>
              <a:rPr lang="en-US" sz="1400" dirty="0" err="1"/>
              <a:t>Cholli</a:t>
            </a:r>
            <a:r>
              <a:rPr lang="en-US" sz="1400" dirty="0"/>
              <a:t>, N.G.; 2021)</a:t>
            </a:r>
          </a:p>
          <a:p>
            <a:pPr marL="0" indent="0">
              <a:lnSpc>
                <a:spcPct val="200000"/>
              </a:lnSpc>
              <a:buNone/>
            </a:pPr>
            <a:endParaRPr lang="en-US" dirty="0"/>
          </a:p>
          <a:p>
            <a:pPr>
              <a:lnSpc>
                <a:spcPct val="200000"/>
              </a:lnSpc>
            </a:pPr>
            <a:r>
              <a:rPr lang="en-US" dirty="0"/>
              <a:t>Provides an overview of the purpose of the software</a:t>
            </a:r>
          </a:p>
          <a:p>
            <a:pPr>
              <a:lnSpc>
                <a:spcPct val="200000"/>
              </a:lnSpc>
            </a:pPr>
            <a:r>
              <a:rPr lang="en-US" dirty="0"/>
              <a:t>Expresses the backend systems as well as the user interface</a:t>
            </a:r>
          </a:p>
          <a:p>
            <a:pPr>
              <a:lnSpc>
                <a:spcPct val="200000"/>
              </a:lnSpc>
            </a:pPr>
            <a:r>
              <a:rPr lang="en-US" dirty="0"/>
              <a:t>Covers functional and nonfunctional requirements</a:t>
            </a:r>
          </a:p>
          <a:p>
            <a:pPr lvl="1">
              <a:lnSpc>
                <a:spcPct val="200000"/>
              </a:lnSpc>
            </a:pPr>
            <a:r>
              <a:rPr lang="en-US" dirty="0"/>
              <a:t>Functional: User registration + Course Registration </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328436"/>
            <a:ext cx="11214100" cy="535531"/>
          </a:xfrm>
        </p:spPr>
        <p:txBody>
          <a:bodyPr/>
          <a:lstStyle/>
          <a:p>
            <a:r>
              <a:rPr lang="en-US" dirty="0"/>
              <a:t>UML Design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7" name="Picture 16">
            <a:extLst>
              <a:ext uri="{FF2B5EF4-FFF2-40B4-BE49-F238E27FC236}">
                <a16:creationId xmlns:a16="http://schemas.microsoft.com/office/drawing/2014/main" id="{630E597A-2158-4661-9117-3D4F83A9F646}"/>
              </a:ext>
            </a:extLst>
          </p:cNvPr>
          <p:cNvPicPr>
            <a:picLocks noChangeAspect="1"/>
          </p:cNvPicPr>
          <p:nvPr/>
        </p:nvPicPr>
        <p:blipFill>
          <a:blip r:embed="rId2"/>
          <a:stretch>
            <a:fillRect/>
          </a:stretch>
        </p:blipFill>
        <p:spPr>
          <a:xfrm>
            <a:off x="1182643" y="1146884"/>
            <a:ext cx="9826713" cy="5382680"/>
          </a:xfrm>
          <a:prstGeom prst="rect">
            <a:avLst/>
          </a:prstGeom>
          <a:effectLst>
            <a:softEdge rad="88900"/>
          </a:effec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Landing Page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4090667" y="5034597"/>
            <a:ext cx="3293306" cy="1463040"/>
          </a:xfrm>
        </p:spPr>
        <p:txBody>
          <a:bodyPr/>
          <a:lstStyle/>
          <a:p>
            <a:r>
              <a:rPr lang="en-US" dirty="0"/>
              <a:t>Landing Page (once user is logged in)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026" name="Picture 2" descr="Inline image">
            <a:extLst>
              <a:ext uri="{FF2B5EF4-FFF2-40B4-BE49-F238E27FC236}">
                <a16:creationId xmlns:a16="http://schemas.microsoft.com/office/drawing/2014/main" id="{A6F34AA1-C313-4B31-923E-FE8B32E28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401" y="1407978"/>
            <a:ext cx="8615011" cy="36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Login Page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2050" name="Picture 2" descr="Inline image">
            <a:extLst>
              <a:ext uri="{FF2B5EF4-FFF2-40B4-BE49-F238E27FC236}">
                <a16:creationId xmlns:a16="http://schemas.microsoft.com/office/drawing/2014/main" id="{EEBA8E80-26FF-4676-B959-508DAA8D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115" y="1697506"/>
            <a:ext cx="9003770" cy="3462988"/>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5420897" y="5394960"/>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Login Page</a:t>
            </a:r>
            <a:endParaRPr lang="en-US"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Enrollment Page (Registration Page)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5296719" y="5583555"/>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Registration page</a:t>
            </a:r>
            <a:endParaRPr lang="en-US" dirty="0">
              <a:solidFill>
                <a:schemeClr val="bg1"/>
              </a:solidFill>
            </a:endParaRPr>
          </a:p>
        </p:txBody>
      </p:sp>
      <p:pic>
        <p:nvPicPr>
          <p:cNvPr id="3074" name="Picture 2" descr="Inline image">
            <a:extLst>
              <a:ext uri="{FF2B5EF4-FFF2-40B4-BE49-F238E27FC236}">
                <a16:creationId xmlns:a16="http://schemas.microsoft.com/office/drawing/2014/main" id="{DC112735-48F5-429E-B0E2-75C296C8D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492" y="1444703"/>
            <a:ext cx="8349015" cy="3950257"/>
          </a:xfrm>
          <a:prstGeom prst="rect">
            <a:avLst/>
          </a:prstGeom>
          <a:noFill/>
          <a:ln>
            <a:noFill/>
          </a:ln>
          <a:effectLst>
            <a:softEdge rad="254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54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Database Review</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1" name="Text Placeholder 21">
            <a:extLst>
              <a:ext uri="{FF2B5EF4-FFF2-40B4-BE49-F238E27FC236}">
                <a16:creationId xmlns:a16="http://schemas.microsoft.com/office/drawing/2014/main" id="{AFCBE9D9-6016-44E6-A5BA-D9A7921F3464}"/>
              </a:ext>
            </a:extLst>
          </p:cNvPr>
          <p:cNvSpPr txBox="1">
            <a:spLocks/>
          </p:cNvSpPr>
          <p:nvPr/>
        </p:nvSpPr>
        <p:spPr>
          <a:xfrm>
            <a:off x="1843202" y="4691668"/>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Student Database</a:t>
            </a:r>
            <a:endParaRPr lang="en-US" dirty="0">
              <a:solidFill>
                <a:schemeClr val="bg1"/>
              </a:solidFill>
            </a:endParaRPr>
          </a:p>
        </p:txBody>
      </p:sp>
      <p:pic>
        <p:nvPicPr>
          <p:cNvPr id="4098" name="Picture 2" descr="Inline image">
            <a:extLst>
              <a:ext uri="{FF2B5EF4-FFF2-40B4-BE49-F238E27FC236}">
                <a16:creationId xmlns:a16="http://schemas.microsoft.com/office/drawing/2014/main" id="{EF65955F-C7BD-49FE-B4B2-0E125C12D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 y="1804783"/>
            <a:ext cx="5724525" cy="2686050"/>
          </a:xfrm>
          <a:prstGeom prst="rect">
            <a:avLst/>
          </a:prstGeom>
          <a:noFill/>
          <a:ln>
            <a:noFill/>
          </a:ln>
          <a:effectLst>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nline image">
            <a:extLst>
              <a:ext uri="{FF2B5EF4-FFF2-40B4-BE49-F238E27FC236}">
                <a16:creationId xmlns:a16="http://schemas.microsoft.com/office/drawing/2014/main" id="{B62D4451-0384-485F-A18C-26C1905B3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459" y="1804783"/>
            <a:ext cx="5943600" cy="2695575"/>
          </a:xfrm>
          <a:prstGeom prst="rect">
            <a:avLst/>
          </a:prstGeom>
          <a:noFill/>
          <a:ln>
            <a:noFill/>
          </a:ln>
          <a:effectLst>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1">
            <a:extLst>
              <a:ext uri="{FF2B5EF4-FFF2-40B4-BE49-F238E27FC236}">
                <a16:creationId xmlns:a16="http://schemas.microsoft.com/office/drawing/2014/main" id="{46C2DEF4-E16A-4329-952F-8A6F788CC657}"/>
              </a:ext>
            </a:extLst>
          </p:cNvPr>
          <p:cNvSpPr txBox="1">
            <a:spLocks/>
          </p:cNvSpPr>
          <p:nvPr/>
        </p:nvSpPr>
        <p:spPr>
          <a:xfrm>
            <a:off x="8475424" y="4691668"/>
            <a:ext cx="3293306" cy="146304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Course Database</a:t>
            </a:r>
            <a:endParaRPr lang="en-US" dirty="0">
              <a:solidFill>
                <a:schemeClr val="bg1"/>
              </a:solidFill>
            </a:endParaRPr>
          </a:p>
        </p:txBody>
      </p:sp>
    </p:spTree>
    <p:extLst>
      <p:ext uri="{BB962C8B-B14F-4D97-AF65-F5344CB8AC3E}">
        <p14:creationId xmlns:p14="http://schemas.microsoft.com/office/powerpoint/2010/main" val="273193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74</TotalTime>
  <Words>399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Trade Gothic LT Pro</vt:lpstr>
      <vt:lpstr>Trebuchet MS</vt:lpstr>
      <vt:lpstr>Office Theme</vt:lpstr>
      <vt:lpstr>ABC School Registration Platform</vt:lpstr>
      <vt:lpstr>Overview</vt:lpstr>
      <vt:lpstr>Project Overview</vt:lpstr>
      <vt:lpstr>SRS Overview (Software Requirements Specification)</vt:lpstr>
      <vt:lpstr>UML Design</vt:lpstr>
      <vt:lpstr>Landing Page</vt:lpstr>
      <vt:lpstr>Login Page</vt:lpstr>
      <vt:lpstr>Enrollment Page (Registration Page)</vt:lpstr>
      <vt:lpstr>Database Review</vt:lpstr>
      <vt:lpstr>Php code Overview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School Registration Platform</dc:title>
  <dc:creator>Gordillo, Bradley</dc:creator>
  <cp:lastModifiedBy>Gordillo, Bradley</cp:lastModifiedBy>
  <cp:revision>1</cp:revision>
  <dcterms:created xsi:type="dcterms:W3CDTF">2022-03-31T18:45:17Z</dcterms:created>
  <dcterms:modified xsi:type="dcterms:W3CDTF">2022-03-31T20:19:00Z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