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02C6-0CD1-4F81-B068-36A285491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429DF-A238-4750-9A3D-F8F0AF5F3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026E-2CC7-4002-A521-A3D1CBAC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FCD9-5C39-4004-AD9B-610EE8BC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B96E5-96B0-4294-845F-4824ABA4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DD05-16A4-45B5-844B-9A235E73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FAD75-4102-4105-8277-7D3FD111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39B6-031A-474D-956A-39479312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C222-B89A-4239-87F9-032710ED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F252-BED7-4679-8685-ADB90C4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5C7DD-A51A-4E15-9C87-BE5C7DCCC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63249-B09B-4D2F-AEF2-966183647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8018-A3C7-40E4-B558-6E4D626E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8E6E-84EF-42A7-A3D7-85D84804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08F0-6B8F-4006-84B9-379D2D73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2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ECB1-D583-48F7-862F-C2CBA77A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9AAA-EEA1-42B5-9EE5-40ECCFF9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15ED-CBE4-463D-8D8B-701C45FF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7AC9-6713-424C-94AE-410652F9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1E369-FD45-4068-8A30-8C9F4DF6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5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E968-4724-47BE-A46A-4C69CDFC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BA494-22F7-4F61-B178-C083156B5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418A-AA9A-45CD-9426-492E4D68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A1EE-5D97-45AD-AEA3-8BB8D632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EFA4-C0F6-437E-8D60-1000E06C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A8E6-578D-4FBD-8F77-AAF9D957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91ED-6FF2-481B-81F7-580D4DBEF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77E1A-3064-4FE8-B5AA-DFF8ADD69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FCCF-52E2-495B-A192-04664FA5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976A2-534B-4D36-915A-DC6C4016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40140-D8B7-4D07-AEDB-DC4AAC45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986C-F866-480D-B9FE-07C74B46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6302-4E81-468C-9436-9AA90131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B7C00-4387-4199-AD32-DF56F9F30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8DD4C-A959-4CD4-AA2B-17F244617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B74E9-9A1E-4C8F-9D18-9DCB3CF64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5C261-FBF1-4D64-97DF-C4C5D2E0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FC6FB-ED9E-48A8-94D7-CF2FC8A2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ADE8A-1C13-49B6-9382-222E42E1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8523-802D-4A02-8D77-AE86D972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33016-979B-476A-A14F-541F3ECB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BF6BF-3D41-4D7C-B31A-1C162ED7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15239-C099-4998-9B3A-1138E443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4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6804A-13B9-482B-A0C5-A52761E7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CCD5F-2684-4C5A-9F4A-1B4E0778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F3D94-F50A-433B-B895-00F8A0BC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6C20-64A7-45C5-95C6-EE97FE8F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359B-7C66-4FF5-B9D1-7F5EF4B8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DA3ED-64AA-4CF6-ABCA-E13EF83F4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E1583-08D9-473A-97BD-E03D5C2B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0E358-8466-4B3F-BAA8-F09D770F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58FBB-DB50-4096-B24C-C75AA819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3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8763-873C-4DF0-8755-7A18AA71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72E34-61C9-4644-B894-B64BDAB3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82F3C-907A-46AE-A39F-B10DE9BB8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15A3F-6695-4627-8531-7CBAD637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882C1-C6ED-43B3-9DCF-4471B011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FE135-964E-4BDF-AAA6-7654FB5C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06687-B6F7-4313-91EE-643FF8BF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8E394-0BD2-429B-8235-C7582454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7868-76ED-4FB4-BAB4-86D0808D6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5CF2-20FA-4A27-B5DD-24B9293428A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A048-5AB7-4741-A261-E58988542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4048-9AAD-4B7C-B417-707DB041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7298" y="506027"/>
            <a:ext cx="3938658" cy="141175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1,240,141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1,239,632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14" y="506027"/>
            <a:ext cx="3743228" cy="1363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monthly obs. in CRSP: </a:t>
            </a:r>
            <a:r>
              <a:rPr lang="en-US" sz="1700" dirty="0">
                <a:highlight>
                  <a:srgbClr val="808000"/>
                </a:highlight>
              </a:rPr>
              <a:t>2,477,547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monthly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2,427,687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115810" y="506027"/>
            <a:ext cx="3938658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10-Qs in Edgar: </a:t>
            </a:r>
            <a:r>
              <a:rPr lang="en-US" sz="1600" dirty="0">
                <a:highlight>
                  <a:srgbClr val="808000"/>
                </a:highlight>
              </a:rPr>
              <a:t>594,017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10-Qs successfully parsed and downloaded: </a:t>
            </a:r>
            <a:r>
              <a:rPr lang="en-US" sz="1600" dirty="0">
                <a:highlight>
                  <a:srgbClr val="FFFF00"/>
                </a:highlight>
              </a:rPr>
              <a:t>575,579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137513" y="5785448"/>
            <a:ext cx="3979785" cy="921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 &amp; Edgar: 1993Q1 - 2020Q1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CRSP: 1992 Nov.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331651" y="2951597"/>
            <a:ext cx="5011493" cy="119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merging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with missing </a:t>
            </a:r>
            <a:r>
              <a:rPr lang="en-US" sz="1400" dirty="0" err="1"/>
              <a:t>gvkey</a:t>
            </a:r>
            <a:r>
              <a:rPr lang="en-US" sz="1400" dirty="0"/>
              <a:t> and return: </a:t>
            </a:r>
            <a:r>
              <a:rPr lang="en-US" sz="1400" dirty="0">
                <a:highlight>
                  <a:srgbClr val="FFFF00"/>
                </a:highlight>
              </a:rPr>
              <a:t>707,333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0943"/>
            <a:ext cx="5264459" cy="1045346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633500" y="2077206"/>
            <a:ext cx="4838322" cy="269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aggregate CRSP monthly returns to quarterly returns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EEDD37-6060-4FD5-9A85-0D1C8F29BD51}"/>
              </a:ext>
            </a:extLst>
          </p:cNvPr>
          <p:cNvGrpSpPr/>
          <p:nvPr/>
        </p:nvGrpSpPr>
        <p:grpSpPr>
          <a:xfrm>
            <a:off x="3880741" y="1899821"/>
            <a:ext cx="6361139" cy="3249228"/>
            <a:chOff x="3880741" y="1899821"/>
            <a:chExt cx="6361139" cy="324922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/>
            <p:nvPr/>
          </p:nvCxnSpPr>
          <p:spPr>
            <a:xfrm>
              <a:off x="3880741" y="4154750"/>
              <a:ext cx="0" cy="4971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/>
            <p:nvPr/>
          </p:nvCxnSpPr>
          <p:spPr>
            <a:xfrm>
              <a:off x="3880741" y="4660777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/>
            <p:nvPr/>
          </p:nvCxnSpPr>
          <p:spPr>
            <a:xfrm>
              <a:off x="10241880" y="1899821"/>
              <a:ext cx="0" cy="27520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7061310" y="4660777"/>
              <a:ext cx="0" cy="4882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4940219" y="5201498"/>
            <a:ext cx="5224709" cy="142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CRSP_COMPUSTAT_EDGAR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-quarter observations after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303,843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with total number of 10-Q words less than 1% threshold of the merged sample (1185 words): </a:t>
            </a:r>
            <a:r>
              <a:rPr lang="en-US" sz="1400" dirty="0">
                <a:highlight>
                  <a:srgbClr val="FF0000"/>
                </a:highlight>
              </a:rPr>
              <a:t>300,806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658440" y="4403324"/>
            <a:ext cx="805742" cy="29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815595" y="120863"/>
            <a:ext cx="2542064" cy="3589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Data Merging Process</a:t>
            </a:r>
          </a:p>
        </p:txBody>
      </p:sp>
    </p:spTree>
    <p:extLst>
      <p:ext uri="{BB962C8B-B14F-4D97-AF65-F5344CB8AC3E}">
        <p14:creationId xmlns:p14="http://schemas.microsoft.com/office/powerpoint/2010/main" val="53551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156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ZhuFengzhi</dc:creator>
  <cp:lastModifiedBy>ZhuFengzhi</cp:lastModifiedBy>
  <cp:revision>11</cp:revision>
  <dcterms:created xsi:type="dcterms:W3CDTF">2020-03-30T09:10:47Z</dcterms:created>
  <dcterms:modified xsi:type="dcterms:W3CDTF">2020-03-30T10:38:24Z</dcterms:modified>
</cp:coreProperties>
</file>