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uFengzhi" initials="Z" lastIdx="1" clrIdx="0">
    <p:extLst>
      <p:ext uri="{19B8F6BF-5375-455C-9EA6-DF929625EA0E}">
        <p15:presenceInfo xmlns:p15="http://schemas.microsoft.com/office/powerpoint/2012/main" userId="S::fzhu@emp.uc3m.es::711df637-fa83-4360-bab4-f8fafcbd8de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0" autoAdjust="0"/>
  </p:normalViewPr>
  <p:slideViewPr>
    <p:cSldViewPr snapToGrid="0">
      <p:cViewPr>
        <p:scale>
          <a:sx n="100" d="100"/>
          <a:sy n="100" d="100"/>
        </p:scale>
        <p:origin x="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02C6-0CD1-4F81-B068-36A285491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429DF-A238-4750-9A3D-F8F0AF5F3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A026E-2CC7-4002-A521-A3D1CBAC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1FCD9-5C39-4004-AD9B-610EE8BC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B96E5-96B0-4294-845F-4824ABA4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DD05-16A4-45B5-844B-9A235E73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FAD75-4102-4105-8277-7D3FD1114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D39B6-031A-474D-956A-39479312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4C222-B89A-4239-87F9-032710ED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7F252-BED7-4679-8685-ADB90C4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2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5C7DD-A51A-4E15-9C87-BE5C7DCCC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63249-B09B-4D2F-AEF2-966183647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8018-A3C7-40E4-B558-6E4D626E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8E6E-84EF-42A7-A3D7-85D84804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208F0-6B8F-4006-84B9-379D2D73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2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ECB1-D583-48F7-862F-C2CBA77A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09AAA-EEA1-42B5-9EE5-40ECCFF9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515ED-CBE4-463D-8D8B-701C45FF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E7AC9-6713-424C-94AE-410652F9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1E369-FD45-4068-8A30-8C9F4DF6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5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E968-4724-47BE-A46A-4C69CDFC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BA494-22F7-4F61-B178-C083156B5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418A-AA9A-45CD-9426-492E4D68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2A1EE-5D97-45AD-AEA3-8BB8D632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EFA4-C0F6-437E-8D60-1000E06C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A8E6-578D-4FBD-8F77-AAF9D957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91ED-6FF2-481B-81F7-580D4DBEF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77E1A-3064-4FE8-B5AA-DFF8ADD69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CFCCF-52E2-495B-A192-04664FA5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976A2-534B-4D36-915A-DC6C4016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40140-D8B7-4D07-AEDB-DC4AAC45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4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986C-F866-480D-B9FE-07C74B46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36302-4E81-468C-9436-9AA901318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B7C00-4387-4199-AD32-DF56F9F30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8DD4C-A959-4CD4-AA2B-17F244617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B74E9-9A1E-4C8F-9D18-9DCB3CF64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5C261-FBF1-4D64-97DF-C4C5D2E0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FC6FB-ED9E-48A8-94D7-CF2FC8A2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ADE8A-1C13-49B6-9382-222E42E1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8523-802D-4A02-8D77-AE86D972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33016-979B-476A-A14F-541F3ECB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BF6BF-3D41-4D7C-B31A-1C162ED7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15239-C099-4998-9B3A-1138E443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4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6804A-13B9-482B-A0C5-A52761E7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CCD5F-2684-4C5A-9F4A-1B4E0778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F3D94-F50A-433B-B895-00F8A0BC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2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6C20-64A7-45C5-95C6-EE97FE8F3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359B-7C66-4FF5-B9D1-7F5EF4B81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DA3ED-64AA-4CF6-ABCA-E13EF83F4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E1583-08D9-473A-97BD-E03D5C2B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0E358-8466-4B3F-BAA8-F09D770F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58FBB-DB50-4096-B24C-C75AA819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3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8763-873C-4DF0-8755-7A18AA71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72E34-61C9-4644-B894-B64BDAB36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82F3C-907A-46AE-A39F-B10DE9BB8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15A3F-6695-4627-8531-7CBAD637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882C1-C6ED-43B3-9DCF-4471B011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FE135-964E-4BDF-AAA6-7654FB5C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4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06687-B6F7-4313-91EE-643FF8BF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8E394-0BD2-429B-8235-C75824548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7868-76ED-4FB4-BAB4-86D0808D6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65CF2-20FA-4A27-B5DD-24B9293428A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7A048-5AB7-4741-A261-E58988542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94048-9AAD-4B7C-B417-707DB0416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2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A364-9667-4F92-9D88-A3185761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590" y="63035"/>
            <a:ext cx="10165671" cy="629173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highlight>
                  <a:srgbClr val="808000"/>
                </a:highlight>
                <a:latin typeface="+mn-lt"/>
              </a:rPr>
              <a:t>Is narrative disclosure more </a:t>
            </a:r>
            <a:r>
              <a:rPr lang="en-US" sz="2800" dirty="0">
                <a:highlight>
                  <a:srgbClr val="FFFF00"/>
                </a:highlight>
                <a:latin typeface="+mn-lt"/>
              </a:rPr>
              <a:t>responsive</a:t>
            </a:r>
            <a:r>
              <a:rPr lang="en-US" sz="2800" dirty="0">
                <a:highlight>
                  <a:srgbClr val="808000"/>
                </a:highlight>
                <a:latin typeface="+mn-lt"/>
              </a:rPr>
              <a:t> to bad news than good news?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15DF00-072F-4197-AEEB-B4C97DAA899F}"/>
              </a:ext>
            </a:extLst>
          </p:cNvPr>
          <p:cNvSpPr txBox="1">
            <a:spLocks/>
          </p:cNvSpPr>
          <p:nvPr/>
        </p:nvSpPr>
        <p:spPr>
          <a:xfrm>
            <a:off x="8904848" y="607603"/>
            <a:ext cx="3255327" cy="367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Timeliness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24AA09-07E1-46D6-9CE9-25F099D1DD55}"/>
              </a:ext>
            </a:extLst>
          </p:cNvPr>
          <p:cNvSpPr txBox="1">
            <a:spLocks/>
          </p:cNvSpPr>
          <p:nvPr/>
        </p:nvSpPr>
        <p:spPr>
          <a:xfrm>
            <a:off x="2724520" y="899561"/>
            <a:ext cx="1903519" cy="44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Quantity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7CEDDA2-B0B5-4C4E-BE5A-C8901F180043}"/>
              </a:ext>
            </a:extLst>
          </p:cNvPr>
          <p:cNvSpPr txBox="1">
            <a:spLocks/>
          </p:cNvSpPr>
          <p:nvPr/>
        </p:nvSpPr>
        <p:spPr>
          <a:xfrm>
            <a:off x="8355543" y="1375023"/>
            <a:ext cx="3531658" cy="709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TLAG: Time lag between the news release date and document filing date</a:t>
            </a:r>
          </a:p>
          <a:p>
            <a:r>
              <a:rPr lang="en-US" dirty="0"/>
              <a:t>TLAG of 8-K is more convincing than 10-Q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1090EA-359A-4780-9EAB-51C0A1F2144F}"/>
              </a:ext>
            </a:extLst>
          </p:cNvPr>
          <p:cNvSpPr txBox="1">
            <a:spLocks/>
          </p:cNvSpPr>
          <p:nvPr/>
        </p:nvSpPr>
        <p:spPr>
          <a:xfrm>
            <a:off x="1907590" y="1358233"/>
            <a:ext cx="3272339" cy="62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NW: Total number of words in the document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38BFC5-54F6-42CE-91A8-9684313C295F}"/>
              </a:ext>
            </a:extLst>
          </p:cNvPr>
          <p:cNvSpPr txBox="1">
            <a:spLocks/>
          </p:cNvSpPr>
          <p:nvPr/>
        </p:nvSpPr>
        <p:spPr>
          <a:xfrm>
            <a:off x="5179929" y="1512972"/>
            <a:ext cx="3175614" cy="405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TONE: Tone of the document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E4735FE-D003-4191-B7DE-78C79EDC814C}"/>
              </a:ext>
            </a:extLst>
          </p:cNvPr>
          <p:cNvSpPr txBox="1">
            <a:spLocks/>
          </p:cNvSpPr>
          <p:nvPr/>
        </p:nvSpPr>
        <p:spPr>
          <a:xfrm>
            <a:off x="1907590" y="2117739"/>
            <a:ext cx="10221526" cy="2144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b="1" dirty="0" err="1">
                <a:highlight>
                  <a:srgbClr val="C0C0C0"/>
                </a:highlight>
              </a:rPr>
              <a:t>TEX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= b</a:t>
            </a:r>
            <a:r>
              <a:rPr lang="en-US" sz="2900" b="1" baseline="-25000" dirty="0">
                <a:highlight>
                  <a:srgbClr val="C0C0C0"/>
                </a:highlight>
              </a:rPr>
              <a:t>0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1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RET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2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NEG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3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RET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NEG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+ </a:t>
            </a:r>
            <a:r>
              <a:rPr lang="en-US" sz="2900" b="1" dirty="0" err="1">
                <a:highlight>
                  <a:srgbClr val="C0C0C0"/>
                </a:highlight>
              </a:rPr>
              <a:t>controls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dirty="0"/>
              <a:t>, where </a:t>
            </a:r>
            <a:r>
              <a:rPr lang="en-US" sz="2900" dirty="0" err="1"/>
              <a:t>doc_measure</a:t>
            </a:r>
            <a:r>
              <a:rPr lang="en-US" sz="2900" dirty="0"/>
              <a:t> = NW, TONE, TLAG</a:t>
            </a:r>
          </a:p>
          <a:p>
            <a:r>
              <a:rPr lang="en-US" sz="2200" dirty="0"/>
              <a:t>If narrative disclosure is more responsive to bad news than good news, then I expect:</a:t>
            </a:r>
          </a:p>
          <a:p>
            <a:pPr lvl="1"/>
            <a:r>
              <a:rPr lang="en-US" sz="2200" b="1" dirty="0"/>
              <a:t>NW: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negative </a:t>
            </a:r>
          </a:p>
          <a:p>
            <a:pPr lvl="2"/>
            <a:r>
              <a:rPr lang="en-US" sz="2200" dirty="0"/>
              <a:t>bad news reporting requires more careful explanation than good news which translate into longer document</a:t>
            </a:r>
          </a:p>
          <a:p>
            <a:pPr lvl="1"/>
            <a:r>
              <a:rPr lang="en-US" sz="2200" b="1" dirty="0"/>
              <a:t>TONE: b</a:t>
            </a:r>
            <a:r>
              <a:rPr lang="en-US" sz="2200" b="1" baseline="-25000" dirty="0"/>
              <a:t>1</a:t>
            </a:r>
            <a:r>
              <a:rPr lang="en-US" sz="2200" b="1" dirty="0"/>
              <a:t>, b</a:t>
            </a:r>
            <a:r>
              <a:rPr lang="en-US" sz="2200" b="1" baseline="-25000" dirty="0"/>
              <a:t>1</a:t>
            </a:r>
            <a:r>
              <a:rPr lang="en-US" sz="2200" b="1" dirty="0"/>
              <a:t>+b</a:t>
            </a:r>
            <a:r>
              <a:rPr lang="en-US" sz="2200" b="1" baseline="-25000" dirty="0"/>
              <a:t>3</a:t>
            </a:r>
            <a:r>
              <a:rPr lang="en-US" sz="2200" b="1" dirty="0"/>
              <a:t> and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positive </a:t>
            </a:r>
          </a:p>
          <a:p>
            <a:pPr lvl="2"/>
            <a:r>
              <a:rPr lang="en-US" sz="2200" dirty="0"/>
              <a:t>positive b</a:t>
            </a:r>
            <a:r>
              <a:rPr lang="en-US" sz="2200" baseline="-25000" dirty="0"/>
              <a:t>1</a:t>
            </a:r>
            <a:r>
              <a:rPr lang="en-US" sz="2200" dirty="0"/>
              <a:t> and b</a:t>
            </a:r>
            <a:r>
              <a:rPr lang="en-US" sz="2200" baseline="-25000" dirty="0"/>
              <a:t>1</a:t>
            </a:r>
            <a:r>
              <a:rPr lang="en-US" sz="2200" dirty="0"/>
              <a:t>+b</a:t>
            </a:r>
            <a:r>
              <a:rPr lang="en-US" sz="2200" baseline="-25000" dirty="0"/>
              <a:t>3</a:t>
            </a:r>
            <a:r>
              <a:rPr lang="en-US" sz="2200" dirty="0"/>
              <a:t> means that tone is consistent with news: good news – positive tone, bad news – negative tone</a:t>
            </a:r>
          </a:p>
          <a:p>
            <a:pPr lvl="2"/>
            <a:r>
              <a:rPr lang="en-US" sz="2200" dirty="0"/>
              <a:t>positive b</a:t>
            </a:r>
            <a:r>
              <a:rPr lang="en-US" sz="2200" baseline="-25000" dirty="0"/>
              <a:t>3</a:t>
            </a:r>
            <a:r>
              <a:rPr lang="en-US" sz="2200" dirty="0"/>
              <a:t> means that firms increase consistency in narrative disclosure in response to bad news comparing to good news; i.e. more negative tone is used to discuss bad news than positive tone is used to discuss good news on average, given the same magnitude of news impact</a:t>
            </a:r>
          </a:p>
          <a:p>
            <a:pPr lvl="1"/>
            <a:r>
              <a:rPr lang="en-US" sz="2200" b="1" dirty="0"/>
              <a:t>TLAG: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positive</a:t>
            </a:r>
          </a:p>
          <a:p>
            <a:pPr lvl="2"/>
            <a:r>
              <a:rPr lang="en-US" sz="2200" dirty="0"/>
              <a:t>bad news reporting is more timely than good news which translate into shorter lag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C3B630A-94D2-4DD5-BA2A-1B597FA6D4B1}"/>
              </a:ext>
            </a:extLst>
          </p:cNvPr>
          <p:cNvSpPr txBox="1">
            <a:spLocks/>
          </p:cNvSpPr>
          <p:nvPr/>
        </p:nvSpPr>
        <p:spPr>
          <a:xfrm>
            <a:off x="96078" y="682864"/>
            <a:ext cx="1462603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Concept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719F144-04F5-4385-8D44-042CA48DF688}"/>
              </a:ext>
            </a:extLst>
          </p:cNvPr>
          <p:cNvSpPr txBox="1">
            <a:spLocks/>
          </p:cNvSpPr>
          <p:nvPr/>
        </p:nvSpPr>
        <p:spPr>
          <a:xfrm>
            <a:off x="94972" y="1364475"/>
            <a:ext cx="1464816" cy="447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Measure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FE924EE-E69B-423C-A869-334716AE9F13}"/>
              </a:ext>
            </a:extLst>
          </p:cNvPr>
          <p:cNvSpPr txBox="1">
            <a:spLocks/>
          </p:cNvSpPr>
          <p:nvPr/>
        </p:nvSpPr>
        <p:spPr>
          <a:xfrm>
            <a:off x="118739" y="2092456"/>
            <a:ext cx="1464816" cy="447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554AD7C-B01D-48AC-95A6-170E7BB52F73}"/>
              </a:ext>
            </a:extLst>
          </p:cNvPr>
          <p:cNvSpPr txBox="1">
            <a:spLocks/>
          </p:cNvSpPr>
          <p:nvPr/>
        </p:nvSpPr>
        <p:spPr>
          <a:xfrm>
            <a:off x="115680" y="164156"/>
            <a:ext cx="1349135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Main RQ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7D1615B-B47C-4477-A60F-A2246B543231}"/>
              </a:ext>
            </a:extLst>
          </p:cNvPr>
          <p:cNvSpPr txBox="1">
            <a:spLocks/>
          </p:cNvSpPr>
          <p:nvPr/>
        </p:nvSpPr>
        <p:spPr>
          <a:xfrm>
            <a:off x="62884" y="3510072"/>
            <a:ext cx="2030396" cy="4470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0A322CA-1069-4849-A1B6-AAB718E41E91}"/>
              </a:ext>
            </a:extLst>
          </p:cNvPr>
          <p:cNvSpPr txBox="1">
            <a:spLocks/>
          </p:cNvSpPr>
          <p:nvPr/>
        </p:nvSpPr>
        <p:spPr>
          <a:xfrm>
            <a:off x="27463" y="4184614"/>
            <a:ext cx="1674555" cy="707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Additional RQ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651D02E-3F4A-49E6-AE0E-64E96146A89D}"/>
              </a:ext>
            </a:extLst>
          </p:cNvPr>
          <p:cNvSpPr txBox="1">
            <a:spLocks/>
          </p:cNvSpPr>
          <p:nvPr/>
        </p:nvSpPr>
        <p:spPr>
          <a:xfrm>
            <a:off x="1907590" y="4176592"/>
            <a:ext cx="10046932" cy="1018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FFFF00"/>
                </a:highlight>
                <a:latin typeface="+mn-lt"/>
              </a:rPr>
              <a:t>Factors</a:t>
            </a:r>
            <a:r>
              <a:rPr lang="en-US" sz="2000" dirty="0">
                <a:highlight>
                  <a:srgbClr val="808000"/>
                </a:highlight>
                <a:latin typeface="+mn-lt"/>
              </a:rPr>
              <a:t> affecting the asymmetric responsiveness to good </a:t>
            </a:r>
            <a:r>
              <a:rPr lang="en-US" sz="2000" dirty="0" err="1">
                <a:highlight>
                  <a:srgbClr val="808000"/>
                </a:highlight>
                <a:latin typeface="+mn-lt"/>
              </a:rPr>
              <a:t>v.s</a:t>
            </a:r>
            <a:r>
              <a:rPr lang="en-US" sz="2000" dirty="0">
                <a:highlight>
                  <a:srgbClr val="808000"/>
                </a:highlight>
                <a:latin typeface="+mn-lt"/>
              </a:rPr>
              <a:t>. bad news in narrative disclosure?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Policy: </a:t>
            </a:r>
            <a:r>
              <a:rPr lang="en-US" sz="1400" dirty="0">
                <a:latin typeface="+mn-lt"/>
              </a:rPr>
              <a:t>textual disclosure related to items that mainly apply conditional (PP&amp;E) </a:t>
            </a:r>
            <a:r>
              <a:rPr lang="en-US" sz="1400" dirty="0" err="1">
                <a:latin typeface="+mn-lt"/>
              </a:rPr>
              <a:t>v.s</a:t>
            </a:r>
            <a:r>
              <a:rPr lang="en-US" sz="1400" dirty="0">
                <a:latin typeface="+mn-lt"/>
              </a:rPr>
              <a:t>. unconditional (R&amp;D) conservative accounting policy in its numerical disclosure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Purpose: </a:t>
            </a:r>
            <a:r>
              <a:rPr lang="en-US" sz="1400" dirty="0">
                <a:latin typeface="+mn-lt"/>
              </a:rPr>
              <a:t>text disclosure that aims to explain numerical disclosure (notes) </a:t>
            </a:r>
            <a:r>
              <a:rPr lang="en-US" sz="1400" dirty="0" err="1">
                <a:latin typeface="+mn-lt"/>
              </a:rPr>
              <a:t>v.s</a:t>
            </a:r>
            <a:r>
              <a:rPr lang="en-US" sz="1400" dirty="0">
                <a:latin typeface="+mn-lt"/>
              </a:rPr>
              <a:t>. to provide forward-looking information (MD&amp;A)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878E3AE-BB5C-44A1-9701-C9BFFB4DCAC5}"/>
              </a:ext>
            </a:extLst>
          </p:cNvPr>
          <p:cNvSpPr txBox="1">
            <a:spLocks/>
          </p:cNvSpPr>
          <p:nvPr/>
        </p:nvSpPr>
        <p:spPr>
          <a:xfrm>
            <a:off x="0" y="6267075"/>
            <a:ext cx="1729483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Robustness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CEBC994-7DFD-4FA0-89B5-B164C27D07F7}"/>
              </a:ext>
            </a:extLst>
          </p:cNvPr>
          <p:cNvSpPr txBox="1">
            <a:spLocks/>
          </p:cNvSpPr>
          <p:nvPr/>
        </p:nvSpPr>
        <p:spPr>
          <a:xfrm>
            <a:off x="1907590" y="6405254"/>
            <a:ext cx="9815742" cy="452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Other news proxy: tariff / oil price (case study for specific industries)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4145B39-2359-4589-98F0-9A1C49FE2803}"/>
              </a:ext>
            </a:extLst>
          </p:cNvPr>
          <p:cNvSpPr txBox="1">
            <a:spLocks/>
          </p:cNvSpPr>
          <p:nvPr/>
        </p:nvSpPr>
        <p:spPr>
          <a:xfrm>
            <a:off x="2521865" y="578505"/>
            <a:ext cx="3284316" cy="44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Faithful representation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751D73F-E6CD-4814-A51F-7B3CAE3808B4}"/>
              </a:ext>
            </a:extLst>
          </p:cNvPr>
          <p:cNvSpPr txBox="1">
            <a:spLocks/>
          </p:cNvSpPr>
          <p:nvPr/>
        </p:nvSpPr>
        <p:spPr>
          <a:xfrm>
            <a:off x="5902389" y="964658"/>
            <a:ext cx="1767712" cy="61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Consistency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D076BF8-EF6E-4F08-899A-4D1368A5705A}"/>
              </a:ext>
            </a:extLst>
          </p:cNvPr>
          <p:cNvSpPr txBox="1">
            <a:spLocks/>
          </p:cNvSpPr>
          <p:nvPr/>
        </p:nvSpPr>
        <p:spPr>
          <a:xfrm>
            <a:off x="1907590" y="5224853"/>
            <a:ext cx="10165671" cy="1130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err="1">
                <a:highlight>
                  <a:srgbClr val="C0C0C0"/>
                </a:highlight>
              </a:rPr>
              <a:t>Doc_measure</a:t>
            </a:r>
            <a:r>
              <a:rPr lang="en-US" sz="1400" b="1" dirty="0">
                <a:highlight>
                  <a:srgbClr val="C0C0C0"/>
                </a:highlight>
              </a:rPr>
              <a:t> = a</a:t>
            </a:r>
            <a:r>
              <a:rPr lang="en-US" sz="1400" b="1" baseline="-25000" dirty="0">
                <a:highlight>
                  <a:srgbClr val="C0C0C0"/>
                </a:highlight>
              </a:rPr>
              <a:t>0 </a:t>
            </a:r>
            <a:r>
              <a:rPr lang="en-US" sz="1400" b="1" dirty="0">
                <a:highlight>
                  <a:srgbClr val="C0C0C0"/>
                </a:highlight>
              </a:rPr>
              <a:t>+ b</a:t>
            </a:r>
            <a:r>
              <a:rPr lang="en-US" sz="1400" b="1" baseline="-25000" dirty="0">
                <a:highlight>
                  <a:srgbClr val="C0C0C0"/>
                </a:highlight>
              </a:rPr>
              <a:t>1</a:t>
            </a:r>
            <a:r>
              <a:rPr lang="en-US" sz="1400" b="1" dirty="0">
                <a:highlight>
                  <a:srgbClr val="C0C0C0"/>
                </a:highlight>
              </a:rPr>
              <a:t>*RET + b</a:t>
            </a:r>
            <a:r>
              <a:rPr lang="en-US" sz="1400" b="1" baseline="-25000" dirty="0">
                <a:highlight>
                  <a:srgbClr val="C0C0C0"/>
                </a:highlight>
              </a:rPr>
              <a:t>2</a:t>
            </a:r>
            <a:r>
              <a:rPr lang="en-US" sz="1400" b="1" dirty="0">
                <a:highlight>
                  <a:srgbClr val="C0C0C0"/>
                </a:highlight>
              </a:rPr>
              <a:t>*NEG + b</a:t>
            </a:r>
            <a:r>
              <a:rPr lang="en-US" sz="1400" b="1" baseline="-25000" dirty="0">
                <a:highlight>
                  <a:srgbClr val="C0C0C0"/>
                </a:highlight>
              </a:rPr>
              <a:t>3</a:t>
            </a:r>
            <a:r>
              <a:rPr lang="en-US" sz="1400" b="1" dirty="0">
                <a:highlight>
                  <a:srgbClr val="C0C0C0"/>
                </a:highlight>
              </a:rPr>
              <a:t>*RET*NEG + c</a:t>
            </a:r>
            <a:r>
              <a:rPr lang="en-US" sz="1400" b="1" baseline="-25000" dirty="0">
                <a:highlight>
                  <a:srgbClr val="C0C0C0"/>
                </a:highlight>
              </a:rPr>
              <a:t>1</a:t>
            </a:r>
            <a:r>
              <a:rPr lang="en-US" sz="1400" b="1" dirty="0">
                <a:highlight>
                  <a:srgbClr val="C0C0C0"/>
                </a:highlight>
              </a:rPr>
              <a:t>*SEC + c</a:t>
            </a:r>
            <a:r>
              <a:rPr lang="en-US" sz="1400" b="1" baseline="-25000" dirty="0">
                <a:highlight>
                  <a:srgbClr val="C0C0C0"/>
                </a:highlight>
              </a:rPr>
              <a:t>2</a:t>
            </a:r>
            <a:r>
              <a:rPr lang="en-US" sz="1400" b="1" dirty="0">
                <a:highlight>
                  <a:srgbClr val="C0C0C0"/>
                </a:highlight>
              </a:rPr>
              <a:t>*RET*SEC + c</a:t>
            </a:r>
            <a:r>
              <a:rPr lang="en-US" sz="1400" b="1" baseline="-25000" dirty="0">
                <a:highlight>
                  <a:srgbClr val="C0C0C0"/>
                </a:highlight>
              </a:rPr>
              <a:t>3</a:t>
            </a:r>
            <a:r>
              <a:rPr lang="en-US" sz="1400" b="1" dirty="0">
                <a:highlight>
                  <a:srgbClr val="C0C0C0"/>
                </a:highlight>
              </a:rPr>
              <a:t>*NEG*SEC + c</a:t>
            </a:r>
            <a:r>
              <a:rPr lang="en-US" sz="1400" b="1" baseline="-25000" dirty="0">
                <a:highlight>
                  <a:srgbClr val="C0C0C0"/>
                </a:highlight>
              </a:rPr>
              <a:t>4</a:t>
            </a:r>
            <a:r>
              <a:rPr lang="en-US" sz="1400" b="1" dirty="0">
                <a:highlight>
                  <a:srgbClr val="C0C0C0"/>
                </a:highlight>
              </a:rPr>
              <a:t>*RET*NEG*SEC + controls</a:t>
            </a:r>
            <a:r>
              <a:rPr lang="en-US" sz="1400" dirty="0"/>
              <a:t>, where SEC is:</a:t>
            </a:r>
          </a:p>
          <a:p>
            <a:r>
              <a:rPr lang="en-US" sz="1400" b="1" dirty="0"/>
              <a:t>Policy indicator </a:t>
            </a:r>
            <a:r>
              <a:rPr lang="en-US" sz="1400" dirty="0"/>
              <a:t>that takes 1 if the textual section is related to items that mainly apply unconditionally conservative in its numerical disclosure (R&amp;D), and 0 if related to items that mainly apply conditionally conservative in its numerical disclosure (PP&amp;E)</a:t>
            </a:r>
          </a:p>
          <a:p>
            <a:r>
              <a:rPr lang="en-US" sz="1400" b="1" dirty="0"/>
              <a:t>Purpose indicator </a:t>
            </a:r>
            <a:r>
              <a:rPr lang="en-US" sz="1400" dirty="0"/>
              <a:t>that takes 1 if the textual section is explanatory (notes), and 0 if is forward-looking (MD&amp;A)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6B9C40B-A290-4374-8678-D98F4F7E0170}"/>
              </a:ext>
            </a:extLst>
          </p:cNvPr>
          <p:cNvSpPr txBox="1">
            <a:spLocks/>
          </p:cNvSpPr>
          <p:nvPr/>
        </p:nvSpPr>
        <p:spPr>
          <a:xfrm>
            <a:off x="0" y="5202697"/>
            <a:ext cx="1810305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/>
              <a:t>Model – only 10Q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A2B455-D45D-4330-929A-46739B89DCAF}"/>
              </a:ext>
            </a:extLst>
          </p:cNvPr>
          <p:cNvGrpSpPr/>
          <p:nvPr/>
        </p:nvGrpSpPr>
        <p:grpSpPr>
          <a:xfrm>
            <a:off x="5760498" y="607603"/>
            <a:ext cx="3144351" cy="157932"/>
            <a:chOff x="5317724" y="529571"/>
            <a:chExt cx="2405849" cy="26941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C279726-40B2-436E-92C0-C767FFB0B19B}"/>
                </a:ext>
              </a:extLst>
            </p:cNvPr>
            <p:cNvCxnSpPr>
              <a:cxnSpLocks/>
            </p:cNvCxnSpPr>
            <p:nvPr/>
          </p:nvCxnSpPr>
          <p:spPr>
            <a:xfrm>
              <a:off x="5850384" y="529571"/>
              <a:ext cx="0" cy="269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38F2A9E-6DB3-4F03-8A3D-D76B79EFE9CF}"/>
                </a:ext>
              </a:extLst>
            </p:cNvPr>
            <p:cNvCxnSpPr/>
            <p:nvPr/>
          </p:nvCxnSpPr>
          <p:spPr>
            <a:xfrm>
              <a:off x="5317724" y="798990"/>
              <a:ext cx="240584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3CD5CFA-9A2C-45C5-977F-8032976DD9F2}"/>
              </a:ext>
            </a:extLst>
          </p:cNvPr>
          <p:cNvCxnSpPr>
            <a:cxnSpLocks/>
          </p:cNvCxnSpPr>
          <p:nvPr/>
        </p:nvCxnSpPr>
        <p:spPr>
          <a:xfrm>
            <a:off x="4628039" y="943098"/>
            <a:ext cx="0" cy="151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E559CE-FD1D-4C2E-A958-7BC1CD1B548B}"/>
              </a:ext>
            </a:extLst>
          </p:cNvPr>
          <p:cNvCxnSpPr>
            <a:cxnSpLocks/>
          </p:cNvCxnSpPr>
          <p:nvPr/>
        </p:nvCxnSpPr>
        <p:spPr>
          <a:xfrm>
            <a:off x="4047709" y="1081432"/>
            <a:ext cx="1827987" cy="294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6B1D78-360F-44E3-AF9C-8B992C1BC01A}"/>
              </a:ext>
            </a:extLst>
          </p:cNvPr>
          <p:cNvCxnSpPr/>
          <p:nvPr/>
        </p:nvCxnSpPr>
        <p:spPr>
          <a:xfrm>
            <a:off x="9854389" y="956312"/>
            <a:ext cx="0" cy="35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4C564F-CA97-41CE-80F0-566B20AC68ED}"/>
              </a:ext>
            </a:extLst>
          </p:cNvPr>
          <p:cNvCxnSpPr>
            <a:cxnSpLocks/>
          </p:cNvCxnSpPr>
          <p:nvPr/>
        </p:nvCxnSpPr>
        <p:spPr>
          <a:xfrm>
            <a:off x="3489294" y="1233397"/>
            <a:ext cx="0" cy="20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C6FE2C1-1C61-447D-9054-6FBCEAED5018}"/>
              </a:ext>
            </a:extLst>
          </p:cNvPr>
          <p:cNvCxnSpPr>
            <a:cxnSpLocks/>
          </p:cNvCxnSpPr>
          <p:nvPr/>
        </p:nvCxnSpPr>
        <p:spPr>
          <a:xfrm>
            <a:off x="6753820" y="1286167"/>
            <a:ext cx="0" cy="20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B7D0943E-DA11-4C08-97A9-A57A05E1CD53}"/>
              </a:ext>
            </a:extLst>
          </p:cNvPr>
          <p:cNvSpPr txBox="1">
            <a:spLocks/>
          </p:cNvSpPr>
          <p:nvPr/>
        </p:nvSpPr>
        <p:spPr>
          <a:xfrm>
            <a:off x="5998512" y="581846"/>
            <a:ext cx="1773878" cy="367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in terms of</a:t>
            </a:r>
          </a:p>
        </p:txBody>
      </p:sp>
    </p:spTree>
    <p:extLst>
      <p:ext uri="{BB962C8B-B14F-4D97-AF65-F5344CB8AC3E}">
        <p14:creationId xmlns:p14="http://schemas.microsoft.com/office/powerpoint/2010/main" val="223725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52613D-B161-42BF-BAF8-F2CA0959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7298" y="506027"/>
            <a:ext cx="3938658" cy="141175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quarterly obs. (10-Q + 10-K) in </a:t>
            </a:r>
            <a:r>
              <a:rPr lang="en-US" sz="1700" dirty="0" err="1"/>
              <a:t>Compustat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808000"/>
                </a:highlight>
              </a:rPr>
              <a:t>1,142,966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quarterly obs. in </a:t>
            </a:r>
            <a:r>
              <a:rPr lang="en-US" sz="1700" dirty="0" err="1"/>
              <a:t>Compustat</a:t>
            </a:r>
            <a:r>
              <a:rPr lang="en-US" sz="1700" dirty="0"/>
              <a:t> with 9-digits </a:t>
            </a:r>
            <a:r>
              <a:rPr lang="en-US" sz="1700" dirty="0" err="1"/>
              <a:t>cusips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FFFF00"/>
                </a:highlight>
              </a:rPr>
              <a:t>1,142,561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D02BA5-A342-45F9-8346-738A6FB1024D}"/>
              </a:ext>
            </a:extLst>
          </p:cNvPr>
          <p:cNvSpPr txBox="1">
            <a:spLocks/>
          </p:cNvSpPr>
          <p:nvPr/>
        </p:nvSpPr>
        <p:spPr>
          <a:xfrm>
            <a:off x="137532" y="472983"/>
            <a:ext cx="3743228" cy="14990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CRSP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monthly obs. in CRSP: </a:t>
            </a:r>
            <a:r>
              <a:rPr lang="en-US" sz="1700" dirty="0">
                <a:highlight>
                  <a:srgbClr val="808000"/>
                </a:highlight>
              </a:rPr>
              <a:t>4,606,907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monthly obs. in CRSP that contains </a:t>
            </a:r>
            <a:r>
              <a:rPr lang="en-US" sz="1700" i="1" dirty="0"/>
              <a:t>numeric</a:t>
            </a:r>
            <a:r>
              <a:rPr lang="en-US" sz="1700" dirty="0"/>
              <a:t> returns: </a:t>
            </a:r>
            <a:r>
              <a:rPr lang="en-US" sz="1700" dirty="0">
                <a:highlight>
                  <a:srgbClr val="FFFF00"/>
                </a:highlight>
              </a:rPr>
              <a:t>4,511,394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8115810" y="506027"/>
            <a:ext cx="3938658" cy="142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10-Qs in Edgar: </a:t>
            </a:r>
            <a:r>
              <a:rPr lang="en-US" sz="1600" dirty="0">
                <a:highlight>
                  <a:srgbClr val="808000"/>
                </a:highlight>
              </a:rPr>
              <a:t>594,017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10-Qs successfully parsed and downloaded: </a:t>
            </a:r>
            <a:r>
              <a:rPr lang="en-US" sz="1600" dirty="0">
                <a:highlight>
                  <a:srgbClr val="FFFF00"/>
                </a:highlight>
              </a:rPr>
              <a:t>575,579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0" y="5580432"/>
            <a:ext cx="3550946" cy="127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Edgar: 1993 Jan. – 2020 Mar.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: 1991 Jan. – 2020 Apr.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 monthly: 1925 Dec. - 2019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331652" y="2951597"/>
            <a:ext cx="4764348" cy="921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CRSP_COMP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merging and dropping obs. with missing </a:t>
            </a:r>
            <a:r>
              <a:rPr lang="en-US" sz="1400" dirty="0" err="1"/>
              <a:t>gvkey</a:t>
            </a:r>
            <a:r>
              <a:rPr lang="en-US" sz="1400" dirty="0"/>
              <a:t> and return: </a:t>
            </a:r>
            <a:r>
              <a:rPr lang="en-US" sz="1400" dirty="0">
                <a:highlight>
                  <a:srgbClr val="FFFF00"/>
                </a:highlight>
              </a:rPr>
              <a:t>7</a:t>
            </a:r>
            <a:r>
              <a:rPr lang="en-US" altLang="zh-CN" sz="1400" dirty="0">
                <a:highlight>
                  <a:srgbClr val="FFFF00"/>
                </a:highlight>
              </a:rPr>
              <a:t>40</a:t>
            </a:r>
            <a:r>
              <a:rPr lang="en-US" sz="1400" dirty="0">
                <a:highlight>
                  <a:srgbClr val="FFFF00"/>
                </a:highlight>
              </a:rPr>
              <a:t>,</a:t>
            </a:r>
            <a:r>
              <a:rPr lang="en-US" altLang="zh-CN" sz="1400" dirty="0">
                <a:highlight>
                  <a:srgbClr val="FFFF00"/>
                </a:highlight>
              </a:rPr>
              <a:t>6</a:t>
            </a:r>
            <a:r>
              <a:rPr lang="en-US" sz="1400" dirty="0">
                <a:highlight>
                  <a:srgbClr val="FFFF00"/>
                </a:highlight>
              </a:rPr>
              <a:t>9</a:t>
            </a:r>
            <a:r>
              <a:rPr lang="en-US" altLang="zh-CN" sz="1400" dirty="0">
                <a:highlight>
                  <a:srgbClr val="FFFF00"/>
                </a:highlight>
              </a:rPr>
              <a:t>7</a:t>
            </a:r>
            <a:endParaRPr lang="en-US" sz="1400" dirty="0">
              <a:highlight>
                <a:srgbClr val="FFFF00"/>
              </a:highligh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899821"/>
            <a:ext cx="5264459" cy="1036468"/>
            <a:chOff x="1038687" y="3437878"/>
            <a:chExt cx="5264459" cy="103646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>
              <a:cxnSpLocks/>
            </p:cNvCxnSpPr>
            <p:nvPr/>
          </p:nvCxnSpPr>
          <p:spPr>
            <a:xfrm>
              <a:off x="1038687" y="3510093"/>
              <a:ext cx="0" cy="41383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633500" y="2077206"/>
            <a:ext cx="4838322" cy="269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aggregate CRSP monthly returns to quarterly returns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B0F723-FB54-4113-B199-E12F01D06252}"/>
              </a:ext>
            </a:extLst>
          </p:cNvPr>
          <p:cNvGrpSpPr/>
          <p:nvPr/>
        </p:nvGrpSpPr>
        <p:grpSpPr>
          <a:xfrm>
            <a:off x="3663890" y="1927963"/>
            <a:ext cx="6361139" cy="2390794"/>
            <a:chOff x="3724000" y="2456760"/>
            <a:chExt cx="6361139" cy="2390794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88E2F9-098D-4D6C-A289-3496AB2F3832}"/>
                </a:ext>
              </a:extLst>
            </p:cNvPr>
            <p:cNvCxnSpPr>
              <a:cxnSpLocks/>
            </p:cNvCxnSpPr>
            <p:nvPr/>
          </p:nvCxnSpPr>
          <p:spPr>
            <a:xfrm>
              <a:off x="3724000" y="4325823"/>
              <a:ext cx="0" cy="19613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EBE08E-2B63-4A73-8532-6FD8FC78A2ED}"/>
                </a:ext>
              </a:extLst>
            </p:cNvPr>
            <p:cNvCxnSpPr/>
            <p:nvPr/>
          </p:nvCxnSpPr>
          <p:spPr>
            <a:xfrm>
              <a:off x="3724000" y="4521954"/>
              <a:ext cx="63611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D1EE14-B113-4768-9B07-9C99D8B0B5AD}"/>
                </a:ext>
              </a:extLst>
            </p:cNvPr>
            <p:cNvCxnSpPr>
              <a:cxnSpLocks/>
            </p:cNvCxnSpPr>
            <p:nvPr/>
          </p:nvCxnSpPr>
          <p:spPr>
            <a:xfrm>
              <a:off x="10085139" y="2456760"/>
              <a:ext cx="0" cy="20651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6808F6E-E59C-4BC2-AAA0-085BD50AD641}"/>
                </a:ext>
              </a:extLst>
            </p:cNvPr>
            <p:cNvCxnSpPr/>
            <p:nvPr/>
          </p:nvCxnSpPr>
          <p:spPr>
            <a:xfrm>
              <a:off x="6904569" y="4510138"/>
              <a:ext cx="0" cy="33741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3852944" y="4401653"/>
            <a:ext cx="6112478" cy="11787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CRSP_COMP_EDGAR_10-Q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cik</a:t>
            </a:r>
            <a:r>
              <a:rPr lang="en-US" sz="1400" dirty="0"/>
              <a:t>-quarter observations after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merging: </a:t>
            </a:r>
            <a:r>
              <a:rPr lang="en-US" sz="1400" dirty="0">
                <a:highlight>
                  <a:srgbClr val="FFFF00"/>
                </a:highlight>
              </a:rPr>
              <a:t>303,</a:t>
            </a:r>
            <a:r>
              <a:rPr lang="en-US" altLang="zh-CN" sz="1400" dirty="0">
                <a:highlight>
                  <a:srgbClr val="FFFF00"/>
                </a:highlight>
              </a:rPr>
              <a:t>034</a:t>
            </a:r>
            <a:endParaRPr lang="en-US" sz="1400" dirty="0">
              <a:highlight>
                <a:srgbClr val="FFFF00"/>
              </a:highlight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dropping obs. according to a set of data screening criterion*: </a:t>
            </a:r>
            <a:r>
              <a:rPr lang="en-US" sz="1400" dirty="0">
                <a:highlight>
                  <a:srgbClr val="808000"/>
                </a:highlight>
              </a:rPr>
              <a:t>190,</a:t>
            </a:r>
            <a:r>
              <a:rPr lang="en-US" altLang="zh-CN" sz="1400" dirty="0">
                <a:highlight>
                  <a:srgbClr val="808000"/>
                </a:highlight>
              </a:rPr>
              <a:t>341</a:t>
            </a:r>
            <a:endParaRPr lang="en-US" sz="1400" dirty="0">
              <a:highlight>
                <a:srgbClr val="808000"/>
              </a:highlight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506312" y="3697514"/>
            <a:ext cx="805742" cy="294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53B6EA5-BAD0-4BED-AAC5-C875A81FFB64}"/>
              </a:ext>
            </a:extLst>
          </p:cNvPr>
          <p:cNvSpPr txBox="1">
            <a:spLocks/>
          </p:cNvSpPr>
          <p:nvPr/>
        </p:nvSpPr>
        <p:spPr>
          <a:xfrm>
            <a:off x="4593229" y="93637"/>
            <a:ext cx="3005541" cy="38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CRSP_COMP_10-Q Process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C6CCC906-F6B6-45CD-A3C9-E4809C018234}"/>
              </a:ext>
            </a:extLst>
          </p:cNvPr>
          <p:cNvSpPr txBox="1">
            <a:spLocks/>
          </p:cNvSpPr>
          <p:nvPr/>
        </p:nvSpPr>
        <p:spPr>
          <a:xfrm>
            <a:off x="9224473" y="6612673"/>
            <a:ext cx="2967527" cy="2453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* see variable screening criterion in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73288-4544-472B-9112-8B2E5AAF5FB1}"/>
              </a:ext>
            </a:extLst>
          </p:cNvPr>
          <p:cNvSpPr/>
          <p:nvPr/>
        </p:nvSpPr>
        <p:spPr>
          <a:xfrm>
            <a:off x="6469481" y="5911887"/>
            <a:ext cx="879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CONT.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DB743A-7058-4913-B78A-39284BB2278B}"/>
              </a:ext>
            </a:extLst>
          </p:cNvPr>
          <p:cNvCxnSpPr/>
          <p:nvPr/>
        </p:nvCxnSpPr>
        <p:spPr>
          <a:xfrm>
            <a:off x="6827776" y="5580432"/>
            <a:ext cx="0" cy="3374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51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3663890" y="491588"/>
            <a:ext cx="4547951" cy="11899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I/B/E/S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dirty="0" err="1"/>
              <a:t>cusip</a:t>
            </a:r>
            <a:r>
              <a:rPr lang="en-US" sz="1600" dirty="0"/>
              <a:t>-</a:t>
            </a:r>
            <a:r>
              <a:rPr lang="en-US" sz="1600" dirty="0" err="1"/>
              <a:t>fpedats</a:t>
            </a:r>
            <a:r>
              <a:rPr lang="en-US" sz="1600" dirty="0"/>
              <a:t>-analyst: </a:t>
            </a:r>
            <a:r>
              <a:rPr lang="en-US" sz="1600" dirty="0">
                <a:highlight>
                  <a:srgbClr val="808000"/>
                </a:highlight>
              </a:rPr>
              <a:t>9,812,071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cusip-fpedats</a:t>
            </a:r>
            <a:r>
              <a:rPr lang="en-US" sz="1600" dirty="0"/>
              <a:t>, after dropping missing </a:t>
            </a:r>
            <a:r>
              <a:rPr lang="en-US" sz="1600" dirty="0" err="1"/>
              <a:t>cusip</a:t>
            </a:r>
            <a:r>
              <a:rPr lang="en-US" sz="1600" dirty="0"/>
              <a:t> and actual: </a:t>
            </a:r>
            <a:r>
              <a:rPr lang="en-US" sz="1600" dirty="0">
                <a:highlight>
                  <a:srgbClr val="FFFF00"/>
                </a:highlight>
              </a:rPr>
              <a:t>155,539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12416" y="5787545"/>
            <a:ext cx="3473059" cy="109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>
                <a:highlight>
                  <a:srgbClr val="C0C0C0"/>
                </a:highlight>
              </a:rPr>
              <a:t>IBES: 1981 Dec. – 2019 Jul.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>
                <a:highlight>
                  <a:srgbClr val="C0C0C0"/>
                </a:highlight>
              </a:rPr>
              <a:t>CRSP_COMPUSTAT_EDGAR: 1993 Jan. –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 err="1">
                <a:highlight>
                  <a:srgbClr val="C0C0C0"/>
                </a:highlight>
              </a:rPr>
              <a:t>Compustat</a:t>
            </a:r>
            <a:r>
              <a:rPr lang="en-US" sz="1100" dirty="0">
                <a:highlight>
                  <a:srgbClr val="C0C0C0"/>
                </a:highlight>
              </a:rPr>
              <a:t> Segment: 2011 Jun. – 2020 Jan.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180337" y="2293185"/>
            <a:ext cx="5011493" cy="614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CRSP_COMP_EDGAR_IBES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merging: </a:t>
            </a:r>
            <a:r>
              <a:rPr lang="en-US" sz="1400" dirty="0">
                <a:highlight>
                  <a:srgbClr val="FFFF00"/>
                </a:highlight>
              </a:rPr>
              <a:t>110,</a:t>
            </a:r>
            <a:r>
              <a:rPr lang="en-US" altLang="zh-CN" sz="1400" dirty="0">
                <a:highlight>
                  <a:srgbClr val="FFFF00"/>
                </a:highlight>
              </a:rPr>
              <a:t>095</a:t>
            </a:r>
            <a:r>
              <a:rPr lang="en-US" sz="1400" dirty="0">
                <a:highlight>
                  <a:srgbClr val="FFFF00"/>
                </a:highlight>
              </a:rPr>
              <a:t>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649461"/>
            <a:ext cx="5264459" cy="660227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331650" y="1695686"/>
            <a:ext cx="5024747" cy="385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assign IBES annual forecast variables to quarterly filings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122810" y="594852"/>
            <a:ext cx="3541080" cy="1003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CRSP_COMP_EDGAR_10-Q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cik</a:t>
            </a:r>
            <a:r>
              <a:rPr lang="en-US" sz="1600" dirty="0"/>
              <a:t>-quarter observations </a:t>
            </a:r>
            <a:r>
              <a:rPr lang="en-US" sz="1600" dirty="0">
                <a:highlight>
                  <a:srgbClr val="808000"/>
                </a:highlight>
              </a:rPr>
              <a:t>190,</a:t>
            </a:r>
            <a:r>
              <a:rPr lang="en-US" altLang="zh-CN" sz="1600" dirty="0">
                <a:highlight>
                  <a:srgbClr val="808000"/>
                </a:highlight>
              </a:rPr>
              <a:t>341</a:t>
            </a:r>
            <a:endParaRPr lang="en-US" sz="1600" dirty="0">
              <a:highlight>
                <a:srgbClr val="808000"/>
              </a:highlight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5177964" y="2866999"/>
            <a:ext cx="3630307" cy="319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(number of segment set to 1 if missing)</a:t>
            </a:r>
          </a:p>
          <a:p>
            <a:pPr algn="l"/>
            <a:r>
              <a:rPr lang="en-US" sz="1400" dirty="0">
                <a:highlight>
                  <a:srgbClr val="C0C0C0"/>
                </a:highlight>
              </a:rPr>
              <a:t> 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53B6EA5-BAD0-4BED-AAC5-C875A81FFB64}"/>
              </a:ext>
            </a:extLst>
          </p:cNvPr>
          <p:cNvSpPr txBox="1">
            <a:spLocks/>
          </p:cNvSpPr>
          <p:nvPr/>
        </p:nvSpPr>
        <p:spPr>
          <a:xfrm>
            <a:off x="4238930" y="82726"/>
            <a:ext cx="3363760" cy="38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Abnormal Tone_10-Q Process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FFDC3257-7C3E-4AA0-B9FD-4E66F3A5A128}"/>
              </a:ext>
            </a:extLst>
          </p:cNvPr>
          <p:cNvSpPr txBox="1">
            <a:spLocks/>
          </p:cNvSpPr>
          <p:nvPr/>
        </p:nvSpPr>
        <p:spPr>
          <a:xfrm>
            <a:off x="8211841" y="426260"/>
            <a:ext cx="3925780" cy="12553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COMPUSTAT SEGMENT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dirty="0" err="1"/>
              <a:t>gvkey-datadate-sid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808000"/>
                </a:highlight>
              </a:rPr>
              <a:t>452,653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gvkey-datadate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FFFF00"/>
                </a:highlight>
              </a:rPr>
              <a:t>50,876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82F7D6-D45F-4798-8EAD-FABEEECD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908" y="4085578"/>
            <a:ext cx="3052309" cy="619106"/>
          </a:xfrm>
          <a:prstGeom prst="rect">
            <a:avLst/>
          </a:prstGeom>
        </p:spPr>
      </p:pic>
      <p:sp>
        <p:nvSpPr>
          <p:cNvPr id="35" name="Subtitle 2">
            <a:extLst>
              <a:ext uri="{FF2B5EF4-FFF2-40B4-BE49-F238E27FC236}">
                <a16:creationId xmlns:a16="http://schemas.microsoft.com/office/drawing/2014/main" id="{6EAB1935-4E20-4E2B-BC77-14F104105610}"/>
              </a:ext>
            </a:extLst>
          </p:cNvPr>
          <p:cNvSpPr txBox="1">
            <a:spLocks/>
          </p:cNvSpPr>
          <p:nvPr/>
        </p:nvSpPr>
        <p:spPr>
          <a:xfrm>
            <a:off x="-1566" y="3593589"/>
            <a:ext cx="3129698" cy="139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CRSP_COMP_EDGAR_IBES_SEG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merging: </a:t>
            </a:r>
            <a:r>
              <a:rPr lang="en-US" sz="1400" dirty="0">
                <a:highlight>
                  <a:srgbClr val="FFFF00"/>
                </a:highlight>
              </a:rPr>
              <a:t>110,114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screening missing data: </a:t>
            </a:r>
            <a:r>
              <a:rPr lang="en-US" sz="1400" dirty="0">
                <a:highlight>
                  <a:srgbClr val="FF0000"/>
                </a:highlight>
              </a:rPr>
              <a:t>91,6</a:t>
            </a:r>
            <a:r>
              <a:rPr lang="en-US" altLang="zh-CN" sz="1400" dirty="0">
                <a:highlight>
                  <a:srgbClr val="FF0000"/>
                </a:highlight>
              </a:rPr>
              <a:t>06</a:t>
            </a:r>
            <a:endParaRPr lang="en-US" sz="1400" dirty="0">
              <a:highlight>
                <a:srgbClr val="FF00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E01604-A6E1-461A-AB26-3C2EC1856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113" y="5269598"/>
            <a:ext cx="4414887" cy="1567956"/>
          </a:xfrm>
          <a:prstGeom prst="rect">
            <a:avLst/>
          </a:prstGeom>
        </p:spPr>
      </p:pic>
      <p:sp>
        <p:nvSpPr>
          <p:cNvPr id="29" name="Subtitle 2">
            <a:extLst>
              <a:ext uri="{FF2B5EF4-FFF2-40B4-BE49-F238E27FC236}">
                <a16:creationId xmlns:a16="http://schemas.microsoft.com/office/drawing/2014/main" id="{FC540626-74BD-4979-B492-0C4620E5B1FF}"/>
              </a:ext>
            </a:extLst>
          </p:cNvPr>
          <p:cNvSpPr txBox="1">
            <a:spLocks/>
          </p:cNvSpPr>
          <p:nvPr/>
        </p:nvSpPr>
        <p:spPr>
          <a:xfrm>
            <a:off x="9237437" y="4038256"/>
            <a:ext cx="2900184" cy="503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/>
              <a:t>OAT2</a:t>
            </a:r>
            <a:r>
              <a:rPr lang="en-US" sz="1400" dirty="0"/>
              <a:t>: Huang et al., 2014 main results replication; Equation (4) and (5) 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15DE71CF-90E9-493D-98DA-BB41B038D91B}"/>
              </a:ext>
            </a:extLst>
          </p:cNvPr>
          <p:cNvSpPr txBox="1">
            <a:spLocks/>
          </p:cNvSpPr>
          <p:nvPr/>
        </p:nvSpPr>
        <p:spPr>
          <a:xfrm>
            <a:off x="6318572" y="3840186"/>
            <a:ext cx="2800777" cy="851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CRSP_COMP_EDGAR_IBES_SEG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adding DA and screening missing data: </a:t>
            </a:r>
            <a:r>
              <a:rPr lang="en-US" sz="1400" dirty="0">
                <a:highlight>
                  <a:srgbClr val="FF0000"/>
                </a:highlight>
              </a:rPr>
              <a:t>53,218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042276D-C1EB-400D-9041-C99849C53983}"/>
              </a:ext>
            </a:extLst>
          </p:cNvPr>
          <p:cNvGrpSpPr/>
          <p:nvPr/>
        </p:nvGrpSpPr>
        <p:grpSpPr>
          <a:xfrm>
            <a:off x="1553857" y="1695686"/>
            <a:ext cx="8485689" cy="1937885"/>
            <a:chOff x="1553857" y="1695686"/>
            <a:chExt cx="8485689" cy="19378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9DB77D7-F243-4AF6-AEB4-25A282F0EE10}"/>
                </a:ext>
              </a:extLst>
            </p:cNvPr>
            <p:cNvCxnSpPr/>
            <p:nvPr/>
          </p:nvCxnSpPr>
          <p:spPr>
            <a:xfrm>
              <a:off x="3663890" y="2907831"/>
              <a:ext cx="0" cy="2162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14D5133-B005-49A1-9C1C-40D11C1DE013}"/>
                </a:ext>
              </a:extLst>
            </p:cNvPr>
            <p:cNvCxnSpPr/>
            <p:nvPr/>
          </p:nvCxnSpPr>
          <p:spPr>
            <a:xfrm>
              <a:off x="3663890" y="3124111"/>
              <a:ext cx="637565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C2F4704-970E-4C9C-98DB-BE0DD344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0030120" y="1695686"/>
              <a:ext cx="0" cy="142842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C3351D8-99E1-474D-8FE4-B9B16E585EED}"/>
                </a:ext>
              </a:extLst>
            </p:cNvPr>
            <p:cNvCxnSpPr/>
            <p:nvPr/>
          </p:nvCxnSpPr>
          <p:spPr>
            <a:xfrm>
              <a:off x="6700892" y="3124111"/>
              <a:ext cx="0" cy="2162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624D81F-50DD-4409-877A-BA5330955790}"/>
                </a:ext>
              </a:extLst>
            </p:cNvPr>
            <p:cNvCxnSpPr/>
            <p:nvPr/>
          </p:nvCxnSpPr>
          <p:spPr>
            <a:xfrm flipH="1">
              <a:off x="1553857" y="3340391"/>
              <a:ext cx="514703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3573CDA-67A9-4F50-A6B1-EBBB40DB9BC7}"/>
                </a:ext>
              </a:extLst>
            </p:cNvPr>
            <p:cNvCxnSpPr>
              <a:cxnSpLocks/>
            </p:cNvCxnSpPr>
            <p:nvPr/>
          </p:nvCxnSpPr>
          <p:spPr>
            <a:xfrm>
              <a:off x="1553857" y="3340391"/>
              <a:ext cx="0" cy="29318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DD098AB-3A30-47DC-933C-2BF82E8923EB}"/>
              </a:ext>
            </a:extLst>
          </p:cNvPr>
          <p:cNvCxnSpPr>
            <a:cxnSpLocks/>
          </p:cNvCxnSpPr>
          <p:nvPr/>
        </p:nvCxnSpPr>
        <p:spPr>
          <a:xfrm flipH="1">
            <a:off x="4539683" y="4799928"/>
            <a:ext cx="1" cy="3497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1C750E3-3BA9-4426-AF0E-BD8BEA6CD746}"/>
              </a:ext>
            </a:extLst>
          </p:cNvPr>
          <p:cNvCxnSpPr>
            <a:cxnSpLocks/>
          </p:cNvCxnSpPr>
          <p:nvPr/>
        </p:nvCxnSpPr>
        <p:spPr>
          <a:xfrm>
            <a:off x="6180442" y="4202767"/>
            <a:ext cx="25318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AD3FF0-6B2A-40E0-801B-A6117A66AA86}"/>
              </a:ext>
            </a:extLst>
          </p:cNvPr>
          <p:cNvCxnSpPr>
            <a:cxnSpLocks/>
          </p:cNvCxnSpPr>
          <p:nvPr/>
        </p:nvCxnSpPr>
        <p:spPr>
          <a:xfrm>
            <a:off x="9044099" y="4265948"/>
            <a:ext cx="19333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57617A-0BDA-425E-BAA5-03534436CEE6}"/>
              </a:ext>
            </a:extLst>
          </p:cNvPr>
          <p:cNvCxnSpPr>
            <a:cxnSpLocks/>
          </p:cNvCxnSpPr>
          <p:nvPr/>
        </p:nvCxnSpPr>
        <p:spPr>
          <a:xfrm>
            <a:off x="3050744" y="4202767"/>
            <a:ext cx="36516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ubtitle 2">
            <a:extLst>
              <a:ext uri="{FF2B5EF4-FFF2-40B4-BE49-F238E27FC236}">
                <a16:creationId xmlns:a16="http://schemas.microsoft.com/office/drawing/2014/main" id="{83F68732-C977-407B-A7E8-5BE0266D7586}"/>
              </a:ext>
            </a:extLst>
          </p:cNvPr>
          <p:cNvSpPr txBox="1">
            <a:spLocks/>
          </p:cNvSpPr>
          <p:nvPr/>
        </p:nvSpPr>
        <p:spPr>
          <a:xfrm>
            <a:off x="3473059" y="3665637"/>
            <a:ext cx="2447751" cy="276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OAT1: </a:t>
            </a:r>
            <a:r>
              <a:rPr lang="en-US" sz="1400" dirty="0"/>
              <a:t>Construct ABTONE; Equation (3)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6EE3446-987A-4F89-B4E6-4A55099177D3}"/>
              </a:ext>
            </a:extLst>
          </p:cNvPr>
          <p:cNvSpPr/>
          <p:nvPr/>
        </p:nvSpPr>
        <p:spPr>
          <a:xfrm>
            <a:off x="3088355" y="5162508"/>
            <a:ext cx="29026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TABLE 1 - PA, PB: </a:t>
            </a:r>
            <a:r>
              <a:rPr lang="en-US" sz="1200" dirty="0"/>
              <a:t>Summary statistics 10-Q</a:t>
            </a:r>
          </a:p>
          <a:p>
            <a:r>
              <a:rPr lang="en-US" sz="1200" b="1" dirty="0"/>
              <a:t>TABLE 2 - PA: </a:t>
            </a:r>
            <a:r>
              <a:rPr lang="en-US" sz="1200" dirty="0" err="1"/>
              <a:t>TEX</a:t>
            </a:r>
            <a:r>
              <a:rPr lang="en-US" sz="1200" baseline="-25000" dirty="0" err="1"/>
              <a:t>t</a:t>
            </a:r>
            <a:r>
              <a:rPr lang="en-US" sz="1200" dirty="0"/>
              <a:t> = b</a:t>
            </a:r>
            <a:r>
              <a:rPr lang="en-US" sz="1200" baseline="-25000" dirty="0"/>
              <a:t>0</a:t>
            </a:r>
            <a:r>
              <a:rPr lang="en-US" sz="1200" dirty="0"/>
              <a:t> + b</a:t>
            </a:r>
            <a:r>
              <a:rPr lang="en-US" sz="1200" baseline="-25000" dirty="0"/>
              <a:t>1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2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3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</a:t>
            </a:r>
            <a:r>
              <a:rPr lang="en-US" sz="1200" dirty="0" err="1"/>
              <a:t>controls</a:t>
            </a:r>
            <a:r>
              <a:rPr lang="en-US" sz="1200" baseline="-25000" dirty="0" err="1"/>
              <a:t>t</a:t>
            </a:r>
            <a:endParaRPr lang="en-US" sz="1200" baseline="-25000" dirty="0"/>
          </a:p>
          <a:p>
            <a:r>
              <a:rPr lang="en-US" sz="1200" b="1" dirty="0"/>
              <a:t>TABLE 2 - PB: </a:t>
            </a:r>
            <a:r>
              <a:rPr lang="en-US" sz="1200" dirty="0" err="1"/>
              <a:t>ABTONE</a:t>
            </a:r>
            <a:r>
              <a:rPr lang="en-US" sz="1200" baseline="-25000" dirty="0" err="1"/>
              <a:t>t</a:t>
            </a:r>
            <a:r>
              <a:rPr lang="en-US" sz="1200" dirty="0"/>
              <a:t> = b</a:t>
            </a:r>
            <a:r>
              <a:rPr lang="en-US" sz="1200" baseline="-25000" dirty="0"/>
              <a:t>0</a:t>
            </a:r>
            <a:r>
              <a:rPr lang="en-US" sz="1200" dirty="0"/>
              <a:t> + b</a:t>
            </a:r>
            <a:r>
              <a:rPr lang="en-US" sz="1200" baseline="-25000" dirty="0"/>
              <a:t>1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2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3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</a:t>
            </a:r>
            <a:r>
              <a:rPr lang="en-US" sz="1200" dirty="0" err="1"/>
              <a:t>controls</a:t>
            </a:r>
            <a:r>
              <a:rPr lang="en-US" sz="1200" baseline="-25000" dirty="0" err="1"/>
              <a:t>t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0C3AE2-D2B2-4C56-B0A9-A53BE9544F83}"/>
              </a:ext>
            </a:extLst>
          </p:cNvPr>
          <p:cNvSpPr/>
          <p:nvPr/>
        </p:nvSpPr>
        <p:spPr>
          <a:xfrm>
            <a:off x="6109098" y="3714517"/>
            <a:ext cx="6082902" cy="3167747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3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52613D-B161-42BF-BAF8-F2CA0959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3890" y="467399"/>
            <a:ext cx="4401439" cy="1411752"/>
          </a:xfrm>
        </p:spPr>
        <p:txBody>
          <a:bodyPr>
            <a:normAutofit fontScale="85000" lnSpcReduction="10000"/>
          </a:bodyPr>
          <a:lstStyle/>
          <a:p>
            <a:r>
              <a:rPr lang="en-US" sz="2200" dirty="0"/>
              <a:t>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quarterly obs. (10-Q + 10-K) in </a:t>
            </a:r>
            <a:r>
              <a:rPr lang="en-US" sz="1700" dirty="0" err="1"/>
              <a:t>Compustat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808000"/>
                </a:highlight>
              </a:rPr>
              <a:t>1,142,966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quarterly obs. in </a:t>
            </a:r>
            <a:r>
              <a:rPr lang="en-US" sz="1700" dirty="0" err="1"/>
              <a:t>Compustat</a:t>
            </a:r>
            <a:r>
              <a:rPr lang="en-US" sz="1700" dirty="0"/>
              <a:t> with 9-digits </a:t>
            </a:r>
            <a:r>
              <a:rPr lang="en-US" sz="1700" dirty="0" err="1"/>
              <a:t>cusips</a:t>
            </a:r>
            <a:r>
              <a:rPr lang="en-US" sz="1700" dirty="0"/>
              <a:t> and unique </a:t>
            </a:r>
            <a:r>
              <a:rPr lang="en-US" sz="1700" dirty="0" err="1"/>
              <a:t>cusip-datadate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FFFF00"/>
                </a:highlight>
              </a:rPr>
              <a:t>1,140,302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D02BA5-A342-45F9-8346-738A6FB1024D}"/>
              </a:ext>
            </a:extLst>
          </p:cNvPr>
          <p:cNvSpPr txBox="1">
            <a:spLocks/>
          </p:cNvSpPr>
          <p:nvPr/>
        </p:nvSpPr>
        <p:spPr>
          <a:xfrm>
            <a:off x="137514" y="446729"/>
            <a:ext cx="3743228" cy="1422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CRSP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daily obs. in CRSP: </a:t>
            </a:r>
            <a:r>
              <a:rPr lang="en-US" sz="1700" dirty="0">
                <a:highlight>
                  <a:srgbClr val="808000"/>
                </a:highlight>
              </a:rPr>
              <a:t>51,027,516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daily obs. in CRSP that contains </a:t>
            </a:r>
            <a:r>
              <a:rPr lang="en-US" sz="1700" i="1" dirty="0"/>
              <a:t>numeric</a:t>
            </a:r>
            <a:r>
              <a:rPr lang="en-US" sz="1700" dirty="0"/>
              <a:t> returns: </a:t>
            </a:r>
            <a:r>
              <a:rPr lang="en-US" sz="1700" dirty="0">
                <a:highlight>
                  <a:srgbClr val="FFFF00"/>
                </a:highlight>
              </a:rPr>
              <a:t>50,284,832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8055956" y="477884"/>
            <a:ext cx="3938658" cy="1907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altLang="zh-CN" sz="1600" dirty="0"/>
              <a:t>8</a:t>
            </a:r>
            <a:r>
              <a:rPr lang="en-US" sz="1600" dirty="0"/>
              <a:t>-Ks in Edgar: </a:t>
            </a:r>
            <a:r>
              <a:rPr lang="en-US" sz="1600" dirty="0">
                <a:highlight>
                  <a:srgbClr val="808000"/>
                </a:highlight>
              </a:rPr>
              <a:t>1,628,467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8-Ks successfully parsed and downloaded: </a:t>
            </a:r>
            <a:r>
              <a:rPr lang="en-US" sz="1600" dirty="0">
                <a:highlight>
                  <a:srgbClr val="808000"/>
                </a:highlight>
              </a:rPr>
              <a:t>1,578,861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cik-rp</a:t>
            </a:r>
            <a:r>
              <a:rPr lang="en-US" sz="1600" dirty="0"/>
              <a:t> after screening*: </a:t>
            </a:r>
            <a:r>
              <a:rPr lang="en-US" sz="1600" dirty="0">
                <a:highlight>
                  <a:srgbClr val="FFFF00"/>
                </a:highlight>
              </a:rPr>
              <a:t>1,489,626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694923" y="2936289"/>
            <a:ext cx="3937932" cy="872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cik</a:t>
            </a:r>
            <a:r>
              <a:rPr lang="en-US" sz="1400" dirty="0"/>
              <a:t>-day observations after merging and dropping obs. with missing </a:t>
            </a:r>
            <a:r>
              <a:rPr lang="en-US" sz="1400" dirty="0" err="1"/>
              <a:t>cik</a:t>
            </a:r>
            <a:r>
              <a:rPr lang="en-US" sz="1400" dirty="0"/>
              <a:t>: </a:t>
            </a:r>
            <a:r>
              <a:rPr lang="en-US" sz="1400" dirty="0">
                <a:highlight>
                  <a:srgbClr val="FFFF00"/>
                </a:highlight>
              </a:rPr>
              <a:t>40,510,031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890943"/>
            <a:ext cx="5264459" cy="1045346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2136219" y="1899821"/>
            <a:ext cx="3489043" cy="494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assign COMP quarterly financial data to all calendar days within that quarter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5EEDD37-6060-4FD5-9A85-0D1C8F29BD51}"/>
              </a:ext>
            </a:extLst>
          </p:cNvPr>
          <p:cNvGrpSpPr/>
          <p:nvPr/>
        </p:nvGrpSpPr>
        <p:grpSpPr>
          <a:xfrm>
            <a:off x="3663890" y="2253006"/>
            <a:ext cx="6361139" cy="1904606"/>
            <a:chOff x="3880741" y="803134"/>
            <a:chExt cx="6361139" cy="4103365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88E2F9-098D-4D6C-A289-3496AB2F3832}"/>
                </a:ext>
              </a:extLst>
            </p:cNvPr>
            <p:cNvCxnSpPr>
              <a:cxnSpLocks/>
            </p:cNvCxnSpPr>
            <p:nvPr/>
          </p:nvCxnSpPr>
          <p:spPr>
            <a:xfrm>
              <a:off x="3880741" y="4154750"/>
              <a:ext cx="0" cy="26347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EBE08E-2B63-4A73-8532-6FD8FC78A2ED}"/>
                </a:ext>
              </a:extLst>
            </p:cNvPr>
            <p:cNvCxnSpPr>
              <a:cxnSpLocks/>
            </p:cNvCxnSpPr>
            <p:nvPr/>
          </p:nvCxnSpPr>
          <p:spPr>
            <a:xfrm>
              <a:off x="3880741" y="4418227"/>
              <a:ext cx="63611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D1EE14-B113-4768-9B07-9C99D8B0B5AD}"/>
                </a:ext>
              </a:extLst>
            </p:cNvPr>
            <p:cNvCxnSpPr>
              <a:cxnSpLocks/>
            </p:cNvCxnSpPr>
            <p:nvPr/>
          </p:nvCxnSpPr>
          <p:spPr>
            <a:xfrm>
              <a:off x="10241880" y="803134"/>
              <a:ext cx="0" cy="361509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6808F6E-E59C-4BC2-AAA0-085BD50AD641}"/>
                </a:ext>
              </a:extLst>
            </p:cNvPr>
            <p:cNvCxnSpPr/>
            <p:nvPr/>
          </p:nvCxnSpPr>
          <p:spPr>
            <a:xfrm>
              <a:off x="7061310" y="4418227"/>
              <a:ext cx="0" cy="4882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4174947" y="4289347"/>
            <a:ext cx="6430199" cy="1585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CRSP_COMPUSTAT_EDGAR_8-K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altLang="zh-CN" sz="1600" dirty="0"/>
              <a:t>firm-day</a:t>
            </a:r>
            <a:r>
              <a:rPr lang="en-US" sz="1600" dirty="0"/>
              <a:t> with reported 8-K after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Merging: </a:t>
            </a:r>
            <a:r>
              <a:rPr lang="en-US" sz="1400" dirty="0">
                <a:highlight>
                  <a:srgbClr val="FFFF00"/>
                </a:highlight>
              </a:rPr>
              <a:t>894,088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Matching every news day to its first subsequent (or same) 8-K day: </a:t>
            </a:r>
            <a:r>
              <a:rPr lang="en-US" sz="1400" dirty="0">
                <a:highlight>
                  <a:srgbClr val="FFFF00"/>
                </a:highlight>
              </a:rPr>
              <a:t>442,611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Variable creation and screening***: </a:t>
            </a:r>
            <a:r>
              <a:rPr lang="en-US" sz="1400" dirty="0">
                <a:highlight>
                  <a:srgbClr val="FF0000"/>
                </a:highlight>
              </a:rPr>
              <a:t>137,718</a:t>
            </a:r>
          </a:p>
          <a:p>
            <a:pPr lvl="1" algn="l"/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183052" y="3622768"/>
            <a:ext cx="1622333" cy="3170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Match**</a:t>
            </a:r>
          </a:p>
          <a:p>
            <a:pPr algn="l"/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6D62640E-BE22-4E4E-B95C-413E0B5C7EA8}"/>
              </a:ext>
            </a:extLst>
          </p:cNvPr>
          <p:cNvSpPr txBox="1">
            <a:spLocks/>
          </p:cNvSpPr>
          <p:nvPr/>
        </p:nvSpPr>
        <p:spPr>
          <a:xfrm>
            <a:off x="3739153" y="101716"/>
            <a:ext cx="3849424" cy="394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CRSP_COMP_8-K Merging Process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1F0BD040-FC94-45EE-92F9-676E280346E2}"/>
              </a:ext>
            </a:extLst>
          </p:cNvPr>
          <p:cNvSpPr txBox="1">
            <a:spLocks/>
          </p:cNvSpPr>
          <p:nvPr/>
        </p:nvSpPr>
        <p:spPr>
          <a:xfrm>
            <a:off x="0" y="5580432"/>
            <a:ext cx="3550946" cy="127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Edgar: 1993 Jan. – 2020 Mar.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: 1991 Jan. – 2020 Apr.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 daily: 1992 Nov. - 2019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B1ED51C9-FB34-49D6-AA5F-BF72A8F1C4BD}"/>
              </a:ext>
            </a:extLst>
          </p:cNvPr>
          <p:cNvSpPr txBox="1">
            <a:spLocks/>
          </p:cNvSpPr>
          <p:nvPr/>
        </p:nvSpPr>
        <p:spPr>
          <a:xfrm>
            <a:off x="6259403" y="6676644"/>
            <a:ext cx="6042578" cy="3429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* see code 8-K [6] ** see matching rule illustration in next page *** see screening criterion in 8-K code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67942F-2A03-4C7A-B868-CA7D7D442F82}"/>
              </a:ext>
            </a:extLst>
          </p:cNvPr>
          <p:cNvSpPr/>
          <p:nvPr/>
        </p:nvSpPr>
        <p:spPr>
          <a:xfrm>
            <a:off x="3445328" y="5971341"/>
            <a:ext cx="76028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TABLE 1 – PC, PD: </a:t>
            </a:r>
            <a:r>
              <a:rPr lang="en-US" sz="1400" dirty="0"/>
              <a:t>Summary statistics</a:t>
            </a:r>
          </a:p>
          <a:p>
            <a:r>
              <a:rPr lang="en-US" sz="1400" b="1" dirty="0"/>
              <a:t>TABLE 3 - PA: </a:t>
            </a:r>
            <a:r>
              <a:rPr lang="en-US" sz="1400" dirty="0" err="1"/>
              <a:t>TEX</a:t>
            </a:r>
            <a:r>
              <a:rPr lang="en-US" sz="1400" baseline="-25000" dirty="0" err="1"/>
              <a:t>t</a:t>
            </a:r>
            <a:r>
              <a:rPr lang="en-US" sz="1400" dirty="0"/>
              <a:t> = b</a:t>
            </a:r>
            <a:r>
              <a:rPr lang="en-US" sz="1400" baseline="-25000" dirty="0"/>
              <a:t>0</a:t>
            </a:r>
            <a:r>
              <a:rPr lang="en-US" sz="1400" dirty="0"/>
              <a:t> + b</a:t>
            </a:r>
            <a:r>
              <a:rPr lang="en-US" sz="1400" baseline="-25000" dirty="0"/>
              <a:t>1</a:t>
            </a:r>
            <a:r>
              <a:rPr lang="en-US" sz="1400" dirty="0"/>
              <a:t>*</a:t>
            </a:r>
            <a:r>
              <a:rPr lang="en-US" sz="1400" dirty="0" err="1"/>
              <a:t>DeltaDRET</a:t>
            </a:r>
            <a:r>
              <a:rPr lang="en-US" sz="1400" baseline="-25000" dirty="0" err="1"/>
              <a:t>t-tlag</a:t>
            </a:r>
            <a:r>
              <a:rPr lang="en-US" sz="1400" dirty="0"/>
              <a:t> + b</a:t>
            </a:r>
            <a:r>
              <a:rPr lang="en-US" sz="1400" baseline="-25000" dirty="0"/>
              <a:t>2</a:t>
            </a:r>
            <a:r>
              <a:rPr lang="en-US" sz="1400" dirty="0"/>
              <a:t>*</a:t>
            </a:r>
            <a:r>
              <a:rPr lang="en-US" sz="1400" dirty="0" err="1"/>
              <a:t>BN</a:t>
            </a:r>
            <a:r>
              <a:rPr lang="en-US" sz="1400" baseline="-25000" dirty="0" err="1"/>
              <a:t>t-tlag</a:t>
            </a:r>
            <a:r>
              <a:rPr lang="en-US" sz="1400" dirty="0"/>
              <a:t> + b</a:t>
            </a:r>
            <a:r>
              <a:rPr lang="en-US" sz="1400" baseline="-25000" dirty="0"/>
              <a:t>3</a:t>
            </a:r>
            <a:r>
              <a:rPr lang="en-US" sz="1400" dirty="0"/>
              <a:t>*</a:t>
            </a:r>
            <a:r>
              <a:rPr lang="en-US" sz="1400" dirty="0" err="1"/>
              <a:t>DeltaDRET</a:t>
            </a:r>
            <a:r>
              <a:rPr lang="en-US" sz="1400" baseline="-25000" dirty="0" err="1"/>
              <a:t>t-tlag</a:t>
            </a:r>
            <a:r>
              <a:rPr lang="en-US" sz="1400" dirty="0"/>
              <a:t>*</a:t>
            </a:r>
            <a:r>
              <a:rPr lang="en-US" sz="1400" dirty="0" err="1"/>
              <a:t>BN</a:t>
            </a:r>
            <a:r>
              <a:rPr lang="en-US" sz="1400" baseline="-25000" dirty="0" err="1"/>
              <a:t>t-tlag</a:t>
            </a:r>
            <a:r>
              <a:rPr lang="en-US" sz="1400" dirty="0"/>
              <a:t> + </a:t>
            </a:r>
            <a:r>
              <a:rPr lang="en-US" sz="1400" dirty="0" err="1"/>
              <a:t>controls</a:t>
            </a:r>
            <a:r>
              <a:rPr lang="en-US" sz="1400" baseline="-25000" dirty="0" err="1"/>
              <a:t>t-tlag</a:t>
            </a:r>
            <a:endParaRPr lang="en-US" sz="1400" baseline="-25000" dirty="0"/>
          </a:p>
          <a:p>
            <a:r>
              <a:rPr lang="en-US" sz="1400" b="1" dirty="0"/>
              <a:t>TABLE 3 - PB:</a:t>
            </a:r>
            <a:r>
              <a:rPr lang="en-US" sz="1400" dirty="0"/>
              <a:t> OLS (NITEM); ordered logistics model (N8K and TLAG)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DC73CA-50E5-4EED-BA61-8993EE2E91E5}"/>
              </a:ext>
            </a:extLst>
          </p:cNvPr>
          <p:cNvCxnSpPr>
            <a:cxnSpLocks/>
          </p:cNvCxnSpPr>
          <p:nvPr/>
        </p:nvCxnSpPr>
        <p:spPr>
          <a:xfrm>
            <a:off x="6844460" y="5780350"/>
            <a:ext cx="0" cy="1909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1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34F629-960B-48F8-B152-09F77833D560}"/>
              </a:ext>
            </a:extLst>
          </p:cNvPr>
          <p:cNvCxnSpPr>
            <a:cxnSpLocks/>
          </p:cNvCxnSpPr>
          <p:nvPr/>
        </p:nvCxnSpPr>
        <p:spPr>
          <a:xfrm flipV="1">
            <a:off x="594804" y="1652075"/>
            <a:ext cx="8753382" cy="48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B4D49BF-9821-4EE3-89CB-A5B6FFFDDC58}"/>
              </a:ext>
            </a:extLst>
          </p:cNvPr>
          <p:cNvSpPr txBox="1"/>
          <p:nvPr/>
        </p:nvSpPr>
        <p:spPr>
          <a:xfrm>
            <a:off x="9130206" y="1638597"/>
            <a:ext cx="38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Mono 10" panose="00000509000000000000" pitchFamily="49" charset="0"/>
              </a:rPr>
              <a:t>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D6EAC8-63B1-438D-83C1-E778B12B187F}"/>
              </a:ext>
            </a:extLst>
          </p:cNvPr>
          <p:cNvGrpSpPr/>
          <p:nvPr/>
        </p:nvGrpSpPr>
        <p:grpSpPr>
          <a:xfrm>
            <a:off x="810716" y="744829"/>
            <a:ext cx="1992588" cy="1232503"/>
            <a:chOff x="1555876" y="744829"/>
            <a:chExt cx="1992588" cy="123250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FC2D2B-F6F7-47B2-9087-8BBB2145F7A6}"/>
                </a:ext>
              </a:extLst>
            </p:cNvPr>
            <p:cNvSpPr txBox="1"/>
            <p:nvPr/>
          </p:nvSpPr>
          <p:spPr>
            <a:xfrm>
              <a:off x="2063052" y="1608000"/>
              <a:ext cx="1282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LM Mono 10" panose="00000509000000000000" pitchFamily="49" charset="0"/>
                  <a:cs typeface="Times New Roman" panose="02020603050405020304" pitchFamily="18" charset="0"/>
                </a:rPr>
                <a:t>TLAG-1&gt;0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71213A7-5887-416A-B410-0F58618A64CD}"/>
                </a:ext>
              </a:extLst>
            </p:cNvPr>
            <p:cNvGrpSpPr/>
            <p:nvPr/>
          </p:nvGrpSpPr>
          <p:grpSpPr>
            <a:xfrm>
              <a:off x="1555876" y="744829"/>
              <a:ext cx="1992588" cy="1005547"/>
              <a:chOff x="2381846" y="813150"/>
              <a:chExt cx="1992588" cy="100554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F2BB52-BD0E-425C-BE82-62C833A89DDD}"/>
                  </a:ext>
                </a:extLst>
              </p:cNvPr>
              <p:cNvSpPr txBox="1"/>
              <p:nvPr/>
            </p:nvSpPr>
            <p:spPr>
              <a:xfrm>
                <a:off x="2432115" y="1186091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  <a:latin typeface="LM Mono 10" panose="00000509000000000000" pitchFamily="49" charset="0"/>
                    <a:cs typeface="Times New Roman" panose="02020603050405020304" pitchFamily="18" charset="0"/>
                  </a:rPr>
                  <a:t>News-1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924842-75E3-466F-926C-4718DEFEA4FA}"/>
                  </a:ext>
                </a:extLst>
              </p:cNvPr>
              <p:cNvSpPr txBox="1"/>
              <p:nvPr/>
            </p:nvSpPr>
            <p:spPr>
              <a:xfrm>
                <a:off x="3609291" y="1184143"/>
                <a:ext cx="760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LM Mono 10" panose="00000509000000000000" pitchFamily="49" charset="0"/>
                    <a:cs typeface="Times New Roman" panose="02020603050405020304" pitchFamily="18" charset="0"/>
                  </a:rPr>
                  <a:t>8-K-1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5413754-51A6-46AA-8FF6-21072F309844}"/>
                  </a:ext>
                </a:extLst>
              </p:cNvPr>
              <p:cNvSpPr/>
              <p:nvPr/>
            </p:nvSpPr>
            <p:spPr>
              <a:xfrm>
                <a:off x="2381846" y="1137010"/>
                <a:ext cx="1992588" cy="46359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D82AAF3-11F0-4584-B508-1BAFDA352E3F}"/>
                  </a:ext>
                </a:extLst>
              </p:cNvPr>
              <p:cNvSpPr txBox="1"/>
              <p:nvPr/>
            </p:nvSpPr>
            <p:spPr>
              <a:xfrm>
                <a:off x="2899681" y="813150"/>
                <a:ext cx="1041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LM Mono 10" panose="00000509000000000000" pitchFamily="49" charset="0"/>
                    <a:cs typeface="Times New Roman" panose="02020603050405020304" pitchFamily="18" charset="0"/>
                  </a:rPr>
                  <a:t>Match-1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39220F8-6846-4647-BCCC-44EB0B3E7B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4830" y="1635243"/>
                <a:ext cx="0" cy="1661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BC5ADDE-7D97-4B41-B738-4DF0907FD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1991" y="1631764"/>
                <a:ext cx="0" cy="1869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1A759DF-8EE6-4630-9CEF-F6DC02AC22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31663" y="1779081"/>
              <a:ext cx="306936" cy="10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94BAD15-A81A-4F74-808E-2FA8AEAE43E9}"/>
                </a:ext>
              </a:extLst>
            </p:cNvPr>
            <p:cNvCxnSpPr>
              <a:cxnSpLocks/>
            </p:cNvCxnSpPr>
            <p:nvPr/>
          </p:nvCxnSpPr>
          <p:spPr>
            <a:xfrm>
              <a:off x="3104792" y="1770656"/>
              <a:ext cx="2412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4DC391-1571-4BB5-9C08-B59176B3ED13}"/>
              </a:ext>
            </a:extLst>
          </p:cNvPr>
          <p:cNvGrpSpPr/>
          <p:nvPr/>
        </p:nvGrpSpPr>
        <p:grpSpPr>
          <a:xfrm>
            <a:off x="7052121" y="819909"/>
            <a:ext cx="2062315" cy="1157423"/>
            <a:chOff x="4000703" y="801646"/>
            <a:chExt cx="2062315" cy="1157423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C0E7299-FE7B-4513-B1DE-E55865A86FD4}"/>
                </a:ext>
              </a:extLst>
            </p:cNvPr>
            <p:cNvCxnSpPr>
              <a:cxnSpLocks/>
            </p:cNvCxnSpPr>
            <p:nvPr/>
          </p:nvCxnSpPr>
          <p:spPr>
            <a:xfrm>
              <a:off x="5802113" y="1557315"/>
              <a:ext cx="0" cy="1501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7AF4FD-00FC-4A28-948E-0B54EDFD4118}"/>
                </a:ext>
              </a:extLst>
            </p:cNvPr>
            <p:cNvSpPr txBox="1"/>
            <p:nvPr/>
          </p:nvSpPr>
          <p:spPr>
            <a:xfrm>
              <a:off x="5148618" y="114312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LM Mono 10" panose="00000509000000000000" pitchFamily="49" charset="0"/>
                  <a:cs typeface="Times New Roman" panose="02020603050405020304" pitchFamily="18" charset="0"/>
                </a:rPr>
                <a:t>News-3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7D486E-C97F-40DB-8CC5-7166DA21AA3F}"/>
                </a:ext>
              </a:extLst>
            </p:cNvPr>
            <p:cNvSpPr txBox="1"/>
            <p:nvPr/>
          </p:nvSpPr>
          <p:spPr>
            <a:xfrm>
              <a:off x="4000703" y="1152076"/>
              <a:ext cx="765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LM Mono 10" panose="00000509000000000000" pitchFamily="49" charset="0"/>
                  <a:cs typeface="Times New Roman" panose="02020603050405020304" pitchFamily="18" charset="0"/>
                </a:rPr>
                <a:t>8-K-3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BB7177-2E2F-4CF3-9422-8EB11129F294}"/>
                </a:ext>
              </a:extLst>
            </p:cNvPr>
            <p:cNvCxnSpPr>
              <a:cxnSpLocks/>
            </p:cNvCxnSpPr>
            <p:nvPr/>
          </p:nvCxnSpPr>
          <p:spPr>
            <a:xfrm>
              <a:off x="4181341" y="1573733"/>
              <a:ext cx="0" cy="1387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3A041E-A58C-4A5B-9979-4AFB7DAF08C7}"/>
                </a:ext>
              </a:extLst>
            </p:cNvPr>
            <p:cNvSpPr txBox="1"/>
            <p:nvPr/>
          </p:nvSpPr>
          <p:spPr>
            <a:xfrm>
              <a:off x="4461962" y="801646"/>
              <a:ext cx="1041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LM Mono 10" panose="00000509000000000000" pitchFamily="49" charset="0"/>
                  <a:cs typeface="Times New Roman" panose="02020603050405020304" pitchFamily="18" charset="0"/>
                </a:rPr>
                <a:t>Match-3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C35E334-7D3E-4E78-857C-002287910FD6}"/>
                </a:ext>
              </a:extLst>
            </p:cNvPr>
            <p:cNvSpPr/>
            <p:nvPr/>
          </p:nvSpPr>
          <p:spPr>
            <a:xfrm>
              <a:off x="4000703" y="1098744"/>
              <a:ext cx="1992588" cy="46359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8A1C366-BD7F-411D-AE48-E4B21A672965}"/>
                </a:ext>
              </a:extLst>
            </p:cNvPr>
            <p:cNvSpPr txBox="1"/>
            <p:nvPr/>
          </p:nvSpPr>
          <p:spPr>
            <a:xfrm>
              <a:off x="4513258" y="1589737"/>
              <a:ext cx="1107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LM Mono 10" panose="00000509000000000000" pitchFamily="49" charset="0"/>
                  <a:cs typeface="Times New Roman" panose="02020603050405020304" pitchFamily="18" charset="0"/>
                </a:rPr>
                <a:t>TLAG-3&lt;0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7DC4645-D36E-4D9F-91B4-5B74F4C07D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8040" y="1774531"/>
              <a:ext cx="306936" cy="10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B6B6D2B-4BD9-4C4B-9D82-1E63F2EC2E64}"/>
                </a:ext>
              </a:extLst>
            </p:cNvPr>
            <p:cNvCxnSpPr>
              <a:cxnSpLocks/>
            </p:cNvCxnSpPr>
            <p:nvPr/>
          </p:nvCxnSpPr>
          <p:spPr>
            <a:xfrm>
              <a:off x="5560884" y="1778042"/>
              <a:ext cx="2412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C2259B-953F-4477-847D-306AD6149221}"/>
              </a:ext>
            </a:extLst>
          </p:cNvPr>
          <p:cNvGrpSpPr/>
          <p:nvPr/>
        </p:nvGrpSpPr>
        <p:grpSpPr>
          <a:xfrm>
            <a:off x="3919036" y="861669"/>
            <a:ext cx="1946497" cy="1115663"/>
            <a:chOff x="3691131" y="861669"/>
            <a:chExt cx="1946497" cy="111566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B9D8CBF-7763-4544-8805-04C958F1670A}"/>
                </a:ext>
              </a:extLst>
            </p:cNvPr>
            <p:cNvGrpSpPr/>
            <p:nvPr/>
          </p:nvGrpSpPr>
          <p:grpSpPr>
            <a:xfrm>
              <a:off x="3691131" y="861669"/>
              <a:ext cx="1946497" cy="788022"/>
              <a:chOff x="6262991" y="868888"/>
              <a:chExt cx="1946497" cy="788022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BD4BB6E-DBBE-47FC-B077-DEDD8DCF0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9261" y="1549400"/>
                <a:ext cx="0" cy="10751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AD6CE28-709F-461F-B14D-5FFD03C91A08}"/>
                  </a:ext>
                </a:extLst>
              </p:cNvPr>
              <p:cNvSpPr txBox="1"/>
              <p:nvPr/>
            </p:nvSpPr>
            <p:spPr>
              <a:xfrm>
                <a:off x="6309034" y="1178196"/>
                <a:ext cx="1900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  <a:latin typeface="LM Mono 10" panose="00000509000000000000" pitchFamily="49" charset="0"/>
                    <a:cs typeface="Times New Roman" panose="02020603050405020304" pitchFamily="18" charset="0"/>
                  </a:rPr>
                  <a:t>News-2</a:t>
                </a:r>
                <a:r>
                  <a:rPr lang="en-US" dirty="0">
                    <a:latin typeface="LM Mono 10" panose="00000509000000000000" pitchFamily="49" charset="0"/>
                    <a:cs typeface="Times New Roman" panose="02020603050405020304" pitchFamily="18" charset="0"/>
                  </a:rPr>
                  <a:t> &amp; </a:t>
                </a:r>
                <a:r>
                  <a:rPr lang="en-US" dirty="0">
                    <a:solidFill>
                      <a:schemeClr val="accent1"/>
                    </a:solidFill>
                    <a:latin typeface="LM Mono 10" panose="00000509000000000000" pitchFamily="49" charset="0"/>
                    <a:cs typeface="Times New Roman" panose="02020603050405020304" pitchFamily="18" charset="0"/>
                  </a:rPr>
                  <a:t>8-K-2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DAC114B-D443-4764-AA79-72A63EF277E3}"/>
                  </a:ext>
                </a:extLst>
              </p:cNvPr>
              <p:cNvSpPr/>
              <p:nvPr/>
            </p:nvSpPr>
            <p:spPr>
              <a:xfrm>
                <a:off x="6262991" y="1170978"/>
                <a:ext cx="1900451" cy="36128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B11C845-A0A6-4B78-9690-960EADE06B5E}"/>
                  </a:ext>
                </a:extLst>
              </p:cNvPr>
              <p:cNvSpPr txBox="1"/>
              <p:nvPr/>
            </p:nvSpPr>
            <p:spPr>
              <a:xfrm>
                <a:off x="6749674" y="868888"/>
                <a:ext cx="1041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LM Mono 10" panose="00000509000000000000" pitchFamily="49" charset="0"/>
                    <a:cs typeface="Times New Roman" panose="02020603050405020304" pitchFamily="18" charset="0"/>
                  </a:rPr>
                  <a:t>Match-2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46F4BC3-17EC-409E-9A3A-351BAA69E81E}"/>
                </a:ext>
              </a:extLst>
            </p:cNvPr>
            <p:cNvSpPr txBox="1"/>
            <p:nvPr/>
          </p:nvSpPr>
          <p:spPr>
            <a:xfrm>
              <a:off x="4041741" y="1608000"/>
              <a:ext cx="1441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LM Mono 10" panose="00000509000000000000" pitchFamily="49" charset="0"/>
                  <a:cs typeface="Times New Roman" panose="02020603050405020304" pitchFamily="18" charset="0"/>
                </a:rPr>
                <a:t>TLAG-2=0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231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13909</TotalTime>
  <Words>1190</Words>
  <Application>Microsoft Office PowerPoint</Application>
  <PresentationFormat>Widescreen</PresentationFormat>
  <Paragraphs>125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LM Mono 10</vt:lpstr>
      <vt:lpstr>Office Theme</vt:lpstr>
      <vt:lpstr>Is narrative disclosure more responsive to bad news than good news?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ZhuFengzhi</dc:creator>
  <cp:lastModifiedBy>ZhuFengzhi</cp:lastModifiedBy>
  <cp:revision>325</cp:revision>
  <dcterms:created xsi:type="dcterms:W3CDTF">2020-03-30T09:10:47Z</dcterms:created>
  <dcterms:modified xsi:type="dcterms:W3CDTF">2020-07-15T18:55:11Z</dcterms:modified>
</cp:coreProperties>
</file>