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>
        <p:scale>
          <a:sx n="80" d="100"/>
          <a:sy n="80" d="100"/>
        </p:scale>
        <p:origin x="7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  <a:p>
            <a:r>
              <a:rPr lang="en-US" sz="1800" dirty="0"/>
              <a:t>ABTONE – Huang et al. 2014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49224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FF0000"/>
                </a:highlight>
              </a:rPr>
              <a:t>190,</a:t>
            </a:r>
            <a:r>
              <a:rPr lang="en-US" altLang="zh-CN" sz="1400" dirty="0">
                <a:highlight>
                  <a:srgbClr val="FF0000"/>
                </a:highlight>
              </a:rPr>
              <a:t>341</a:t>
            </a:r>
            <a:endParaRPr lang="en-US" sz="1400" dirty="0">
              <a:highlight>
                <a:srgbClr val="FF0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4381359" y="6612674"/>
            <a:ext cx="8340569" cy="30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For example, dropping non-positive total asset and book equity, 10-Q words less than 1% quantile etc., see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3713825" y="5918645"/>
            <a:ext cx="7438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1: </a:t>
            </a:r>
            <a:r>
              <a:rPr lang="en-US" dirty="0"/>
              <a:t>Summary statistics</a:t>
            </a:r>
          </a:p>
          <a:p>
            <a:r>
              <a:rPr lang="en-US" b="1" dirty="0"/>
              <a:t>TABLE 2: </a:t>
            </a:r>
            <a:r>
              <a:rPr lang="en-US" dirty="0" err="1"/>
              <a:t>Doc_measure</a:t>
            </a:r>
            <a:r>
              <a:rPr lang="en-US" baseline="-25000" dirty="0" err="1"/>
              <a:t>t</a:t>
            </a:r>
            <a:r>
              <a:rPr lang="en-US" dirty="0"/>
              <a:t>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RET</a:t>
            </a:r>
            <a:r>
              <a:rPr lang="en-US" baseline="-25000" dirty="0" err="1"/>
              <a:t>t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dirty="0" err="1"/>
              <a:t>NEG</a:t>
            </a:r>
            <a:r>
              <a:rPr lang="en-US" baseline="-25000" dirty="0" err="1"/>
              <a:t>t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</a:t>
            </a:r>
            <a:r>
              <a:rPr lang="en-US" dirty="0" err="1"/>
              <a:t>RET</a:t>
            </a:r>
            <a:r>
              <a:rPr lang="en-US" baseline="-25000" dirty="0" err="1"/>
              <a:t>t</a:t>
            </a:r>
            <a:r>
              <a:rPr lang="en-US" dirty="0"/>
              <a:t>*</a:t>
            </a:r>
            <a:r>
              <a:rPr lang="en-US" dirty="0" err="1"/>
              <a:t>NEG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controls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9" y="4085578"/>
            <a:ext cx="2902662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691712"/>
            <a:ext cx="3056439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TABLE 6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8DDF53F-2743-4AA9-9F93-1DF90111ACE2}"/>
              </a:ext>
            </a:extLst>
          </p:cNvPr>
          <p:cNvSpPr txBox="1">
            <a:spLocks/>
          </p:cNvSpPr>
          <p:nvPr/>
        </p:nvSpPr>
        <p:spPr>
          <a:xfrm>
            <a:off x="1905000" y="5236663"/>
            <a:ext cx="4044055" cy="631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TABLE 5: </a:t>
            </a:r>
            <a:r>
              <a:rPr lang="en-US" sz="1400" dirty="0"/>
              <a:t>Integrate ABTONE into my study</a:t>
            </a:r>
          </a:p>
          <a:p>
            <a:r>
              <a:rPr lang="en-US" sz="1400" dirty="0" err="1"/>
              <a:t>ABTONE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RET</a:t>
            </a:r>
            <a:r>
              <a:rPr lang="en-US" sz="1400" baseline="-25000" dirty="0" err="1"/>
              <a:t>t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NEG</a:t>
            </a:r>
            <a:r>
              <a:rPr lang="en-US" sz="1400" baseline="-25000" dirty="0" err="1"/>
              <a:t>t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RET</a:t>
            </a:r>
            <a:r>
              <a:rPr lang="en-US" sz="1400" baseline="-25000" dirty="0" err="1"/>
              <a:t>t</a:t>
            </a:r>
            <a:r>
              <a:rPr lang="en-US" sz="1400" dirty="0"/>
              <a:t>*</a:t>
            </a:r>
            <a:r>
              <a:rPr lang="en-US" sz="1400" dirty="0" err="1"/>
              <a:t>NEG</a:t>
            </a:r>
            <a:r>
              <a:rPr lang="en-US" sz="1400" baseline="-25000" dirty="0" err="1"/>
              <a:t>t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</a:t>
            </a:r>
            <a:endParaRPr lang="en-US" sz="1400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5949057" y="4240031"/>
            <a:ext cx="33249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357916"/>
            <a:ext cx="387037" cy="288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88C0DF-E94B-46B9-9A6E-CF4A3EFA5C24}"/>
              </a:ext>
            </a:extLst>
          </p:cNvPr>
          <p:cNvCxnSpPr>
            <a:cxnSpLocks/>
          </p:cNvCxnSpPr>
          <p:nvPr/>
        </p:nvCxnSpPr>
        <p:spPr>
          <a:xfrm flipV="1">
            <a:off x="9043738" y="3664481"/>
            <a:ext cx="387398" cy="2517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0B23A04E-AC32-454B-809C-1E92A44468F3}"/>
              </a:ext>
            </a:extLst>
          </p:cNvPr>
          <p:cNvSpPr txBox="1">
            <a:spLocks/>
          </p:cNvSpPr>
          <p:nvPr/>
        </p:nvSpPr>
        <p:spPr>
          <a:xfrm>
            <a:off x="9361225" y="3340391"/>
            <a:ext cx="2760857" cy="721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TABLE 3: </a:t>
            </a:r>
            <a:r>
              <a:rPr lang="en-US" sz="1400" dirty="0"/>
              <a:t>summary statistics, with all variables necessary to construct ABTONE and replicate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TABLE 4: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6" name="Flowchart: Manual Input 35">
            <a:extLst>
              <a:ext uri="{FF2B5EF4-FFF2-40B4-BE49-F238E27FC236}">
                <a16:creationId xmlns:a16="http://schemas.microsoft.com/office/drawing/2014/main" id="{DCD2E0B9-350E-4CA6-B325-1C096AA13ED5}"/>
              </a:ext>
            </a:extLst>
          </p:cNvPr>
          <p:cNvSpPr/>
          <p:nvPr/>
        </p:nvSpPr>
        <p:spPr>
          <a:xfrm>
            <a:off x="5949055" y="2907831"/>
            <a:ext cx="6242945" cy="3950169"/>
          </a:xfrm>
          <a:prstGeom prst="flowChartManualInpu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8" y="4289347"/>
            <a:ext cx="4846504" cy="158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firm-day that has reported 8-K to its first precedent (or same) news firm-day: </a:t>
            </a:r>
            <a:r>
              <a:rPr lang="en-US" sz="1400" dirty="0">
                <a:highlight>
                  <a:srgbClr val="FFFF00"/>
                </a:highlight>
              </a:rPr>
              <a:t>390,698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screening*: </a:t>
            </a:r>
            <a:r>
              <a:rPr lang="en-US" sz="1400" dirty="0">
                <a:highlight>
                  <a:srgbClr val="FF0000"/>
                </a:highlight>
              </a:rPr>
              <a:t>244,401</a:t>
            </a: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3" y="3622768"/>
            <a:ext cx="1501128" cy="29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– Match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9577727" y="6567003"/>
            <a:ext cx="2660463" cy="2703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for screening criterion.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317899" y="5807682"/>
            <a:ext cx="8676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</a:t>
            </a:r>
            <a:r>
              <a:rPr lang="en-US" altLang="zh-CN" b="1" dirty="0"/>
              <a:t>7</a:t>
            </a:r>
            <a:r>
              <a:rPr lang="en-US" b="1" dirty="0"/>
              <a:t>: </a:t>
            </a:r>
            <a:r>
              <a:rPr lang="en-US" dirty="0"/>
              <a:t>Summary statistics</a:t>
            </a:r>
          </a:p>
          <a:p>
            <a:r>
              <a:rPr lang="en-US" b="1" dirty="0"/>
              <a:t>TABLE </a:t>
            </a:r>
            <a:r>
              <a:rPr lang="en-US" altLang="zh-CN" b="1" dirty="0"/>
              <a:t>8</a:t>
            </a:r>
            <a:r>
              <a:rPr lang="en-US" b="1" dirty="0"/>
              <a:t>: </a:t>
            </a:r>
            <a:r>
              <a:rPr lang="en-US" dirty="0" err="1"/>
              <a:t>Doc_measure</a:t>
            </a:r>
            <a:r>
              <a:rPr lang="en-US" baseline="-25000" dirty="0" err="1"/>
              <a:t>t</a:t>
            </a:r>
            <a:r>
              <a:rPr lang="en-US" dirty="0"/>
              <a:t>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DRET</a:t>
            </a:r>
            <a:r>
              <a:rPr lang="en-US" baseline="-25000" dirty="0" err="1"/>
              <a:t>t-tlag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dirty="0" err="1"/>
              <a:t>BN</a:t>
            </a:r>
            <a:r>
              <a:rPr lang="en-US" baseline="-25000" dirty="0" err="1"/>
              <a:t>t-tlag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</a:t>
            </a:r>
            <a:r>
              <a:rPr lang="en-US" dirty="0" err="1"/>
              <a:t>DRET</a:t>
            </a:r>
            <a:r>
              <a:rPr lang="en-US" baseline="-25000" dirty="0" err="1"/>
              <a:t>t-tlag</a:t>
            </a:r>
            <a:r>
              <a:rPr lang="en-US" dirty="0"/>
              <a:t>*</a:t>
            </a:r>
            <a:r>
              <a:rPr lang="en-US" dirty="0" err="1"/>
              <a:t>BN</a:t>
            </a:r>
            <a:r>
              <a:rPr lang="en-US" baseline="-25000" dirty="0" err="1"/>
              <a:t>t-tlag</a:t>
            </a:r>
            <a:r>
              <a:rPr lang="en-US" dirty="0"/>
              <a:t> + </a:t>
            </a:r>
            <a:r>
              <a:rPr lang="en-US" dirty="0" err="1"/>
              <a:t>controls</a:t>
            </a:r>
            <a:r>
              <a:rPr lang="en-US" baseline="-25000" dirty="0" err="1"/>
              <a:t>t-tlag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59" y="5686036"/>
            <a:ext cx="0" cy="188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/>
          <p:nvPr/>
        </p:nvCxnSpPr>
        <p:spPr>
          <a:xfrm>
            <a:off x="1545996" y="1649691"/>
            <a:ext cx="650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A44D9-DE0C-4353-A989-BBFC0F9CD759}"/>
              </a:ext>
            </a:extLst>
          </p:cNvPr>
          <p:cNvCxnSpPr>
            <a:cxnSpLocks/>
          </p:cNvCxnSpPr>
          <p:nvPr/>
        </p:nvCxnSpPr>
        <p:spPr>
          <a:xfrm>
            <a:off x="2762054" y="1512277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E7299-FE7B-4513-B1DE-E55865A86FD4}"/>
              </a:ext>
            </a:extLst>
          </p:cNvPr>
          <p:cNvCxnSpPr>
            <a:cxnSpLocks/>
          </p:cNvCxnSpPr>
          <p:nvPr/>
        </p:nvCxnSpPr>
        <p:spPr>
          <a:xfrm>
            <a:off x="5516252" y="1512277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8D670-BC32-478F-A34A-F342B0665ED9}"/>
              </a:ext>
            </a:extLst>
          </p:cNvPr>
          <p:cNvCxnSpPr/>
          <p:nvPr/>
        </p:nvCxnSpPr>
        <p:spPr>
          <a:xfrm>
            <a:off x="4062953" y="1574276"/>
            <a:ext cx="0" cy="7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2BB52-BD0E-425C-BE82-62C833A89DDD}"/>
              </a:ext>
            </a:extLst>
          </p:cNvPr>
          <p:cNvSpPr txBox="1"/>
          <p:nvPr/>
        </p:nvSpPr>
        <p:spPr>
          <a:xfrm>
            <a:off x="2432115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AF4FD-00FC-4A28-948E-0B54EDFD4118}"/>
              </a:ext>
            </a:extLst>
          </p:cNvPr>
          <p:cNvSpPr txBox="1"/>
          <p:nvPr/>
        </p:nvSpPr>
        <p:spPr>
          <a:xfrm>
            <a:off x="5181600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24842-75E3-466F-926C-4718DEFEA4FA}"/>
              </a:ext>
            </a:extLst>
          </p:cNvPr>
          <p:cNvSpPr txBox="1"/>
          <p:nvPr/>
        </p:nvSpPr>
        <p:spPr>
          <a:xfrm>
            <a:off x="3804896" y="1227668"/>
            <a:ext cx="5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13754-51A6-46AA-8FF6-21072F309844}"/>
              </a:ext>
            </a:extLst>
          </p:cNvPr>
          <p:cNvSpPr/>
          <p:nvPr/>
        </p:nvSpPr>
        <p:spPr>
          <a:xfrm>
            <a:off x="2381846" y="1137010"/>
            <a:ext cx="1992588" cy="463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D486E-C97F-40DB-8CC5-7166DA21AA3F}"/>
              </a:ext>
            </a:extLst>
          </p:cNvPr>
          <p:cNvSpPr txBox="1"/>
          <p:nvPr/>
        </p:nvSpPr>
        <p:spPr>
          <a:xfrm>
            <a:off x="4410965" y="1227668"/>
            <a:ext cx="5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4BB6E-DBBE-47FC-B077-DEDD8DCF03E0}"/>
              </a:ext>
            </a:extLst>
          </p:cNvPr>
          <p:cNvCxnSpPr>
            <a:cxnSpLocks/>
          </p:cNvCxnSpPr>
          <p:nvPr/>
        </p:nvCxnSpPr>
        <p:spPr>
          <a:xfrm>
            <a:off x="7019826" y="1512277"/>
            <a:ext cx="0" cy="13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6CE28-709F-461F-B14D-5FFD03C91A08}"/>
              </a:ext>
            </a:extLst>
          </p:cNvPr>
          <p:cNvSpPr txBox="1"/>
          <p:nvPr/>
        </p:nvSpPr>
        <p:spPr>
          <a:xfrm>
            <a:off x="6685174" y="1185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2AAF3-11F0-4584-B508-1BAFDA352E3F}"/>
              </a:ext>
            </a:extLst>
          </p:cNvPr>
          <p:cNvSpPr txBox="1"/>
          <p:nvPr/>
        </p:nvSpPr>
        <p:spPr>
          <a:xfrm>
            <a:off x="2986817" y="848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7858522" y="1656910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C2D2B-F6F7-47B2-9087-8BBB2145F7A6}"/>
              </a:ext>
            </a:extLst>
          </p:cNvPr>
          <p:cNvSpPr txBox="1"/>
          <p:nvPr/>
        </p:nvSpPr>
        <p:spPr>
          <a:xfrm>
            <a:off x="3079852" y="1586653"/>
            <a:ext cx="8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TLAG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220F8-6846-4647-BCCC-44EB0B3E7BA7}"/>
              </a:ext>
            </a:extLst>
          </p:cNvPr>
          <p:cNvCxnSpPr>
            <a:cxnSpLocks/>
          </p:cNvCxnSpPr>
          <p:nvPr/>
        </p:nvCxnSpPr>
        <p:spPr>
          <a:xfrm>
            <a:off x="2762054" y="1626955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C5ADDE-7D97-4B41-B738-4DF0907FD201}"/>
              </a:ext>
            </a:extLst>
          </p:cNvPr>
          <p:cNvCxnSpPr>
            <a:cxnSpLocks/>
          </p:cNvCxnSpPr>
          <p:nvPr/>
        </p:nvCxnSpPr>
        <p:spPr>
          <a:xfrm>
            <a:off x="4062952" y="1649419"/>
            <a:ext cx="0" cy="13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759DF-8EE6-4630-9CEF-F6DC02AC22EE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762054" y="1764369"/>
            <a:ext cx="317798" cy="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BAD15-A81A-4F74-808E-2FA8AEAE43E9}"/>
              </a:ext>
            </a:extLst>
          </p:cNvPr>
          <p:cNvCxnSpPr/>
          <p:nvPr/>
        </p:nvCxnSpPr>
        <p:spPr>
          <a:xfrm>
            <a:off x="3727938" y="1786833"/>
            <a:ext cx="33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BB7177-2E2F-4CF3-9422-8EB11129F294}"/>
              </a:ext>
            </a:extLst>
          </p:cNvPr>
          <p:cNvCxnSpPr/>
          <p:nvPr/>
        </p:nvCxnSpPr>
        <p:spPr>
          <a:xfrm>
            <a:off x="4669021" y="1574276"/>
            <a:ext cx="0" cy="7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1176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256</cp:revision>
  <dcterms:created xsi:type="dcterms:W3CDTF">2020-03-30T09:10:47Z</dcterms:created>
  <dcterms:modified xsi:type="dcterms:W3CDTF">2020-05-04T22:54:50Z</dcterms:modified>
</cp:coreProperties>
</file>