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uFengzhi" initials="Z" lastIdx="1" clrIdx="0">
    <p:extLst>
      <p:ext uri="{19B8F6BF-5375-455C-9EA6-DF929625EA0E}">
        <p15:presenceInfo xmlns:p15="http://schemas.microsoft.com/office/powerpoint/2012/main" userId="S::fzhu@emp.uc3m.es::711df637-fa83-4360-bab4-f8fafcbd8d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8" y="607603"/>
            <a:ext cx="3255327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531658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  <a:p>
            <a:r>
              <a:rPr lang="en-US" dirty="0"/>
              <a:t>TLAG of 8-K is more convincing than 10-Q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1907590" y="1358233"/>
            <a:ext cx="3272339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512972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10221526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TEX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RET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*</a:t>
            </a:r>
            <a:r>
              <a:rPr lang="en-US" sz="2900" b="1" dirty="0" err="1">
                <a:highlight>
                  <a:srgbClr val="C0C0C0"/>
                </a:highlight>
              </a:rPr>
              <a:t>NEG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b="1" dirty="0">
                <a:highlight>
                  <a:srgbClr val="C0C0C0"/>
                </a:highlight>
              </a:rPr>
              <a:t> + </a:t>
            </a:r>
            <a:r>
              <a:rPr lang="en-US" sz="2900" b="1" dirty="0" err="1">
                <a:highlight>
                  <a:srgbClr val="C0C0C0"/>
                </a:highlight>
              </a:rPr>
              <a:t>controls</a:t>
            </a:r>
            <a:r>
              <a:rPr lang="en-US" sz="2900" b="1" baseline="-25000" dirty="0" err="1">
                <a:highlight>
                  <a:srgbClr val="C0C0C0"/>
                </a:highlight>
              </a:rPr>
              <a:t>i,t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negative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increase consistency in narrative disclosure in response to bad news comparing to good news; i.e. more negative tone is used to discuss bad news than positive tone is used to discuss good news on average, given the same magnitude of news impact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4"/>
            <a:ext cx="9815742" cy="45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2521865" y="578505"/>
            <a:ext cx="3284316" cy="44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Faithful representation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5902389" y="964658"/>
            <a:ext cx="1767712" cy="61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Consistency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4628039" y="943098"/>
            <a:ext cx="0" cy="15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>
            <a:cxnSpLocks/>
          </p:cNvCxnSpPr>
          <p:nvPr/>
        </p:nvCxnSpPr>
        <p:spPr>
          <a:xfrm>
            <a:off x="4047709" y="1081432"/>
            <a:ext cx="1827987" cy="29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753820" y="128616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1,142,561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32" y="472983"/>
            <a:ext cx="3743228" cy="1499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4,606,907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4,511,394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monthly: 1925 Dec.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2" y="2951597"/>
            <a:ext cx="4764348" cy="921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CRSP_COMP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 and 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</a:t>
            </a:r>
            <a:r>
              <a:rPr lang="en-US" altLang="zh-CN" sz="1400" dirty="0">
                <a:highlight>
                  <a:srgbClr val="FFFF00"/>
                </a:highlight>
              </a:rPr>
              <a:t>40</a:t>
            </a:r>
            <a:r>
              <a:rPr lang="en-US" sz="1400" dirty="0">
                <a:highlight>
                  <a:srgbClr val="FFFF00"/>
                </a:highlight>
              </a:rPr>
              <a:t>,</a:t>
            </a:r>
            <a:r>
              <a:rPr lang="en-US" altLang="zh-CN" sz="1400" dirty="0">
                <a:highlight>
                  <a:srgbClr val="FFFF00"/>
                </a:highlight>
              </a:rPr>
              <a:t>6</a:t>
            </a:r>
            <a:r>
              <a:rPr lang="en-US" sz="1400" dirty="0">
                <a:highlight>
                  <a:srgbClr val="FFFF00"/>
                </a:highlight>
              </a:rPr>
              <a:t>9</a:t>
            </a:r>
            <a:r>
              <a:rPr lang="en-US" altLang="zh-CN" sz="1400" dirty="0">
                <a:highlight>
                  <a:srgbClr val="FFFF00"/>
                </a:highlight>
              </a:rPr>
              <a:t>7</a:t>
            </a:r>
            <a:endParaRPr lang="en-US" sz="1400" dirty="0">
              <a:highlight>
                <a:srgbClr val="FFFF0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9821"/>
            <a:ext cx="5264459" cy="1036468"/>
            <a:chOff x="1038687" y="3437878"/>
            <a:chExt cx="5264459" cy="10364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687" y="3510093"/>
              <a:ext cx="0" cy="4138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B0F723-FB54-4113-B199-E12F01D06252}"/>
              </a:ext>
            </a:extLst>
          </p:cNvPr>
          <p:cNvGrpSpPr/>
          <p:nvPr/>
        </p:nvGrpSpPr>
        <p:grpSpPr>
          <a:xfrm>
            <a:off x="3663890" y="1927963"/>
            <a:ext cx="6361139" cy="2390794"/>
            <a:chOff x="3724000" y="2456760"/>
            <a:chExt cx="6361139" cy="239079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000" y="4325823"/>
              <a:ext cx="0" cy="1961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724000" y="4521954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5139" y="2456760"/>
              <a:ext cx="0" cy="20651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6904569" y="4510138"/>
              <a:ext cx="0" cy="3374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3852944" y="4401653"/>
            <a:ext cx="6112478" cy="1178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</a:t>
            </a:r>
            <a:r>
              <a:rPr lang="en-US" altLang="zh-CN" sz="1400" dirty="0">
                <a:highlight>
                  <a:srgbClr val="FFFF00"/>
                </a:highlight>
              </a:rPr>
              <a:t>034</a:t>
            </a:r>
            <a:endParaRPr lang="en-US" sz="1400" dirty="0">
              <a:highlight>
                <a:srgbClr val="FFFF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according to a set of data screening criterion*: </a:t>
            </a:r>
            <a:r>
              <a:rPr lang="en-US" sz="1400" dirty="0">
                <a:highlight>
                  <a:srgbClr val="808000"/>
                </a:highlight>
              </a:rPr>
              <a:t>190,</a:t>
            </a:r>
            <a:r>
              <a:rPr lang="en-US" altLang="zh-CN" sz="1400" dirty="0">
                <a:highlight>
                  <a:srgbClr val="808000"/>
                </a:highlight>
              </a:rPr>
              <a:t>341</a:t>
            </a:r>
            <a:endParaRPr lang="en-US" sz="14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506312" y="369751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593229" y="93637"/>
            <a:ext cx="3005541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Process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6CCC906-F6B6-45CD-A3C9-E4809C018234}"/>
              </a:ext>
            </a:extLst>
          </p:cNvPr>
          <p:cNvSpPr txBox="1">
            <a:spLocks/>
          </p:cNvSpPr>
          <p:nvPr/>
        </p:nvSpPr>
        <p:spPr>
          <a:xfrm>
            <a:off x="9224473" y="6612673"/>
            <a:ext cx="2967527" cy="245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variable screening criterion in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73288-4544-472B-9112-8B2E5AAF5FB1}"/>
              </a:ext>
            </a:extLst>
          </p:cNvPr>
          <p:cNvSpPr/>
          <p:nvPr/>
        </p:nvSpPr>
        <p:spPr>
          <a:xfrm>
            <a:off x="6469481" y="5911887"/>
            <a:ext cx="87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CONT.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B743A-7058-4913-B78A-39284BB2278B}"/>
              </a:ext>
            </a:extLst>
          </p:cNvPr>
          <p:cNvCxnSpPr/>
          <p:nvPr/>
        </p:nvCxnSpPr>
        <p:spPr>
          <a:xfrm>
            <a:off x="6827776" y="5580432"/>
            <a:ext cx="0" cy="337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3663890" y="491588"/>
            <a:ext cx="4547951" cy="1189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I/B/E/S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cusip</a:t>
            </a:r>
            <a:r>
              <a:rPr lang="en-US" sz="1600" dirty="0"/>
              <a:t>-</a:t>
            </a:r>
            <a:r>
              <a:rPr lang="en-US" sz="1600" dirty="0" err="1"/>
              <a:t>fpedats</a:t>
            </a:r>
            <a:r>
              <a:rPr lang="en-US" sz="1600" dirty="0"/>
              <a:t>-analyst: </a:t>
            </a:r>
            <a:r>
              <a:rPr lang="en-US" sz="1600" dirty="0">
                <a:highlight>
                  <a:srgbClr val="808000"/>
                </a:highlight>
              </a:rPr>
              <a:t>9,812,071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cusip-fpedats</a:t>
            </a:r>
            <a:r>
              <a:rPr lang="en-US" sz="1600" dirty="0"/>
              <a:t>, after dropping missing </a:t>
            </a:r>
            <a:r>
              <a:rPr lang="en-US" sz="1600" dirty="0" err="1"/>
              <a:t>cusip</a:t>
            </a:r>
            <a:r>
              <a:rPr lang="en-US" sz="1600" dirty="0"/>
              <a:t> and actual: </a:t>
            </a:r>
            <a:r>
              <a:rPr lang="en-US" sz="1600" dirty="0">
                <a:highlight>
                  <a:srgbClr val="FFFF00"/>
                </a:highlight>
              </a:rPr>
              <a:t>155,539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2416" y="5787545"/>
            <a:ext cx="3473059" cy="109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IBES: 1981 Dec. – 2019 Jul.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>
                <a:highlight>
                  <a:srgbClr val="C0C0C0"/>
                </a:highlight>
              </a:rPr>
              <a:t>CRSP_COMPUSTAT_EDGAR: 1993 Jan. –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dirty="0" err="1">
                <a:highlight>
                  <a:srgbClr val="C0C0C0"/>
                </a:highlight>
              </a:rPr>
              <a:t>Compustat</a:t>
            </a:r>
            <a:r>
              <a:rPr lang="en-US" sz="1100" dirty="0">
                <a:highlight>
                  <a:srgbClr val="C0C0C0"/>
                </a:highlight>
              </a:rPr>
              <a:t> Segment: 2011 Jun. – 2020 Jan.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180337" y="2293185"/>
            <a:ext cx="5011493" cy="614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merging: </a:t>
            </a:r>
            <a:r>
              <a:rPr lang="en-US" sz="1400" dirty="0">
                <a:highlight>
                  <a:srgbClr val="FFFF00"/>
                </a:highlight>
              </a:rPr>
              <a:t>110,</a:t>
            </a:r>
            <a:r>
              <a:rPr lang="en-US" altLang="zh-CN" sz="1400" dirty="0">
                <a:highlight>
                  <a:srgbClr val="FFFF00"/>
                </a:highlight>
              </a:rPr>
              <a:t>095</a:t>
            </a:r>
            <a:r>
              <a:rPr lang="en-US" sz="1400" dirty="0">
                <a:highlight>
                  <a:srgbClr val="FFFF00"/>
                </a:highlight>
              </a:rPr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649461"/>
            <a:ext cx="5264459" cy="660227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331650" y="1695686"/>
            <a:ext cx="5024747" cy="385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IBES annual forecast variables to quarterly filings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122810" y="594852"/>
            <a:ext cx="3541080" cy="100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CRSP_COMP_EDGAR_10-Q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</a:t>
            </a:r>
            <a:r>
              <a:rPr lang="en-US" sz="1600" dirty="0"/>
              <a:t>-quarter observations </a:t>
            </a:r>
            <a:r>
              <a:rPr lang="en-US" sz="1600" dirty="0">
                <a:highlight>
                  <a:srgbClr val="808000"/>
                </a:highlight>
              </a:rPr>
              <a:t>190,</a:t>
            </a:r>
            <a:r>
              <a:rPr lang="en-US" altLang="zh-CN" sz="1600" dirty="0">
                <a:highlight>
                  <a:srgbClr val="808000"/>
                </a:highlight>
              </a:rPr>
              <a:t>341</a:t>
            </a:r>
            <a:endParaRPr lang="en-US" sz="1600" dirty="0">
              <a:highlight>
                <a:srgbClr val="808000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5177964" y="2866999"/>
            <a:ext cx="3630307" cy="319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(number of segment set to 1 if missing)</a:t>
            </a:r>
          </a:p>
          <a:p>
            <a:pPr algn="l"/>
            <a:r>
              <a:rPr lang="en-US" sz="1400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238930" y="82726"/>
            <a:ext cx="336376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Abnormal Tone_10-Q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FDC3257-7C3E-4AA0-B9FD-4E66F3A5A128}"/>
              </a:ext>
            </a:extLst>
          </p:cNvPr>
          <p:cNvSpPr txBox="1">
            <a:spLocks/>
          </p:cNvSpPr>
          <p:nvPr/>
        </p:nvSpPr>
        <p:spPr>
          <a:xfrm>
            <a:off x="8211841" y="426260"/>
            <a:ext cx="3925780" cy="1255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COMPUSTAT SEGMENT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dirty="0" err="1"/>
              <a:t>gvkey-datadate-sid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808000"/>
                </a:highlight>
              </a:rPr>
              <a:t>452,653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gvkey-datadate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50,876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2F7D6-D45F-4798-8EAD-FABEEECD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08" y="4085578"/>
            <a:ext cx="3052309" cy="619106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6EAB1935-4E20-4E2B-BC77-14F104105610}"/>
              </a:ext>
            </a:extLst>
          </p:cNvPr>
          <p:cNvSpPr txBox="1">
            <a:spLocks/>
          </p:cNvSpPr>
          <p:nvPr/>
        </p:nvSpPr>
        <p:spPr>
          <a:xfrm>
            <a:off x="-1566" y="3593589"/>
            <a:ext cx="3129698" cy="139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merging: </a:t>
            </a:r>
            <a:r>
              <a:rPr lang="en-US" sz="1400" dirty="0">
                <a:highlight>
                  <a:srgbClr val="FFFF00"/>
                </a:highlight>
              </a:rPr>
              <a:t>110,114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screening missing data: </a:t>
            </a:r>
            <a:r>
              <a:rPr lang="en-US" sz="1400" dirty="0">
                <a:highlight>
                  <a:srgbClr val="FF0000"/>
                </a:highlight>
              </a:rPr>
              <a:t>91,6</a:t>
            </a:r>
            <a:r>
              <a:rPr lang="en-US" altLang="zh-CN" sz="1400" dirty="0">
                <a:highlight>
                  <a:srgbClr val="FF0000"/>
                </a:highlight>
              </a:rPr>
              <a:t>06</a:t>
            </a:r>
            <a:endParaRPr lang="en-US" sz="1400" dirty="0">
              <a:highlight>
                <a:srgbClr val="FF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01604-A6E1-461A-AB26-3C2EC185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3" y="5269598"/>
            <a:ext cx="4414887" cy="1567956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FC540626-74BD-4979-B492-0C4620E5B1FF}"/>
              </a:ext>
            </a:extLst>
          </p:cNvPr>
          <p:cNvSpPr txBox="1">
            <a:spLocks/>
          </p:cNvSpPr>
          <p:nvPr/>
        </p:nvSpPr>
        <p:spPr>
          <a:xfrm>
            <a:off x="9237437" y="4038256"/>
            <a:ext cx="2900184" cy="503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/>
              <a:t>OAT2</a:t>
            </a:r>
            <a:r>
              <a:rPr lang="en-US" sz="1400" dirty="0"/>
              <a:t>: Huang et al., 2014 main results replication; Equation (4) and (5) 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5DE71CF-90E9-493D-98DA-BB41B038D91B}"/>
              </a:ext>
            </a:extLst>
          </p:cNvPr>
          <p:cNvSpPr txBox="1">
            <a:spLocks/>
          </p:cNvSpPr>
          <p:nvPr/>
        </p:nvSpPr>
        <p:spPr>
          <a:xfrm>
            <a:off x="6318572" y="3840186"/>
            <a:ext cx="2800777" cy="85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CRSP_COMP_EDGAR_IBES_SEG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gvkey</a:t>
            </a:r>
            <a:r>
              <a:rPr lang="en-US" sz="1400" dirty="0"/>
              <a:t>-quarter obs. after adding DA and screening missing data: </a:t>
            </a:r>
            <a:r>
              <a:rPr lang="en-US" sz="1400" dirty="0">
                <a:highlight>
                  <a:srgbClr val="FF0000"/>
                </a:highlight>
              </a:rPr>
              <a:t>53,218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42276D-C1EB-400D-9041-C99849C53983}"/>
              </a:ext>
            </a:extLst>
          </p:cNvPr>
          <p:cNvGrpSpPr/>
          <p:nvPr/>
        </p:nvGrpSpPr>
        <p:grpSpPr>
          <a:xfrm>
            <a:off x="1553857" y="1695686"/>
            <a:ext cx="8485689" cy="1937885"/>
            <a:chOff x="1553857" y="1695686"/>
            <a:chExt cx="8485689" cy="193788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B77D7-F243-4AF6-AEB4-25A282F0EE10}"/>
                </a:ext>
              </a:extLst>
            </p:cNvPr>
            <p:cNvCxnSpPr/>
            <p:nvPr/>
          </p:nvCxnSpPr>
          <p:spPr>
            <a:xfrm>
              <a:off x="3663890" y="290783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4D5133-B005-49A1-9C1C-40D11C1DE013}"/>
                </a:ext>
              </a:extLst>
            </p:cNvPr>
            <p:cNvCxnSpPr/>
            <p:nvPr/>
          </p:nvCxnSpPr>
          <p:spPr>
            <a:xfrm>
              <a:off x="3663890" y="3124111"/>
              <a:ext cx="63756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F4704-970E-4C9C-98DB-BE0DD344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120" y="1695686"/>
              <a:ext cx="0" cy="14284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C3351D8-99E1-474D-8FE4-B9B16E585EED}"/>
                </a:ext>
              </a:extLst>
            </p:cNvPr>
            <p:cNvCxnSpPr/>
            <p:nvPr/>
          </p:nvCxnSpPr>
          <p:spPr>
            <a:xfrm>
              <a:off x="6700892" y="3124111"/>
              <a:ext cx="0" cy="216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624D81F-50DD-4409-877A-BA5330955790}"/>
                </a:ext>
              </a:extLst>
            </p:cNvPr>
            <p:cNvCxnSpPr/>
            <p:nvPr/>
          </p:nvCxnSpPr>
          <p:spPr>
            <a:xfrm flipH="1">
              <a:off x="1553857" y="3340391"/>
              <a:ext cx="51470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573CDA-67A9-4F50-A6B1-EBBB40DB9B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3857" y="3340391"/>
              <a:ext cx="0" cy="2931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D098AB-3A30-47DC-933C-2BF82E8923EB}"/>
              </a:ext>
            </a:extLst>
          </p:cNvPr>
          <p:cNvCxnSpPr>
            <a:cxnSpLocks/>
          </p:cNvCxnSpPr>
          <p:nvPr/>
        </p:nvCxnSpPr>
        <p:spPr>
          <a:xfrm flipH="1">
            <a:off x="4539683" y="4799928"/>
            <a:ext cx="1" cy="349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C750E3-3BA9-4426-AF0E-BD8BEA6CD746}"/>
              </a:ext>
            </a:extLst>
          </p:cNvPr>
          <p:cNvCxnSpPr>
            <a:cxnSpLocks/>
          </p:cNvCxnSpPr>
          <p:nvPr/>
        </p:nvCxnSpPr>
        <p:spPr>
          <a:xfrm>
            <a:off x="6180442" y="4202767"/>
            <a:ext cx="2531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AD3FF0-6B2A-40E0-801B-A6117A66AA86}"/>
              </a:ext>
            </a:extLst>
          </p:cNvPr>
          <p:cNvCxnSpPr>
            <a:cxnSpLocks/>
          </p:cNvCxnSpPr>
          <p:nvPr/>
        </p:nvCxnSpPr>
        <p:spPr>
          <a:xfrm>
            <a:off x="9044099" y="4265948"/>
            <a:ext cx="19333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57617A-0BDA-425E-BAA5-03534436CEE6}"/>
              </a:ext>
            </a:extLst>
          </p:cNvPr>
          <p:cNvCxnSpPr>
            <a:cxnSpLocks/>
          </p:cNvCxnSpPr>
          <p:nvPr/>
        </p:nvCxnSpPr>
        <p:spPr>
          <a:xfrm>
            <a:off x="3050744" y="4202767"/>
            <a:ext cx="3651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83F68732-C977-407B-A7E8-5BE0266D7586}"/>
              </a:ext>
            </a:extLst>
          </p:cNvPr>
          <p:cNvSpPr txBox="1">
            <a:spLocks/>
          </p:cNvSpPr>
          <p:nvPr/>
        </p:nvSpPr>
        <p:spPr>
          <a:xfrm>
            <a:off x="3473059" y="3665637"/>
            <a:ext cx="2447751" cy="27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OAT1: </a:t>
            </a:r>
            <a:r>
              <a:rPr lang="en-US" sz="1400" dirty="0"/>
              <a:t>Construct ABTONE; Equation (3)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EE3446-987A-4F89-B4E6-4A55099177D3}"/>
              </a:ext>
            </a:extLst>
          </p:cNvPr>
          <p:cNvSpPr/>
          <p:nvPr/>
        </p:nvSpPr>
        <p:spPr>
          <a:xfrm>
            <a:off x="3088355" y="5162508"/>
            <a:ext cx="29026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TABLE 1 - PA, PB: </a:t>
            </a:r>
            <a:r>
              <a:rPr lang="en-US" sz="1200" dirty="0"/>
              <a:t>Summary statistics 10-Q</a:t>
            </a:r>
          </a:p>
          <a:p>
            <a:r>
              <a:rPr lang="en-US" sz="1200" b="1" dirty="0"/>
              <a:t>TABLE 2 - PA: </a:t>
            </a:r>
            <a:r>
              <a:rPr lang="en-US" sz="1200" dirty="0" err="1"/>
              <a:t>TEX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baseline="-25000" dirty="0"/>
          </a:p>
          <a:p>
            <a:r>
              <a:rPr lang="en-US" sz="1200" b="1" dirty="0"/>
              <a:t>TABLE 2 - PB: </a:t>
            </a:r>
            <a:r>
              <a:rPr lang="en-US" sz="1200" dirty="0" err="1"/>
              <a:t>ABTONE</a:t>
            </a:r>
            <a:r>
              <a:rPr lang="en-US" sz="1200" baseline="-25000" dirty="0" err="1"/>
              <a:t>t</a:t>
            </a:r>
            <a:r>
              <a:rPr lang="en-US" sz="1200" dirty="0"/>
              <a:t> = b</a:t>
            </a:r>
            <a:r>
              <a:rPr lang="en-US" sz="1200" baseline="-25000" dirty="0"/>
              <a:t>0</a:t>
            </a:r>
            <a:r>
              <a:rPr lang="en-US" sz="1200" dirty="0"/>
              <a:t> + b</a:t>
            </a:r>
            <a:r>
              <a:rPr lang="en-US" sz="1200" baseline="-25000" dirty="0"/>
              <a:t>1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2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b</a:t>
            </a:r>
            <a:r>
              <a:rPr lang="en-US" sz="1200" baseline="-25000" dirty="0"/>
              <a:t>3</a:t>
            </a:r>
            <a:r>
              <a:rPr lang="en-US" sz="1200" dirty="0"/>
              <a:t>*</a:t>
            </a:r>
            <a:r>
              <a:rPr lang="en-US" sz="1200" dirty="0" err="1"/>
              <a:t>QRET</a:t>
            </a:r>
            <a:r>
              <a:rPr lang="en-US" sz="1200" baseline="-25000" dirty="0" err="1"/>
              <a:t>t</a:t>
            </a:r>
            <a:r>
              <a:rPr lang="en-US" sz="1200" dirty="0"/>
              <a:t>*</a:t>
            </a:r>
            <a:r>
              <a:rPr lang="en-US" sz="1200" dirty="0" err="1"/>
              <a:t>NEG</a:t>
            </a:r>
            <a:r>
              <a:rPr lang="en-US" sz="1200" baseline="-25000" dirty="0" err="1"/>
              <a:t>t</a:t>
            </a:r>
            <a:r>
              <a:rPr lang="en-US" sz="1200" dirty="0"/>
              <a:t> + </a:t>
            </a:r>
            <a:r>
              <a:rPr lang="en-US" sz="1200" dirty="0" err="1"/>
              <a:t>controls</a:t>
            </a:r>
            <a:r>
              <a:rPr lang="en-US" sz="1200" baseline="-25000" dirty="0" err="1"/>
              <a:t>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C3AE2-D2B2-4C56-B0A9-A53BE9544F83}"/>
              </a:ext>
            </a:extLst>
          </p:cNvPr>
          <p:cNvSpPr/>
          <p:nvPr/>
        </p:nvSpPr>
        <p:spPr>
          <a:xfrm>
            <a:off x="6109098" y="3714517"/>
            <a:ext cx="6082902" cy="316774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890" y="467399"/>
            <a:ext cx="4401439" cy="1411752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1,142,966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 and unique </a:t>
            </a:r>
            <a:r>
              <a:rPr lang="en-US" sz="1700" dirty="0" err="1"/>
              <a:t>cusip-datadate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1,140,302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446729"/>
            <a:ext cx="3743228" cy="1422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daily obs. in CRSP: </a:t>
            </a:r>
            <a:r>
              <a:rPr lang="en-US" sz="1700" dirty="0">
                <a:highlight>
                  <a:srgbClr val="808000"/>
                </a:highlight>
              </a:rPr>
              <a:t>51,027,516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daily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50,284,832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055956" y="477884"/>
            <a:ext cx="3938658" cy="190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808000"/>
                </a:highlight>
              </a:rPr>
              <a:t>1,578,861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sz="1600" dirty="0" err="1"/>
              <a:t>cik-rp</a:t>
            </a:r>
            <a:r>
              <a:rPr lang="en-US" sz="1600" dirty="0"/>
              <a:t> after screening*: </a:t>
            </a:r>
            <a:r>
              <a:rPr lang="en-US" sz="1600" dirty="0">
                <a:highlight>
                  <a:srgbClr val="FFFF00"/>
                </a:highlight>
              </a:rPr>
              <a:t>1,489,626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694923" y="2936289"/>
            <a:ext cx="3937932" cy="87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-day observations after merging and dropping obs. with missing </a:t>
            </a:r>
            <a:r>
              <a:rPr lang="en-US" sz="1400" dirty="0" err="1"/>
              <a:t>cik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40,510,031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2136219" y="1899821"/>
            <a:ext cx="3489043" cy="49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assign COMP quarterly financial data to all calendar days within that quarter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663890" y="2253006"/>
            <a:ext cx="6361139" cy="1904606"/>
            <a:chOff x="3880741" y="803134"/>
            <a:chExt cx="6361139" cy="410336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154750"/>
              <a:ext cx="0" cy="2634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741" y="441822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880" y="803134"/>
              <a:ext cx="0" cy="3615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41822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174947" y="4289347"/>
            <a:ext cx="6430199" cy="158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CRSP_COMPUSTAT_EDGAR_8-K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</a:t>
            </a:r>
            <a:r>
              <a:rPr lang="en-US" altLang="zh-CN" sz="1600" dirty="0"/>
              <a:t>firm-day</a:t>
            </a:r>
            <a:r>
              <a:rPr lang="en-US" sz="1600" dirty="0"/>
              <a:t> with reported 8-K after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894,088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Matching every news day to its first subsequent (or same) 8-K day: </a:t>
            </a:r>
            <a:r>
              <a:rPr lang="en-US" sz="1400" dirty="0">
                <a:highlight>
                  <a:srgbClr val="FFFF00"/>
                </a:highlight>
              </a:rPr>
              <a:t>390,698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Variable creation and screening***: </a:t>
            </a:r>
            <a:r>
              <a:rPr lang="en-US" sz="1400" dirty="0">
                <a:highlight>
                  <a:srgbClr val="FF0000"/>
                </a:highlight>
              </a:rPr>
              <a:t>244,401</a:t>
            </a:r>
          </a:p>
          <a:p>
            <a:pPr lvl="1" algn="l"/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183052" y="3622768"/>
            <a:ext cx="1622333" cy="317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Match**</a:t>
            </a:r>
          </a:p>
          <a:p>
            <a:pPr algn="l"/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3739153" y="101716"/>
            <a:ext cx="3849424" cy="394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F0BD040-FC94-45EE-92F9-676E280346E2}"/>
              </a:ext>
            </a:extLst>
          </p:cNvPr>
          <p:cNvSpPr txBox="1">
            <a:spLocks/>
          </p:cNvSpPr>
          <p:nvPr/>
        </p:nvSpPr>
        <p:spPr>
          <a:xfrm>
            <a:off x="0" y="5580432"/>
            <a:ext cx="3550946" cy="127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Raw Data 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Edgar: 1993 Jan. – 2020 Mar.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: 1991 Jan. – 2020 Apr.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 daily: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1ED51C9-FB34-49D6-AA5F-BF72A8F1C4BD}"/>
              </a:ext>
            </a:extLst>
          </p:cNvPr>
          <p:cNvSpPr txBox="1">
            <a:spLocks/>
          </p:cNvSpPr>
          <p:nvPr/>
        </p:nvSpPr>
        <p:spPr>
          <a:xfrm>
            <a:off x="6259403" y="6676644"/>
            <a:ext cx="6042578" cy="342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* see code 8-K [6] ** see matching rule illustration in next page *** see screening criterion in 8-K 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7942F-2A03-4C7A-B868-CA7D7D442F82}"/>
              </a:ext>
            </a:extLst>
          </p:cNvPr>
          <p:cNvSpPr/>
          <p:nvPr/>
        </p:nvSpPr>
        <p:spPr>
          <a:xfrm>
            <a:off x="3445328" y="5971341"/>
            <a:ext cx="7602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TABLE 1 – PC, PD: </a:t>
            </a:r>
            <a:r>
              <a:rPr lang="en-US" sz="1400" dirty="0"/>
              <a:t>Summary statistics</a:t>
            </a:r>
          </a:p>
          <a:p>
            <a:r>
              <a:rPr lang="en-US" sz="1400" b="1" dirty="0"/>
              <a:t>TABLE 3 - PA: </a:t>
            </a:r>
            <a:r>
              <a:rPr lang="en-US" sz="1400" dirty="0" err="1"/>
              <a:t>TEX</a:t>
            </a:r>
            <a:r>
              <a:rPr lang="en-US" sz="1400" baseline="-25000" dirty="0" err="1"/>
              <a:t>t</a:t>
            </a:r>
            <a:r>
              <a:rPr lang="en-US" sz="1400" dirty="0"/>
              <a:t> = b</a:t>
            </a:r>
            <a:r>
              <a:rPr lang="en-US" sz="1400" baseline="-25000" dirty="0"/>
              <a:t>0</a:t>
            </a:r>
            <a:r>
              <a:rPr lang="en-US" sz="1400" dirty="0"/>
              <a:t> + b</a:t>
            </a:r>
            <a:r>
              <a:rPr lang="en-US" sz="1400" baseline="-25000" dirty="0"/>
              <a:t>1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2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b</a:t>
            </a:r>
            <a:r>
              <a:rPr lang="en-US" sz="1400" baseline="-25000" dirty="0"/>
              <a:t>3</a:t>
            </a:r>
            <a:r>
              <a:rPr lang="en-US" sz="1400" dirty="0"/>
              <a:t>*</a:t>
            </a:r>
            <a:r>
              <a:rPr lang="en-US" sz="1400" dirty="0" err="1"/>
              <a:t>DeltaDRET</a:t>
            </a:r>
            <a:r>
              <a:rPr lang="en-US" sz="1400" baseline="-25000" dirty="0" err="1"/>
              <a:t>t-tlag</a:t>
            </a:r>
            <a:r>
              <a:rPr lang="en-US" sz="1400" dirty="0"/>
              <a:t>*</a:t>
            </a:r>
            <a:r>
              <a:rPr lang="en-US" sz="1400" dirty="0" err="1"/>
              <a:t>BN</a:t>
            </a:r>
            <a:r>
              <a:rPr lang="en-US" sz="1400" baseline="-25000" dirty="0" err="1"/>
              <a:t>t-tlag</a:t>
            </a:r>
            <a:r>
              <a:rPr lang="en-US" sz="1400" dirty="0"/>
              <a:t> + </a:t>
            </a:r>
            <a:r>
              <a:rPr lang="en-US" sz="1400" dirty="0" err="1"/>
              <a:t>controls</a:t>
            </a:r>
            <a:r>
              <a:rPr lang="en-US" sz="1400" baseline="-25000" dirty="0" err="1"/>
              <a:t>t-tlag</a:t>
            </a:r>
            <a:endParaRPr lang="en-US" sz="1400" baseline="-25000" dirty="0"/>
          </a:p>
          <a:p>
            <a:r>
              <a:rPr lang="en-US" sz="1400" b="1" dirty="0"/>
              <a:t>TABLE 3 - PB:</a:t>
            </a:r>
            <a:r>
              <a:rPr lang="en-US" sz="1400" dirty="0"/>
              <a:t> OLS (NITEM); ordered logistics model (N8K and TLAG)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DC73CA-50E5-4EED-BA61-8993EE2E91E5}"/>
              </a:ext>
            </a:extLst>
          </p:cNvPr>
          <p:cNvCxnSpPr>
            <a:cxnSpLocks/>
          </p:cNvCxnSpPr>
          <p:nvPr/>
        </p:nvCxnSpPr>
        <p:spPr>
          <a:xfrm>
            <a:off x="6844460" y="5780350"/>
            <a:ext cx="0" cy="1909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34F629-960B-48F8-B152-09F77833D560}"/>
              </a:ext>
            </a:extLst>
          </p:cNvPr>
          <p:cNvCxnSpPr/>
          <p:nvPr/>
        </p:nvCxnSpPr>
        <p:spPr>
          <a:xfrm>
            <a:off x="1545996" y="1649691"/>
            <a:ext cx="65044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8A44D9-DE0C-4353-A989-BBFC0F9CD759}"/>
              </a:ext>
            </a:extLst>
          </p:cNvPr>
          <p:cNvCxnSpPr>
            <a:cxnSpLocks/>
          </p:cNvCxnSpPr>
          <p:nvPr/>
        </p:nvCxnSpPr>
        <p:spPr>
          <a:xfrm>
            <a:off x="2762054" y="1593548"/>
            <a:ext cx="0" cy="56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0E7299-FE7B-4513-B1DE-E55865A86FD4}"/>
              </a:ext>
            </a:extLst>
          </p:cNvPr>
          <p:cNvCxnSpPr>
            <a:cxnSpLocks/>
          </p:cNvCxnSpPr>
          <p:nvPr/>
        </p:nvCxnSpPr>
        <p:spPr>
          <a:xfrm>
            <a:off x="5516252" y="1562886"/>
            <a:ext cx="0" cy="86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8D670-BC32-478F-A34A-F342B0665ED9}"/>
              </a:ext>
            </a:extLst>
          </p:cNvPr>
          <p:cNvCxnSpPr/>
          <p:nvPr/>
        </p:nvCxnSpPr>
        <p:spPr>
          <a:xfrm>
            <a:off x="4062953" y="1574276"/>
            <a:ext cx="0" cy="754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F2BB52-BD0E-425C-BE82-62C833A89DDD}"/>
              </a:ext>
            </a:extLst>
          </p:cNvPr>
          <p:cNvSpPr txBox="1"/>
          <p:nvPr/>
        </p:nvSpPr>
        <p:spPr>
          <a:xfrm>
            <a:off x="2432115" y="11860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News-1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7AF4FD-00FC-4A28-948E-0B54EDFD4118}"/>
              </a:ext>
            </a:extLst>
          </p:cNvPr>
          <p:cNvSpPr txBox="1"/>
          <p:nvPr/>
        </p:nvSpPr>
        <p:spPr>
          <a:xfrm>
            <a:off x="5115624" y="11986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News-2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24842-75E3-466F-926C-4718DEFEA4FA}"/>
              </a:ext>
            </a:extLst>
          </p:cNvPr>
          <p:cNvSpPr txBox="1"/>
          <p:nvPr/>
        </p:nvSpPr>
        <p:spPr>
          <a:xfrm>
            <a:off x="3668228" y="1214904"/>
            <a:ext cx="68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8-K-1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413754-51A6-46AA-8FF6-21072F309844}"/>
              </a:ext>
            </a:extLst>
          </p:cNvPr>
          <p:cNvSpPr/>
          <p:nvPr/>
        </p:nvSpPr>
        <p:spPr>
          <a:xfrm>
            <a:off x="2381846" y="1137010"/>
            <a:ext cx="1992588" cy="463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D486E-C97F-40DB-8CC5-7166DA21AA3F}"/>
              </a:ext>
            </a:extLst>
          </p:cNvPr>
          <p:cNvSpPr txBox="1"/>
          <p:nvPr/>
        </p:nvSpPr>
        <p:spPr>
          <a:xfrm>
            <a:off x="4405718" y="1227668"/>
            <a:ext cx="69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8-K-2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D4BB6E-DBBE-47FC-B077-DEDD8DCF03E0}"/>
              </a:ext>
            </a:extLst>
          </p:cNvPr>
          <p:cNvCxnSpPr>
            <a:cxnSpLocks/>
          </p:cNvCxnSpPr>
          <p:nvPr/>
        </p:nvCxnSpPr>
        <p:spPr>
          <a:xfrm>
            <a:off x="7201011" y="1546854"/>
            <a:ext cx="0" cy="107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D6CE28-709F-461F-B14D-5FFD03C91A08}"/>
              </a:ext>
            </a:extLst>
          </p:cNvPr>
          <p:cNvSpPr txBox="1"/>
          <p:nvPr/>
        </p:nvSpPr>
        <p:spPr>
          <a:xfrm>
            <a:off x="6309034" y="1178196"/>
            <a:ext cx="174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News-3</a:t>
            </a:r>
            <a:r>
              <a:rPr lang="en-US" dirty="0"/>
              <a:t> &amp; </a:t>
            </a:r>
            <a:r>
              <a:rPr lang="en-US" dirty="0">
                <a:solidFill>
                  <a:schemeClr val="accent1"/>
                </a:solidFill>
              </a:rPr>
              <a:t>8-K-3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2AAF3-11F0-4584-B508-1BAFDA352E3F}"/>
              </a:ext>
            </a:extLst>
          </p:cNvPr>
          <p:cNvSpPr txBox="1"/>
          <p:nvPr/>
        </p:nvSpPr>
        <p:spPr>
          <a:xfrm>
            <a:off x="2899681" y="813150"/>
            <a:ext cx="10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Match-1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D49BF-9821-4EE3-89CB-A5B6FFFDDC58}"/>
              </a:ext>
            </a:extLst>
          </p:cNvPr>
          <p:cNvSpPr txBox="1"/>
          <p:nvPr/>
        </p:nvSpPr>
        <p:spPr>
          <a:xfrm>
            <a:off x="7858522" y="1656910"/>
            <a:ext cx="3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FC2D2B-F6F7-47B2-9087-8BBB2145F7A6}"/>
              </a:ext>
            </a:extLst>
          </p:cNvPr>
          <p:cNvSpPr txBox="1"/>
          <p:nvPr/>
        </p:nvSpPr>
        <p:spPr>
          <a:xfrm>
            <a:off x="3020109" y="1593548"/>
            <a:ext cx="93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TLAG-1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9220F8-6846-4647-BCCC-44EB0B3E7BA7}"/>
              </a:ext>
            </a:extLst>
          </p:cNvPr>
          <p:cNvCxnSpPr>
            <a:cxnSpLocks/>
          </p:cNvCxnSpPr>
          <p:nvPr/>
        </p:nvCxnSpPr>
        <p:spPr>
          <a:xfrm>
            <a:off x="2762054" y="1626955"/>
            <a:ext cx="0" cy="1374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C5ADDE-7D97-4B41-B738-4DF0907FD201}"/>
              </a:ext>
            </a:extLst>
          </p:cNvPr>
          <p:cNvCxnSpPr>
            <a:cxnSpLocks/>
          </p:cNvCxnSpPr>
          <p:nvPr/>
        </p:nvCxnSpPr>
        <p:spPr>
          <a:xfrm>
            <a:off x="4062952" y="1649419"/>
            <a:ext cx="0" cy="1374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A759DF-8EE6-4630-9CEF-F6DC02AC22EE}"/>
              </a:ext>
            </a:extLst>
          </p:cNvPr>
          <p:cNvCxnSpPr>
            <a:cxnSpLocks/>
          </p:cNvCxnSpPr>
          <p:nvPr/>
        </p:nvCxnSpPr>
        <p:spPr>
          <a:xfrm flipH="1" flipV="1">
            <a:off x="2762054" y="1778214"/>
            <a:ext cx="306936" cy="1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4BAD15-A81A-4F74-808E-2FA8AEAE43E9}"/>
              </a:ext>
            </a:extLst>
          </p:cNvPr>
          <p:cNvCxnSpPr>
            <a:cxnSpLocks/>
          </p:cNvCxnSpPr>
          <p:nvPr/>
        </p:nvCxnSpPr>
        <p:spPr>
          <a:xfrm>
            <a:off x="3821723" y="1778214"/>
            <a:ext cx="2412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BB7177-2E2F-4CF3-9422-8EB11129F294}"/>
              </a:ext>
            </a:extLst>
          </p:cNvPr>
          <p:cNvCxnSpPr/>
          <p:nvPr/>
        </p:nvCxnSpPr>
        <p:spPr>
          <a:xfrm>
            <a:off x="4669021" y="1574276"/>
            <a:ext cx="0" cy="754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DAC114B-D443-4764-AA79-72A63EF277E3}"/>
              </a:ext>
            </a:extLst>
          </p:cNvPr>
          <p:cNvSpPr/>
          <p:nvPr/>
        </p:nvSpPr>
        <p:spPr>
          <a:xfrm>
            <a:off x="6262991" y="1170978"/>
            <a:ext cx="1741457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11C845-A0A6-4B78-9690-960EADE06B5E}"/>
              </a:ext>
            </a:extLst>
          </p:cNvPr>
          <p:cNvSpPr txBox="1"/>
          <p:nvPr/>
        </p:nvSpPr>
        <p:spPr>
          <a:xfrm>
            <a:off x="6680343" y="845572"/>
            <a:ext cx="104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Match-2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B3F38-94E6-456A-A7F1-CB5BDCEE4735}"/>
              </a:ext>
            </a:extLst>
          </p:cNvPr>
          <p:cNvSpPr txBox="1"/>
          <p:nvPr/>
        </p:nvSpPr>
        <p:spPr>
          <a:xfrm>
            <a:off x="1094930" y="2373946"/>
            <a:ext cx="40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Fundamental Qualitative Characteristics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5FD2D5-A266-4748-9D02-85750EF48F7F}"/>
              </a:ext>
            </a:extLst>
          </p:cNvPr>
          <p:cNvSpPr txBox="1"/>
          <p:nvPr/>
        </p:nvSpPr>
        <p:spPr>
          <a:xfrm>
            <a:off x="342705" y="2993665"/>
            <a:ext cx="120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Relevance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25403F-70BE-488A-9AFE-5BD45199EFFA}"/>
              </a:ext>
            </a:extLst>
          </p:cNvPr>
          <p:cNvSpPr txBox="1"/>
          <p:nvPr/>
        </p:nvSpPr>
        <p:spPr>
          <a:xfrm>
            <a:off x="3155194" y="2970548"/>
            <a:ext cx="250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Faithful Representation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B18CF0-C5A6-435E-9519-811D7EAA6C04}"/>
              </a:ext>
            </a:extLst>
          </p:cNvPr>
          <p:cNvSpPr txBox="1"/>
          <p:nvPr/>
        </p:nvSpPr>
        <p:spPr>
          <a:xfrm>
            <a:off x="2011387" y="3364929"/>
            <a:ext cx="120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</a:t>
            </a:r>
          </a:p>
          <a:p>
            <a:r>
              <a:rPr lang="en-US" dirty="0"/>
              <a:t>(NW)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1A1690-C5B4-4356-92D5-FC1E4228FACD}"/>
              </a:ext>
            </a:extLst>
          </p:cNvPr>
          <p:cNvSpPr txBox="1"/>
          <p:nvPr/>
        </p:nvSpPr>
        <p:spPr>
          <a:xfrm>
            <a:off x="3588271" y="3364929"/>
            <a:ext cx="120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Neutral</a:t>
            </a:r>
          </a:p>
          <a:p>
            <a:r>
              <a:rPr lang="en-US" dirty="0"/>
              <a:t>(TONE)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71B540-E498-45C7-B148-C3C528FC59C7}"/>
              </a:ext>
            </a:extLst>
          </p:cNvPr>
          <p:cNvSpPr txBox="1"/>
          <p:nvPr/>
        </p:nvSpPr>
        <p:spPr>
          <a:xfrm>
            <a:off x="7133719" y="2380756"/>
            <a:ext cx="40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Enhancing Qualitative Characteristics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F4DDF-408D-4AC4-AF9E-E4F125EF4CAA}"/>
              </a:ext>
            </a:extLst>
          </p:cNvPr>
          <p:cNvSpPr txBox="1"/>
          <p:nvPr/>
        </p:nvSpPr>
        <p:spPr>
          <a:xfrm>
            <a:off x="6030024" y="2884283"/>
            <a:ext cx="161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Comparability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63CCEB-7E84-495C-88F2-595BDEFB90BF}"/>
              </a:ext>
            </a:extLst>
          </p:cNvPr>
          <p:cNvSpPr txBox="1"/>
          <p:nvPr/>
        </p:nvSpPr>
        <p:spPr>
          <a:xfrm>
            <a:off x="7679732" y="2884283"/>
            <a:ext cx="124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Verifiability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F5C527-343D-4EEF-AEEC-4CCBCF88C119}"/>
              </a:ext>
            </a:extLst>
          </p:cNvPr>
          <p:cNvSpPr txBox="1"/>
          <p:nvPr/>
        </p:nvSpPr>
        <p:spPr>
          <a:xfrm>
            <a:off x="9039495" y="2884283"/>
            <a:ext cx="117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Timeliness</a:t>
            </a:r>
          </a:p>
          <a:p>
            <a:r>
              <a:rPr lang="en-US" dirty="0"/>
              <a:t>(TLAG)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8DF6B7-490B-4F3E-8943-215261965077}"/>
              </a:ext>
            </a:extLst>
          </p:cNvPr>
          <p:cNvSpPr txBox="1"/>
          <p:nvPr/>
        </p:nvSpPr>
        <p:spPr>
          <a:xfrm>
            <a:off x="10245540" y="2884283"/>
            <a:ext cx="185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Understandability</a:t>
            </a:r>
          </a:p>
          <a:p>
            <a:r>
              <a:rPr lang="en-US" dirty="0"/>
              <a:t>(READABILITY)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45A45E-EC4A-434C-985F-68515B4DF9DC}"/>
              </a:ext>
            </a:extLst>
          </p:cNvPr>
          <p:cNvSpPr txBox="1"/>
          <p:nvPr/>
        </p:nvSpPr>
        <p:spPr>
          <a:xfrm>
            <a:off x="4868726" y="3362997"/>
            <a:ext cx="139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of error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369C9F-F754-4426-A4A0-3EF2F1781F1F}"/>
              </a:ext>
            </a:extLst>
          </p:cNvPr>
          <p:cNvCxnSpPr>
            <a:stCxn id="3" idx="2"/>
          </p:cNvCxnSpPr>
          <p:nvPr/>
        </p:nvCxnSpPr>
        <p:spPr>
          <a:xfrm flipH="1">
            <a:off x="1180730" y="2743278"/>
            <a:ext cx="1916115" cy="31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EB1AC1-93C1-43AD-B1F8-A6CD9BA2747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96845" y="2743278"/>
            <a:ext cx="997306" cy="2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3CA69F-0617-4576-AA1D-261B99BCFC70}"/>
              </a:ext>
            </a:extLst>
          </p:cNvPr>
          <p:cNvCxnSpPr>
            <a:cxnSpLocks/>
          </p:cNvCxnSpPr>
          <p:nvPr/>
        </p:nvCxnSpPr>
        <p:spPr>
          <a:xfrm flipH="1">
            <a:off x="2454915" y="3274164"/>
            <a:ext cx="1624306" cy="12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456221-C666-494C-B7B6-7177FBF9C1ED}"/>
              </a:ext>
            </a:extLst>
          </p:cNvPr>
          <p:cNvCxnSpPr/>
          <p:nvPr/>
        </p:nvCxnSpPr>
        <p:spPr>
          <a:xfrm>
            <a:off x="4094151" y="3283736"/>
            <a:ext cx="0" cy="18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134235-65AA-48D6-870B-E50CE42121E3}"/>
              </a:ext>
            </a:extLst>
          </p:cNvPr>
          <p:cNvCxnSpPr/>
          <p:nvPr/>
        </p:nvCxnSpPr>
        <p:spPr>
          <a:xfrm>
            <a:off x="4079221" y="3274164"/>
            <a:ext cx="1577021" cy="1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7133E7-CAC4-4B89-B081-7D0E0CE11053}"/>
              </a:ext>
            </a:extLst>
          </p:cNvPr>
          <p:cNvCxnSpPr/>
          <p:nvPr/>
        </p:nvCxnSpPr>
        <p:spPr>
          <a:xfrm flipH="1">
            <a:off x="7201011" y="2672179"/>
            <a:ext cx="1720957" cy="29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87675D-815F-41C0-8D7D-7AC8BDA32B9B}"/>
              </a:ext>
            </a:extLst>
          </p:cNvPr>
          <p:cNvCxnSpPr/>
          <p:nvPr/>
        </p:nvCxnSpPr>
        <p:spPr>
          <a:xfrm flipH="1">
            <a:off x="8519802" y="2668001"/>
            <a:ext cx="402166" cy="30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22ECA5-EF92-4180-8409-1EA35A98977C}"/>
              </a:ext>
            </a:extLst>
          </p:cNvPr>
          <p:cNvCxnSpPr/>
          <p:nvPr/>
        </p:nvCxnSpPr>
        <p:spPr>
          <a:xfrm>
            <a:off x="8921968" y="2665912"/>
            <a:ext cx="706493" cy="32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DC2BD3-1038-47F2-8D4D-96FF51187F61}"/>
              </a:ext>
            </a:extLst>
          </p:cNvPr>
          <p:cNvCxnSpPr>
            <a:endCxn id="42" idx="0"/>
          </p:cNvCxnSpPr>
          <p:nvPr/>
        </p:nvCxnSpPr>
        <p:spPr>
          <a:xfrm>
            <a:off x="8921968" y="2653309"/>
            <a:ext cx="2249810" cy="23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1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12865</TotalTime>
  <Words>1217</Words>
  <Application>Microsoft Office PowerPoint</Application>
  <PresentationFormat>Widescreen</PresentationFormat>
  <Paragraphs>137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Is narrative disclosure more responsive to bad news than good news?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312</cp:revision>
  <dcterms:created xsi:type="dcterms:W3CDTF">2020-03-30T09:10:47Z</dcterms:created>
  <dcterms:modified xsi:type="dcterms:W3CDTF">2020-05-22T14:17:13Z</dcterms:modified>
</cp:coreProperties>
</file>